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71_C16F8483.xml" ContentType="application/vnd.ms-powerpoint.comments+xml"/>
  <Override PartName="/ppt/notesSlides/notesSlide4.xml" ContentType="application/vnd.openxmlformats-officedocument.presentationml.notesSlide+xml"/>
  <Override PartName="/ppt/comments/modernComment_14A_70DA7E8B.xml" ContentType="application/vnd.ms-powerpoint.comments+xml"/>
  <Override PartName="/ppt/notesSlides/notesSlide5.xml" ContentType="application/vnd.openxmlformats-officedocument.presentationml.notesSlide+xml"/>
  <Override PartName="/ppt/comments/modernComment_16B_837C970F.xml" ContentType="application/vnd.ms-powerpoint.comments+xml"/>
  <Override PartName="/ppt/notesSlides/notesSlide6.xml" ContentType="application/vnd.openxmlformats-officedocument.presentationml.notesSlide+xml"/>
  <Override PartName="/ppt/comments/modernComment_167_E05C3CD4.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2" r:id="rId3"/>
    <p:sldId id="372" r:id="rId4"/>
    <p:sldId id="298" r:id="rId5"/>
    <p:sldId id="369" r:id="rId6"/>
    <p:sldId id="330" r:id="rId7"/>
    <p:sldId id="363" r:id="rId8"/>
    <p:sldId id="359" r:id="rId9"/>
    <p:sldId id="339" r:id="rId10"/>
    <p:sldId id="364" r:id="rId11"/>
    <p:sldId id="365" r:id="rId12"/>
    <p:sldId id="360" r:id="rId13"/>
    <p:sldId id="366" r:id="rId14"/>
    <p:sldId id="367" r:id="rId15"/>
    <p:sldId id="261" r:id="rId16"/>
    <p:sldId id="368" r:id="rId17"/>
    <p:sldId id="317" r:id="rId18"/>
    <p:sldId id="351" r:id="rId19"/>
    <p:sldId id="370" r:id="rId20"/>
    <p:sldId id="350" r:id="rId21"/>
    <p:sldId id="371" r:id="rId22"/>
    <p:sldId id="352" r:id="rId23"/>
    <p:sldId id="291" r:id="rId24"/>
    <p:sldId id="373" r:id="rId25"/>
    <p:sldId id="375" r:id="rId26"/>
    <p:sldId id="322" r:id="rId27"/>
    <p:sldId id="358" r:id="rId28"/>
    <p:sldId id="304" r:id="rId29"/>
    <p:sldId id="29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40" autoAdjust="0"/>
    <p:restoredTop sz="95260" autoAdjust="0"/>
  </p:normalViewPr>
  <p:slideViewPr>
    <p:cSldViewPr snapToGrid="0" showGuides="1">
      <p:cViewPr varScale="1">
        <p:scale>
          <a:sx n="80" d="100"/>
          <a:sy n="80" d="100"/>
        </p:scale>
        <p:origin x="780" y="96"/>
      </p:cViewPr>
      <p:guideLst>
        <p:guide orient="horz" pos="13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omments/modernComment_14A_70DA7E8B.xml><?xml version="1.0" encoding="utf-8"?>
<p188:cmLst xmlns:a="http://schemas.openxmlformats.org/drawingml/2006/main" xmlns:r="http://schemas.openxmlformats.org/officeDocument/2006/relationships" xmlns:p188="http://schemas.microsoft.com/office/powerpoint/2018/8/main">
  <p188:cm id="{D3175C35-16DC-40A6-996C-70D9DA5466EC}" authorId="{5A6809BF-033D-8017-B196-2FD9BEB1A563}" created="2024-10-25T19:53:43.732">
    <ac:deMkLst xmlns:ac="http://schemas.microsoft.com/office/drawing/2013/main/command">
      <pc:docMk xmlns:pc="http://schemas.microsoft.com/office/powerpoint/2013/main/command"/>
      <pc:sldMk xmlns:pc="http://schemas.microsoft.com/office/powerpoint/2013/main/command" cId="1893367435" sldId="330"/>
      <ac:spMk id="7" creationId="{711B37A7-3329-230C-D775-9188BAF7F4AB}"/>
    </ac:deMkLst>
    <p188:txBody>
      <a:bodyPr/>
      <a:lstStyle/>
      <a:p>
        <a:r>
          <a:rPr lang="en-US"/>
          <a:t>As Swiss wine started gaining a local reputation, it became more integrated into the broader European wine trade, although it remained largely consumed domestically.</a:t>
        </a:r>
      </a:p>
    </p188:txBody>
  </p188:cm>
</p188:cmLst>
</file>

<file path=ppt/comments/modernComment_167_E05C3CD4.xml><?xml version="1.0" encoding="utf-8"?>
<p188:cmLst xmlns:a="http://schemas.openxmlformats.org/drawingml/2006/main" xmlns:r="http://schemas.openxmlformats.org/officeDocument/2006/relationships" xmlns:p188="http://schemas.microsoft.com/office/powerpoint/2018/8/main">
  <p188:cm id="{765CF4A8-B773-41D1-8F8E-CFCDA2BFC23E}" authorId="{5A6809BF-033D-8017-B196-2FD9BEB1A563}" created="2024-10-24T02:17:43.621">
    <ac:deMkLst xmlns:ac="http://schemas.microsoft.com/office/drawing/2013/main/command">
      <pc:docMk xmlns:pc="http://schemas.microsoft.com/office/powerpoint/2013/main/command"/>
      <pc:sldMk xmlns:pc="http://schemas.microsoft.com/office/powerpoint/2013/main/command" cId="3764141268" sldId="359"/>
      <ac:spMk id="7" creationId="{5B05D8E5-75AF-6615-BEB5-1545A4415827}"/>
    </ac:deMkLst>
    <p188:replyLst>
      <p188:reply id="{D31DE9D1-7011-41F4-9D55-71E688ACBF96}" authorId="{5A6809BF-033D-8017-B196-2FD9BEB1A563}" created="2024-10-25T20:02:18.647">
        <p188:txBody>
          <a:bodyPr/>
          <a:lstStyle/>
          <a:p>
            <a:r>
              <a:rPr lang="en-US"/>
              <a:t> The 20th century also saw a growing interest in indigenous grape varieties, highlighting the distinctiveness of Swiss terroir.</a:t>
            </a:r>
          </a:p>
        </p188:txBody>
      </p188:reply>
    </p188:replyLst>
    <p188:txBody>
      <a:bodyPr/>
      <a:lstStyle/>
      <a:p>
        <a:r>
          <a:rPr lang="en-US"/>
          <a:t>Today, many Serbian wineries trace their roots to these medieval beginnings, and you can still taste that rich history in each glass.</a:t>
        </a:r>
      </a:p>
    </p188:txBody>
  </p188:cm>
</p188:cmLst>
</file>

<file path=ppt/comments/modernComment_16B_837C970F.xml><?xml version="1.0" encoding="utf-8"?>
<p188:cmLst xmlns:a="http://schemas.openxmlformats.org/drawingml/2006/main" xmlns:r="http://schemas.openxmlformats.org/officeDocument/2006/relationships" xmlns:p188="http://schemas.microsoft.com/office/powerpoint/2018/8/main">
  <p188:cm id="{7A732F78-6707-4994-9F0A-26030A528FB8}" authorId="{5A6809BF-033D-8017-B196-2FD9BEB1A563}" created="2024-10-25T19:54:50.664">
    <ac:deMkLst xmlns:ac="http://schemas.microsoft.com/office/drawing/2013/main/command">
      <pc:docMk xmlns:pc="http://schemas.microsoft.com/office/powerpoint/2013/main/command"/>
      <pc:sldMk xmlns:pc="http://schemas.microsoft.com/office/powerpoint/2013/main/command" cId="2205980431" sldId="363"/>
      <ac:spMk id="3" creationId="{8857FF12-661C-CB3C-AC76-7653534D3661}"/>
    </ac:deMkLst>
    <p188:txBody>
      <a:bodyPr/>
      <a:lstStyle/>
      <a:p>
        <a:r>
          <a:rPr lang="en-US"/>
          <a:t> Additionally, this period saw the beginnings of a move toward quality over quantity, as Switzerland’s relatively small wine industry started focusing on premium product</a:t>
        </a:r>
      </a:p>
    </p188:txBody>
  </p188:cm>
</p188:cmLst>
</file>

<file path=ppt/comments/modernComment_171_C16F8483.xml><?xml version="1.0" encoding="utf-8"?>
<p188:cmLst xmlns:a="http://schemas.openxmlformats.org/drawingml/2006/main" xmlns:r="http://schemas.openxmlformats.org/officeDocument/2006/relationships" xmlns:p188="http://schemas.microsoft.com/office/powerpoint/2018/8/main">
  <p188:cm id="{C3DFFCAE-6F8D-47C2-A0AB-9B2E5E9BFD5E}" authorId="{5A6809BF-033D-8017-B196-2FD9BEB1A563}" created="2024-10-25T19:48:40.641">
    <ac:deMkLst xmlns:ac="http://schemas.microsoft.com/office/drawing/2013/main/command">
      <pc:docMk xmlns:pc="http://schemas.microsoft.com/office/powerpoint/2013/main/command"/>
      <pc:sldMk xmlns:pc="http://schemas.microsoft.com/office/powerpoint/2013/main/command" cId="3245311107" sldId="369"/>
      <ac:spMk id="7" creationId="{B60AD722-6C5A-1E85-D1BB-C74881B50D89}"/>
    </ac:deMkLst>
    <p188:txBody>
      <a:bodyPr/>
      <a:lstStyle/>
      <a:p>
        <a:r>
          <a:rPr lang="en-US"/>
          <a:t>Their role in preserving and enhancing winemaking techniques ensured the survival of Swiss wine production during a period of political instability and economic difficulty.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10/25/2024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dirty="0"/>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dirty="0"/>
          </a:p>
        </p:txBody>
      </p:sp>
    </p:spTree>
    <p:extLst>
      <p:ext uri="{BB962C8B-B14F-4D97-AF65-F5344CB8AC3E}">
        <p14:creationId xmlns:p14="http://schemas.microsoft.com/office/powerpoint/2010/main" val="528397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16</a:t>
            </a:fld>
            <a:endParaRPr lang="en-US" dirty="0"/>
          </a:p>
        </p:txBody>
      </p:sp>
    </p:spTree>
    <p:extLst>
      <p:ext uri="{BB962C8B-B14F-4D97-AF65-F5344CB8AC3E}">
        <p14:creationId xmlns:p14="http://schemas.microsoft.com/office/powerpoint/2010/main" val="2701128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21</a:t>
            </a:fld>
            <a:endParaRPr lang="en-US" dirty="0"/>
          </a:p>
        </p:txBody>
      </p:sp>
    </p:spTree>
    <p:extLst>
      <p:ext uri="{BB962C8B-B14F-4D97-AF65-F5344CB8AC3E}">
        <p14:creationId xmlns:p14="http://schemas.microsoft.com/office/powerpoint/2010/main" val="993757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22</a:t>
            </a:fld>
            <a:endParaRPr lang="en-US" dirty="0"/>
          </a:p>
        </p:txBody>
      </p:sp>
    </p:spTree>
    <p:extLst>
      <p:ext uri="{BB962C8B-B14F-4D97-AF65-F5344CB8AC3E}">
        <p14:creationId xmlns:p14="http://schemas.microsoft.com/office/powerpoint/2010/main" val="3296846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26</a:t>
            </a:fld>
            <a:endParaRPr lang="en-US" dirty="0"/>
          </a:p>
        </p:txBody>
      </p:sp>
    </p:spTree>
    <p:extLst>
      <p:ext uri="{BB962C8B-B14F-4D97-AF65-F5344CB8AC3E}">
        <p14:creationId xmlns:p14="http://schemas.microsoft.com/office/powerpoint/2010/main" val="1209232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27</a:t>
            </a:fld>
            <a:endParaRPr lang="en-US" dirty="0"/>
          </a:p>
        </p:txBody>
      </p:sp>
    </p:spTree>
    <p:extLst>
      <p:ext uri="{BB962C8B-B14F-4D97-AF65-F5344CB8AC3E}">
        <p14:creationId xmlns:p14="http://schemas.microsoft.com/office/powerpoint/2010/main" val="4201360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28</a:t>
            </a:fld>
            <a:endParaRPr lang="en-US" dirty="0"/>
          </a:p>
        </p:txBody>
      </p:sp>
    </p:spTree>
    <p:extLst>
      <p:ext uri="{BB962C8B-B14F-4D97-AF65-F5344CB8AC3E}">
        <p14:creationId xmlns:p14="http://schemas.microsoft.com/office/powerpoint/2010/main" val="323884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4</a:t>
            </a:fld>
            <a:endParaRPr lang="en-US" dirty="0"/>
          </a:p>
        </p:txBody>
      </p:sp>
    </p:spTree>
    <p:extLst>
      <p:ext uri="{BB962C8B-B14F-4D97-AF65-F5344CB8AC3E}">
        <p14:creationId xmlns:p14="http://schemas.microsoft.com/office/powerpoint/2010/main" val="121915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5</a:t>
            </a:fld>
            <a:endParaRPr lang="en-US" dirty="0"/>
          </a:p>
        </p:txBody>
      </p:sp>
    </p:spTree>
    <p:extLst>
      <p:ext uri="{BB962C8B-B14F-4D97-AF65-F5344CB8AC3E}">
        <p14:creationId xmlns:p14="http://schemas.microsoft.com/office/powerpoint/2010/main" val="180249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6</a:t>
            </a:fld>
            <a:endParaRPr lang="en-US" dirty="0"/>
          </a:p>
        </p:txBody>
      </p:sp>
    </p:spTree>
    <p:extLst>
      <p:ext uri="{BB962C8B-B14F-4D97-AF65-F5344CB8AC3E}">
        <p14:creationId xmlns:p14="http://schemas.microsoft.com/office/powerpoint/2010/main" val="1285899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7</a:t>
            </a:fld>
            <a:endParaRPr lang="en-US" dirty="0"/>
          </a:p>
        </p:txBody>
      </p:sp>
    </p:spTree>
    <p:extLst>
      <p:ext uri="{BB962C8B-B14F-4D97-AF65-F5344CB8AC3E}">
        <p14:creationId xmlns:p14="http://schemas.microsoft.com/office/powerpoint/2010/main" val="320048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8</a:t>
            </a:fld>
            <a:endParaRPr lang="en-US" dirty="0"/>
          </a:p>
        </p:txBody>
      </p:sp>
    </p:spTree>
    <p:extLst>
      <p:ext uri="{BB962C8B-B14F-4D97-AF65-F5344CB8AC3E}">
        <p14:creationId xmlns:p14="http://schemas.microsoft.com/office/powerpoint/2010/main" val="3706795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10</a:t>
            </a:fld>
            <a:endParaRPr lang="en-US" dirty="0"/>
          </a:p>
        </p:txBody>
      </p:sp>
    </p:spTree>
    <p:extLst>
      <p:ext uri="{BB962C8B-B14F-4D97-AF65-F5344CB8AC3E}">
        <p14:creationId xmlns:p14="http://schemas.microsoft.com/office/powerpoint/2010/main" val="3630543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12</a:t>
            </a:fld>
            <a:endParaRPr lang="en-US" dirty="0"/>
          </a:p>
        </p:txBody>
      </p:sp>
    </p:spTree>
    <p:extLst>
      <p:ext uri="{BB962C8B-B14F-4D97-AF65-F5344CB8AC3E}">
        <p14:creationId xmlns:p14="http://schemas.microsoft.com/office/powerpoint/2010/main" val="60381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15</a:t>
            </a:fld>
            <a:endParaRPr lang="en-US" dirty="0"/>
          </a:p>
        </p:txBody>
      </p:sp>
    </p:spTree>
    <p:extLst>
      <p:ext uri="{BB962C8B-B14F-4D97-AF65-F5344CB8AC3E}">
        <p14:creationId xmlns:p14="http://schemas.microsoft.com/office/powerpoint/2010/main" val="689648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10/25/2024</a:t>
            </a:fld>
            <a:endParaRPr lang="en-US" dirty="0"/>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dirty="0"/>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10/25/2024</a:t>
            </a:fld>
            <a:endParaRPr lang="en-US" dirty="0"/>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dirty="0"/>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71_C16F8483.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microsoft.com/office/2018/10/relationships/comments" Target="../comments/modernComment_14A_70DA7E8B.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microsoft.com/office/2018/10/relationships/comments" Target="../comments/modernComment_16B_837C970F.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microsoft.com/office/2018/10/relationships/comments" Target="../comments/modernComment_167_E05C3CD4.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town with rows of green plants and a body of water&#10;&#10;Description automatically generated">
            <a:extLst>
              <a:ext uri="{FF2B5EF4-FFF2-40B4-BE49-F238E27FC236}">
                <a16:creationId xmlns:a16="http://schemas.microsoft.com/office/drawing/2014/main" id="{C2EB9EF7-D26B-9682-1499-02A36D241691}"/>
              </a:ext>
            </a:extLst>
          </p:cNvPr>
          <p:cNvPicPr>
            <a:picLocks noChangeAspect="1"/>
          </p:cNvPicPr>
          <p:nvPr/>
        </p:nvPicPr>
        <p:blipFill>
          <a:blip r:embed="rId3">
            <a:extLs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0"/>
            <a:ext cx="12192000" cy="3314700"/>
          </a:xfrm>
        </p:spPr>
        <p:txBody>
          <a:bodyPr anchor="ctr">
            <a:noAutofit/>
          </a:bodyPr>
          <a:lstStyle/>
          <a:p>
            <a:pPr>
              <a:lnSpc>
                <a:spcPct val="115000"/>
              </a:lnSpc>
              <a:spcBef>
                <a:spcPts val="0"/>
              </a:spcBef>
              <a:spcAft>
                <a:spcPts val="800"/>
              </a:spcAft>
            </a:pPr>
            <a:r>
              <a:rPr lang="en-US" b="1" kern="100" dirty="0">
                <a:solidFill>
                  <a:srgbClr val="FFFF00"/>
                </a:solidFill>
                <a:effectLst>
                  <a:outerShdw blurRad="38100" dist="38100" dir="2700000" algn="tl">
                    <a:srgbClr val="000000">
                      <a:alpha val="43137"/>
                    </a:srgbClr>
                  </a:outerShdw>
                </a:effectLst>
                <a:ea typeface="Aptos" panose="020B0004020202020204" pitchFamily="34" charset="0"/>
              </a:rPr>
              <a:t>Wine Regions of the World</a:t>
            </a:r>
            <a:br>
              <a:rPr lang="en-US" sz="5000" kern="100" dirty="0">
                <a:solidFill>
                  <a:srgbClr val="FFFF00"/>
                </a:solidFill>
                <a:effectLst>
                  <a:outerShdw blurRad="38100" dist="38100" dir="2700000" algn="tl">
                    <a:srgbClr val="000000">
                      <a:alpha val="43137"/>
                    </a:srgbClr>
                  </a:outerShdw>
                </a:effectLst>
                <a:ea typeface="Aptos" panose="020B0004020202020204" pitchFamily="34" charset="0"/>
              </a:rPr>
            </a:br>
            <a:r>
              <a:rPr lang="en-US" sz="5000" kern="100" dirty="0">
                <a:solidFill>
                  <a:srgbClr val="FFFF00"/>
                </a:solidFill>
                <a:effectLst>
                  <a:outerShdw blurRad="38100" dist="38100" dir="2700000" algn="tl">
                    <a:srgbClr val="000000">
                      <a:alpha val="43137"/>
                    </a:srgbClr>
                  </a:outerShdw>
                </a:effectLst>
                <a:ea typeface="Aptos" panose="020B0004020202020204" pitchFamily="34" charset="0"/>
              </a:rPr>
              <a:t>An Introduction to Wine in Switzerland</a:t>
            </a:r>
            <a:br>
              <a:rPr lang="en-US" sz="5000" kern="100" dirty="0">
                <a:effectLst/>
                <a:ea typeface="Aptos" panose="020B0004020202020204" pitchFamily="34" charset="0"/>
              </a:rPr>
            </a:br>
            <a:br>
              <a:rPr lang="en-US" sz="18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rgbClr val="FFFF00"/>
                </a:solidFill>
                <a:effectLst>
                  <a:outerShdw blurRad="38100" dist="38100" dir="2700000" algn="tl">
                    <a:srgbClr val="000000">
                      <a:alpha val="43137"/>
                    </a:srgbClr>
                  </a:outerShdw>
                </a:effectLst>
                <a:latin typeface="Times New Roman, serif"/>
              </a:rPr>
              <a:t>Presented by</a:t>
            </a:r>
            <a:br>
              <a:rPr lang="en-US" sz="2800" dirty="0">
                <a:solidFill>
                  <a:srgbClr val="FFFF00"/>
                </a:solidFill>
                <a:effectLst>
                  <a:outerShdw blurRad="38100" dist="38100" dir="2700000" algn="tl">
                    <a:srgbClr val="000000">
                      <a:alpha val="43137"/>
                    </a:srgbClr>
                  </a:outerShdw>
                </a:effectLst>
              </a:rPr>
            </a:br>
            <a:r>
              <a:rPr lang="en-US" b="1" dirty="0">
                <a:solidFill>
                  <a:srgbClr val="FFFF00"/>
                </a:solidFill>
                <a:effectLst>
                  <a:outerShdw blurRad="38100" dist="38100" dir="2700000" algn="tl">
                    <a:srgbClr val="000000">
                      <a:alpha val="43137"/>
                    </a:srgbClr>
                  </a:outerShdw>
                </a:effectLst>
                <a:latin typeface="Times New Roman, serif"/>
              </a:rPr>
              <a:t>Marc Silver</a:t>
            </a:r>
            <a:endParaRPr lang="en-US" sz="60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a:lnSpc>
                <a:spcPct val="100000"/>
              </a:lnSpc>
            </a:pPr>
            <a:r>
              <a:rPr lang="en-US" sz="4400" dirty="0"/>
              <a:t>A Tradition of Resilience and Innovation</a:t>
            </a:r>
            <a:endParaRPr lang="en-US" sz="4400" b="1"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1500" y="1170432"/>
            <a:ext cx="11364468" cy="5535168"/>
          </a:xfrm>
        </p:spPr>
        <p:txBody>
          <a:bodyPr>
            <a:noAutofit/>
          </a:bodyPr>
          <a:lstStyle/>
          <a:p>
            <a:pPr marL="342900" indent="-342900" algn="l">
              <a:buFont typeface="Arial" panose="020B0604020202020204" pitchFamily="34" charset="0"/>
              <a:buChar char="•"/>
            </a:pPr>
            <a:r>
              <a:rPr lang="en-US" sz="2400" dirty="0"/>
              <a:t>From its ancient Roman roots to the modern focus on quality and sustainability, Switzerland’s wine history is one of resilience and innovation. </a:t>
            </a:r>
          </a:p>
          <a:p>
            <a:pPr marL="342900" indent="-342900" algn="l">
              <a:buFont typeface="Arial" panose="020B0604020202020204" pitchFamily="34" charset="0"/>
              <a:buChar char="•"/>
            </a:pPr>
            <a:r>
              <a:rPr lang="en-US" sz="2400" dirty="0"/>
              <a:t>Each era brought its own </a:t>
            </a:r>
            <a:br>
              <a:rPr lang="en-US" sz="2400" dirty="0"/>
            </a:br>
            <a:r>
              <a:rPr lang="en-US" sz="2400" dirty="0"/>
              <a:t>challenges, from medieval </a:t>
            </a:r>
            <a:br>
              <a:rPr lang="en-US" sz="2400" dirty="0"/>
            </a:br>
            <a:r>
              <a:rPr lang="en-US" sz="2400" dirty="0"/>
              <a:t>expansion to the devastation of </a:t>
            </a:r>
            <a:br>
              <a:rPr lang="en-US" sz="2400" dirty="0"/>
            </a:br>
            <a:r>
              <a:rPr lang="en-US" sz="2400" dirty="0"/>
              <a:t>phylloxera, but Swiss winemakers </a:t>
            </a:r>
            <a:br>
              <a:rPr lang="en-US" sz="2400" dirty="0"/>
            </a:br>
            <a:r>
              <a:rPr lang="en-US" sz="2400" dirty="0"/>
              <a:t>have always adapted and evolved, </a:t>
            </a:r>
            <a:br>
              <a:rPr lang="en-US" sz="2400" dirty="0"/>
            </a:br>
            <a:r>
              <a:rPr lang="en-US" sz="2400" dirty="0"/>
              <a:t>ensuring that this small country </a:t>
            </a:r>
            <a:br>
              <a:rPr lang="en-US" sz="2400" dirty="0"/>
            </a:br>
            <a:r>
              <a:rPr lang="en-US" sz="2400" dirty="0"/>
              <a:t>remains an important, though </a:t>
            </a:r>
            <a:br>
              <a:rPr lang="en-US" sz="2400" dirty="0"/>
            </a:br>
            <a:r>
              <a:rPr lang="en-US" sz="2400" dirty="0"/>
              <a:t>often overlooked, player in the </a:t>
            </a:r>
            <a:br>
              <a:rPr lang="en-US" sz="2400" dirty="0"/>
            </a:br>
            <a:r>
              <a:rPr lang="en-US" sz="2400" dirty="0"/>
              <a:t>world of wine. </a:t>
            </a:r>
          </a:p>
          <a:p>
            <a:pPr marL="342900" indent="-342900" algn="l">
              <a:buFont typeface="Arial" panose="020B0604020202020204" pitchFamily="34" charset="0"/>
              <a:buChar char="•"/>
            </a:pPr>
            <a:r>
              <a:rPr lang="en-US" sz="2400" dirty="0"/>
              <a:t>Today, Switzerland’s wines are a </a:t>
            </a:r>
            <a:br>
              <a:rPr lang="en-US" sz="2400" dirty="0"/>
            </a:br>
            <a:r>
              <a:rPr lang="en-US" sz="2400" dirty="0"/>
              <a:t>testament to the country's unique </a:t>
            </a:r>
            <a:br>
              <a:rPr lang="en-US" sz="2400" dirty="0"/>
            </a:br>
            <a:r>
              <a:rPr lang="en-US" sz="2400" dirty="0"/>
              <a:t>terroir, forward-thinking practices, </a:t>
            </a:r>
            <a:br>
              <a:rPr lang="en-US" sz="2400" dirty="0"/>
            </a:br>
            <a:r>
              <a:rPr lang="en-US" sz="2400" dirty="0"/>
              <a:t>and long-standing commitment to </a:t>
            </a:r>
            <a:br>
              <a:rPr lang="en-US" sz="2400" dirty="0"/>
            </a:br>
            <a:r>
              <a:rPr lang="en-US" sz="2400" dirty="0"/>
              <a:t>excellence.</a:t>
            </a:r>
          </a:p>
        </p:txBody>
      </p:sp>
      <p:pic>
        <p:nvPicPr>
          <p:cNvPr id="5" name="Picture 4" descr="A long shot of a tunnel&#10;&#10;Description automatically generated with medium confidence">
            <a:extLst>
              <a:ext uri="{FF2B5EF4-FFF2-40B4-BE49-F238E27FC236}">
                <a16:creationId xmlns:a16="http://schemas.microsoft.com/office/drawing/2014/main" id="{4DA9B6F2-EF44-B6E3-7246-D5CC1A677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368" y="1987297"/>
            <a:ext cx="6961632" cy="4858511"/>
          </a:xfrm>
          <a:prstGeom prst="rect">
            <a:avLst/>
          </a:prstGeom>
        </p:spPr>
      </p:pic>
      <p:sp>
        <p:nvSpPr>
          <p:cNvPr id="7" name="TextBox 6">
            <a:extLst>
              <a:ext uri="{FF2B5EF4-FFF2-40B4-BE49-F238E27FC236}">
                <a16:creationId xmlns:a16="http://schemas.microsoft.com/office/drawing/2014/main" id="{25149724-CACA-AEF3-594B-17D54DA443FD}"/>
              </a:ext>
            </a:extLst>
          </p:cNvPr>
          <p:cNvSpPr txBox="1"/>
          <p:nvPr/>
        </p:nvSpPr>
        <p:spPr>
          <a:xfrm>
            <a:off x="7095744" y="4231886"/>
            <a:ext cx="3011424" cy="400110"/>
          </a:xfrm>
          <a:prstGeom prst="rect">
            <a:avLst/>
          </a:prstGeom>
          <a:noFill/>
        </p:spPr>
        <p:txBody>
          <a:bodyPr wrap="square">
            <a:spAutoFit/>
          </a:bodyPr>
          <a:lstStyle/>
          <a:p>
            <a:pPr algn="ctr"/>
            <a:r>
              <a:rPr lang="en-US" sz="2000" b="1" dirty="0">
                <a:highlight>
                  <a:srgbClr val="FFFF00"/>
                </a:highlight>
              </a:rPr>
              <a:t>Chateau de la Chaize</a:t>
            </a:r>
          </a:p>
        </p:txBody>
      </p:sp>
    </p:spTree>
    <p:extLst>
      <p:ext uri="{BB962C8B-B14F-4D97-AF65-F5344CB8AC3E}">
        <p14:creationId xmlns:p14="http://schemas.microsoft.com/office/powerpoint/2010/main" val="322200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r>
              <a:rPr lang="en-US" sz="4400" dirty="0"/>
              <a:t>Switzerland’s Wine Classification System</a:t>
            </a: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0488676" cy="1670304"/>
          </a:xfrm>
        </p:spPr>
        <p:txBody>
          <a:bodyPr>
            <a:noAutofit/>
          </a:bodyPr>
          <a:lstStyle/>
          <a:p>
            <a:pPr marL="342900" indent="-342900" algn="l">
              <a:buFont typeface="Arial" panose="020B0604020202020204" pitchFamily="34" charset="0"/>
              <a:buChar char="•"/>
            </a:pPr>
            <a:r>
              <a:rPr lang="en-US" sz="2400" dirty="0"/>
              <a:t>Unlike neighboring France or Germany, Switzerland doesn’t have a wine classification system that’s widely recognized internationally. </a:t>
            </a:r>
          </a:p>
          <a:p>
            <a:pPr marL="342900" indent="-342900" algn="l">
              <a:buFont typeface="Arial" panose="020B0604020202020204" pitchFamily="34" charset="0"/>
              <a:buChar char="•"/>
            </a:pPr>
            <a:r>
              <a:rPr lang="en-US" sz="2400" dirty="0"/>
              <a:t>Each of the country’s wine-producing cantons has its own regulations, which can make things a bit tricky to navigate. </a:t>
            </a:r>
          </a:p>
        </p:txBody>
      </p:sp>
      <p:pic>
        <p:nvPicPr>
          <p:cNvPr id="5" name="Picture 4" descr="A building in the distance&#10;&#10;Description automatically generated">
            <a:extLst>
              <a:ext uri="{FF2B5EF4-FFF2-40B4-BE49-F238E27FC236}">
                <a16:creationId xmlns:a16="http://schemas.microsoft.com/office/drawing/2014/main" id="{03EEF417-14C2-2FB7-C2F8-7998F20A2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6464"/>
            <a:ext cx="6242304" cy="4161536"/>
          </a:xfrm>
          <a:prstGeom prst="rect">
            <a:avLst/>
          </a:prstGeom>
        </p:spPr>
      </p:pic>
      <p:sp>
        <p:nvSpPr>
          <p:cNvPr id="7" name="TextBox 6">
            <a:extLst>
              <a:ext uri="{FF2B5EF4-FFF2-40B4-BE49-F238E27FC236}">
                <a16:creationId xmlns:a16="http://schemas.microsoft.com/office/drawing/2014/main" id="{76BCCC7C-AD3E-3093-86B7-A12EF84B8345}"/>
              </a:ext>
            </a:extLst>
          </p:cNvPr>
          <p:cNvSpPr txBox="1"/>
          <p:nvPr/>
        </p:nvSpPr>
        <p:spPr>
          <a:xfrm>
            <a:off x="6242304" y="2654452"/>
            <a:ext cx="5681472" cy="3046988"/>
          </a:xfrm>
          <a:prstGeom prst="rect">
            <a:avLst/>
          </a:prstGeom>
          <a:noFill/>
        </p:spPr>
        <p:txBody>
          <a:bodyPr wrap="square">
            <a:sp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certain regions follow stricter quality controls, and wines labeled with "AOC" (Appellation </a:t>
            </a:r>
            <a:r>
              <a:rPr lang="en-US" sz="2400" dirty="0" err="1">
                <a:latin typeface="Times New Roman" panose="02020603050405020304" pitchFamily="18" charset="0"/>
                <a:cs typeface="Times New Roman" panose="02020603050405020304" pitchFamily="18" charset="0"/>
              </a:rPr>
              <a:t>d’Origine</a:t>
            </a:r>
            <a:r>
              <a:rPr lang="en-US" sz="2400" dirty="0">
                <a:latin typeface="Times New Roman" panose="02020603050405020304" pitchFamily="18" charset="0"/>
                <a:cs typeface="Times New Roman" panose="02020603050405020304" pitchFamily="18" charset="0"/>
              </a:rPr>
              <a:t> Contrôlée) guarantee that the wine comes from a specific area and meets local production standards.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system helps protect the reputation of Swiss wines and ensures quality.</a:t>
            </a:r>
          </a:p>
        </p:txBody>
      </p:sp>
    </p:spTree>
    <p:extLst>
      <p:ext uri="{BB962C8B-B14F-4D97-AF65-F5344CB8AC3E}">
        <p14:creationId xmlns:p14="http://schemas.microsoft.com/office/powerpoint/2010/main" val="413848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r>
              <a:rPr lang="en-US" dirty="0"/>
              <a:t>Wine Regions in Switzerland</a:t>
            </a: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338560" cy="2857872"/>
          </a:xfrm>
        </p:spPr>
        <p:txBody>
          <a:bodyPr>
            <a:noAutofit/>
          </a:bodyPr>
          <a:lstStyle/>
          <a:p>
            <a:pPr marL="457200" indent="-457200" algn="l">
              <a:buFont typeface="Arial" panose="020B0604020202020204" pitchFamily="34" charset="0"/>
              <a:buChar char="•"/>
            </a:pPr>
            <a:r>
              <a:rPr lang="en-US" dirty="0"/>
              <a:t>Despite its small size, Switzerland has an incredibly diverse range of wine regions, each with its own distinct climate and terroir. Here are the most important ones:</a:t>
            </a:r>
          </a:p>
          <a:p>
            <a:pPr marL="914400" indent="-517525" algn="l">
              <a:buSzPct val="70000"/>
              <a:buFont typeface="Arial" panose="020B0604020202020204" pitchFamily="34" charset="0"/>
              <a:buChar char="•"/>
            </a:pPr>
            <a:r>
              <a:rPr lang="en-US" sz="2800" b="1" dirty="0"/>
              <a:t>Valais</a:t>
            </a:r>
          </a:p>
          <a:p>
            <a:pPr marL="914400" indent="-517525" algn="l">
              <a:buSzPct val="70000"/>
              <a:buFont typeface="Arial" panose="020B0604020202020204" pitchFamily="34" charset="0"/>
              <a:buChar char="•"/>
            </a:pPr>
            <a:r>
              <a:rPr lang="en-US" sz="2800" b="1" kern="100" dirty="0">
                <a:effectLst/>
                <a:ea typeface="Aptos" panose="020B0004020202020204" pitchFamily="34" charset="0"/>
              </a:rPr>
              <a:t>Vaud</a:t>
            </a:r>
          </a:p>
          <a:p>
            <a:pPr marL="914400" indent="-517525" algn="l">
              <a:buSzPct val="70000"/>
              <a:buFont typeface="Arial" panose="020B0604020202020204" pitchFamily="34" charset="0"/>
              <a:buChar char="•"/>
            </a:pPr>
            <a:r>
              <a:rPr lang="en-US" sz="2800" b="1" dirty="0"/>
              <a:t>Geneva</a:t>
            </a:r>
          </a:p>
          <a:p>
            <a:pPr marL="914400" indent="-517525" algn="l">
              <a:buSzPct val="70000"/>
              <a:buFont typeface="Arial" panose="020B0604020202020204" pitchFamily="34" charset="0"/>
              <a:buChar char="•"/>
            </a:pPr>
            <a:r>
              <a:rPr lang="en-US" b="1" dirty="0"/>
              <a:t>Ticino</a:t>
            </a:r>
          </a:p>
          <a:p>
            <a:pPr marL="457200" indent="-457200" algn="l">
              <a:buFont typeface="Arial" panose="020B0604020202020204" pitchFamily="34" charset="0"/>
              <a:buChar char="•"/>
            </a:pPr>
            <a:endParaRPr lang="en-US" sz="2800" b="1" dirty="0"/>
          </a:p>
          <a:p>
            <a:pPr marL="457200" indent="-457200" algn="l">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22743823-4F61-37FA-084C-D5FD0C1383D7}"/>
              </a:ext>
            </a:extLst>
          </p:cNvPr>
          <p:cNvSpPr txBox="1"/>
          <p:nvPr/>
        </p:nvSpPr>
        <p:spPr>
          <a:xfrm>
            <a:off x="573024" y="4413905"/>
            <a:ext cx="11045952" cy="2246769"/>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Wines are mainly produced in the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west and in the south of Switzerland,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in the cantons of Geneva, Neuchâtel, Ticino, Valais and Vaud. </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White grape varieties are grown on 43% of the country's vineyard area, and red grape varieties on 57%.</a:t>
            </a:r>
          </a:p>
        </p:txBody>
      </p:sp>
      <p:pic>
        <p:nvPicPr>
          <p:cNvPr id="11" name="Picture 10" descr="A map of the world&#10;&#10;Description automatically generated">
            <a:extLst>
              <a:ext uri="{FF2B5EF4-FFF2-40B4-BE49-F238E27FC236}">
                <a16:creationId xmlns:a16="http://schemas.microsoft.com/office/drawing/2014/main" id="{CDCBA995-38E7-A805-78AE-CA5A68CF6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863" y="2095500"/>
            <a:ext cx="5767137" cy="3207970"/>
          </a:xfrm>
          <a:prstGeom prst="rect">
            <a:avLst/>
          </a:prstGeom>
        </p:spPr>
      </p:pic>
    </p:spTree>
    <p:extLst>
      <p:ext uri="{BB962C8B-B14F-4D97-AF65-F5344CB8AC3E}">
        <p14:creationId xmlns:p14="http://schemas.microsoft.com/office/powerpoint/2010/main" val="294590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a:lnSpc>
                <a:spcPct val="100000"/>
              </a:lnSpc>
            </a:pPr>
            <a:r>
              <a:rPr lang="en-US" dirty="0"/>
              <a:t>Wine Regions in Switzerland</a:t>
            </a:r>
            <a:endParaRPr lang="en-US" sz="4400" b="1"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618976" cy="2390914"/>
          </a:xfrm>
        </p:spPr>
        <p:txBody>
          <a:bodyPr>
            <a:noAutofit/>
          </a:bodyPr>
          <a:lstStyle/>
          <a:p>
            <a:pPr algn="l"/>
            <a:r>
              <a:rPr lang="en-US" sz="2400" b="1" dirty="0"/>
              <a:t>Valais</a:t>
            </a:r>
          </a:p>
          <a:p>
            <a:pPr marL="457200" indent="-457200" algn="l">
              <a:buFont typeface="Arial" panose="020B0604020202020204" pitchFamily="34" charset="0"/>
              <a:buChar char="•"/>
            </a:pPr>
            <a:r>
              <a:rPr lang="en-US" sz="2400" dirty="0"/>
              <a:t>The Valais region, stretching along the Rhône River in southern Switzerland, is the country’s largest and most significant wine-producing area. Known for its sun-drenched slopes, Valais benefits from a dry, continental climate, which is ideal for grape growing. The vineyards here cling to steep terraces, and the altitude creates a distinct microclimate.</a:t>
            </a:r>
          </a:p>
          <a:p>
            <a:pPr marL="457200" lvl="0" indent="-457200" algn="l">
              <a:buFont typeface="Arial" panose="020B0604020202020204" pitchFamily="34" charset="0"/>
              <a:buChar char="•"/>
            </a:pPr>
            <a:r>
              <a:rPr lang="en-US" sz="2400" dirty="0"/>
              <a:t>Terroir: Rocky, mineral-rich soils with great sun exposure.</a:t>
            </a:r>
          </a:p>
        </p:txBody>
      </p:sp>
      <p:sp>
        <p:nvSpPr>
          <p:cNvPr id="9" name="TextBox 8">
            <a:extLst>
              <a:ext uri="{FF2B5EF4-FFF2-40B4-BE49-F238E27FC236}">
                <a16:creationId xmlns:a16="http://schemas.microsoft.com/office/drawing/2014/main" id="{8DADB909-C84D-276D-FCCE-04ABFEFFC127}"/>
              </a:ext>
            </a:extLst>
          </p:cNvPr>
          <p:cNvSpPr txBox="1"/>
          <p:nvPr/>
        </p:nvSpPr>
        <p:spPr>
          <a:xfrm>
            <a:off x="5142984" y="3516584"/>
            <a:ext cx="7049016" cy="3416320"/>
          </a:xfrm>
          <a:prstGeom prst="rect">
            <a:avLst/>
          </a:prstGeom>
          <a:noFill/>
        </p:spPr>
        <p:txBody>
          <a:bodyPr wrap="square">
            <a:spAutoFit/>
          </a:bodyPr>
          <a:lstStyle/>
          <a:p>
            <a:pPr marL="457200" lvl="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Grapes: Pinot Noir and Chasselas are the dominant varieties, but the region also produces unique local varietals like </a:t>
            </a:r>
            <a:r>
              <a:rPr lang="en-US" sz="2400" dirty="0" err="1">
                <a:latin typeface="Times New Roman" panose="02020603050405020304" pitchFamily="18" charset="0"/>
                <a:cs typeface="Times New Roman" panose="02020603050405020304" pitchFamily="18" charset="0"/>
              </a:rPr>
              <a:t>Cornalin</a:t>
            </a:r>
            <a:r>
              <a:rPr lang="en-US" sz="2400" dirty="0">
                <a:latin typeface="Times New Roman" panose="02020603050405020304" pitchFamily="18" charset="0"/>
                <a:cs typeface="Times New Roman" panose="02020603050405020304" pitchFamily="18" charset="0"/>
              </a:rPr>
              <a:t> and Petite </a:t>
            </a:r>
            <a:r>
              <a:rPr lang="en-US" sz="2400" dirty="0" err="1">
                <a:latin typeface="Times New Roman" panose="02020603050405020304" pitchFamily="18" charset="0"/>
                <a:cs typeface="Times New Roman" panose="02020603050405020304" pitchFamily="18" charset="0"/>
              </a:rPr>
              <a:t>Arvine</a:t>
            </a:r>
            <a:r>
              <a:rPr lang="en-US" sz="2400" dirty="0">
                <a:latin typeface="Times New Roman" panose="02020603050405020304" pitchFamily="18" charset="0"/>
                <a:cs typeface="Times New Roman" panose="02020603050405020304" pitchFamily="18" charset="0"/>
              </a:rPr>
              <a:t>. These indigenous grapes are making a name for themselves with rich, fruity profiles. </a:t>
            </a:r>
          </a:p>
          <a:p>
            <a:pPr marL="457200" lvl="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Wine Characteristics: Wines from Valais often have great depth and complexity, with white wines tending toward fresh, mineral-driven styles and reds having robust, ripe flavors.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12" name="Picture 11" descr="A map of the swiss land&#10;&#10;Description automatically generated">
            <a:extLst>
              <a:ext uri="{FF2B5EF4-FFF2-40B4-BE49-F238E27FC236}">
                <a16:creationId xmlns:a16="http://schemas.microsoft.com/office/drawing/2014/main" id="{CD4834E0-3761-BF29-21DA-3D03F5DDE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24" y="3516584"/>
            <a:ext cx="4419599" cy="3341416"/>
          </a:xfrm>
          <a:prstGeom prst="rect">
            <a:avLst/>
          </a:prstGeom>
        </p:spPr>
      </p:pic>
    </p:spTree>
    <p:extLst>
      <p:ext uri="{BB962C8B-B14F-4D97-AF65-F5344CB8AC3E}">
        <p14:creationId xmlns:p14="http://schemas.microsoft.com/office/powerpoint/2010/main" val="136613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a:lnSpc>
                <a:spcPct val="100000"/>
              </a:lnSpc>
            </a:pPr>
            <a:r>
              <a:rPr lang="en-US" dirty="0"/>
              <a:t>Wine Regions in Switzerland</a:t>
            </a:r>
            <a:endParaRPr lang="en-US" sz="4400" b="1"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1"/>
            <a:ext cx="11338560" cy="5687567"/>
          </a:xfrm>
        </p:spPr>
        <p:txBody>
          <a:bodyPr>
            <a:noAutofit/>
          </a:bodyPr>
          <a:lstStyle/>
          <a:p>
            <a:pPr marR="0" algn="l">
              <a:lnSpc>
                <a:spcPct val="115000"/>
              </a:lnSpc>
              <a:spcBef>
                <a:spcPts val="0"/>
              </a:spcBef>
              <a:spcAft>
                <a:spcPts val="800"/>
              </a:spcAft>
            </a:pPr>
            <a:r>
              <a:rPr lang="en-US" sz="2400" b="1" kern="100" dirty="0">
                <a:effectLst/>
                <a:ea typeface="Aptos" panose="020B0004020202020204" pitchFamily="34" charset="0"/>
              </a:rPr>
              <a:t>Vaud</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Located on the northern shores of Lake Geneva, Vaud is the second-largest wine region in Switzerland. With stunning vineyard terraces (some UNESCO-listed) overlooking the lake, this region is famous for its elegant, crisp white wines.</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Terroir: Limestone and clay soils contribute to the region’s fresh, </a:t>
            </a:r>
            <a:br>
              <a:rPr lang="en-US" sz="2400" kern="100" dirty="0">
                <a:effectLst/>
                <a:ea typeface="Aptos" panose="020B0004020202020204" pitchFamily="34" charset="0"/>
              </a:rPr>
            </a:br>
            <a:r>
              <a:rPr lang="en-US" sz="2400" kern="100" dirty="0">
                <a:effectLst/>
                <a:ea typeface="Aptos" panose="020B0004020202020204" pitchFamily="34" charset="0"/>
              </a:rPr>
              <a:t>zesty white wines.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Grapes: Chasselas reigns supreme here, producing delicate, floral </a:t>
            </a:r>
            <a:br>
              <a:rPr lang="en-US" sz="2400" kern="100" dirty="0">
                <a:effectLst/>
                <a:ea typeface="Aptos" panose="020B0004020202020204" pitchFamily="34" charset="0"/>
              </a:rPr>
            </a:br>
            <a:r>
              <a:rPr lang="en-US" sz="2400" kern="100" dirty="0">
                <a:effectLst/>
                <a:ea typeface="Aptos" panose="020B0004020202020204" pitchFamily="34" charset="0"/>
              </a:rPr>
              <a:t>whites that are perfect for sipping while taking in the breathtaking </a:t>
            </a:r>
            <a:br>
              <a:rPr lang="en-US" sz="2400" kern="100" dirty="0">
                <a:effectLst/>
                <a:ea typeface="Aptos" panose="020B0004020202020204" pitchFamily="34" charset="0"/>
              </a:rPr>
            </a:br>
            <a:r>
              <a:rPr lang="en-US" sz="2400" kern="100" dirty="0">
                <a:effectLst/>
                <a:ea typeface="Aptos" panose="020B0004020202020204" pitchFamily="34" charset="0"/>
              </a:rPr>
              <a:t>lake views.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Wine Characteristics: Light, refreshing, and subtly aromatic, the </a:t>
            </a:r>
            <a:br>
              <a:rPr lang="en-US" sz="2400" kern="100" dirty="0">
                <a:effectLst/>
                <a:ea typeface="Aptos" panose="020B0004020202020204" pitchFamily="34" charset="0"/>
              </a:rPr>
            </a:br>
            <a:r>
              <a:rPr lang="en-US" sz="2400" kern="100" dirty="0">
                <a:effectLst/>
                <a:ea typeface="Aptos" panose="020B0004020202020204" pitchFamily="34" charset="0"/>
              </a:rPr>
              <a:t>wines of Vaud are ideal for pairing with fish or simply enjoyed on </a:t>
            </a:r>
            <a:br>
              <a:rPr lang="en-US" sz="2400" kern="100" dirty="0">
                <a:effectLst/>
                <a:ea typeface="Aptos" panose="020B0004020202020204" pitchFamily="34" charset="0"/>
              </a:rPr>
            </a:br>
            <a:r>
              <a:rPr lang="en-US" sz="2400" kern="100" dirty="0">
                <a:effectLst/>
                <a:ea typeface="Aptos" panose="020B0004020202020204" pitchFamily="34" charset="0"/>
              </a:rPr>
              <a:t>their own.</a:t>
            </a:r>
          </a:p>
        </p:txBody>
      </p:sp>
      <p:pic>
        <p:nvPicPr>
          <p:cNvPr id="5" name="Picture 4" descr="A map of switzerland with different colored states&#10;&#10;Description automatically generated">
            <a:extLst>
              <a:ext uri="{FF2B5EF4-FFF2-40B4-BE49-F238E27FC236}">
                <a16:creationId xmlns:a16="http://schemas.microsoft.com/office/drawing/2014/main" id="{F95CD44B-1F9B-AF8F-ABB0-C57568AE8994}"/>
              </a:ext>
            </a:extLst>
          </p:cNvPr>
          <p:cNvPicPr>
            <a:picLocks noChangeAspect="1"/>
          </p:cNvPicPr>
          <p:nvPr/>
        </p:nvPicPr>
        <p:blipFill>
          <a:blip r:embed="rId2">
            <a:extLst>
              <a:ext uri="{28A0092B-C50C-407E-A947-70E740481C1C}">
                <a14:useLocalDpi xmlns:a14="http://schemas.microsoft.com/office/drawing/2010/main" val="0"/>
              </a:ext>
            </a:extLst>
          </a:blip>
          <a:srcRect r="54952"/>
          <a:stretch/>
        </p:blipFill>
        <p:spPr>
          <a:xfrm>
            <a:off x="9372601" y="2664693"/>
            <a:ext cx="2819400" cy="4193307"/>
          </a:xfrm>
          <a:prstGeom prst="rect">
            <a:avLst/>
          </a:prstGeom>
        </p:spPr>
      </p:pic>
    </p:spTree>
    <p:extLst>
      <p:ext uri="{BB962C8B-B14F-4D97-AF65-F5344CB8AC3E}">
        <p14:creationId xmlns:p14="http://schemas.microsoft.com/office/powerpoint/2010/main" val="215029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1999" cy="1414271"/>
          </a:xfrm>
        </p:spPr>
        <p:txBody>
          <a:bodyPr anchor="ctr">
            <a:noAutofit/>
          </a:bodyPr>
          <a:lstStyle/>
          <a:p>
            <a:pP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a:t>
            </a:r>
            <a:r>
              <a:rPr lang="en-US" b="1" dirty="0"/>
              <a:t>Switzerland </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21276" y="1313443"/>
            <a:ext cx="9119350" cy="5544556"/>
          </a:xfrm>
        </p:spPr>
        <p:txBody>
          <a:bodyPr>
            <a:noAutofit/>
          </a:bodyPr>
          <a:lstStyle/>
          <a:p>
            <a:pPr algn="l"/>
            <a:r>
              <a:rPr lang="en-US" sz="2400" b="1" dirty="0"/>
              <a:t>Geneva</a:t>
            </a:r>
          </a:p>
          <a:p>
            <a:pPr marL="457200" indent="-457200" algn="l">
              <a:buFont typeface="Arial" panose="020B0604020202020204" pitchFamily="34" charset="0"/>
              <a:buChar char="•"/>
            </a:pPr>
            <a:r>
              <a:rPr lang="en-US" sz="2400" dirty="0"/>
              <a:t>Though one of Switzerland’s smaller regions, Geneva punches above its weight in wine production. The vineyards are spread across gentle hills and valleys, benefiting from the moderating influence of Lake Geneva. </a:t>
            </a:r>
          </a:p>
          <a:p>
            <a:pPr marL="457200" indent="-457200" algn="l">
              <a:buFont typeface="Arial" panose="020B0604020202020204" pitchFamily="34" charset="0"/>
              <a:buChar char="•"/>
            </a:pPr>
            <a:r>
              <a:rPr lang="en-US" sz="2400" dirty="0"/>
              <a:t>Terroir: Alluvial soils mixed with clay. </a:t>
            </a:r>
          </a:p>
          <a:p>
            <a:pPr marL="457200" indent="-457200" algn="l">
              <a:buFont typeface="Arial" panose="020B0604020202020204" pitchFamily="34" charset="0"/>
              <a:buChar char="•"/>
            </a:pPr>
            <a:r>
              <a:rPr lang="en-US" sz="2400" dirty="0"/>
              <a:t>Grapes: Pinot Noir, Gamay, and Chasselas dominate, but Geneva is also known for producing some excellent blends using international varieties like Merlot and Cabernet Sauvignon. </a:t>
            </a:r>
          </a:p>
          <a:p>
            <a:pPr marL="457200" indent="-457200" algn="l">
              <a:buFont typeface="Arial" panose="020B0604020202020204" pitchFamily="34" charset="0"/>
              <a:buChar char="•"/>
            </a:pPr>
            <a:r>
              <a:rPr lang="en-US" sz="2400" dirty="0"/>
              <a:t>Wine Characteristics: Wines from Geneva tend to be softer, with red wines showing a fruit-forward character and whites offering a pleasant minerality.</a:t>
            </a:r>
          </a:p>
          <a:p>
            <a:pPr lvl="0"/>
            <a:endParaRPr lang="en-US" dirty="0"/>
          </a:p>
        </p:txBody>
      </p:sp>
      <p:pic>
        <p:nvPicPr>
          <p:cNvPr id="5" name="Picture 4" descr="A map of the world with different colored states&#10;&#10;Description automatically generated">
            <a:extLst>
              <a:ext uri="{FF2B5EF4-FFF2-40B4-BE49-F238E27FC236}">
                <a16:creationId xmlns:a16="http://schemas.microsoft.com/office/drawing/2014/main" id="{B9C77103-E41C-3D61-2290-77B95A53EAB8}"/>
              </a:ext>
            </a:extLst>
          </p:cNvPr>
          <p:cNvPicPr>
            <a:picLocks noChangeAspect="1"/>
          </p:cNvPicPr>
          <p:nvPr/>
        </p:nvPicPr>
        <p:blipFill>
          <a:blip r:embed="rId3">
            <a:extLst>
              <a:ext uri="{28A0092B-C50C-407E-A947-70E740481C1C}">
                <a14:useLocalDpi xmlns:a14="http://schemas.microsoft.com/office/drawing/2010/main" val="0"/>
              </a:ext>
            </a:extLst>
          </a:blip>
          <a:srcRect r="67316"/>
          <a:stretch/>
        </p:blipFill>
        <p:spPr>
          <a:xfrm>
            <a:off x="9440626" y="1414272"/>
            <a:ext cx="2751373" cy="5443727"/>
          </a:xfrm>
          <a:prstGeom prst="rect">
            <a:avLst/>
          </a:prstGeom>
        </p:spPr>
      </p:pic>
    </p:spTree>
    <p:extLst>
      <p:ext uri="{BB962C8B-B14F-4D97-AF65-F5344CB8AC3E}">
        <p14:creationId xmlns:p14="http://schemas.microsoft.com/office/powerpoint/2010/main" val="3372108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1999" cy="1414271"/>
          </a:xfrm>
        </p:spPr>
        <p:txBody>
          <a:bodyPr anchor="ctr">
            <a:noAutofit/>
          </a:bodyPr>
          <a:lstStyle/>
          <a:p>
            <a:pP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a:t>
            </a:r>
            <a:r>
              <a:rPr lang="en-US" b="1" dirty="0"/>
              <a:t>Switzerland </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09600" y="1414272"/>
            <a:ext cx="7067549" cy="2977254"/>
          </a:xfrm>
        </p:spPr>
        <p:txBody>
          <a:bodyPr>
            <a:noAutofit/>
          </a:bodyPr>
          <a:lstStyle/>
          <a:p>
            <a:pPr algn="l"/>
            <a:r>
              <a:rPr lang="en-US" b="1" dirty="0"/>
              <a:t>Ticino</a:t>
            </a:r>
          </a:p>
          <a:p>
            <a:pPr marL="457200" indent="-457200" algn="l">
              <a:buFont typeface="Arial" panose="020B0604020202020204" pitchFamily="34" charset="0"/>
              <a:buChar char="•"/>
            </a:pPr>
            <a:r>
              <a:rPr lang="en-US" dirty="0"/>
              <a:t>This Italian-speaking region on the southern side of the Alps offers something completely different from other Swiss regions: Merlot. With a Mediterranean climate, Ticino is warmer and wetter than the rest of the country, making it perfect for bold reds.</a:t>
            </a:r>
          </a:p>
        </p:txBody>
      </p:sp>
      <p:pic>
        <p:nvPicPr>
          <p:cNvPr id="5" name="Picture 4" descr="A map of switzerland with different colored countries/regions&#10;&#10;Description automatically generated">
            <a:extLst>
              <a:ext uri="{FF2B5EF4-FFF2-40B4-BE49-F238E27FC236}">
                <a16:creationId xmlns:a16="http://schemas.microsoft.com/office/drawing/2014/main" id="{27AA2973-F6AA-5305-B34E-F4BD01A81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149" y="1414272"/>
            <a:ext cx="4514850" cy="2857500"/>
          </a:xfrm>
          <a:prstGeom prst="rect">
            <a:avLst/>
          </a:prstGeom>
        </p:spPr>
      </p:pic>
      <p:sp>
        <p:nvSpPr>
          <p:cNvPr id="7" name="TextBox 6">
            <a:extLst>
              <a:ext uri="{FF2B5EF4-FFF2-40B4-BE49-F238E27FC236}">
                <a16:creationId xmlns:a16="http://schemas.microsoft.com/office/drawing/2014/main" id="{0A256BBB-4331-15B4-D3F2-E143EE8D0CA8}"/>
              </a:ext>
            </a:extLst>
          </p:cNvPr>
          <p:cNvSpPr txBox="1"/>
          <p:nvPr/>
        </p:nvSpPr>
        <p:spPr>
          <a:xfrm>
            <a:off x="609599" y="4391526"/>
            <a:ext cx="11582401" cy="2246769"/>
          </a:xfrm>
          <a:prstGeom prst="rect">
            <a:avLst/>
          </a:prstGeom>
          <a:noFill/>
        </p:spPr>
        <p:txBody>
          <a:bodyPr wrap="square">
            <a:spAutoFit/>
          </a:bodyPr>
          <a:lstStyle/>
          <a:p>
            <a:pPr marL="457200" lvl="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Terroir: Rich, clay-heavy soils with good drainage.</a:t>
            </a:r>
          </a:p>
          <a:p>
            <a:pPr marL="457200" lvl="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Grapes: Merlot is the king here, making up about 85% of the region’s production.</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Wine Characteristics: Full-bodied and rich, Merlot from Ticino often features ripe black fruit flavors, with a smooth, velvety texture.</a:t>
            </a:r>
          </a:p>
        </p:txBody>
      </p:sp>
    </p:spTree>
    <p:extLst>
      <p:ext uri="{BB962C8B-B14F-4D97-AF65-F5344CB8AC3E}">
        <p14:creationId xmlns:p14="http://schemas.microsoft.com/office/powerpoint/2010/main" val="113008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74711"/>
          </a:xfrm>
        </p:spPr>
        <p:txBody>
          <a:bodyPr anchor="ctr">
            <a:noAutofit/>
          </a:bodyPr>
          <a:lstStyle/>
          <a:p>
            <a:r>
              <a:rPr lang="en-US" dirty="0"/>
              <a:t>Switzerland’s Unique Terroir</a:t>
            </a: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90144" y="1252975"/>
            <a:ext cx="5553456" cy="5605024"/>
          </a:xfrm>
        </p:spPr>
        <p:txBody>
          <a:bodyPr>
            <a:noAutofit/>
          </a:bodyPr>
          <a:lstStyle/>
          <a:p>
            <a:pPr marL="342900" indent="-342900" algn="l">
              <a:buFont typeface="Arial" panose="020B0604020202020204" pitchFamily="34" charset="0"/>
              <a:buChar char="•"/>
            </a:pPr>
            <a:r>
              <a:rPr lang="en-US" sz="2400" dirty="0"/>
              <a:t>One of the things that makes Swiss wine so distinctive is the terroir. The varied geography, from the alpine slopes to the lakefront vineyards, creates microclimates that give each region a unique flavor profile. </a:t>
            </a:r>
          </a:p>
          <a:p>
            <a:pPr marL="342900" indent="-342900" algn="l">
              <a:buFont typeface="Arial" panose="020B0604020202020204" pitchFamily="34" charset="0"/>
              <a:buChar char="•"/>
            </a:pPr>
            <a:r>
              <a:rPr lang="en-US" sz="2400" dirty="0"/>
              <a:t>The soils range from limestone and clay to mineral-rich alluvial deposits, all contributing to the complexity of the wines. </a:t>
            </a:r>
          </a:p>
          <a:p>
            <a:pPr marL="342900" indent="-342900" algn="l">
              <a:buFont typeface="Arial" panose="020B0604020202020204" pitchFamily="34" charset="0"/>
              <a:buChar char="•"/>
            </a:pPr>
            <a:r>
              <a:rPr lang="en-US" sz="2400" dirty="0"/>
              <a:t>The altitude plays a huge role too, especially in areas like Valais, where the vineyards are often terraced on steep slopes, allowing for excellent sun exposure and drainage.</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endParaRPr lang="en-US" sz="2200" kern="100" dirty="0">
              <a:effectLst/>
              <a:ea typeface="Aptos" panose="020B0004020202020204" pitchFamily="34" charset="0"/>
            </a:endParaRPr>
          </a:p>
        </p:txBody>
      </p:sp>
      <p:pic>
        <p:nvPicPr>
          <p:cNvPr id="5" name="Picture 4" descr="A collage of different fields&#10;&#10;Description automatically generated">
            <a:extLst>
              <a:ext uri="{FF2B5EF4-FFF2-40B4-BE49-F238E27FC236}">
                <a16:creationId xmlns:a16="http://schemas.microsoft.com/office/drawing/2014/main" id="{5C6B81E2-4F0A-9C08-CB03-12EA12179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274712"/>
            <a:ext cx="6248400" cy="4656856"/>
          </a:xfrm>
          <a:prstGeom prst="rect">
            <a:avLst/>
          </a:prstGeom>
        </p:spPr>
      </p:pic>
    </p:spTree>
    <p:extLst>
      <p:ext uri="{BB962C8B-B14F-4D97-AF65-F5344CB8AC3E}">
        <p14:creationId xmlns:p14="http://schemas.microsoft.com/office/powerpoint/2010/main" val="76244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74711"/>
          </a:xfrm>
        </p:spPr>
        <p:txBody>
          <a:bodyPr anchor="ctr">
            <a:noAutofit/>
          </a:bodyPr>
          <a:lstStyle/>
          <a:p>
            <a:r>
              <a:rPr lang="en-US" dirty="0"/>
              <a:t>Major Varietals of Switzerland</a:t>
            </a: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04799" y="1252976"/>
            <a:ext cx="11582401" cy="3810000"/>
          </a:xfrm>
        </p:spPr>
        <p:txBody>
          <a:bodyPr>
            <a:noAutofit/>
          </a:bodyPr>
          <a:lstStyle/>
          <a:p>
            <a:pPr marL="457200" indent="-457200" algn="l">
              <a:buFont typeface="Arial" panose="020B0604020202020204" pitchFamily="34" charset="0"/>
              <a:buChar char="•"/>
            </a:pPr>
            <a:r>
              <a:rPr lang="en-US" sz="2400" dirty="0"/>
              <a:t>Though Switzerland grows a wide variety of grapes, there are a few that really stand out:</a:t>
            </a:r>
          </a:p>
          <a:p>
            <a:pPr marL="457200" lvl="0" indent="-457200" algn="l">
              <a:buFont typeface="Arial" panose="020B0604020202020204" pitchFamily="34" charset="0"/>
              <a:buChar char="•"/>
            </a:pPr>
            <a:r>
              <a:rPr lang="en-US" sz="2400" dirty="0"/>
              <a:t>Chasselas: The signature white grape of Switzerland, especially in Vaud. It produces light, crisp wines with subtle floral notes and a mineral finish. Perfect with fondue or fresh fish.</a:t>
            </a:r>
          </a:p>
        </p:txBody>
      </p:sp>
      <p:pic>
        <p:nvPicPr>
          <p:cNvPr id="5" name="Picture 4" descr="A group of wine bottles&#10;&#10;Description automatically generated">
            <a:extLst>
              <a:ext uri="{FF2B5EF4-FFF2-40B4-BE49-F238E27FC236}">
                <a16:creationId xmlns:a16="http://schemas.microsoft.com/office/drawing/2014/main" id="{6CF3B267-260D-54BC-3F9A-F5BE5ADF2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684" y="2803357"/>
            <a:ext cx="9310315" cy="4054642"/>
          </a:xfrm>
          <a:prstGeom prst="rect">
            <a:avLst/>
          </a:prstGeom>
        </p:spPr>
      </p:pic>
      <p:pic>
        <p:nvPicPr>
          <p:cNvPr id="7" name="Picture 6" descr="A hand holding a bottle of wine&#10;&#10;Description automatically generated">
            <a:extLst>
              <a:ext uri="{FF2B5EF4-FFF2-40B4-BE49-F238E27FC236}">
                <a16:creationId xmlns:a16="http://schemas.microsoft.com/office/drawing/2014/main" id="{40868445-9259-85F1-511D-DB9A1B7EE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3357"/>
            <a:ext cx="3040981" cy="4054641"/>
          </a:xfrm>
          <a:prstGeom prst="rect">
            <a:avLst/>
          </a:prstGeom>
        </p:spPr>
      </p:pic>
    </p:spTree>
    <p:extLst>
      <p:ext uri="{BB962C8B-B14F-4D97-AF65-F5344CB8AC3E}">
        <p14:creationId xmlns:p14="http://schemas.microsoft.com/office/powerpoint/2010/main" val="389479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74711"/>
          </a:xfrm>
        </p:spPr>
        <p:txBody>
          <a:bodyPr anchor="ctr">
            <a:noAutofit/>
          </a:bodyPr>
          <a:lstStyle/>
          <a:p>
            <a:pPr marL="0" marR="0">
              <a:lnSpc>
                <a:spcPct val="115000"/>
              </a:lnSpc>
              <a:spcBef>
                <a:spcPts val="0"/>
              </a:spcBef>
              <a:spcAft>
                <a:spcPts val="800"/>
              </a:spcAft>
            </a:pPr>
            <a:r>
              <a:rPr lang="en-US" dirty="0"/>
              <a:t>Major Varietals of Switzerland</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04801" y="1252976"/>
            <a:ext cx="9444680" cy="3810000"/>
          </a:xfrm>
        </p:spPr>
        <p:txBody>
          <a:bodyPr>
            <a:noAutofit/>
          </a:bodyPr>
          <a:lstStyle/>
          <a:p>
            <a:pPr marL="457200" lvl="0" indent="-457200" algn="l">
              <a:buFont typeface="Arial" panose="020B0604020202020204" pitchFamily="34" charset="0"/>
              <a:buChar char="•"/>
            </a:pPr>
            <a:r>
              <a:rPr lang="en-US" dirty="0"/>
              <a:t>Pinot Noir thrives in Switzerland, especially in regions like Valais and Vaud. </a:t>
            </a:r>
          </a:p>
          <a:p>
            <a:pPr marL="457200" lvl="0" indent="-457200" algn="l">
              <a:buFont typeface="Arial" panose="020B0604020202020204" pitchFamily="34" charset="0"/>
              <a:buChar char="•"/>
            </a:pPr>
            <a:r>
              <a:rPr lang="en-US" dirty="0"/>
              <a:t>Its delicate, thin-skinned grapes are sensitive to the Swiss climate, producing elegant, light-bodied wines. </a:t>
            </a:r>
          </a:p>
          <a:p>
            <a:pPr marL="457200" lvl="0" indent="-457200" algn="l">
              <a:buFont typeface="Arial" panose="020B0604020202020204" pitchFamily="34" charset="0"/>
              <a:buChar char="•"/>
            </a:pPr>
            <a:r>
              <a:rPr lang="en-US" dirty="0"/>
              <a:t>These wines typically feature fresh red fruit notes like cherry and raspberry, balanced by a subtle spiciness. </a:t>
            </a:r>
          </a:p>
          <a:p>
            <a:pPr marL="457200" lvl="0" indent="-457200" algn="l">
              <a:buFont typeface="Arial" panose="020B0604020202020204" pitchFamily="34" charset="0"/>
              <a:buChar char="•"/>
            </a:pPr>
            <a:r>
              <a:rPr lang="en-US" dirty="0"/>
              <a:t>The versatility of Pinot Noir makes it popular for pairing with a variety of foods, and it’s Switzerland’s most widely cultivated red varietal.</a:t>
            </a:r>
            <a:endParaRPr lang="en-US" sz="2400" kern="100" dirty="0">
              <a:latin typeface="Aptos" panose="020B0004020202020204" pitchFamily="34" charset="0"/>
              <a:ea typeface="Aptos" panose="020B0004020202020204" pitchFamily="34" charset="0"/>
            </a:endParaRPr>
          </a:p>
        </p:txBody>
      </p:sp>
      <p:pic>
        <p:nvPicPr>
          <p:cNvPr id="5" name="Picture 4" descr="A bottle of wine with a white label&#10;&#10;Description automatically generated">
            <a:extLst>
              <a:ext uri="{FF2B5EF4-FFF2-40B4-BE49-F238E27FC236}">
                <a16:creationId xmlns:a16="http://schemas.microsoft.com/office/drawing/2014/main" id="{ECFA0612-6926-FB74-458F-D0A240C9F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7496" y="1511969"/>
            <a:ext cx="3457575" cy="5181600"/>
          </a:xfrm>
          <a:prstGeom prst="rect">
            <a:avLst/>
          </a:prstGeom>
        </p:spPr>
      </p:pic>
    </p:spTree>
    <p:extLst>
      <p:ext uri="{BB962C8B-B14F-4D97-AF65-F5344CB8AC3E}">
        <p14:creationId xmlns:p14="http://schemas.microsoft.com/office/powerpoint/2010/main" val="260968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kern="100" dirty="0">
                <a:effectLst/>
                <a:ea typeface="Aptos" panose="020B0004020202020204" pitchFamily="34" charset="0"/>
              </a:rPr>
              <a:t>An Introduction to Wine in Switzerland</a:t>
            </a:r>
            <a:endParaRPr lang="en-US" kern="100" dirty="0">
              <a:effectLst/>
              <a:ea typeface="Aptos" panose="020B0004020202020204" pitchFamily="34"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658368" y="1170433"/>
            <a:ext cx="4965042" cy="4207683"/>
          </a:xfrm>
        </p:spPr>
        <p:txBody>
          <a:bodyPr>
            <a:noAutofit/>
          </a:bodyPr>
          <a:lstStyle/>
          <a:p>
            <a:pPr marL="342900" indent="-342900" algn="l">
              <a:buFont typeface="Arial" panose="020B0604020202020204" pitchFamily="34" charset="0"/>
              <a:buChar char="•"/>
            </a:pPr>
            <a:r>
              <a:rPr lang="en-US" sz="2400" dirty="0"/>
              <a:t>Switzerland might not be the first country that comes to mind when you think of wine, but it’s got a surprisingly rich winemaking history and diverse regions that deserve attention. </a:t>
            </a:r>
          </a:p>
          <a:p>
            <a:pPr marL="342900" indent="-342900" algn="l">
              <a:buFont typeface="Arial" panose="020B0604020202020204" pitchFamily="34" charset="0"/>
              <a:buChar char="•"/>
            </a:pPr>
            <a:r>
              <a:rPr lang="en-US" sz="2400" dirty="0"/>
              <a:t>Nestled between more famous wine-producing countries </a:t>
            </a:r>
            <a:br>
              <a:rPr lang="en-US" sz="2400" dirty="0"/>
            </a:br>
            <a:r>
              <a:rPr lang="en-US" sz="2400" dirty="0"/>
              <a:t>like France, Italy, and Germany, Switzerland’s wine culture </a:t>
            </a:r>
            <a:br>
              <a:rPr lang="en-US" sz="2400" dirty="0"/>
            </a:br>
            <a:r>
              <a:rPr lang="en-US" sz="2400" dirty="0"/>
              <a:t>is unique, with a focus on small-scale, high-quality production. </a:t>
            </a:r>
          </a:p>
          <a:p>
            <a:pPr marL="0" marR="0" algn="l">
              <a:lnSpc>
                <a:spcPct val="115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switzerland with black text&#10;&#10;Description automatically generated">
            <a:extLst>
              <a:ext uri="{FF2B5EF4-FFF2-40B4-BE49-F238E27FC236}">
                <a16:creationId xmlns:a16="http://schemas.microsoft.com/office/drawing/2014/main" id="{42F90867-DD09-260D-4955-C3803CBC16E4}"/>
              </a:ext>
            </a:extLst>
          </p:cNvPr>
          <p:cNvPicPr>
            <a:picLocks noChangeAspect="1"/>
          </p:cNvPicPr>
          <p:nvPr/>
        </p:nvPicPr>
        <p:blipFill>
          <a:blip r:embed="rId2">
            <a:extLst>
              <a:ext uri="{28A0092B-C50C-407E-A947-70E740481C1C}">
                <a14:useLocalDpi xmlns:a14="http://schemas.microsoft.com/office/drawing/2010/main" val="0"/>
              </a:ext>
            </a:extLst>
          </a:blip>
          <a:srcRect l="3055" r="2160"/>
          <a:stretch/>
        </p:blipFill>
        <p:spPr>
          <a:xfrm>
            <a:off x="5623410" y="1278716"/>
            <a:ext cx="6568590" cy="3762515"/>
          </a:xfrm>
          <a:prstGeom prst="rect">
            <a:avLst/>
          </a:prstGeom>
        </p:spPr>
      </p:pic>
      <p:sp>
        <p:nvSpPr>
          <p:cNvPr id="6" name="TextBox 5">
            <a:extLst>
              <a:ext uri="{FF2B5EF4-FFF2-40B4-BE49-F238E27FC236}">
                <a16:creationId xmlns:a16="http://schemas.microsoft.com/office/drawing/2014/main" id="{2BAD2A32-4CCC-8C14-FED4-DCD5AB29574B}"/>
              </a:ext>
            </a:extLst>
          </p:cNvPr>
          <p:cNvSpPr txBox="1"/>
          <p:nvPr/>
        </p:nvSpPr>
        <p:spPr>
          <a:xfrm>
            <a:off x="658367" y="5378116"/>
            <a:ext cx="11036327" cy="830997"/>
          </a:xfrm>
          <a:prstGeom prst="rect">
            <a:avLst/>
          </a:prstGeom>
          <a:noFill/>
        </p:spPr>
        <p:txBody>
          <a:bodyPr wrap="square">
            <a:sp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 let’s take a journey through the history, regions, and varieties that make Swiss wine special.</a:t>
            </a:r>
          </a:p>
        </p:txBody>
      </p:sp>
    </p:spTree>
    <p:extLst>
      <p:ext uri="{BB962C8B-B14F-4D97-AF65-F5344CB8AC3E}">
        <p14:creationId xmlns:p14="http://schemas.microsoft.com/office/powerpoint/2010/main" val="19579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2033336" y="1"/>
            <a:ext cx="10158663" cy="1274711"/>
          </a:xfrm>
        </p:spPr>
        <p:txBody>
          <a:bodyPr anchor="ctr">
            <a:noAutofit/>
          </a:bodyPr>
          <a:lstStyle/>
          <a:p>
            <a:pPr marL="0" marR="0">
              <a:lnSpc>
                <a:spcPct val="115000"/>
              </a:lnSpc>
              <a:spcBef>
                <a:spcPts val="0"/>
              </a:spcBef>
              <a:spcAft>
                <a:spcPts val="800"/>
              </a:spcAft>
            </a:pPr>
            <a:r>
              <a:rPr lang="en-US" dirty="0"/>
              <a:t>Major Varietals of Switzerland</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057720" y="1484623"/>
            <a:ext cx="9540722" cy="5605025"/>
          </a:xfrm>
        </p:spPr>
        <p:txBody>
          <a:bodyPr>
            <a:noAutofit/>
          </a:bodyPr>
          <a:lstStyle/>
          <a:p>
            <a:pPr marL="457200" lvl="0" indent="-457200" algn="l">
              <a:buFont typeface="Arial" panose="020B0604020202020204" pitchFamily="34" charset="0"/>
              <a:buChar char="•"/>
            </a:pPr>
            <a:r>
              <a:rPr lang="en-US" dirty="0"/>
              <a:t>Merlot thrives in Ticino, Switzerland’s southern wine region. </a:t>
            </a:r>
          </a:p>
          <a:p>
            <a:pPr marL="457200" lvl="0" indent="-457200" algn="l">
              <a:buFont typeface="Arial" panose="020B0604020202020204" pitchFamily="34" charset="0"/>
              <a:buChar char="•"/>
            </a:pPr>
            <a:r>
              <a:rPr lang="en-US" dirty="0"/>
              <a:t>Here, it produces bold, full-bodied red wines with rich black fruit flavors like plum and blackberry, complemented by smooth tannins. </a:t>
            </a:r>
          </a:p>
          <a:p>
            <a:pPr marL="457200" lvl="0" indent="-457200" algn="l">
              <a:buFont typeface="Arial" panose="020B0604020202020204" pitchFamily="34" charset="0"/>
              <a:buChar char="•"/>
            </a:pPr>
            <a:r>
              <a:rPr lang="en-US" dirty="0"/>
              <a:t>These wines are versatile—suitable for both aging, where they develop complexity, and for enjoying while young, offering immediate approachability. </a:t>
            </a:r>
          </a:p>
          <a:p>
            <a:pPr marL="457200" lvl="0" indent="-457200" algn="l">
              <a:buFont typeface="Arial" panose="020B0604020202020204" pitchFamily="34" charset="0"/>
              <a:buChar char="•"/>
            </a:pPr>
            <a:r>
              <a:rPr lang="en-US" dirty="0"/>
              <a:t>Merlot’s dominance in Ticino reflects the region's unique terroir, which is ideal for this classic varietal.</a:t>
            </a:r>
          </a:p>
          <a:p>
            <a:pPr algn="l"/>
            <a:endParaRPr lang="en-US" sz="2400" dirty="0"/>
          </a:p>
        </p:txBody>
      </p:sp>
      <p:pic>
        <p:nvPicPr>
          <p:cNvPr id="5" name="Picture 4" descr="A bottle of wine with a label&#10;&#10;Description automatically generated">
            <a:extLst>
              <a:ext uri="{FF2B5EF4-FFF2-40B4-BE49-F238E27FC236}">
                <a16:creationId xmlns:a16="http://schemas.microsoft.com/office/drawing/2014/main" id="{9508AB2D-2D6E-6EEF-2A77-E30EACCCAA46}"/>
              </a:ext>
            </a:extLst>
          </p:cNvPr>
          <p:cNvPicPr>
            <a:picLocks noChangeAspect="1"/>
          </p:cNvPicPr>
          <p:nvPr/>
        </p:nvPicPr>
        <p:blipFill>
          <a:blip r:embed="rId2">
            <a:extLst>
              <a:ext uri="{28A0092B-C50C-407E-A947-70E740481C1C}">
                <a14:useLocalDpi xmlns:a14="http://schemas.microsoft.com/office/drawing/2010/main" val="0"/>
              </a:ext>
            </a:extLst>
          </a:blip>
          <a:srcRect l="13111" r="14954"/>
          <a:stretch/>
        </p:blipFill>
        <p:spPr>
          <a:xfrm>
            <a:off x="0" y="-1"/>
            <a:ext cx="2033337" cy="6858000"/>
          </a:xfrm>
          <a:prstGeom prst="rect">
            <a:avLst/>
          </a:prstGeom>
        </p:spPr>
      </p:pic>
    </p:spTree>
    <p:extLst>
      <p:ext uri="{BB962C8B-B14F-4D97-AF65-F5344CB8AC3E}">
        <p14:creationId xmlns:p14="http://schemas.microsoft.com/office/powerpoint/2010/main" val="239215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7620000" cy="1274711"/>
          </a:xfrm>
        </p:spPr>
        <p:txBody>
          <a:bodyPr anchor="ctr">
            <a:noAutofit/>
          </a:bodyPr>
          <a:lstStyle/>
          <a:p>
            <a:pPr marL="0" marR="0">
              <a:lnSpc>
                <a:spcPct val="115000"/>
              </a:lnSpc>
              <a:spcBef>
                <a:spcPts val="0"/>
              </a:spcBef>
              <a:spcAft>
                <a:spcPts val="800"/>
              </a:spcAft>
            </a:pPr>
            <a:r>
              <a:rPr lang="en-US" dirty="0"/>
              <a:t>Major Varietals of Switzerland</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252975"/>
            <a:ext cx="7022592" cy="5605025"/>
          </a:xfrm>
        </p:spPr>
        <p:txBody>
          <a:bodyPr>
            <a:noAutofit/>
          </a:bodyPr>
          <a:lstStyle/>
          <a:p>
            <a:pPr marL="457200" lvl="0" indent="-457200" algn="l">
              <a:buFont typeface="Arial" panose="020B0604020202020204" pitchFamily="34" charset="0"/>
              <a:buChar char="•"/>
            </a:pPr>
            <a:r>
              <a:rPr lang="en-US" dirty="0"/>
              <a:t>Petite </a:t>
            </a:r>
            <a:r>
              <a:rPr lang="en-US" dirty="0" err="1"/>
              <a:t>Arvine</a:t>
            </a:r>
            <a:r>
              <a:rPr lang="en-US" dirty="0"/>
              <a:t>, a prized white varietal from Valais, is celebrated for its vibrant acidity and aromatic complexity. </a:t>
            </a:r>
          </a:p>
          <a:p>
            <a:pPr marL="457200" lvl="0" indent="-457200" algn="l">
              <a:buFont typeface="Arial" panose="020B0604020202020204" pitchFamily="34" charset="0"/>
              <a:buChar char="•"/>
            </a:pPr>
            <a:r>
              <a:rPr lang="en-US" dirty="0"/>
              <a:t>Known for exotic fruit flavors like grapefruit, passionfruit, and sometimes hints of rhubarb or pineapple, it also offers a distinctive saline or mineral finish, a nod to the alpine terroir. </a:t>
            </a:r>
          </a:p>
          <a:p>
            <a:pPr marL="457200" lvl="0" indent="-457200" algn="l">
              <a:buFont typeface="Arial" panose="020B0604020202020204" pitchFamily="34" charset="0"/>
              <a:buChar char="•"/>
            </a:pPr>
            <a:r>
              <a:rPr lang="en-US" dirty="0"/>
              <a:t>With its refreshing acidity and layered profile, Petite </a:t>
            </a:r>
            <a:r>
              <a:rPr lang="en-US" dirty="0" err="1"/>
              <a:t>Arvine</a:t>
            </a:r>
            <a:r>
              <a:rPr lang="en-US" dirty="0"/>
              <a:t> pairs beautifully with seafood, raclette, or even spicy dishes, and is equally enjoyable as a stand-alone wine due to its bright, expressive character.</a:t>
            </a:r>
            <a:endParaRPr lang="en-US" sz="2400" dirty="0"/>
          </a:p>
        </p:txBody>
      </p:sp>
      <p:pic>
        <p:nvPicPr>
          <p:cNvPr id="5" name="Picture 4" descr="A bottle of wine on a table&#10;&#10;Description automatically generated">
            <a:extLst>
              <a:ext uri="{FF2B5EF4-FFF2-40B4-BE49-F238E27FC236}">
                <a16:creationId xmlns:a16="http://schemas.microsoft.com/office/drawing/2014/main" id="{3EDFBAD8-6270-11DA-B279-1F7752E6B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183559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1804734" y="1"/>
            <a:ext cx="10387266" cy="1274711"/>
          </a:xfrm>
        </p:spPr>
        <p:txBody>
          <a:bodyPr anchor="ctr">
            <a:noAutofit/>
          </a:bodyPr>
          <a:lstStyle/>
          <a:p>
            <a:pPr marL="0" marR="0">
              <a:lnSpc>
                <a:spcPct val="115000"/>
              </a:lnSpc>
              <a:spcBef>
                <a:spcPts val="0"/>
              </a:spcBef>
              <a:spcAft>
                <a:spcPts val="800"/>
              </a:spcAft>
            </a:pPr>
            <a:r>
              <a:rPr lang="en-US" dirty="0"/>
              <a:t>Major Varietals of Switzerland</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925053" y="1252975"/>
            <a:ext cx="9685422" cy="5605024"/>
          </a:xfrm>
        </p:spPr>
        <p:txBody>
          <a:bodyPr>
            <a:noAutofit/>
          </a:bodyPr>
          <a:lstStyle/>
          <a:p>
            <a:pPr marL="457200" lvl="0" indent="-457200" algn="l">
              <a:buFont typeface="Arial" panose="020B0604020202020204" pitchFamily="34" charset="0"/>
              <a:buChar char="•"/>
            </a:pPr>
            <a:r>
              <a:rPr lang="en-US" dirty="0" err="1"/>
              <a:t>Cornalin</a:t>
            </a:r>
            <a:r>
              <a:rPr lang="en-US" dirty="0"/>
              <a:t>, an ancient red grape native to Valais, is known for producing deep, complex wines with rich flavors. </a:t>
            </a:r>
          </a:p>
          <a:p>
            <a:pPr marL="457200" lvl="0" indent="-457200" algn="l">
              <a:buFont typeface="Arial" panose="020B0604020202020204" pitchFamily="34" charset="0"/>
              <a:buChar char="•"/>
            </a:pPr>
            <a:r>
              <a:rPr lang="en-US" dirty="0"/>
              <a:t>It often delivers notes of dark fruits like blackberry and black cherry, complemented by a spicy, earthy character that adds depth. </a:t>
            </a:r>
          </a:p>
          <a:p>
            <a:pPr marL="457200" lvl="0" indent="-457200" algn="l">
              <a:buFont typeface="Arial" panose="020B0604020202020204" pitchFamily="34" charset="0"/>
              <a:buChar char="•"/>
            </a:pPr>
            <a:r>
              <a:rPr lang="en-US" dirty="0" err="1"/>
              <a:t>Cornalin</a:t>
            </a:r>
            <a:r>
              <a:rPr lang="en-US" dirty="0"/>
              <a:t> wines tend to have a bold structure with firm tannins, yet maintain a certain elegance, making them ideal for aging. </a:t>
            </a:r>
          </a:p>
          <a:p>
            <a:pPr marL="457200" lvl="0" indent="-457200" algn="l">
              <a:buFont typeface="Arial" panose="020B0604020202020204" pitchFamily="34" charset="0"/>
              <a:buChar char="•"/>
            </a:pPr>
            <a:r>
              <a:rPr lang="en-US" dirty="0"/>
              <a:t>These wines pair beautifully with hearty dishes like game, stews, or roasted meats, showcasing the grape's robust and flavorful profile.</a:t>
            </a:r>
            <a:endParaRPr lang="en-US" sz="2400" dirty="0"/>
          </a:p>
        </p:txBody>
      </p:sp>
      <p:pic>
        <p:nvPicPr>
          <p:cNvPr id="5" name="Picture 4" descr="A bottle of wine with a blue label&#10;&#10;Description automatically generated">
            <a:extLst>
              <a:ext uri="{FF2B5EF4-FFF2-40B4-BE49-F238E27FC236}">
                <a16:creationId xmlns:a16="http://schemas.microsoft.com/office/drawing/2014/main" id="{09CDEE22-CC9F-7D5F-DB04-05DDD38A749C}"/>
              </a:ext>
            </a:extLst>
          </p:cNvPr>
          <p:cNvPicPr>
            <a:picLocks noChangeAspect="1"/>
          </p:cNvPicPr>
          <p:nvPr/>
        </p:nvPicPr>
        <p:blipFill>
          <a:blip r:embed="rId3">
            <a:extLst>
              <a:ext uri="{28A0092B-C50C-407E-A947-70E740481C1C}">
                <a14:useLocalDpi xmlns:a14="http://schemas.microsoft.com/office/drawing/2010/main" val="0"/>
              </a:ext>
            </a:extLst>
          </a:blip>
          <a:srcRect l="36901" r="36608"/>
          <a:stretch/>
        </p:blipFill>
        <p:spPr>
          <a:xfrm>
            <a:off x="-12035" y="0"/>
            <a:ext cx="1816769" cy="6858000"/>
          </a:xfrm>
          <a:prstGeom prst="rect">
            <a:avLst/>
          </a:prstGeom>
        </p:spPr>
      </p:pic>
    </p:spTree>
    <p:extLst>
      <p:ext uri="{BB962C8B-B14F-4D97-AF65-F5344CB8AC3E}">
        <p14:creationId xmlns:p14="http://schemas.microsoft.com/office/powerpoint/2010/main" val="115127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58240"/>
          </a:xfrm>
        </p:spPr>
        <p:txBody>
          <a:bodyPr anchor="ctr">
            <a:noAutofit/>
          </a:bodyPr>
          <a:lstStyle/>
          <a:p>
            <a:pPr>
              <a:lnSpc>
                <a:spcPct val="107000"/>
              </a:lnSpc>
              <a:spcBef>
                <a:spcPts val="0"/>
              </a:spcBef>
              <a:spcAft>
                <a:spcPts val="800"/>
              </a:spcAft>
            </a:pPr>
            <a:r>
              <a:rPr lang="en-US" kern="100" dirty="0">
                <a:effectLst/>
                <a:ea typeface="Aptos" panose="020B0004020202020204" pitchFamily="34" charset="0"/>
              </a:rPr>
              <a:t>Notable Wineries </a:t>
            </a:r>
            <a:r>
              <a:rPr lang="en-US" dirty="0"/>
              <a:t>of Switzerland</a:t>
            </a:r>
            <a:endParaRPr lang="en-US"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92608" y="1158242"/>
            <a:ext cx="11899392" cy="5699758"/>
          </a:xfrm>
        </p:spPr>
        <p:txBody>
          <a:bodyPr>
            <a:noAutofit/>
          </a:bodyPr>
          <a:lstStyle/>
          <a:p>
            <a:pPr marL="457200" lvl="0" indent="-457200" algn="l">
              <a:buFont typeface="Arial" panose="020B0604020202020204" pitchFamily="34" charset="0"/>
              <a:buChar char="•"/>
            </a:pPr>
            <a:r>
              <a:rPr lang="en-US" dirty="0" err="1"/>
              <a:t>Domaines</a:t>
            </a:r>
            <a:r>
              <a:rPr lang="en-US" dirty="0"/>
              <a:t> </a:t>
            </a:r>
            <a:r>
              <a:rPr lang="en-US" dirty="0" err="1"/>
              <a:t>Rouvinez</a:t>
            </a:r>
            <a:r>
              <a:rPr lang="en-US" dirty="0"/>
              <a:t>, based in Valais, is renowned </a:t>
            </a:r>
            <a:br>
              <a:rPr lang="en-US" dirty="0"/>
            </a:br>
            <a:r>
              <a:rPr lang="en-US" dirty="0"/>
              <a:t>for crafting some of the region’s finest wines, </a:t>
            </a:r>
            <a:br>
              <a:rPr lang="en-US" dirty="0"/>
            </a:br>
            <a:r>
              <a:rPr lang="en-US" dirty="0"/>
              <a:t>particularly with native varietals like Petite </a:t>
            </a:r>
            <a:r>
              <a:rPr lang="en-US" dirty="0" err="1"/>
              <a:t>Arvine</a:t>
            </a:r>
            <a:r>
              <a:rPr lang="en-US" dirty="0"/>
              <a:t> </a:t>
            </a:r>
            <a:br>
              <a:rPr lang="en-US" dirty="0"/>
            </a:br>
            <a:r>
              <a:rPr lang="en-US" dirty="0"/>
              <a:t>and </a:t>
            </a:r>
            <a:r>
              <a:rPr lang="en-US" dirty="0" err="1"/>
              <a:t>Cornalin</a:t>
            </a:r>
            <a:r>
              <a:rPr lang="en-US" dirty="0"/>
              <a:t>. </a:t>
            </a:r>
          </a:p>
          <a:p>
            <a:pPr marL="457200" lvl="0" indent="-457200" algn="l">
              <a:buFont typeface="Arial" panose="020B0604020202020204" pitchFamily="34" charset="0"/>
              <a:buChar char="•"/>
            </a:pPr>
            <a:r>
              <a:rPr lang="en-US" dirty="0"/>
              <a:t>Their Petite </a:t>
            </a:r>
            <a:r>
              <a:rPr lang="en-US" dirty="0" err="1"/>
              <a:t>Arvine</a:t>
            </a:r>
            <a:r>
              <a:rPr lang="en-US" dirty="0"/>
              <a:t> is celebrated for its vibrant </a:t>
            </a:r>
            <a:br>
              <a:rPr lang="en-US" dirty="0"/>
            </a:br>
            <a:r>
              <a:rPr lang="en-US" dirty="0"/>
              <a:t>acidity and exotic fruit notes, while their </a:t>
            </a:r>
            <a:r>
              <a:rPr lang="en-US" dirty="0" err="1"/>
              <a:t>Cornalin</a:t>
            </a:r>
            <a:r>
              <a:rPr lang="en-US" dirty="0"/>
              <a:t> </a:t>
            </a:r>
            <a:br>
              <a:rPr lang="en-US" dirty="0"/>
            </a:br>
            <a:r>
              <a:rPr lang="en-US" dirty="0"/>
              <a:t>offers deep, bold flavors of dark berries and spices. </a:t>
            </a:r>
          </a:p>
          <a:p>
            <a:pPr marL="457200" lvl="0" indent="-457200" algn="l">
              <a:buFont typeface="Arial" panose="020B0604020202020204" pitchFamily="34" charset="0"/>
              <a:buChar char="•"/>
            </a:pPr>
            <a:r>
              <a:rPr lang="en-US" dirty="0"/>
              <a:t>The winery, a family-run operation since 1947, combines traditional techniques with modern innovation, focusing on sustainable practices in their terraced vineyards. </a:t>
            </a:r>
          </a:p>
          <a:p>
            <a:pPr marL="457200" lvl="0" indent="-457200" algn="l">
              <a:buFont typeface="Arial" panose="020B0604020202020204" pitchFamily="34" charset="0"/>
              <a:buChar char="•"/>
            </a:pPr>
            <a:r>
              <a:rPr lang="en-US" dirty="0" err="1"/>
              <a:t>Rouvinez's</a:t>
            </a:r>
            <a:r>
              <a:rPr lang="en-US" dirty="0"/>
              <a:t> wines reflect the unique terroir of Valais, from its alpine slopes to its mineral-rich soils, making them a benchmark for quality in Swiss winemaking.</a:t>
            </a:r>
          </a:p>
        </p:txBody>
      </p:sp>
      <p:pic>
        <p:nvPicPr>
          <p:cNvPr id="5" name="Picture 4" descr="A green hills with trees and a road&#10;&#10;Description automatically generated with medium confidence">
            <a:extLst>
              <a:ext uri="{FF2B5EF4-FFF2-40B4-BE49-F238E27FC236}">
                <a16:creationId xmlns:a16="http://schemas.microsoft.com/office/drawing/2014/main" id="{75A28C3B-1538-4583-AEC3-8FA218A1D2A6}"/>
              </a:ext>
            </a:extLst>
          </p:cNvPr>
          <p:cNvPicPr>
            <a:picLocks noChangeAspect="1"/>
          </p:cNvPicPr>
          <p:nvPr/>
        </p:nvPicPr>
        <p:blipFill>
          <a:blip r:embed="rId2">
            <a:extLst>
              <a:ext uri="{28A0092B-C50C-407E-A947-70E740481C1C}">
                <a14:useLocalDpi xmlns:a14="http://schemas.microsoft.com/office/drawing/2010/main" val="0"/>
              </a:ext>
            </a:extLst>
          </a:blip>
          <a:srcRect l="-8758" r="8758"/>
          <a:stretch/>
        </p:blipFill>
        <p:spPr>
          <a:xfrm>
            <a:off x="7786546" y="1618478"/>
            <a:ext cx="4405454" cy="2472259"/>
          </a:xfrm>
          <a:prstGeom prst="rect">
            <a:avLst/>
          </a:prstGeom>
        </p:spPr>
      </p:pic>
    </p:spTree>
    <p:extLst>
      <p:ext uri="{BB962C8B-B14F-4D97-AF65-F5344CB8AC3E}">
        <p14:creationId xmlns:p14="http://schemas.microsoft.com/office/powerpoint/2010/main" val="77105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E638678-3464-4CD6-5105-BCA5AE23D1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5D785-449A-4CA8-B644-9349C004F0F1}"/>
              </a:ext>
            </a:extLst>
          </p:cNvPr>
          <p:cNvSpPr>
            <a:spLocks noGrp="1"/>
          </p:cNvSpPr>
          <p:nvPr>
            <p:ph type="ctrTitle"/>
          </p:nvPr>
        </p:nvSpPr>
        <p:spPr>
          <a:xfrm>
            <a:off x="0" y="1"/>
            <a:ext cx="12192000" cy="1158240"/>
          </a:xfrm>
        </p:spPr>
        <p:txBody>
          <a:bodyPr anchor="ctr">
            <a:noAutofit/>
          </a:bodyPr>
          <a:lstStyle/>
          <a:p>
            <a:pPr>
              <a:lnSpc>
                <a:spcPct val="107000"/>
              </a:lnSpc>
              <a:spcBef>
                <a:spcPts val="0"/>
              </a:spcBef>
              <a:spcAft>
                <a:spcPts val="800"/>
              </a:spcAft>
            </a:pPr>
            <a:r>
              <a:rPr lang="en-US" kern="100" dirty="0">
                <a:effectLst/>
                <a:ea typeface="Aptos" panose="020B0004020202020204" pitchFamily="34" charset="0"/>
              </a:rPr>
              <a:t>Notable Wineries </a:t>
            </a:r>
            <a:r>
              <a:rPr lang="en-US" dirty="0"/>
              <a:t>of Switzerland</a:t>
            </a:r>
            <a:endParaRPr lang="en-US" kern="100" dirty="0">
              <a:effectLst/>
              <a:ea typeface="Aptos" panose="020B0004020202020204" pitchFamily="34" charset="0"/>
            </a:endParaRPr>
          </a:p>
        </p:txBody>
      </p:sp>
      <p:sp>
        <p:nvSpPr>
          <p:cNvPr id="3" name="Subtitle 2">
            <a:extLst>
              <a:ext uri="{FF2B5EF4-FFF2-40B4-BE49-F238E27FC236}">
                <a16:creationId xmlns:a16="http://schemas.microsoft.com/office/drawing/2014/main" id="{5A5698F6-665C-5AF3-6824-F8FA3AA486B1}"/>
              </a:ext>
            </a:extLst>
          </p:cNvPr>
          <p:cNvSpPr>
            <a:spLocks noGrp="1"/>
          </p:cNvSpPr>
          <p:nvPr>
            <p:ph type="subTitle" idx="1"/>
          </p:nvPr>
        </p:nvSpPr>
        <p:spPr>
          <a:xfrm>
            <a:off x="292608" y="1158242"/>
            <a:ext cx="11899392" cy="5699758"/>
          </a:xfrm>
        </p:spPr>
        <p:txBody>
          <a:bodyPr>
            <a:noAutofit/>
          </a:bodyPr>
          <a:lstStyle/>
          <a:p>
            <a:pPr marL="457200" lvl="0" indent="-457200" algn="l">
              <a:buFont typeface="Arial" panose="020B0604020202020204" pitchFamily="34" charset="0"/>
              <a:buChar char="•"/>
            </a:pPr>
            <a:r>
              <a:rPr lang="en-US" dirty="0"/>
              <a:t>Cave de Genève, a renowned cooperative in the Geneva region, is celebrated for producing high-quality wines, particularly Pinot Noir and Gamay. </a:t>
            </a:r>
          </a:p>
          <a:p>
            <a:pPr marL="457200" lvl="0" indent="-457200" algn="l">
              <a:buFont typeface="Arial" panose="020B0604020202020204" pitchFamily="34" charset="0"/>
              <a:buChar char="•"/>
            </a:pPr>
            <a:r>
              <a:rPr lang="en-US" dirty="0"/>
              <a:t>Their Pinot Noir is known for its elegance and bright red fruit flavors, while their Gamay offers vibrant, juicy profiles with a touch of spice. </a:t>
            </a:r>
          </a:p>
          <a:p>
            <a:pPr marL="457200" lvl="0" indent="-457200" algn="l">
              <a:buFont typeface="Arial" panose="020B0604020202020204" pitchFamily="34" charset="0"/>
              <a:buChar char="•"/>
            </a:pPr>
            <a:r>
              <a:rPr lang="en-US" dirty="0"/>
              <a:t>Combining the expertise of local growers, Cave de Genève emphasizes sustainability and innovation in winemaking, ensuring their wines consistently reflect the unique terroir and high standards of the Geneva region.</a:t>
            </a:r>
          </a:p>
        </p:txBody>
      </p:sp>
      <p:pic>
        <p:nvPicPr>
          <p:cNvPr id="5" name="Picture 4" descr="A group of people outside a building&#10;&#10;Description automatically generated">
            <a:extLst>
              <a:ext uri="{FF2B5EF4-FFF2-40B4-BE49-F238E27FC236}">
                <a16:creationId xmlns:a16="http://schemas.microsoft.com/office/drawing/2014/main" id="{923E9CD6-0C4E-AA98-5C03-477ABB89A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27094"/>
            <a:ext cx="3946357" cy="2630905"/>
          </a:xfrm>
          <a:prstGeom prst="rect">
            <a:avLst/>
          </a:prstGeom>
        </p:spPr>
      </p:pic>
      <p:pic>
        <p:nvPicPr>
          <p:cNvPr id="7" name="Picture 6" descr="A large metal tanks in a factory&#10;&#10;Description automatically generated">
            <a:extLst>
              <a:ext uri="{FF2B5EF4-FFF2-40B4-BE49-F238E27FC236}">
                <a16:creationId xmlns:a16="http://schemas.microsoft.com/office/drawing/2014/main" id="{D16D93CC-90CF-8AF0-5AA2-901E84ABC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642" y="4227094"/>
            <a:ext cx="3946358" cy="2630905"/>
          </a:xfrm>
          <a:prstGeom prst="rect">
            <a:avLst/>
          </a:prstGeom>
        </p:spPr>
      </p:pic>
      <p:pic>
        <p:nvPicPr>
          <p:cNvPr id="9" name="Picture 8" descr="A green field with trees and buildings in the background&#10;&#10;Description automatically generated">
            <a:extLst>
              <a:ext uri="{FF2B5EF4-FFF2-40B4-BE49-F238E27FC236}">
                <a16:creationId xmlns:a16="http://schemas.microsoft.com/office/drawing/2014/main" id="{967FCB46-E09D-24B1-0BB1-9BD9E016F8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6358" y="4227092"/>
            <a:ext cx="4299284" cy="2630905"/>
          </a:xfrm>
          <a:prstGeom prst="rect">
            <a:avLst/>
          </a:prstGeom>
        </p:spPr>
      </p:pic>
    </p:spTree>
    <p:extLst>
      <p:ext uri="{BB962C8B-B14F-4D97-AF65-F5344CB8AC3E}">
        <p14:creationId xmlns:p14="http://schemas.microsoft.com/office/powerpoint/2010/main" val="246982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E5E9465-090B-1E98-0E28-D137FB8F8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0F4AB9-7807-15AD-B293-8A3736BD4E40}"/>
              </a:ext>
            </a:extLst>
          </p:cNvPr>
          <p:cNvSpPr>
            <a:spLocks noGrp="1"/>
          </p:cNvSpPr>
          <p:nvPr>
            <p:ph type="ctrTitle"/>
          </p:nvPr>
        </p:nvSpPr>
        <p:spPr>
          <a:xfrm>
            <a:off x="0" y="1"/>
            <a:ext cx="12192000" cy="1158240"/>
          </a:xfrm>
        </p:spPr>
        <p:txBody>
          <a:bodyPr anchor="ctr">
            <a:noAutofit/>
          </a:bodyPr>
          <a:lstStyle/>
          <a:p>
            <a:pPr>
              <a:lnSpc>
                <a:spcPct val="107000"/>
              </a:lnSpc>
              <a:spcBef>
                <a:spcPts val="0"/>
              </a:spcBef>
              <a:spcAft>
                <a:spcPts val="800"/>
              </a:spcAft>
            </a:pPr>
            <a:r>
              <a:rPr lang="en-US" kern="100" dirty="0">
                <a:effectLst/>
                <a:ea typeface="Aptos" panose="020B0004020202020204" pitchFamily="34" charset="0"/>
              </a:rPr>
              <a:t>Notable Wineries </a:t>
            </a:r>
            <a:r>
              <a:rPr lang="en-US" dirty="0"/>
              <a:t>of Switzerland</a:t>
            </a:r>
            <a:endParaRPr lang="en-US" kern="100" dirty="0">
              <a:effectLst/>
              <a:ea typeface="Aptos" panose="020B0004020202020204" pitchFamily="34" charset="0"/>
            </a:endParaRPr>
          </a:p>
        </p:txBody>
      </p:sp>
      <p:sp>
        <p:nvSpPr>
          <p:cNvPr id="3" name="Subtitle 2">
            <a:extLst>
              <a:ext uri="{FF2B5EF4-FFF2-40B4-BE49-F238E27FC236}">
                <a16:creationId xmlns:a16="http://schemas.microsoft.com/office/drawing/2014/main" id="{524EC504-9797-3608-AA97-4C7223DF698E}"/>
              </a:ext>
            </a:extLst>
          </p:cNvPr>
          <p:cNvSpPr>
            <a:spLocks noGrp="1"/>
          </p:cNvSpPr>
          <p:nvPr>
            <p:ph type="subTitle" idx="1"/>
          </p:nvPr>
        </p:nvSpPr>
        <p:spPr>
          <a:xfrm>
            <a:off x="292608" y="1158242"/>
            <a:ext cx="11899392" cy="5699758"/>
          </a:xfrm>
        </p:spPr>
        <p:txBody>
          <a:bodyPr>
            <a:noAutofit/>
          </a:bodyPr>
          <a:lstStyle/>
          <a:p>
            <a:pPr marL="457200" lvl="0" indent="-457200" algn="l">
              <a:buFont typeface="Arial" panose="020B0604020202020204" pitchFamily="34" charset="0"/>
              <a:buChar char="•"/>
            </a:pPr>
            <a:r>
              <a:rPr lang="en-US" dirty="0"/>
              <a:t>Cantina Monti, a small, family-run winery in Ticino, is highly regarded for its exceptional Merlot, often ranked among the best in the region. </a:t>
            </a:r>
          </a:p>
          <a:p>
            <a:pPr marL="457200" lvl="0" indent="-457200" algn="l">
              <a:buFont typeface="Arial" panose="020B0604020202020204" pitchFamily="34" charset="0"/>
              <a:buChar char="•"/>
            </a:pPr>
            <a:r>
              <a:rPr lang="en-US" dirty="0"/>
              <a:t>Their Merlot showcases rich, full-bodied flavors with dark fruit notes and smooth tannins, embodying Ticino’s unique terroir. </a:t>
            </a:r>
          </a:p>
          <a:p>
            <a:pPr marL="457200" lvl="0" indent="-457200" algn="l">
              <a:buFont typeface="Arial" panose="020B0604020202020204" pitchFamily="34" charset="0"/>
              <a:buChar char="•"/>
            </a:pPr>
            <a:r>
              <a:rPr lang="en-US" dirty="0"/>
              <a:t>With a focus on craftsmanship and quality, </a:t>
            </a:r>
            <a:br>
              <a:rPr lang="en-US" dirty="0"/>
            </a:br>
            <a:r>
              <a:rPr lang="en-US" dirty="0"/>
              <a:t>Cantina Monti combines traditional </a:t>
            </a:r>
            <a:br>
              <a:rPr lang="en-US" dirty="0"/>
            </a:br>
            <a:r>
              <a:rPr lang="en-US" dirty="0"/>
              <a:t>methods with a dedication to sustainable </a:t>
            </a:r>
            <a:br>
              <a:rPr lang="en-US" dirty="0"/>
            </a:br>
            <a:r>
              <a:rPr lang="en-US" dirty="0"/>
              <a:t>practices, producing wines that capture </a:t>
            </a:r>
            <a:br>
              <a:rPr lang="en-US" dirty="0"/>
            </a:br>
            <a:r>
              <a:rPr lang="en-US" dirty="0"/>
              <a:t>both the character of the grape and the </a:t>
            </a:r>
            <a:br>
              <a:rPr lang="en-US" dirty="0"/>
            </a:br>
            <a:r>
              <a:rPr lang="en-US" dirty="0"/>
              <a:t>distinctiveness of this southern Swiss </a:t>
            </a:r>
            <a:br>
              <a:rPr lang="en-US" dirty="0"/>
            </a:br>
            <a:r>
              <a:rPr lang="en-US" dirty="0"/>
              <a:t>region.</a:t>
            </a:r>
          </a:p>
        </p:txBody>
      </p:sp>
      <p:pic>
        <p:nvPicPr>
          <p:cNvPr id="5" name="Picture 4" descr="A building with vines growing on the side of it&#10;&#10;Description automatically generated">
            <a:extLst>
              <a:ext uri="{FF2B5EF4-FFF2-40B4-BE49-F238E27FC236}">
                <a16:creationId xmlns:a16="http://schemas.microsoft.com/office/drawing/2014/main" id="{F695A81A-6E7D-F0C6-73FD-9B3EBA477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274" y="2935704"/>
            <a:ext cx="5229726" cy="3922295"/>
          </a:xfrm>
          <a:prstGeom prst="rect">
            <a:avLst/>
          </a:prstGeom>
        </p:spPr>
      </p:pic>
    </p:spTree>
    <p:extLst>
      <p:ext uri="{BB962C8B-B14F-4D97-AF65-F5344CB8AC3E}">
        <p14:creationId xmlns:p14="http://schemas.microsoft.com/office/powerpoint/2010/main" val="71676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416198"/>
          </a:xfrm>
        </p:spPr>
        <p:txBody>
          <a:bodyPr anchor="ctr">
            <a:normAutofit/>
          </a:bodyPr>
          <a:lstStyle/>
          <a:p>
            <a:r>
              <a:rPr lang="en-US" b="1" dirty="0"/>
              <a:t>Why Switzerland Wine Deserves Your Attention</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7" y="1416198"/>
            <a:ext cx="10989003" cy="905897"/>
          </a:xfrm>
        </p:spPr>
        <p:txBody>
          <a:bodyPr>
            <a:normAutofit/>
          </a:bodyPr>
          <a:lstStyle/>
          <a:p>
            <a:pPr algn="l"/>
            <a:r>
              <a:rPr lang="en-US" dirty="0"/>
              <a:t>You might be thinking, “Why should I care about Swiss wine?” </a:t>
            </a:r>
            <a:br>
              <a:rPr lang="en-US" dirty="0"/>
            </a:br>
            <a:r>
              <a:rPr lang="en-US" dirty="0"/>
              <a:t>Let me break it down for you:</a:t>
            </a:r>
          </a:p>
        </p:txBody>
      </p:sp>
      <p:pic>
        <p:nvPicPr>
          <p:cNvPr id="5" name="Picture 4" descr="A group of wine bottles&#10;&#10;Description automatically generated">
            <a:extLst>
              <a:ext uri="{FF2B5EF4-FFF2-40B4-BE49-F238E27FC236}">
                <a16:creationId xmlns:a16="http://schemas.microsoft.com/office/drawing/2014/main" id="{12031187-50F1-83E2-86C7-09DAF43C4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2" y="2466474"/>
            <a:ext cx="6650628" cy="4391526"/>
          </a:xfrm>
          <a:prstGeom prst="rect">
            <a:avLst/>
          </a:prstGeom>
        </p:spPr>
      </p:pic>
      <p:sp>
        <p:nvSpPr>
          <p:cNvPr id="7" name="TextBox 6">
            <a:extLst>
              <a:ext uri="{FF2B5EF4-FFF2-40B4-BE49-F238E27FC236}">
                <a16:creationId xmlns:a16="http://schemas.microsoft.com/office/drawing/2014/main" id="{3E257662-6D0F-6129-C907-E04D054486EE}"/>
              </a:ext>
            </a:extLst>
          </p:cNvPr>
          <p:cNvSpPr txBox="1"/>
          <p:nvPr/>
        </p:nvSpPr>
        <p:spPr>
          <a:xfrm>
            <a:off x="6650628" y="2322095"/>
            <a:ext cx="5533190" cy="4801314"/>
          </a:xfrm>
          <a:prstGeom prst="rect">
            <a:avLst/>
          </a:prstGeom>
          <a:noFill/>
        </p:spPr>
        <p:txBody>
          <a:bodyPr wrap="square">
            <a:spAutoFit/>
          </a:bodyPr>
          <a:lstStyle/>
          <a:p>
            <a:pPr marL="457200" indent="-457200" algn="l">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Great Value</a:t>
            </a:r>
            <a:r>
              <a:rPr lang="en-US" sz="2400" dirty="0">
                <a:latin typeface="Times New Roman" panose="02020603050405020304" pitchFamily="18" charset="0"/>
                <a:cs typeface="Times New Roman" panose="02020603050405020304" pitchFamily="18" charset="0"/>
              </a:rPr>
              <a:t>: Swiss wines often punch above their price, offering excellent quality without breaking the bank. Who wouldn’t love that?</a:t>
            </a:r>
          </a:p>
          <a:p>
            <a:pPr marL="457200" indent="-457200" algn="l">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Unique Flavors</a:t>
            </a:r>
            <a:r>
              <a:rPr lang="en-US" sz="2400" dirty="0">
                <a:latin typeface="Times New Roman" panose="02020603050405020304" pitchFamily="18" charset="0"/>
                <a:cs typeface="Times New Roman" panose="02020603050405020304" pitchFamily="18" charset="0"/>
              </a:rPr>
              <a:t>: With indigenous grapes and a variety of terroirs, Swiss wines bring flavors that are truly one-of-a-kind.</a:t>
            </a:r>
          </a:p>
          <a:p>
            <a:pPr marL="457200" indent="-457200" algn="l">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Next Big Thing</a:t>
            </a:r>
            <a:r>
              <a:rPr lang="en-US" sz="2400" dirty="0">
                <a:latin typeface="Times New Roman" panose="02020603050405020304" pitchFamily="18" charset="0"/>
                <a:cs typeface="Times New Roman" panose="02020603050405020304" pitchFamily="18" charset="0"/>
              </a:rPr>
              <a:t>: Swiss wine is gaining recognition fast. Getting in now means you’ll be ahead of the trend—and have bragging rights!</a:t>
            </a:r>
          </a:p>
          <a:p>
            <a:pPr algn="l"/>
            <a:endParaRPr lang="en-US" dirty="0"/>
          </a:p>
        </p:txBody>
      </p:sp>
    </p:spTree>
    <p:extLst>
      <p:ext uri="{BB962C8B-B14F-4D97-AF65-F5344CB8AC3E}">
        <p14:creationId xmlns:p14="http://schemas.microsoft.com/office/powerpoint/2010/main" val="6523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31392"/>
          </a:xfrm>
        </p:spPr>
        <p:txBody>
          <a:bodyPr anchor="ctr">
            <a:normAutofit/>
          </a:bodyPr>
          <a:lstStyle/>
          <a:p>
            <a:pPr>
              <a:lnSpc>
                <a:spcPct val="115000"/>
              </a:lnSpc>
              <a:spcBef>
                <a:spcPts val="0"/>
              </a:spcBef>
              <a:spcAft>
                <a:spcPts val="800"/>
              </a:spcAft>
            </a:pPr>
            <a:r>
              <a:rPr lang="en-US" dirty="0"/>
              <a:t>Conclusion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09600" y="1231394"/>
            <a:ext cx="11497056" cy="5461506"/>
          </a:xfrm>
        </p:spPr>
        <p:txBody>
          <a:bodyPr>
            <a:normAutofit lnSpcReduction="10000"/>
          </a:bodyPr>
          <a:lstStyle/>
          <a:p>
            <a:pPr marL="457200" indent="-457200" algn="l">
              <a:buFont typeface="Arial" panose="020B0604020202020204" pitchFamily="34" charset="0"/>
              <a:buChar char="•"/>
            </a:pPr>
            <a:r>
              <a:rPr lang="en-US" dirty="0"/>
              <a:t>Switzerland’s wine scene is truly a hidden gem, offering a diverse selection that reflects its unique terroirs and centuries of winemaking expertise. </a:t>
            </a:r>
          </a:p>
          <a:p>
            <a:pPr marL="457200" indent="-457200" algn="l">
              <a:buFont typeface="Arial" panose="020B0604020202020204" pitchFamily="34" charset="0"/>
              <a:buChar char="•"/>
            </a:pPr>
            <a:r>
              <a:rPr lang="en-US" dirty="0"/>
              <a:t>From the sun-drenched vineyards of Valais producing robust reds and crisp whites, to the mineral-driven, elegant wines of Vaud, there’s a bottle for every wine lover. </a:t>
            </a:r>
          </a:p>
          <a:p>
            <a:pPr marL="457200" indent="-457200" algn="l">
              <a:buFont typeface="Arial" panose="020B0604020202020204" pitchFamily="34" charset="0"/>
              <a:buChar char="•"/>
            </a:pPr>
            <a:r>
              <a:rPr lang="en-US" dirty="0"/>
              <a:t>Whether you're drawn to bold reds, </a:t>
            </a:r>
            <a:br>
              <a:rPr lang="en-US" dirty="0"/>
            </a:br>
            <a:r>
              <a:rPr lang="en-US" dirty="0"/>
              <a:t>refreshing whites, or something in </a:t>
            </a:r>
            <a:br>
              <a:rPr lang="en-US" dirty="0"/>
            </a:br>
            <a:r>
              <a:rPr lang="en-US" dirty="0"/>
              <a:t>between, Swiss wine has something </a:t>
            </a:r>
            <a:br>
              <a:rPr lang="en-US" dirty="0"/>
            </a:br>
            <a:r>
              <a:rPr lang="en-US" dirty="0"/>
              <a:t>to offer. </a:t>
            </a:r>
          </a:p>
          <a:p>
            <a:pPr marL="457200" indent="-457200" algn="l">
              <a:buFont typeface="Arial" panose="020B0604020202020204" pitchFamily="34" charset="0"/>
              <a:buChar char="•"/>
            </a:pPr>
            <a:r>
              <a:rPr lang="en-US" dirty="0"/>
              <a:t>So, next time you're searching for a </a:t>
            </a:r>
            <a:br>
              <a:rPr lang="en-US" dirty="0"/>
            </a:br>
            <a:r>
              <a:rPr lang="en-US" dirty="0"/>
              <a:t>new wine experience, explore </a:t>
            </a:r>
            <a:br>
              <a:rPr lang="en-US" dirty="0"/>
            </a:br>
            <a:r>
              <a:rPr lang="en-US" dirty="0"/>
              <a:t>Switzerland’s offerings—you might </a:t>
            </a:r>
            <a:br>
              <a:rPr lang="en-US" dirty="0"/>
            </a:br>
            <a:r>
              <a:rPr lang="en-US" dirty="0"/>
              <a:t>just uncover your new favorite bottle.</a:t>
            </a:r>
          </a:p>
        </p:txBody>
      </p:sp>
      <p:pic>
        <p:nvPicPr>
          <p:cNvPr id="5" name="Picture 4" descr="A couple of glasses of wine next to grapes and cheese&#10;&#10;Description automatically generated">
            <a:extLst>
              <a:ext uri="{FF2B5EF4-FFF2-40B4-BE49-F238E27FC236}">
                <a16:creationId xmlns:a16="http://schemas.microsoft.com/office/drawing/2014/main" id="{A9F79D12-9813-DC6F-5FA2-E8369C626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3032245"/>
            <a:ext cx="5562600" cy="3825754"/>
          </a:xfrm>
          <a:prstGeom prst="rect">
            <a:avLst/>
          </a:prstGeom>
        </p:spPr>
      </p:pic>
    </p:spTree>
    <p:extLst>
      <p:ext uri="{BB962C8B-B14F-4D97-AF65-F5344CB8AC3E}">
        <p14:creationId xmlns:p14="http://schemas.microsoft.com/office/powerpoint/2010/main" val="120010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a:t>BKWine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743457"/>
          </a:xfrm>
        </p:spPr>
        <p:txBody>
          <a:bodyPr anchor="ctr"/>
          <a:lstStyle/>
          <a:p>
            <a:pPr rtl="0">
              <a:spcAft>
                <a:spcPts val="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Citations and References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1609344"/>
            <a:ext cx="11021568" cy="5248657"/>
          </a:xfrm>
        </p:spPr>
        <p:txBody>
          <a:bodyPr>
            <a:normAutofit/>
          </a:bodyPr>
          <a:lstStyle/>
          <a:p>
            <a:pPr marL="342900" marR="0" indent="-342900" algn="l">
              <a:lnSpc>
                <a:spcPct val="115000"/>
              </a:lnSpc>
              <a:spcBef>
                <a:spcPts val="0"/>
              </a:spcBef>
              <a:spcAft>
                <a:spcPts val="800"/>
              </a:spcAft>
              <a:buFont typeface="Arial" panose="020B0604020202020204" pitchFamily="34" charset="0"/>
              <a:buChar char="•"/>
            </a:pPr>
            <a:r>
              <a:rPr lang="en-US" sz="2400" b="1" kern="100">
                <a:effectLst/>
                <a:ea typeface="Aptos" panose="020B0004020202020204" pitchFamily="34" charset="0"/>
              </a:rPr>
              <a:t>Websites</a:t>
            </a:r>
            <a:endParaRPr lang="en-US" sz="2400" kern="100">
              <a:effectLst/>
              <a:ea typeface="Aptos" panose="020B0004020202020204" pitchFamily="34" charset="0"/>
            </a:endParaRP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3027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AF36C5F-D4DE-FBCA-A33F-8850C01A7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F9C03D-A6CA-D2E7-2CD8-09497FF0A7B7}"/>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dirty="0"/>
              <a:t>History of Switzerland’s Wine</a:t>
            </a:r>
            <a:endParaRPr lang="en-US" kern="100" dirty="0">
              <a:effectLst/>
              <a:ea typeface="Aptos" panose="020B0004020202020204" pitchFamily="34" charset="0"/>
            </a:endParaRPr>
          </a:p>
        </p:txBody>
      </p:sp>
      <p:sp>
        <p:nvSpPr>
          <p:cNvPr id="3" name="Subtitle 2">
            <a:extLst>
              <a:ext uri="{FF2B5EF4-FFF2-40B4-BE49-F238E27FC236}">
                <a16:creationId xmlns:a16="http://schemas.microsoft.com/office/drawing/2014/main" id="{E1DCB2D5-8923-12D0-DE8B-B51A6C050FC6}"/>
              </a:ext>
            </a:extLst>
          </p:cNvPr>
          <p:cNvSpPr>
            <a:spLocks noGrp="1"/>
          </p:cNvSpPr>
          <p:nvPr>
            <p:ph type="subTitle" idx="1"/>
          </p:nvPr>
        </p:nvSpPr>
        <p:spPr>
          <a:xfrm>
            <a:off x="658368" y="1170433"/>
            <a:ext cx="10960608" cy="1645919"/>
          </a:xfrm>
        </p:spPr>
        <p:txBody>
          <a:bodyPr>
            <a:noAutofit/>
          </a:bodyPr>
          <a:lstStyle/>
          <a:p>
            <a:pPr algn="l"/>
            <a:r>
              <a:rPr lang="en-US" sz="2400" b="1" dirty="0"/>
              <a:t>From Ancient Roots to Modern Glory</a:t>
            </a:r>
          </a:p>
          <a:p>
            <a:pPr marL="342900" indent="-342900" algn="l">
              <a:buFont typeface="Arial" panose="020B0604020202020204" pitchFamily="34" charset="0"/>
              <a:buChar char="•"/>
            </a:pPr>
            <a:r>
              <a:rPr lang="en-US" sz="2400" dirty="0"/>
              <a:t>The history of wine in Switzerland is a fascinating journey that spans thousands of years. Though small in production compared to some of its neighbors, Switzerland has always maintained a steady, high-quality winemaking tradition.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vineyard in front of a mountain&#10;&#10;Description automatically generated">
            <a:extLst>
              <a:ext uri="{FF2B5EF4-FFF2-40B4-BE49-F238E27FC236}">
                <a16:creationId xmlns:a16="http://schemas.microsoft.com/office/drawing/2014/main" id="{7F906F06-E579-B365-DE19-AA7B5AC26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816352"/>
            <a:ext cx="7662963" cy="4041647"/>
          </a:xfrm>
          <a:prstGeom prst="rect">
            <a:avLst/>
          </a:prstGeom>
        </p:spPr>
      </p:pic>
      <p:sp>
        <p:nvSpPr>
          <p:cNvPr id="8" name="TextBox 7">
            <a:extLst>
              <a:ext uri="{FF2B5EF4-FFF2-40B4-BE49-F238E27FC236}">
                <a16:creationId xmlns:a16="http://schemas.microsoft.com/office/drawing/2014/main" id="{B040AB18-79FE-B097-3DAB-93F93CC2E678}"/>
              </a:ext>
            </a:extLst>
          </p:cNvPr>
          <p:cNvSpPr txBox="1"/>
          <p:nvPr/>
        </p:nvSpPr>
        <p:spPr>
          <a:xfrm>
            <a:off x="7662962" y="2712653"/>
            <a:ext cx="4407118" cy="3349828"/>
          </a:xfrm>
          <a:prstGeom prst="rect">
            <a:avLst/>
          </a:prstGeom>
          <a:noFill/>
        </p:spPr>
        <p:txBody>
          <a:bodyPr wrap="square">
            <a:sp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section will explore how Swiss wine evolved through the centuries, focusing on key eras of change and development, and why these shifts were significant to the country’s viticultural landscape.</a:t>
            </a:r>
          </a:p>
          <a:p>
            <a:pPr marL="0" marR="0" algn="l">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4968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597151"/>
          </a:xfrm>
        </p:spPr>
        <p:txBody>
          <a:bodyPr anchor="ctr">
            <a:noAutofit/>
          </a:bodyPr>
          <a:lstStyle/>
          <a:p>
            <a:pPr marR="0" lvl="0">
              <a:lnSpc>
                <a:spcPct val="115000"/>
              </a:lnSpc>
              <a:spcBef>
                <a:spcPts val="0"/>
              </a:spcBef>
              <a:spcAft>
                <a:spcPts val="800"/>
              </a:spcAft>
              <a:buSzPts val="1000"/>
              <a:tabLst>
                <a:tab pos="457200" algn="l"/>
              </a:tabLst>
            </a:pPr>
            <a:r>
              <a:rPr lang="en-US" sz="4400" dirty="0"/>
              <a:t>Roman Era </a:t>
            </a:r>
            <a:br>
              <a:rPr lang="en-US" sz="4400" dirty="0"/>
            </a:br>
            <a:r>
              <a:rPr lang="en-US" sz="2800" dirty="0"/>
              <a:t>(2nd Century B.C. – 5th Century A.D.)</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597152"/>
            <a:ext cx="11009376" cy="5120639"/>
          </a:xfrm>
        </p:spPr>
        <p:txBody>
          <a:bodyPr>
            <a:noAutofit/>
          </a:bodyPr>
          <a:lstStyle/>
          <a:p>
            <a:pPr algn="l"/>
            <a:r>
              <a:rPr lang="en-US" sz="2400" b="1" dirty="0"/>
              <a:t>The Birth of Swiss Viticulture</a:t>
            </a:r>
          </a:p>
          <a:p>
            <a:pPr marL="342900" indent="-342900" algn="l">
              <a:buFont typeface="Arial" panose="020B0604020202020204" pitchFamily="34" charset="0"/>
              <a:buChar char="•"/>
            </a:pPr>
            <a:r>
              <a:rPr lang="en-US" sz="2400" dirty="0"/>
              <a:t>Swiss winemaking began with the Roman Empire’s expansion into the region. The Romans, known for their wine culture, introduced grape cultivation to many parts of Europe, including present-day Switzerland. The first vineyards were planted along the shores of Lake Geneva and the Rhône Valley, where the mild climate and fertile soils provided ideal growing conditions.</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Introduction of grapevines and winemaking techniques to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Swiss lands.</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Establishment of vineyards, particularly near Roman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settlements along lakes and rivers.</a:t>
            </a:r>
          </a:p>
          <a:p>
            <a:pPr marL="342900" lvl="0" indent="-342900" algn="l">
              <a:buFont typeface="Arial" panose="020B0604020202020204" pitchFamily="34" charset="0"/>
              <a:buChar char="•"/>
            </a:pPr>
            <a:r>
              <a:rPr lang="en-US" sz="2400" dirty="0"/>
              <a:t>Significance: This era marks the birth of Swiss wine, laying </a:t>
            </a:r>
            <a:br>
              <a:rPr lang="en-US" sz="2400" dirty="0"/>
            </a:br>
            <a:r>
              <a:rPr lang="en-US" sz="2400" dirty="0"/>
              <a:t>the groundwork for viticulture in the country. The Romans </a:t>
            </a:r>
            <a:br>
              <a:rPr lang="en-US" sz="2400" dirty="0"/>
            </a:br>
            <a:r>
              <a:rPr lang="en-US" sz="2400" dirty="0"/>
              <a:t>brought both vines and knowledge, allowing early Swiss </a:t>
            </a:r>
            <a:br>
              <a:rPr lang="en-US" sz="2400" dirty="0"/>
            </a:br>
            <a:r>
              <a:rPr lang="en-US" sz="2400" dirty="0"/>
              <a:t>communities to cultivate grapes and produce wine, primarily for local consumption.</a:t>
            </a:r>
          </a:p>
        </p:txBody>
      </p:sp>
      <p:pic>
        <p:nvPicPr>
          <p:cNvPr id="5" name="Picture 4" descr="A map of europe with different colored countries/regions&#10;&#10;Description automatically generated">
            <a:extLst>
              <a:ext uri="{FF2B5EF4-FFF2-40B4-BE49-F238E27FC236}">
                <a16:creationId xmlns:a16="http://schemas.microsoft.com/office/drawing/2014/main" id="{9765CAC1-FBD8-5FCA-2D2D-5442AF1DA2BB}"/>
              </a:ext>
            </a:extLst>
          </p:cNvPr>
          <p:cNvPicPr>
            <a:picLocks noChangeAspect="1"/>
          </p:cNvPicPr>
          <p:nvPr/>
        </p:nvPicPr>
        <p:blipFill>
          <a:blip r:embed="rId3">
            <a:extLst>
              <a:ext uri="{28A0092B-C50C-407E-A947-70E740481C1C}">
                <a14:useLocalDpi xmlns:a14="http://schemas.microsoft.com/office/drawing/2010/main" val="0"/>
              </a:ext>
            </a:extLst>
          </a:blip>
          <a:srcRect r="3559"/>
          <a:stretch/>
        </p:blipFill>
        <p:spPr>
          <a:xfrm>
            <a:off x="8569221" y="3429000"/>
            <a:ext cx="3622779" cy="2817341"/>
          </a:xfrm>
          <a:prstGeom prst="rect">
            <a:avLst/>
          </a:prstGeom>
        </p:spPr>
      </p:pic>
    </p:spTree>
    <p:extLst>
      <p:ext uri="{BB962C8B-B14F-4D97-AF65-F5344CB8AC3E}">
        <p14:creationId xmlns:p14="http://schemas.microsoft.com/office/powerpoint/2010/main" val="7499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CAB0-66A8-E2B3-D82C-787BFEB816BC}"/>
              </a:ext>
            </a:extLst>
          </p:cNvPr>
          <p:cNvSpPr>
            <a:spLocks noGrp="1"/>
          </p:cNvSpPr>
          <p:nvPr>
            <p:ph type="ctrTitle"/>
          </p:nvPr>
        </p:nvSpPr>
        <p:spPr>
          <a:xfrm>
            <a:off x="0" y="1"/>
            <a:ext cx="12192000" cy="1231391"/>
          </a:xfrm>
        </p:spPr>
        <p:txBody>
          <a:bodyPr anchor="ctr"/>
          <a:lstStyle/>
          <a:p>
            <a:r>
              <a:rPr lang="en-US" dirty="0"/>
              <a:t>Monastic Influence and the Growth of Viticulture</a:t>
            </a:r>
          </a:p>
        </p:txBody>
      </p:sp>
      <p:sp>
        <p:nvSpPr>
          <p:cNvPr id="3" name="Subtitle 2">
            <a:extLst>
              <a:ext uri="{FF2B5EF4-FFF2-40B4-BE49-F238E27FC236}">
                <a16:creationId xmlns:a16="http://schemas.microsoft.com/office/drawing/2014/main" id="{46ABFE3E-ED0B-DF9C-AA25-8708CC8B5CB6}"/>
              </a:ext>
            </a:extLst>
          </p:cNvPr>
          <p:cNvSpPr>
            <a:spLocks noGrp="1"/>
          </p:cNvSpPr>
          <p:nvPr>
            <p:ph type="subTitle" idx="1"/>
          </p:nvPr>
        </p:nvSpPr>
        <p:spPr>
          <a:xfrm>
            <a:off x="609599" y="1231393"/>
            <a:ext cx="11545823" cy="3044952"/>
          </a:xfrm>
        </p:spPr>
        <p:txBody>
          <a:bodyPr>
            <a:normAutofit fontScale="92500" lnSpcReduction="10000"/>
          </a:bodyPr>
          <a:lstStyle/>
          <a:p>
            <a:pPr algn="l"/>
            <a:r>
              <a:rPr lang="en-US" sz="2600" b="1" dirty="0">
                <a:ea typeface="Tahoma" panose="020B0604030504040204" pitchFamily="34" charset="0"/>
              </a:rPr>
              <a:t>Middle Ages (5th Century – 15th Century)</a:t>
            </a:r>
          </a:p>
          <a:p>
            <a:pPr marL="457200" indent="-457200" algn="l">
              <a:buFont typeface="Arial" panose="020B0604020202020204" pitchFamily="34" charset="0"/>
              <a:buChar char="•"/>
            </a:pPr>
            <a:r>
              <a:rPr lang="en-US" sz="2600" dirty="0">
                <a:ea typeface="Tahoma" panose="020B0604030504040204" pitchFamily="34" charset="0"/>
              </a:rPr>
              <a:t>With the fall of the Roman Empire, the responsibility for preserving winemaking traditions fell to the Christian monasteries that dotted the European landscape. In Switzerland, monastic orders played a crucial role in not only maintaining but expanding viticulture.</a:t>
            </a:r>
          </a:p>
          <a:p>
            <a:pPr marL="914400" lvl="1" indent="-457200" algn="l">
              <a:buFont typeface="Arial" panose="020B0604020202020204" pitchFamily="34" charset="0"/>
              <a:buChar char="•"/>
            </a:pPr>
            <a:r>
              <a:rPr lang="en-US" sz="2600" dirty="0">
                <a:latin typeface="Times New Roman" panose="02020603050405020304" pitchFamily="18" charset="0"/>
                <a:ea typeface="Tahoma" panose="020B0604030504040204" pitchFamily="34" charset="0"/>
                <a:cs typeface="Times New Roman" panose="02020603050405020304" pitchFamily="18" charset="0"/>
              </a:rPr>
              <a:t>Monasteries became the custodians of vineyards, producing wine for religious ceremonies and daily consumption.</a:t>
            </a:r>
          </a:p>
          <a:p>
            <a:pPr marL="914400" lvl="1" indent="-457200" algn="l">
              <a:buFont typeface="Arial" panose="020B0604020202020204" pitchFamily="34" charset="0"/>
              <a:buChar char="•"/>
            </a:pPr>
            <a:r>
              <a:rPr lang="en-US" sz="2600" dirty="0">
                <a:latin typeface="Times New Roman" panose="02020603050405020304" pitchFamily="18" charset="0"/>
                <a:ea typeface="Tahoma" panose="020B0604030504040204" pitchFamily="34" charset="0"/>
                <a:cs typeface="Times New Roman" panose="02020603050405020304" pitchFamily="18" charset="0"/>
              </a:rPr>
              <a:t>Expansion of vineyards into new regions, particularly around monasteries in Vaud and Valais.</a:t>
            </a:r>
          </a:p>
          <a:p>
            <a:endParaRPr lang="en-US" dirty="0"/>
          </a:p>
        </p:txBody>
      </p:sp>
      <p:pic>
        <p:nvPicPr>
          <p:cNvPr id="5" name="Picture 4" descr="A castle surrounded by a field of plants&#10;&#10;Description automatically generated">
            <a:extLst>
              <a:ext uri="{FF2B5EF4-FFF2-40B4-BE49-F238E27FC236}">
                <a16:creationId xmlns:a16="http://schemas.microsoft.com/office/drawing/2014/main" id="{939125F4-0098-3FFE-B1A2-1CE274C1EE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181856"/>
            <a:ext cx="4009204" cy="2676144"/>
          </a:xfrm>
          <a:prstGeom prst="rect">
            <a:avLst/>
          </a:prstGeom>
        </p:spPr>
      </p:pic>
      <p:sp>
        <p:nvSpPr>
          <p:cNvPr id="7" name="TextBox 6">
            <a:extLst>
              <a:ext uri="{FF2B5EF4-FFF2-40B4-BE49-F238E27FC236}">
                <a16:creationId xmlns:a16="http://schemas.microsoft.com/office/drawing/2014/main" id="{B60AD722-6C5A-1E85-D1BB-C74881B50D89}"/>
              </a:ext>
            </a:extLst>
          </p:cNvPr>
          <p:cNvSpPr txBox="1"/>
          <p:nvPr/>
        </p:nvSpPr>
        <p:spPr>
          <a:xfrm>
            <a:off x="4009204" y="4096512"/>
            <a:ext cx="8146219" cy="2308324"/>
          </a:xfrm>
          <a:prstGeom prst="rect">
            <a:avLst/>
          </a:prstGeom>
          <a:noFill/>
        </p:spPr>
        <p:txBody>
          <a:bodyPr wrap="square">
            <a:spAutoFit/>
          </a:bodyPr>
          <a:lstStyle/>
          <a:p>
            <a:pPr marL="342900" lvl="1" indent="-342900" algn="l">
              <a:buFont typeface="Arial" panose="020B0604020202020204" pitchFamily="34" charset="0"/>
              <a:buChar char="•"/>
            </a:pPr>
            <a:r>
              <a:rPr lang="en-US" sz="2400" dirty="0">
                <a:latin typeface="Times New Roman" panose="02020603050405020304" pitchFamily="18" charset="0"/>
                <a:ea typeface="Tahoma" panose="020B0604030504040204" pitchFamily="34" charset="0"/>
                <a:cs typeface="Times New Roman" panose="02020603050405020304" pitchFamily="18" charset="0"/>
              </a:rPr>
              <a:t>Development of early winemaking techniques and some varietal selections based on regional climate and soil.</a:t>
            </a:r>
          </a:p>
          <a:p>
            <a:pPr marL="342900" lvl="0" indent="-342900" algn="l">
              <a:buFont typeface="Arial" panose="020B0604020202020204" pitchFamily="34" charset="0"/>
              <a:buChar char="•"/>
            </a:pPr>
            <a:r>
              <a:rPr lang="en-US" sz="2400" dirty="0">
                <a:latin typeface="Times New Roman" panose="02020603050405020304" pitchFamily="18" charset="0"/>
                <a:ea typeface="Tahoma" panose="020B0604030504040204" pitchFamily="34" charset="0"/>
                <a:cs typeface="Times New Roman" panose="02020603050405020304" pitchFamily="18" charset="0"/>
              </a:rPr>
              <a:t>Significance: The Middle Ages saw a significant growth in vineyard area and production. Monks were among the most educated members of society and dedicated themselves to improving agricultural practices, including viticulture. </a:t>
            </a:r>
          </a:p>
        </p:txBody>
      </p:sp>
    </p:spTree>
    <p:extLst>
      <p:ext uri="{BB962C8B-B14F-4D97-AF65-F5344CB8AC3E}">
        <p14:creationId xmlns:p14="http://schemas.microsoft.com/office/powerpoint/2010/main" val="32453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dirty="0"/>
              <a:t>Renaissance to 18th Century</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341376" y="1170431"/>
            <a:ext cx="9691624" cy="4417569"/>
          </a:xfrm>
        </p:spPr>
        <p:txBody>
          <a:bodyPr>
            <a:noAutofit/>
          </a:bodyPr>
          <a:lstStyle/>
          <a:p>
            <a:pPr algn="l"/>
            <a:r>
              <a:rPr lang="en-US" sz="2400" b="1" dirty="0"/>
              <a:t>Expanding the Trade and Local Reputation</a:t>
            </a:r>
          </a:p>
          <a:p>
            <a:pPr marL="342900" indent="-342900" algn="l">
              <a:buFont typeface="Arial" panose="020B0604020202020204" pitchFamily="34" charset="0"/>
              <a:buChar char="•"/>
            </a:pPr>
            <a:r>
              <a:rPr lang="en-US" sz="2400" dirty="0"/>
              <a:t>During the Renaissance, viticulture continued to grow in Switzerland, with vineyards becoming an essential part of the rural economy. </a:t>
            </a:r>
          </a:p>
          <a:p>
            <a:pPr marL="342900" indent="-342900" algn="l">
              <a:buFont typeface="Arial" panose="020B0604020202020204" pitchFamily="34" charset="0"/>
              <a:buChar char="•"/>
            </a:pPr>
            <a:r>
              <a:rPr lang="en-US" sz="2400" dirty="0"/>
              <a:t>By the 16th and 17th centuries, wine was a staple in the daily diet, and grape growing became a more widespread agricultural activity. </a:t>
            </a:r>
          </a:p>
          <a:p>
            <a:pPr marL="342900" indent="-342900" algn="l">
              <a:buFont typeface="Arial" panose="020B0604020202020204" pitchFamily="34" charset="0"/>
              <a:buChar char="•"/>
            </a:pPr>
            <a:r>
              <a:rPr lang="en-US" sz="2400" dirty="0"/>
              <a:t>Wealthy landowners began to cultivate more vineyards, recognizing the profitability of wine.</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Expansion of vineyards, particularly in the Lake Geneva region (Vaud) and the Rhône Valley (Valais).</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Local trade in wine flourished, with Swiss wine being sold in neighboring regions, especially to France and Germany.</a:t>
            </a:r>
          </a:p>
        </p:txBody>
      </p:sp>
      <p:pic>
        <p:nvPicPr>
          <p:cNvPr id="5" name="Picture 4" descr="A person standing in a cellar with barrels&#10;&#10;Description automatically generated">
            <a:extLst>
              <a:ext uri="{FF2B5EF4-FFF2-40B4-BE49-F238E27FC236}">
                <a16:creationId xmlns:a16="http://schemas.microsoft.com/office/drawing/2014/main" id="{2343C99A-ACF1-7AC1-DA48-C702709A0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000" y="1600200"/>
            <a:ext cx="2159000" cy="3238500"/>
          </a:xfrm>
          <a:prstGeom prst="rect">
            <a:avLst/>
          </a:prstGeom>
        </p:spPr>
      </p:pic>
      <p:sp>
        <p:nvSpPr>
          <p:cNvPr id="7" name="TextBox 6">
            <a:extLst>
              <a:ext uri="{FF2B5EF4-FFF2-40B4-BE49-F238E27FC236}">
                <a16:creationId xmlns:a16="http://schemas.microsoft.com/office/drawing/2014/main" id="{711B37A7-3329-230C-D775-9188BAF7F4AB}"/>
              </a:ext>
            </a:extLst>
          </p:cNvPr>
          <p:cNvSpPr txBox="1"/>
          <p:nvPr/>
        </p:nvSpPr>
        <p:spPr>
          <a:xfrm>
            <a:off x="341376" y="5268468"/>
            <a:ext cx="11698224" cy="1569660"/>
          </a:xfrm>
          <a:prstGeom prst="rect">
            <a:avLst/>
          </a:prstGeom>
          <a:noFill/>
        </p:spPr>
        <p:txBody>
          <a:bodyPr wrap="square">
            <a:spAutoFit/>
          </a:bodyPr>
          <a:lstStyle/>
          <a:p>
            <a:pPr marL="804863"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Grapes became a valuable agricultural commodity, and viticulture was increasingly tied to the landowning class.</a:t>
            </a:r>
          </a:p>
          <a:p>
            <a:pPr marL="342900" lvl="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Significance: This era marked a shift from winemaking being solely a monastic or small-scale activity to a more commercially oriented enterprise. </a:t>
            </a:r>
          </a:p>
        </p:txBody>
      </p:sp>
    </p:spTree>
    <p:extLst>
      <p:ext uri="{BB962C8B-B14F-4D97-AF65-F5344CB8AC3E}">
        <p14:creationId xmlns:p14="http://schemas.microsoft.com/office/powerpoint/2010/main" val="189336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dirty="0"/>
              <a:t>Phylloxera and Industrialization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341376" y="1170432"/>
            <a:ext cx="11850624" cy="5687567"/>
          </a:xfrm>
        </p:spPr>
        <p:txBody>
          <a:bodyPr>
            <a:noAutofit/>
          </a:bodyPr>
          <a:lstStyle/>
          <a:p>
            <a:pPr marL="342900" indent="-342900" algn="l">
              <a:buFont typeface="Arial" panose="020B0604020202020204" pitchFamily="34" charset="0"/>
              <a:buChar char="•"/>
            </a:pPr>
            <a:r>
              <a:rPr lang="en-US" sz="2400" b="1" dirty="0"/>
              <a:t>19th Century: The Crisis and Recovery Era</a:t>
            </a:r>
          </a:p>
          <a:p>
            <a:pPr marL="342900" indent="-342900" algn="l">
              <a:buFont typeface="Arial" panose="020B0604020202020204" pitchFamily="34" charset="0"/>
              <a:buChar char="•"/>
            </a:pPr>
            <a:r>
              <a:rPr lang="en-US" sz="2400" dirty="0"/>
              <a:t>The 19th century was a period of immense challenge and transformation for Swiss wine. The twin forces of industrialization and the phylloxera epidemic reshaped the landscape dramatically.</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Industrialization: As Switzerland urbanized, the domestic demand for wine grew, but this also led to competition from cheaper imported wines, especially from France and Italy.</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Phylloxera Epidemic (late 1800s): This tiny insect devastated vineyards across Europe, including Switzerland. The phylloxera pest attacks the roots of grapevines, leading to widespread vineyard destruction.</a:t>
            </a:r>
          </a:p>
          <a:p>
            <a:pPr marL="3657600" lvl="1" indent="-341313"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Replanting with Grafted Vines: In response to phylloxera, Swiss winemakers began replanting their vineyards with vines grafted onto phylloxera-resistant American rootstocks.</a:t>
            </a:r>
          </a:p>
          <a:p>
            <a:pPr marL="3657600" lvl="0" indent="-341313" algn="l">
              <a:buFont typeface="Arial" panose="020B0604020202020204" pitchFamily="34" charset="0"/>
              <a:buChar char="•"/>
            </a:pPr>
            <a:r>
              <a:rPr lang="en-US" sz="2400" dirty="0"/>
              <a:t>Significance: Phylloxera caused the near-collapse of Swiss wine production, but it also sparked innovation. The replanting process gave winemakers an opportunity to experiment with new grapes.</a:t>
            </a:r>
          </a:p>
        </p:txBody>
      </p:sp>
      <p:pic>
        <p:nvPicPr>
          <p:cNvPr id="5" name="Picture 4" descr="A close-up of a leaf&#10;&#10;Description automatically generated">
            <a:extLst>
              <a:ext uri="{FF2B5EF4-FFF2-40B4-BE49-F238E27FC236}">
                <a16:creationId xmlns:a16="http://schemas.microsoft.com/office/drawing/2014/main" id="{BA2ADF53-97AC-96BB-FDBD-0D6F73845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3983"/>
            <a:ext cx="3621024" cy="2414016"/>
          </a:xfrm>
          <a:prstGeom prst="rect">
            <a:avLst/>
          </a:prstGeom>
        </p:spPr>
      </p:pic>
    </p:spTree>
    <p:extLst>
      <p:ext uri="{BB962C8B-B14F-4D97-AF65-F5344CB8AC3E}">
        <p14:creationId xmlns:p14="http://schemas.microsoft.com/office/powerpoint/2010/main" val="220598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24385"/>
            <a:ext cx="12192000" cy="1109471"/>
          </a:xfrm>
        </p:spPr>
        <p:txBody>
          <a:bodyPr anchor="ctr">
            <a:noAutofit/>
          </a:bodyPr>
          <a:lstStyle/>
          <a:p>
            <a:pPr marR="0" lvl="0">
              <a:lnSpc>
                <a:spcPct val="115000"/>
              </a:lnSpc>
              <a:spcBef>
                <a:spcPts val="0"/>
              </a:spcBef>
              <a:spcAft>
                <a:spcPts val="800"/>
              </a:spcAft>
              <a:buSzPts val="1000"/>
              <a:tabLst>
                <a:tab pos="457200" algn="l"/>
              </a:tabLst>
            </a:pPr>
            <a:r>
              <a:rPr lang="en-US" sz="4400" dirty="0"/>
              <a:t>20th Century</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33856"/>
            <a:ext cx="11618976" cy="5724143"/>
          </a:xfrm>
        </p:spPr>
        <p:txBody>
          <a:bodyPr>
            <a:noAutofit/>
          </a:bodyPr>
          <a:lstStyle/>
          <a:p>
            <a:pPr algn="l"/>
            <a:r>
              <a:rPr lang="en-US" sz="2400" b="1" dirty="0"/>
              <a:t>Modernization and the Shift to Quality</a:t>
            </a:r>
          </a:p>
          <a:p>
            <a:pPr marL="342900" indent="-342900" algn="l">
              <a:buFont typeface="Arial" panose="020B0604020202020204" pitchFamily="34" charset="0"/>
              <a:buChar char="•"/>
            </a:pPr>
            <a:r>
              <a:rPr lang="en-US" sz="2400" dirty="0"/>
              <a:t>The 20th century brought sweeping changes to Swiss </a:t>
            </a:r>
            <a:br>
              <a:rPr lang="en-US" sz="2400" dirty="0"/>
            </a:br>
            <a:r>
              <a:rPr lang="en-US" sz="2400" dirty="0"/>
              <a:t>winemaking, with modernization taking center stage. </a:t>
            </a:r>
          </a:p>
          <a:p>
            <a:pPr marL="342900" indent="-342900" algn="l">
              <a:buFont typeface="Arial" panose="020B0604020202020204" pitchFamily="34" charset="0"/>
              <a:buChar char="•"/>
            </a:pPr>
            <a:r>
              <a:rPr lang="en-US" sz="2400" dirty="0"/>
              <a:t>During this period, Swiss winemakers adopted new technologies </a:t>
            </a:r>
            <a:br>
              <a:rPr lang="en-US" sz="2400" dirty="0"/>
            </a:br>
            <a:r>
              <a:rPr lang="en-US" sz="2400" dirty="0"/>
              <a:t>and embraced a more scientific approach to viticulture and vinification.</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Introduction of modern viticultural practices, including temperature-controlled fermentation and improvements in vineyard management.</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Focus on quality over quantity as Swiss producers moved away from mass production towards artisanal, high-quality wines.</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creation of Appellation </a:t>
            </a:r>
            <a:r>
              <a:rPr lang="en-US" sz="2400" dirty="0" err="1">
                <a:latin typeface="Times New Roman" panose="02020603050405020304" pitchFamily="18" charset="0"/>
                <a:cs typeface="Times New Roman" panose="02020603050405020304" pitchFamily="18" charset="0"/>
              </a:rPr>
              <a:t>d'Origine</a:t>
            </a:r>
            <a:r>
              <a:rPr lang="en-US" sz="2400" dirty="0">
                <a:latin typeface="Times New Roman" panose="02020603050405020304" pitchFamily="18" charset="0"/>
                <a:cs typeface="Times New Roman" panose="02020603050405020304" pitchFamily="18" charset="0"/>
              </a:rPr>
              <a:t> Contrôlée (AOC) laws in the latter half of the century, mirroring the French model, to protect the origin and quality of Swiss wines.</a:t>
            </a:r>
          </a:p>
          <a:p>
            <a:pPr marL="800100" lvl="1"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Growth in the use of indigenous Swiss grape varieties like Chasselas, </a:t>
            </a:r>
            <a:r>
              <a:rPr lang="en-US" sz="2400" dirty="0" err="1">
                <a:latin typeface="Times New Roman" panose="02020603050405020304" pitchFamily="18" charset="0"/>
                <a:cs typeface="Times New Roman" panose="02020603050405020304" pitchFamily="18" charset="0"/>
              </a:rPr>
              <a:t>Cornalin</a:t>
            </a:r>
            <a:r>
              <a:rPr lang="en-US" sz="2400" dirty="0">
                <a:latin typeface="Times New Roman" panose="02020603050405020304" pitchFamily="18" charset="0"/>
                <a:cs typeface="Times New Roman" panose="02020603050405020304" pitchFamily="18" charset="0"/>
              </a:rPr>
              <a:t>, and Petite </a:t>
            </a:r>
            <a:r>
              <a:rPr lang="en-US" sz="2400" dirty="0" err="1">
                <a:latin typeface="Times New Roman" panose="02020603050405020304" pitchFamily="18" charset="0"/>
                <a:cs typeface="Times New Roman" panose="02020603050405020304" pitchFamily="18" charset="0"/>
              </a:rPr>
              <a:t>Arvine</a:t>
            </a:r>
            <a:r>
              <a:rPr lang="en-US" sz="2400" dirty="0">
                <a:latin typeface="Times New Roman" panose="02020603050405020304" pitchFamily="18" charset="0"/>
                <a:cs typeface="Times New Roman" panose="02020603050405020304" pitchFamily="18" charset="0"/>
              </a:rPr>
              <a:t>, alongside international varieties such as Pinot Noir and Merlot.</a:t>
            </a:r>
          </a:p>
          <a:p>
            <a:pPr marL="342900" lvl="0" indent="-342900" algn="l">
              <a:buFont typeface="Arial" panose="020B0604020202020204" pitchFamily="34" charset="0"/>
              <a:buChar char="•"/>
            </a:pPr>
            <a:r>
              <a:rPr lang="en-US" sz="2400" dirty="0"/>
              <a:t>Significance: This period marked a turning point where Swiss wine began to gain recognition for its quality. The adoption of AOC regulations helped to elevate Swiss Wine. </a:t>
            </a:r>
          </a:p>
        </p:txBody>
      </p:sp>
      <p:pic>
        <p:nvPicPr>
          <p:cNvPr id="5" name="Picture 4" descr="A close-up of logos&#10;&#10;Description automatically generated">
            <a:extLst>
              <a:ext uri="{FF2B5EF4-FFF2-40B4-BE49-F238E27FC236}">
                <a16:creationId xmlns:a16="http://schemas.microsoft.com/office/drawing/2014/main" id="{25E21445-73B2-2444-1527-66222EAEBFF8}"/>
              </a:ext>
            </a:extLst>
          </p:cNvPr>
          <p:cNvPicPr>
            <a:picLocks noChangeAspect="1"/>
          </p:cNvPicPr>
          <p:nvPr/>
        </p:nvPicPr>
        <p:blipFill>
          <a:blip r:embed="rId4">
            <a:extLst>
              <a:ext uri="{28A0092B-C50C-407E-A947-70E740481C1C}">
                <a14:useLocalDpi xmlns:a14="http://schemas.microsoft.com/office/drawing/2010/main" val="0"/>
              </a:ext>
            </a:extLst>
          </a:blip>
          <a:srcRect l="8287" t="14620" r="51354" b="13117"/>
          <a:stretch/>
        </p:blipFill>
        <p:spPr>
          <a:xfrm>
            <a:off x="9296400" y="0"/>
            <a:ext cx="2717800" cy="2736543"/>
          </a:xfrm>
          <a:prstGeom prst="rect">
            <a:avLst/>
          </a:prstGeom>
        </p:spPr>
      </p:pic>
    </p:spTree>
    <p:extLst>
      <p:ext uri="{BB962C8B-B14F-4D97-AF65-F5344CB8AC3E}">
        <p14:creationId xmlns:p14="http://schemas.microsoft.com/office/powerpoint/2010/main" val="37641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7936992" cy="1170431"/>
          </a:xfrm>
        </p:spPr>
        <p:txBody>
          <a:bodyPr anchor="ctr">
            <a:noAutofit/>
          </a:bodyPr>
          <a:lstStyle/>
          <a:p>
            <a:pPr>
              <a:lnSpc>
                <a:spcPct val="100000"/>
              </a:lnSpc>
            </a:pPr>
            <a:r>
              <a:rPr lang="en-US" sz="4400" dirty="0"/>
              <a:t>21st Century</a:t>
            </a:r>
            <a:endParaRPr lang="en-US" sz="4400" b="1"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301984" cy="5535168"/>
          </a:xfrm>
        </p:spPr>
        <p:txBody>
          <a:bodyPr>
            <a:noAutofit/>
          </a:bodyPr>
          <a:lstStyle/>
          <a:p>
            <a:pPr algn="l">
              <a:lnSpc>
                <a:spcPct val="100000"/>
              </a:lnSpc>
            </a:pPr>
            <a:r>
              <a:rPr lang="en-US" sz="2400" dirty="0"/>
              <a:t> </a:t>
            </a:r>
            <a:r>
              <a:rPr lang="en-US" sz="2200" b="1" dirty="0"/>
              <a:t>A Focus on Sustainability and Global Recognition</a:t>
            </a:r>
          </a:p>
          <a:p>
            <a:pPr marL="342900" indent="-342900" algn="l">
              <a:lnSpc>
                <a:spcPct val="100000"/>
              </a:lnSpc>
              <a:buFont typeface="Arial" panose="020B0604020202020204" pitchFamily="34" charset="0"/>
              <a:buChar char="•"/>
            </a:pPr>
            <a:r>
              <a:rPr lang="en-US" sz="2200" dirty="0"/>
              <a:t>In the 21st century, Swiss winemaking is undergoing another transformation, driven by a combination of climate awareness, sustainability, and increasing international recognition.</a:t>
            </a:r>
          </a:p>
          <a:p>
            <a:pPr marL="800100" lvl="1" indent="-342900" algn="l">
              <a:lnSpc>
                <a:spcPct val="10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 growing focus on organic and biodynamic farming practices as Swiss winemakers respond to climate change and a rising demand for sustainable products.</a:t>
            </a:r>
          </a:p>
          <a:p>
            <a:pPr marL="800100" lvl="1" indent="-342900" algn="l">
              <a:lnSpc>
                <a:spcPct val="10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Increasing international recognition as Swiss wines win more awards and export markets expand, though Swiss wine remains largely consumed domestically (only about 2% is exported).</a:t>
            </a:r>
          </a:p>
          <a:p>
            <a:pPr marL="800100" lvl="1" indent="-342900" algn="l">
              <a:lnSpc>
                <a:spcPct val="10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Advances in winemaking technology, including precision agriculture and low-intervention winemaking techniques.</a:t>
            </a:r>
          </a:p>
          <a:p>
            <a:pPr marL="342900" lvl="0" indent="-342900" algn="l">
              <a:lnSpc>
                <a:spcPct val="100000"/>
              </a:lnSpc>
              <a:buFont typeface="Arial" panose="020B0604020202020204" pitchFamily="34" charset="0"/>
              <a:buChar char="•"/>
            </a:pPr>
            <a:r>
              <a:rPr lang="en-US" sz="2200" dirty="0"/>
              <a:t>Significance: Today, Switzerland is carving out a niche in the global wine industry as a producer of small-batch, high-quality wines. While Swiss wine still has a relatively low profile outside of Europe, it is gaining recognition among wine enthusiasts and critics for its unique expressions, especially from indigenous varieties and distinctive terroirs. The focus on sustainability and quality ensures that Switzerland’s wine tradition continues to evolve with modern demands.</a:t>
            </a:r>
          </a:p>
          <a:p>
            <a:pPr marL="342900" indent="-342900" algn="l">
              <a:lnSpc>
                <a:spcPct val="100000"/>
              </a:lnSpc>
              <a:spcBef>
                <a:spcPts val="0"/>
              </a:spcBef>
              <a:spcAft>
                <a:spcPts val="800"/>
              </a:spcAft>
              <a:buFont typeface="Arial" panose="020B0604020202020204" pitchFamily="34" charset="0"/>
              <a:buChar char="•"/>
            </a:pPr>
            <a:endParaRPr lang="en-US" sz="2200" kern="100" dirty="0">
              <a:effectLst/>
              <a:ea typeface="Aptos" panose="020B0004020202020204" pitchFamily="34" charset="0"/>
            </a:endParaRPr>
          </a:p>
          <a:p>
            <a:pPr marL="0" marR="0" algn="l">
              <a:lnSpc>
                <a:spcPct val="115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logo with black text&#10;&#10;Description automatically generated">
            <a:extLst>
              <a:ext uri="{FF2B5EF4-FFF2-40B4-BE49-F238E27FC236}">
                <a16:creationId xmlns:a16="http://schemas.microsoft.com/office/drawing/2014/main" id="{7C89FE2F-2D07-8207-B4FD-B5961D94EFC4}"/>
              </a:ext>
            </a:extLst>
          </p:cNvPr>
          <p:cNvPicPr>
            <a:picLocks noChangeAspect="1"/>
          </p:cNvPicPr>
          <p:nvPr/>
        </p:nvPicPr>
        <p:blipFill>
          <a:blip r:embed="rId2">
            <a:extLst>
              <a:ext uri="{28A0092B-C50C-407E-A947-70E740481C1C}">
                <a14:useLocalDpi xmlns:a14="http://schemas.microsoft.com/office/drawing/2010/main" val="0"/>
              </a:ext>
            </a:extLst>
          </a:blip>
          <a:srcRect l="13982" t="32711" r="16466" b="36534"/>
          <a:stretch/>
        </p:blipFill>
        <p:spPr>
          <a:xfrm>
            <a:off x="7035115" y="115824"/>
            <a:ext cx="5156885" cy="1448281"/>
          </a:xfrm>
          <a:prstGeom prst="rect">
            <a:avLst/>
          </a:prstGeom>
        </p:spPr>
      </p:pic>
    </p:spTree>
    <p:extLst>
      <p:ext uri="{BB962C8B-B14F-4D97-AF65-F5344CB8AC3E}">
        <p14:creationId xmlns:p14="http://schemas.microsoft.com/office/powerpoint/2010/main" val="419255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2078</TotalTime>
  <Words>3027</Words>
  <Application>Microsoft Office PowerPoint</Application>
  <PresentationFormat>Widescreen</PresentationFormat>
  <Paragraphs>167</Paragraphs>
  <Slides>29</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Aptos Display</vt:lpstr>
      <vt:lpstr>Arial</vt:lpstr>
      <vt:lpstr>Symbol</vt:lpstr>
      <vt:lpstr>Tahoma</vt:lpstr>
      <vt:lpstr>Times New Roman</vt:lpstr>
      <vt:lpstr>Times New Roman, serif</vt:lpstr>
      <vt:lpstr>Office Theme</vt:lpstr>
      <vt:lpstr>Wine Regions of the World An Introduction to Wine in Switzerland  Presented by Marc Silver</vt:lpstr>
      <vt:lpstr>An Introduction to Wine in Switzerland</vt:lpstr>
      <vt:lpstr>History of Switzerland’s Wine</vt:lpstr>
      <vt:lpstr>Roman Era  (2nd Century B.C. – 5th Century A.D.)</vt:lpstr>
      <vt:lpstr>Monastic Influence and the Growth of Viticulture</vt:lpstr>
      <vt:lpstr>Renaissance to 18th Century</vt:lpstr>
      <vt:lpstr>Phylloxera and Industrialization</vt:lpstr>
      <vt:lpstr>20th Century</vt:lpstr>
      <vt:lpstr>21st Century</vt:lpstr>
      <vt:lpstr>A Tradition of Resilience and Innovation</vt:lpstr>
      <vt:lpstr>Switzerland’s Wine Classification System</vt:lpstr>
      <vt:lpstr>Wine Regions in Switzerland</vt:lpstr>
      <vt:lpstr>Wine Regions in Switzerland</vt:lpstr>
      <vt:lpstr>Wine Regions in Switzerland</vt:lpstr>
      <vt:lpstr>Wine Regions of Switzerland </vt:lpstr>
      <vt:lpstr>Wine Regions of Switzerland </vt:lpstr>
      <vt:lpstr>Switzerland’s Unique Terroir</vt:lpstr>
      <vt:lpstr>Major Varietals of Switzerland</vt:lpstr>
      <vt:lpstr>Major Varietals of Switzerland</vt:lpstr>
      <vt:lpstr>Major Varietals of Switzerland</vt:lpstr>
      <vt:lpstr>Major Varietals of Switzerland</vt:lpstr>
      <vt:lpstr>Major Varietals of Switzerland</vt:lpstr>
      <vt:lpstr>Notable Wineries of Switzerland</vt:lpstr>
      <vt:lpstr>Notable Wineries of Switzerland</vt:lpstr>
      <vt:lpstr>Notable Wineries of Switzerland</vt:lpstr>
      <vt:lpstr>Why Switzerland Wine Deserves Your Attention</vt:lpstr>
      <vt:lpstr>Conclusion</vt:lpstr>
      <vt:lpstr>Acknowledgement</vt:lpstr>
      <vt:lpstr>Citations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118</cp:revision>
  <dcterms:created xsi:type="dcterms:W3CDTF">2024-07-15T00:09:41Z</dcterms:created>
  <dcterms:modified xsi:type="dcterms:W3CDTF">2024-10-26T00:28:50Z</dcterms:modified>
</cp:coreProperties>
</file>