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handoutMasterIdLst>
    <p:handoutMasterId r:id="rId17"/>
  </p:handoutMasterIdLst>
  <p:sldIdLst>
    <p:sldId id="256" r:id="rId2"/>
    <p:sldId id="282" r:id="rId3"/>
    <p:sldId id="257" r:id="rId4"/>
    <p:sldId id="274" r:id="rId5"/>
    <p:sldId id="258" r:id="rId6"/>
    <p:sldId id="279" r:id="rId7"/>
    <p:sldId id="276" r:id="rId8"/>
    <p:sldId id="260" r:id="rId9"/>
    <p:sldId id="261" r:id="rId10"/>
    <p:sldId id="280" r:id="rId11"/>
    <p:sldId id="265" r:id="rId12"/>
    <p:sldId id="275" r:id="rId13"/>
    <p:sldId id="271" r:id="rId14"/>
    <p:sldId id="272" r:id="rId15"/>
  </p:sldIdLst>
  <p:sldSz cx="10080625" cy="5670550"/>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024" autoAdjust="0"/>
    <p:restoredTop sz="94660"/>
  </p:normalViewPr>
  <p:slideViewPr>
    <p:cSldViewPr snapToGrid="0">
      <p:cViewPr varScale="1">
        <p:scale>
          <a:sx n="98" d="100"/>
          <a:sy n="98" d="100"/>
        </p:scale>
        <p:origin x="2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12</a:t>
            </a:fld>
            <a:endParaRPr lang="en-US"/>
          </a:p>
        </p:txBody>
      </p:sp>
    </p:spTree>
    <p:extLst>
      <p:ext uri="{BB962C8B-B14F-4D97-AF65-F5344CB8AC3E}">
        <p14:creationId xmlns:p14="http://schemas.microsoft.com/office/powerpoint/2010/main" val="2950282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13</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14</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6</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875754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7</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663425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8</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9</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10</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692038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C67189D-F437-47E1-A445-7B0A2B4E5F03}"/>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11</a:t>
            </a:fld>
            <a:endParaRPr lang="en-US"/>
          </a:p>
        </p:txBody>
      </p:sp>
      <p:sp>
        <p:nvSpPr>
          <p:cNvPr id="2" name="Slide Image Placeholder 1">
            <a:extLst>
              <a:ext uri="{FF2B5EF4-FFF2-40B4-BE49-F238E27FC236}">
                <a16:creationId xmlns:a16="http://schemas.microsoft.com/office/drawing/2014/main" id="{AD64464C-E2F2-34FC-642F-5CBA7F10F7F0}"/>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BF51DA5C-832B-BAA9-426B-71ECD8F203F3}"/>
              </a:ext>
            </a:extLst>
          </p:cNvPr>
          <p:cNvSpPr txBox="1">
            <a:spLocks noGrp="1"/>
          </p:cNvSpPr>
          <p:nvPr>
            <p:ph type="body" sz="quarter" idx="1"/>
          </p:nvPr>
        </p:nvSpPr>
        <p:spPr/>
        <p:txBody>
          <a:bodyPr vert="horz"/>
          <a:lstStyle/>
          <a:p>
            <a:pPr rtl="0"/>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078" y="928028"/>
            <a:ext cx="7560469" cy="1974191"/>
          </a:xfrm>
        </p:spPr>
        <p:txBody>
          <a:bodyPr anchor="b"/>
          <a:lstStyle>
            <a:lvl1pPr algn="ctr">
              <a:defRPr sz="4961"/>
            </a:lvl1pPr>
          </a:lstStyle>
          <a:p>
            <a:r>
              <a:rPr lang="en-US"/>
              <a:t>Click to edit Master title style</a:t>
            </a:r>
            <a:endParaRPr lang="en-US" dirty="0"/>
          </a:p>
        </p:txBody>
      </p:sp>
      <p:sp>
        <p:nvSpPr>
          <p:cNvPr id="3" name="Subtitle 2"/>
          <p:cNvSpPr>
            <a:spLocks noGrp="1"/>
          </p:cNvSpPr>
          <p:nvPr>
            <p:ph type="subTitle" idx="1"/>
          </p:nvPr>
        </p:nvSpPr>
        <p:spPr>
          <a:xfrm>
            <a:off x="1260078" y="2978352"/>
            <a:ext cx="7560469" cy="1369070"/>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BC816744-DBF7-44AD-B82A-992C9003717A}" type="slidenum">
              <a:rPr lang="en-US" smtClean="0"/>
              <a:t>‹#›</a:t>
            </a:fld>
            <a:endParaRPr lang="en-US"/>
          </a:p>
        </p:txBody>
      </p:sp>
    </p:spTree>
    <p:extLst>
      <p:ext uri="{BB962C8B-B14F-4D97-AF65-F5344CB8AC3E}">
        <p14:creationId xmlns:p14="http://schemas.microsoft.com/office/powerpoint/2010/main" val="329718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BBC3A6C-2C51-4756-8105-BFA6A89AE383}" type="slidenum">
              <a:rPr lang="en-US" smtClean="0"/>
              <a:t>‹#›</a:t>
            </a:fld>
            <a:endParaRPr lang="en-US"/>
          </a:p>
        </p:txBody>
      </p:sp>
    </p:spTree>
    <p:extLst>
      <p:ext uri="{BB962C8B-B14F-4D97-AF65-F5344CB8AC3E}">
        <p14:creationId xmlns:p14="http://schemas.microsoft.com/office/powerpoint/2010/main" val="1841572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7" y="301904"/>
            <a:ext cx="2173635" cy="48055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3043" y="301904"/>
            <a:ext cx="6394896" cy="48055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D29631-FB92-4F4C-A3E7-C112AE46F136}" type="slidenum">
              <a:rPr lang="en-US" smtClean="0"/>
              <a:t>‹#›</a:t>
            </a:fld>
            <a:endParaRPr lang="en-US"/>
          </a:p>
        </p:txBody>
      </p:sp>
    </p:spTree>
    <p:extLst>
      <p:ext uri="{BB962C8B-B14F-4D97-AF65-F5344CB8AC3E}">
        <p14:creationId xmlns:p14="http://schemas.microsoft.com/office/powerpoint/2010/main" val="2541016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8975B43-7F65-45E8-8F49-F14397C00223}" type="slidenum">
              <a:rPr lang="en-US" smtClean="0"/>
              <a:t>‹#›</a:t>
            </a:fld>
            <a:endParaRPr lang="en-US"/>
          </a:p>
        </p:txBody>
      </p:sp>
    </p:spTree>
    <p:extLst>
      <p:ext uri="{BB962C8B-B14F-4D97-AF65-F5344CB8AC3E}">
        <p14:creationId xmlns:p14="http://schemas.microsoft.com/office/powerpoint/2010/main" val="1696882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793" y="1413700"/>
            <a:ext cx="8694539" cy="2358791"/>
          </a:xfrm>
        </p:spPr>
        <p:txBody>
          <a:bodyPr anchor="b"/>
          <a:lstStyle>
            <a:lvl1pPr>
              <a:defRPr sz="4961"/>
            </a:lvl1pPr>
          </a:lstStyle>
          <a:p>
            <a:r>
              <a:rPr lang="en-US"/>
              <a:t>Click to edit Master title style</a:t>
            </a:r>
            <a:endParaRPr lang="en-US" dirty="0"/>
          </a:p>
        </p:txBody>
      </p:sp>
      <p:sp>
        <p:nvSpPr>
          <p:cNvPr id="3" name="Text Placeholder 2"/>
          <p:cNvSpPr>
            <a:spLocks noGrp="1"/>
          </p:cNvSpPr>
          <p:nvPr>
            <p:ph type="body" idx="1"/>
          </p:nvPr>
        </p:nvSpPr>
        <p:spPr>
          <a:xfrm>
            <a:off x="687793" y="3794807"/>
            <a:ext cx="8694539" cy="1240432"/>
          </a:xfrm>
        </p:spPr>
        <p:txBody>
          <a:bodyPr/>
          <a:lstStyle>
            <a:lvl1pPr marL="0" indent="0">
              <a:buNone/>
              <a:defRPr sz="1984">
                <a:solidFill>
                  <a:schemeClr val="tx1">
                    <a:tint val="75000"/>
                  </a:schemeClr>
                </a:solidFill>
              </a:defRPr>
            </a:lvl1pPr>
            <a:lvl2pPr marL="378013" indent="0">
              <a:buNone/>
              <a:defRPr sz="1654">
                <a:solidFill>
                  <a:schemeClr val="tx1">
                    <a:tint val="75000"/>
                  </a:schemeClr>
                </a:solidFill>
              </a:defRPr>
            </a:lvl2pPr>
            <a:lvl3pPr marL="756026" indent="0">
              <a:buNone/>
              <a:defRPr sz="1488">
                <a:solidFill>
                  <a:schemeClr val="tx1">
                    <a:tint val="75000"/>
                  </a:schemeClr>
                </a:solidFill>
              </a:defRPr>
            </a:lvl3pPr>
            <a:lvl4pPr marL="1134039" indent="0">
              <a:buNone/>
              <a:defRPr sz="1323">
                <a:solidFill>
                  <a:schemeClr val="tx1">
                    <a:tint val="75000"/>
                  </a:schemeClr>
                </a:solidFill>
              </a:defRPr>
            </a:lvl4pPr>
            <a:lvl5pPr marL="1512052" indent="0">
              <a:buNone/>
              <a:defRPr sz="1323">
                <a:solidFill>
                  <a:schemeClr val="tx1">
                    <a:tint val="75000"/>
                  </a:schemeClr>
                </a:solidFill>
              </a:defRPr>
            </a:lvl5pPr>
            <a:lvl6pPr marL="1890065" indent="0">
              <a:buNone/>
              <a:defRPr sz="1323">
                <a:solidFill>
                  <a:schemeClr val="tx1">
                    <a:tint val="75000"/>
                  </a:schemeClr>
                </a:solidFill>
              </a:defRPr>
            </a:lvl6pPr>
            <a:lvl7pPr marL="2268078" indent="0">
              <a:buNone/>
              <a:defRPr sz="1323">
                <a:solidFill>
                  <a:schemeClr val="tx1">
                    <a:tint val="75000"/>
                  </a:schemeClr>
                </a:solidFill>
              </a:defRPr>
            </a:lvl7pPr>
            <a:lvl8pPr marL="2646091" indent="0">
              <a:buNone/>
              <a:defRPr sz="1323">
                <a:solidFill>
                  <a:schemeClr val="tx1">
                    <a:tint val="75000"/>
                  </a:schemeClr>
                </a:solidFill>
              </a:defRPr>
            </a:lvl8pPr>
            <a:lvl9pPr marL="3024104"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848E998D-66B8-4646-B137-570D1AD89EDC}" type="slidenum">
              <a:rPr lang="en-US" smtClean="0"/>
              <a:t>‹#›</a:t>
            </a:fld>
            <a:endParaRPr lang="en-US"/>
          </a:p>
        </p:txBody>
      </p:sp>
    </p:spTree>
    <p:extLst>
      <p:ext uri="{BB962C8B-B14F-4D97-AF65-F5344CB8AC3E}">
        <p14:creationId xmlns:p14="http://schemas.microsoft.com/office/powerpoint/2010/main" val="2590298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3043"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03316"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57685818-8C7D-492A-A914-FE572F1071DE}" type="slidenum">
              <a:rPr lang="en-US" smtClean="0"/>
              <a:t>‹#›</a:t>
            </a:fld>
            <a:endParaRPr lang="en-US"/>
          </a:p>
        </p:txBody>
      </p:sp>
    </p:spTree>
    <p:extLst>
      <p:ext uri="{BB962C8B-B14F-4D97-AF65-F5344CB8AC3E}">
        <p14:creationId xmlns:p14="http://schemas.microsoft.com/office/powerpoint/2010/main" val="323379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4356" y="301905"/>
            <a:ext cx="8694539" cy="109604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4357" y="1390073"/>
            <a:ext cx="4264576"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p:cNvSpPr>
            <a:spLocks noGrp="1"/>
          </p:cNvSpPr>
          <p:nvPr>
            <p:ph sz="half" idx="2"/>
          </p:nvPr>
        </p:nvSpPr>
        <p:spPr>
          <a:xfrm>
            <a:off x="694357" y="2071326"/>
            <a:ext cx="4264576"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03316" y="1390073"/>
            <a:ext cx="4285579"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p:cNvSpPr>
            <a:spLocks noGrp="1"/>
          </p:cNvSpPr>
          <p:nvPr>
            <p:ph sz="quarter" idx="4"/>
          </p:nvPr>
        </p:nvSpPr>
        <p:spPr>
          <a:xfrm>
            <a:off x="5103316" y="2071326"/>
            <a:ext cx="4285579"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52F818D9-4DA3-45C1-A8BE-61BF6B24D725}" type="slidenum">
              <a:rPr lang="en-US" smtClean="0"/>
              <a:t>‹#›</a:t>
            </a:fld>
            <a:endParaRPr lang="en-US"/>
          </a:p>
        </p:txBody>
      </p:sp>
    </p:spTree>
    <p:extLst>
      <p:ext uri="{BB962C8B-B14F-4D97-AF65-F5344CB8AC3E}">
        <p14:creationId xmlns:p14="http://schemas.microsoft.com/office/powerpoint/2010/main" val="293501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754DEF5D-F3A9-4FA2-8D88-73E7FEF8BF44}" type="slidenum">
              <a:rPr lang="en-US" smtClean="0"/>
              <a:t>‹#›</a:t>
            </a:fld>
            <a:endParaRPr lang="en-US"/>
          </a:p>
        </p:txBody>
      </p:sp>
    </p:spTree>
    <p:extLst>
      <p:ext uri="{BB962C8B-B14F-4D97-AF65-F5344CB8AC3E}">
        <p14:creationId xmlns:p14="http://schemas.microsoft.com/office/powerpoint/2010/main" val="3018943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DCB68043-1F37-4733-BCF0-25DF1ACC5654}" type="slidenum">
              <a:rPr lang="en-US" smtClean="0"/>
              <a:t>‹#›</a:t>
            </a:fld>
            <a:endParaRPr lang="en-US"/>
          </a:p>
        </p:txBody>
      </p:sp>
    </p:spTree>
    <p:extLst>
      <p:ext uri="{BB962C8B-B14F-4D97-AF65-F5344CB8AC3E}">
        <p14:creationId xmlns:p14="http://schemas.microsoft.com/office/powerpoint/2010/main" val="116598877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Content Placeholder 2"/>
          <p:cNvSpPr>
            <a:spLocks noGrp="1"/>
          </p:cNvSpPr>
          <p:nvPr>
            <p:ph idx="1"/>
          </p:nvPr>
        </p:nvSpPr>
        <p:spPr>
          <a:xfrm>
            <a:off x="4285579" y="816455"/>
            <a:ext cx="5103316" cy="4029766"/>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17B52CDB-1527-4DAB-9C80-3B8F6F921BAF}" type="slidenum">
              <a:rPr lang="en-US" smtClean="0"/>
              <a:t>‹#›</a:t>
            </a:fld>
            <a:endParaRPr lang="en-US"/>
          </a:p>
        </p:txBody>
      </p:sp>
    </p:spTree>
    <p:extLst>
      <p:ext uri="{BB962C8B-B14F-4D97-AF65-F5344CB8AC3E}">
        <p14:creationId xmlns:p14="http://schemas.microsoft.com/office/powerpoint/2010/main" val="119295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Picture Placeholder 2"/>
          <p:cNvSpPr>
            <a:spLocks noGrp="1" noChangeAspect="1"/>
          </p:cNvSpPr>
          <p:nvPr>
            <p:ph type="pic" idx="1"/>
          </p:nvPr>
        </p:nvSpPr>
        <p:spPr>
          <a:xfrm>
            <a:off x="4285579" y="816455"/>
            <a:ext cx="5103316" cy="4029766"/>
          </a:xfrm>
        </p:spPr>
        <p:txBody>
          <a:bodyPr anchor="t"/>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r>
              <a:rPr lang="en-US"/>
              <a:t>Click icon to add picture</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44229CF0-9861-48EA-9D69-AA0CA5973014}" type="slidenum">
              <a:rPr lang="en-US" smtClean="0"/>
              <a:t>‹#›</a:t>
            </a:fld>
            <a:endParaRPr lang="en-US"/>
          </a:p>
        </p:txBody>
      </p:sp>
    </p:spTree>
    <p:extLst>
      <p:ext uri="{BB962C8B-B14F-4D97-AF65-F5344CB8AC3E}">
        <p14:creationId xmlns:p14="http://schemas.microsoft.com/office/powerpoint/2010/main" val="1583893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01905"/>
            <a:ext cx="8694539" cy="10960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3043" y="1509521"/>
            <a:ext cx="8694539" cy="35979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3043" y="5255760"/>
            <a:ext cx="2268141" cy="301904"/>
          </a:xfrm>
          <a:prstGeom prst="rect">
            <a:avLst/>
          </a:prstGeom>
        </p:spPr>
        <p:txBody>
          <a:bodyPr vert="horz" lIns="91440" tIns="45720" rIns="91440" bIns="45720" rtlCol="0" anchor="ctr"/>
          <a:lstStyle>
            <a:lvl1pPr algn="l">
              <a:defRPr sz="992">
                <a:solidFill>
                  <a:schemeClr val="tx1">
                    <a:tint val="75000"/>
                  </a:schemeClr>
                </a:solidFill>
              </a:defRPr>
            </a:lvl1pPr>
          </a:lstStyle>
          <a:p>
            <a:pPr lvl="0"/>
            <a:endParaRPr lang="en-US"/>
          </a:p>
        </p:txBody>
      </p:sp>
      <p:sp>
        <p:nvSpPr>
          <p:cNvPr id="5" name="Footer Placeholder 4"/>
          <p:cNvSpPr>
            <a:spLocks noGrp="1"/>
          </p:cNvSpPr>
          <p:nvPr>
            <p:ph type="ftr" sz="quarter" idx="3"/>
          </p:nvPr>
        </p:nvSpPr>
        <p:spPr>
          <a:xfrm>
            <a:off x="3339207" y="5255760"/>
            <a:ext cx="3402211" cy="301904"/>
          </a:xfrm>
          <a:prstGeom prst="rect">
            <a:avLst/>
          </a:prstGeom>
        </p:spPr>
        <p:txBody>
          <a:bodyPr vert="horz" lIns="91440" tIns="45720" rIns="91440" bIns="45720" rtlCol="0" anchor="ctr"/>
          <a:lstStyle>
            <a:lvl1pPr algn="ctr">
              <a:defRPr sz="992">
                <a:solidFill>
                  <a:schemeClr val="tx1">
                    <a:tint val="75000"/>
                  </a:schemeClr>
                </a:solidFill>
              </a:defRPr>
            </a:lvl1pPr>
          </a:lstStyle>
          <a:p>
            <a:pPr lvl="0"/>
            <a:endParaRPr lang="en-US"/>
          </a:p>
        </p:txBody>
      </p:sp>
      <p:sp>
        <p:nvSpPr>
          <p:cNvPr id="6" name="Slide Number Placeholder 5"/>
          <p:cNvSpPr>
            <a:spLocks noGrp="1"/>
          </p:cNvSpPr>
          <p:nvPr>
            <p:ph type="sldNum" sz="quarter" idx="4"/>
          </p:nvPr>
        </p:nvSpPr>
        <p:spPr>
          <a:xfrm>
            <a:off x="7119441" y="5255760"/>
            <a:ext cx="2268141" cy="301904"/>
          </a:xfrm>
          <a:prstGeom prst="rect">
            <a:avLst/>
          </a:prstGeom>
        </p:spPr>
        <p:txBody>
          <a:bodyPr vert="horz" lIns="91440" tIns="45720" rIns="91440" bIns="45720" rtlCol="0" anchor="ctr"/>
          <a:lstStyle>
            <a:lvl1pPr algn="r">
              <a:defRPr sz="992">
                <a:solidFill>
                  <a:schemeClr val="tx1">
                    <a:tint val="75000"/>
                  </a:schemeClr>
                </a:solidFill>
              </a:defRPr>
            </a:lvl1pPr>
          </a:lstStyle>
          <a:p>
            <a:pPr lvl="0"/>
            <a:fld id="{9C421C47-9E0D-4864-B2B1-B1BC34FEB0CD}" type="slidenum">
              <a:rPr lang="en-US" smtClean="0"/>
              <a:t>‹#›</a:t>
            </a:fld>
            <a:endParaRPr lang="en-US"/>
          </a:p>
        </p:txBody>
      </p:sp>
    </p:spTree>
    <p:extLst>
      <p:ext uri="{BB962C8B-B14F-4D97-AF65-F5344CB8AC3E}">
        <p14:creationId xmlns:p14="http://schemas.microsoft.com/office/powerpoint/2010/main" val="39637814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ebp"/><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0" y="919949"/>
            <a:ext cx="6011863" cy="3139321"/>
          </a:xfrm>
        </p:spPr>
        <p:txBody>
          <a:bodyPr vert="horz" wrap="square">
            <a:spAutoFit/>
          </a:bodyPr>
          <a:lstStyle/>
          <a:p>
            <a:pPr algn="ctr"/>
            <a:r>
              <a:rPr lang="en-US" sz="4400" b="1" dirty="0">
                <a:latin typeface="Times New Roman" panose="02020603050405020304" pitchFamily="18" charset="0"/>
                <a:cs typeface="Times New Roman" panose="02020603050405020304" pitchFamily="18" charset="0"/>
              </a:rPr>
              <a:t>St. Johns, Newfoundland, Canada</a:t>
            </a:r>
            <a:br>
              <a:rPr lang="en-US" sz="4400" dirty="0">
                <a:latin typeface="Times New Roman" panose="02020603050405020304" pitchFamily="18" charset="0"/>
                <a:cs typeface="Times New Roman" panose="02020603050405020304" pitchFamily="18" charset="0"/>
              </a:rPr>
            </a:b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Port Guide</a:t>
            </a:r>
            <a:b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4400" b="1" dirty="0">
                <a:solidFill>
                  <a:srgbClr val="000000"/>
                </a:solidFill>
                <a:latin typeface="Times New Roman" panose="02020603050405020304" pitchFamily="18" charset="0"/>
                <a:cs typeface="Times New Roman" panose="02020603050405020304" pitchFamily="18" charset="0"/>
              </a:rPr>
              <a:t>Presented by</a:t>
            </a:r>
            <a:br>
              <a:rPr lang="en-US" sz="4400" b="1" dirty="0">
                <a:solidFill>
                  <a:srgbClr val="000000"/>
                </a:solidFill>
                <a:latin typeface="Times New Roman" panose="02020603050405020304" pitchFamily="18" charset="0"/>
                <a:cs typeface="Times New Roman" panose="02020603050405020304" pitchFamily="18" charset="0"/>
              </a:rPr>
            </a:br>
            <a:r>
              <a:rPr lang="en-US" sz="4400" b="1" dirty="0">
                <a:solidFill>
                  <a:srgbClr val="000000"/>
                </a:solidFill>
                <a:latin typeface="Times New Roman" panose="02020603050405020304" pitchFamily="18" charset="0"/>
                <a:cs typeface="Times New Roman" panose="02020603050405020304" pitchFamily="18" charset="0"/>
              </a:rPr>
              <a:t>Marc Silver</a:t>
            </a:r>
          </a:p>
        </p:txBody>
      </p:sp>
      <p:graphicFrame>
        <p:nvGraphicFramePr>
          <p:cNvPr id="4" name="Table 3">
            <a:extLst>
              <a:ext uri="{FF2B5EF4-FFF2-40B4-BE49-F238E27FC236}">
                <a16:creationId xmlns:a16="http://schemas.microsoft.com/office/drawing/2014/main" id="{FFAC2EAC-DE7B-39BC-6384-736755F49B9F}"/>
              </a:ext>
            </a:extLst>
          </p:cNvPr>
          <p:cNvGraphicFramePr>
            <a:graphicFrameLocks noGrp="1"/>
          </p:cNvGraphicFramePr>
          <p:nvPr>
            <p:extLst>
              <p:ext uri="{D42A27DB-BD31-4B8C-83A1-F6EECF244321}">
                <p14:modId xmlns:p14="http://schemas.microsoft.com/office/powerpoint/2010/main" val="1434193341"/>
              </p:ext>
            </p:extLst>
          </p:nvPr>
        </p:nvGraphicFramePr>
        <p:xfrm>
          <a:off x="693738" y="3149251"/>
          <a:ext cx="8693150" cy="318199"/>
        </p:xfrm>
        <a:graphic>
          <a:graphicData uri="http://schemas.openxmlformats.org/drawingml/2006/table">
            <a:tbl>
              <a:tblPr/>
              <a:tblGrid>
                <a:gridCol w="4346575">
                  <a:extLst>
                    <a:ext uri="{9D8B030D-6E8A-4147-A177-3AD203B41FA5}">
                      <a16:colId xmlns:a16="http://schemas.microsoft.com/office/drawing/2014/main" val="1280729695"/>
                    </a:ext>
                  </a:extLst>
                </a:gridCol>
                <a:gridCol w="4346575">
                  <a:extLst>
                    <a:ext uri="{9D8B030D-6E8A-4147-A177-3AD203B41FA5}">
                      <a16:colId xmlns:a16="http://schemas.microsoft.com/office/drawing/2014/main" val="2055603056"/>
                    </a:ext>
                  </a:extLst>
                </a:gridCol>
              </a:tblGrid>
              <a:tr h="0">
                <a:tc>
                  <a:txBody>
                    <a:bodyPr/>
                    <a:lstStyle/>
                    <a:p>
                      <a:endParaRPr lang="en-US"/>
                    </a:p>
                  </a:txBody>
                  <a:tcPr anchor="ctr">
                    <a:lnL>
                      <a:noFill/>
                    </a:lnL>
                    <a:lnR>
                      <a:noFill/>
                    </a:lnR>
                    <a:lnT>
                      <a:noFill/>
                    </a:lnT>
                    <a:lnB>
                      <a:noFill/>
                    </a:lnB>
                    <a:noFill/>
                  </a:tcPr>
                </a:tc>
                <a:tc>
                  <a:txBody>
                    <a:bodyPr/>
                    <a:lstStyle/>
                    <a:p>
                      <a:endParaRPr lang="en-US" dirty="0"/>
                    </a:p>
                  </a:txBody>
                  <a:tcPr anchor="ctr">
                    <a:lnL>
                      <a:noFill/>
                    </a:lnL>
                    <a:lnR>
                      <a:noFill/>
                    </a:lnR>
                    <a:lnT>
                      <a:noFill/>
                    </a:lnT>
                    <a:lnB>
                      <a:noFill/>
                    </a:lnB>
                    <a:noFill/>
                  </a:tcPr>
                </a:tc>
                <a:extLst>
                  <a:ext uri="{0D108BD9-81ED-4DB2-BD59-A6C34878D82A}">
                    <a16:rowId xmlns:a16="http://schemas.microsoft.com/office/drawing/2014/main" val="3025778799"/>
                  </a:ext>
                </a:extLst>
              </a:tr>
            </a:tbl>
          </a:graphicData>
        </a:graphic>
      </p:graphicFrame>
      <p:pic>
        <p:nvPicPr>
          <p:cNvPr id="5" name="Picture 4">
            <a:extLst>
              <a:ext uri="{FF2B5EF4-FFF2-40B4-BE49-F238E27FC236}">
                <a16:creationId xmlns:a16="http://schemas.microsoft.com/office/drawing/2014/main" id="{46CA9495-4015-C58B-0380-7C4259E33B8A}"/>
              </a:ext>
            </a:extLst>
          </p:cNvPr>
          <p:cNvPicPr>
            <a:picLocks noChangeAspect="1"/>
          </p:cNvPicPr>
          <p:nvPr/>
        </p:nvPicPr>
        <p:blipFill>
          <a:blip r:embed="rId3">
            <a:extLst>
              <a:ext uri="{28A0092B-C50C-407E-A947-70E740481C1C}">
                <a14:useLocalDpi xmlns:a14="http://schemas.microsoft.com/office/drawing/2010/main" val="0"/>
              </a:ext>
            </a:extLst>
          </a:blip>
          <a:srcRect t="22530" b="23934"/>
          <a:stretch>
            <a:fillRect/>
          </a:stretch>
        </p:blipFill>
        <p:spPr>
          <a:xfrm>
            <a:off x="6277481" y="1151581"/>
            <a:ext cx="3693370" cy="267605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12"/>
          </p:nvPr>
        </p:nvSpPr>
        <p:spPr/>
        <p:txBody>
          <a:bodyPr/>
          <a:lstStyle/>
          <a:p>
            <a:pPr lvl="0"/>
            <a:fld id="{66E7A9FB-6E43-417A-BC0C-ECC01730E3CF}" type="slidenum">
              <a:rPr/>
              <a:t>10</a:t>
            </a:fld>
            <a:endParaRPr lang="en-US"/>
          </a:p>
        </p:txBody>
      </p:sp>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977625"/>
          </a:xfrm>
        </p:spPr>
        <p:txBody>
          <a:bodyPr vert="horz"/>
          <a:lstStyle/>
          <a:p>
            <a:pPr algn="ctr"/>
            <a:r>
              <a:rPr lang="en-US" sz="4800" b="1" dirty="0">
                <a:solidFill>
                  <a:schemeClr val="tx1"/>
                </a:solidFill>
                <a:latin typeface="Times New Roman" panose="02020603050405020304" pitchFamily="18" charset="0"/>
                <a:cs typeface="Times New Roman" panose="02020603050405020304" pitchFamily="18" charset="0"/>
              </a:rPr>
              <a:t>Transportation </a:t>
            </a:r>
          </a:p>
        </p:txBody>
      </p:sp>
      <p:sp>
        <p:nvSpPr>
          <p:cNvPr id="5" name="TextBox 4">
            <a:extLst>
              <a:ext uri="{FF2B5EF4-FFF2-40B4-BE49-F238E27FC236}">
                <a16:creationId xmlns:a16="http://schemas.microsoft.com/office/drawing/2014/main" id="{F7644777-8057-551F-339B-850EE64A0416}"/>
              </a:ext>
            </a:extLst>
          </p:cNvPr>
          <p:cNvSpPr txBox="1"/>
          <p:nvPr/>
        </p:nvSpPr>
        <p:spPr>
          <a:xfrm>
            <a:off x="442127" y="1024932"/>
            <a:ext cx="9435403" cy="2144177"/>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Transportation Options for Tourists</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Getting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You can also hire a taxi or pre-book a car service. Prices range from 100-150€, depending on your destination in Rome.</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Airport transfer</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Direct shuttles are available, but the train is often faster and cheaper if you don't have much luggage.</a:t>
            </a:r>
          </a:p>
        </p:txBody>
      </p:sp>
    </p:spTree>
    <p:extLst>
      <p:ext uri="{BB962C8B-B14F-4D97-AF65-F5344CB8AC3E}">
        <p14:creationId xmlns:p14="http://schemas.microsoft.com/office/powerpoint/2010/main" val="1537941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page10">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52EECA-73CC-7765-CF3E-0789A96E1804}"/>
              </a:ext>
            </a:extLst>
          </p:cNvPr>
          <p:cNvSpPr>
            <a:spLocks noGrp="1"/>
          </p:cNvSpPr>
          <p:nvPr>
            <p:ph type="sldNum" sz="quarter" idx="12"/>
          </p:nvPr>
        </p:nvSpPr>
        <p:spPr/>
        <p:txBody>
          <a:bodyPr/>
          <a:lstStyle/>
          <a:p>
            <a:pPr lvl="0"/>
            <a:fld id="{06F87E9A-0C7A-408B-83BF-C200F674FBCC}" type="slidenum">
              <a:rPr/>
              <a:t>11</a:t>
            </a:fld>
            <a:endParaRPr lang="en-US"/>
          </a:p>
        </p:txBody>
      </p:sp>
      <p:sp>
        <p:nvSpPr>
          <p:cNvPr id="2" name="Title 1">
            <a:extLst>
              <a:ext uri="{FF2B5EF4-FFF2-40B4-BE49-F238E27FC236}">
                <a16:creationId xmlns:a16="http://schemas.microsoft.com/office/drawing/2014/main" id="{4BD6F6BF-184F-A7A2-A13B-66EE9C18B79B}"/>
              </a:ext>
            </a:extLst>
          </p:cNvPr>
          <p:cNvSpPr txBox="1">
            <a:spLocks noGrp="1"/>
          </p:cNvSpPr>
          <p:nvPr>
            <p:ph type="title" idx="4294967295"/>
          </p:nvPr>
        </p:nvSpPr>
        <p:spPr>
          <a:xfrm>
            <a:off x="-1" y="0"/>
            <a:ext cx="10080625" cy="1034980"/>
          </a:xfrm>
        </p:spPr>
        <p:txBody>
          <a:bodyPr vert="horz">
            <a:normAutofit fontScale="90000"/>
          </a:bodyPr>
          <a:lstStyle/>
          <a:p>
            <a:pPr algn="ctr"/>
            <a:br>
              <a:rPr lang="en-US" sz="4000" dirty="0">
                <a:solidFill>
                  <a:schemeClr val="tx1"/>
                </a:solidFill>
                <a:latin typeface="Times New Roman" panose="02020603050405020304" pitchFamily="18" charset="0"/>
                <a:cs typeface="Times New Roman" panose="02020603050405020304" pitchFamily="18" charset="0"/>
              </a:rPr>
            </a:br>
            <a:r>
              <a:rPr lang="en-US" sz="49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4" name="TextBox 3">
            <a:extLst>
              <a:ext uri="{FF2B5EF4-FFF2-40B4-BE49-F238E27FC236}">
                <a16:creationId xmlns:a16="http://schemas.microsoft.com/office/drawing/2014/main" id="{EEB130B1-052C-D4DB-43B1-B60EB5CB8D3C}"/>
              </a:ext>
            </a:extLst>
          </p:cNvPr>
          <p:cNvSpPr txBox="1"/>
          <p:nvPr/>
        </p:nvSpPr>
        <p:spPr>
          <a:xfrm>
            <a:off x="331595" y="1034979"/>
            <a:ext cx="9375113" cy="1774845"/>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The Colosseum</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Hill</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Combo tickets with the Colosseum cost 16€</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Piazza Navona and the Pantheon</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Both are free to visit and offer a fantastic glimpse of Rome’s Baroque architecture.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20B7AF-108B-234A-3C3B-EB5DFC1BFAD6}"/>
              </a:ext>
            </a:extLst>
          </p:cNvPr>
          <p:cNvSpPr txBox="1"/>
          <p:nvPr/>
        </p:nvSpPr>
        <p:spPr>
          <a:xfrm>
            <a:off x="0" y="-43088"/>
            <a:ext cx="10080625" cy="808619"/>
          </a:xfrm>
          <a:prstGeom prst="rect">
            <a:avLst/>
          </a:prstGeom>
          <a:noFill/>
        </p:spPr>
        <p:txBody>
          <a:bodyPr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11" name="AutoShape 6">
            <a:extLst>
              <a:ext uri="{FF2B5EF4-FFF2-40B4-BE49-F238E27FC236}">
                <a16:creationId xmlns:a16="http://schemas.microsoft.com/office/drawing/2014/main" id="{7F0A7285-EE09-7BAA-8F82-BA899CC04496}"/>
              </a:ext>
            </a:extLst>
          </p:cNvPr>
          <p:cNvSpPr>
            <a:spLocks noChangeAspect="1" noChangeArrowheads="1"/>
          </p:cNvSpPr>
          <p:nvPr/>
        </p:nvSpPr>
        <p:spPr bwMode="auto">
          <a:xfrm>
            <a:off x="698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TextBox 3">
            <a:extLst>
              <a:ext uri="{FF2B5EF4-FFF2-40B4-BE49-F238E27FC236}">
                <a16:creationId xmlns:a16="http://schemas.microsoft.com/office/drawing/2014/main" id="{783A8789-1D93-8D55-F10E-66BD6C5F5D9D}"/>
              </a:ext>
            </a:extLst>
          </p:cNvPr>
          <p:cNvSpPr txBox="1"/>
          <p:nvPr/>
        </p:nvSpPr>
        <p:spPr>
          <a:xfrm>
            <a:off x="462223" y="904352"/>
            <a:ext cx="9618401" cy="4298613"/>
          </a:xfrm>
          <a:prstGeom prst="rect">
            <a:avLst/>
          </a:prstGeom>
          <a:noFill/>
        </p:spPr>
        <p:txBody>
          <a:bodyPr wrap="square">
            <a:spAutoFit/>
          </a:bodyPr>
          <a:lstStyle/>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Must-try dishes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Start with </a:t>
            </a: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Cacio</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 e Pepe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(pasta with cheese and pepper) or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Carbonara</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Don't forget </a:t>
            </a: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supplì</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(fried rice balls) for a quick snack.</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Where to eat</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Trastevere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Great for authentic Roman food in a lively neighborhood.</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Campo de' Fiori</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 bit touristy but with several excellent spots if you explore beyond the square.</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Avoid restaurants near major attractions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These often overcharge tourists for subpar meals.</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Tipping culture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It’s not mandatory, but rounding up the bill or leaving a couple of euros for good service is appreciated.</a:t>
            </a:r>
          </a:p>
        </p:txBody>
      </p:sp>
    </p:spTree>
    <p:extLst>
      <p:ext uri="{BB962C8B-B14F-4D97-AF65-F5344CB8AC3E}">
        <p14:creationId xmlns:p14="http://schemas.microsoft.com/office/powerpoint/2010/main" val="2783441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086D33FE-D4AE-086B-7B66-0CF59FBE8D6A}"/>
              </a:ext>
            </a:extLst>
          </p:cNvPr>
          <p:cNvSpPr>
            <a:spLocks noGrp="1"/>
          </p:cNvSpPr>
          <p:nvPr>
            <p:ph type="dt" sz="half" idx="10"/>
          </p:nvPr>
        </p:nvSpPr>
        <p:spPr/>
        <p:txBody>
          <a:bodyPr/>
          <a:lstStyle/>
          <a:p>
            <a:pPr lvl="0"/>
            <a:fld id="{641B0343-2E76-4D1F-9B73-45E83B39D474}" type="datetimeFigureOut">
              <a:rPr lang="en-US"/>
              <a:t>10/29/2025</a:t>
            </a:fld>
            <a:endParaRPr lang="en-US"/>
          </a:p>
        </p:txBody>
      </p:sp>
      <p:sp>
        <p:nvSpPr>
          <p:cNvPr id="6" name="Slide Number Placeholder 3">
            <a:extLst>
              <a:ext uri="{FF2B5EF4-FFF2-40B4-BE49-F238E27FC236}">
                <a16:creationId xmlns:a16="http://schemas.microsoft.com/office/drawing/2014/main" id="{2B02FACA-2F71-2773-744E-1B6EF345F01D}"/>
              </a:ext>
            </a:extLst>
          </p:cNvPr>
          <p:cNvSpPr>
            <a:spLocks noGrp="1"/>
          </p:cNvSpPr>
          <p:nvPr>
            <p:ph type="sldNum" sz="quarter" idx="12"/>
          </p:nvPr>
        </p:nvSpPr>
        <p:spPr/>
        <p:txBody>
          <a:bodyPr/>
          <a:lstStyle/>
          <a:p>
            <a:pPr lvl="0"/>
            <a:fld id="{6B71CB05-FB6A-43F8-9B74-2C507858005B}" type="slidenum">
              <a:rPr/>
              <a:t>13</a:t>
            </a:fld>
            <a:endParaRPr lang="en-US"/>
          </a:p>
        </p:txBody>
      </p:sp>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0"/>
            <a:ext cx="10080625" cy="1014884"/>
          </a:xfrm>
        </p:spPr>
        <p:txBody>
          <a:bodyPr vert="horz">
            <a:normAutofit/>
          </a:bodyPr>
          <a:lstStyle/>
          <a:p>
            <a:pPr marL="0" marR="0" algn="ctr">
              <a:lnSpc>
                <a:spcPct val="115000"/>
              </a:lnSpc>
              <a:spcBef>
                <a:spcPts val="0"/>
              </a:spcBef>
              <a:spcAft>
                <a:spcPts val="800"/>
              </a:spcAft>
            </a:pP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4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31B7142-8BEB-8C2F-DD26-4F1059456D47}"/>
              </a:ext>
            </a:extLst>
          </p:cNvPr>
          <p:cNvSpPr txBox="1"/>
          <p:nvPr/>
        </p:nvSpPr>
        <p:spPr>
          <a:xfrm>
            <a:off x="291401" y="1014884"/>
            <a:ext cx="9525839" cy="3339184"/>
          </a:xfrm>
          <a:prstGeom prst="rect">
            <a:avLst/>
          </a:prstGeom>
          <a:noFill/>
        </p:spPr>
        <p:txBody>
          <a:bodyPr wrap="square">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Time to visit attractions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Most of the major sites can be visited in 1-2 hours, but plan for 3-4 hours at the Vatican if you want to see it all.</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Booking excursions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Cruise lines offer packages, but you’ll find better value booking independently through reputable tour companies.</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Safety</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Rome is generally safe, but watch out for pickpockets in crowded tourist areas. Stick to tap water—it's safe to drink and widely available.</a:t>
            </a:r>
          </a:p>
          <a:p>
            <a:pPr marR="0" lvl="0">
              <a:lnSpc>
                <a:spcPct val="115000"/>
              </a:lnSpc>
              <a:spcBef>
                <a:spcPts val="0"/>
              </a:spcBef>
              <a:spcAft>
                <a:spcPts val="800"/>
              </a:spcAft>
              <a:buSzPts val="1000"/>
              <a:tabLst>
                <a:tab pos="457200" algn="l"/>
              </a:tabLst>
            </a:pP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page17">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0" y="503238"/>
            <a:ext cx="8566150" cy="944562"/>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0" y="1744663"/>
            <a:ext cx="8566150" cy="3590925"/>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in </a:t>
            </a:r>
            <a:r>
              <a:rPr lang="en-US" sz="2000" dirty="0"/>
              <a:t>Le Havre</a:t>
            </a:r>
            <a:r>
              <a:rPr lang="en-US" sz="2400" b="1"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 y="-1"/>
            <a:ext cx="10080624" cy="1276141"/>
          </a:xfrm>
        </p:spPr>
        <p:txBody>
          <a:bodyPr anchor="ctr">
            <a:normAutofit/>
          </a:bodyPr>
          <a:lstStyle/>
          <a:p>
            <a:r>
              <a:rPr lang="en-US" sz="48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1507253" y="1276140"/>
            <a:ext cx="8368266" cy="4290647"/>
          </a:xfrm>
        </p:spPr>
        <p:txBody>
          <a:bodyPr/>
          <a:lstStyle/>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My Port Philosophy</a:t>
            </a:r>
            <a:endParaRPr lang="en-US" altLang="en-US" sz="2000"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Exchanging Money</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Civitavecchia</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Maps</a:t>
            </a:r>
          </a:p>
          <a:p>
            <a:pPr algn="l">
              <a:buFont typeface="Wingdings" panose="05000000000000000000" pitchFamily="2" charset="2"/>
              <a:buChar char=""/>
            </a:pPr>
            <a:r>
              <a:rPr lang="en-US" sz="2000" b="1" dirty="0">
                <a:solidFill>
                  <a:schemeClr val="tx1"/>
                </a:solidFill>
                <a:latin typeface="Times New Roman" panose="02020603050405020304" pitchFamily="18" charset="0"/>
                <a:cs typeface="Times New Roman" panose="02020603050405020304" pitchFamily="18" charset="0"/>
              </a:rPr>
              <a:t>Transportation </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endParaRPr lang="en-US" sz="2000" b="1" kern="100" dirty="0">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Conclusion</a:t>
            </a:r>
          </a:p>
          <a:p>
            <a:endParaRPr lang="en-US" dirty="0"/>
          </a:p>
        </p:txBody>
      </p:sp>
    </p:spTree>
    <p:extLst>
      <p:ext uri="{BB962C8B-B14F-4D97-AF65-F5344CB8AC3E}">
        <p14:creationId xmlns:p14="http://schemas.microsoft.com/office/powerpoint/2010/main" val="2041992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0" y="512763"/>
            <a:ext cx="10080625" cy="757237"/>
          </a:xfrm>
        </p:spPr>
        <p:txBody>
          <a:bodyPr vert="horz" wrap="square">
            <a:spAutoFit/>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My Port Philosophy</a:t>
            </a:r>
          </a:p>
        </p:txBody>
      </p:sp>
      <p:sp>
        <p:nvSpPr>
          <p:cNvPr id="3" name="TextBox 2">
            <a:extLst>
              <a:ext uri="{FF2B5EF4-FFF2-40B4-BE49-F238E27FC236}">
                <a16:creationId xmlns:a16="http://schemas.microsoft.com/office/drawing/2014/main" id="{7101FCFF-5821-28D3-CCE4-9ACE0EED3760}"/>
              </a:ext>
            </a:extLst>
          </p:cNvPr>
          <p:cNvSpPr txBox="1"/>
          <p:nvPr/>
        </p:nvSpPr>
        <p:spPr>
          <a:xfrm>
            <a:off x="503434" y="1304821"/>
            <a:ext cx="9061806" cy="4365729"/>
          </a:xfrm>
          <a:prstGeom prst="rect">
            <a:avLst/>
          </a:prstGeom>
          <a:noFill/>
          <a:ln>
            <a:noFill/>
          </a:ln>
        </p:spPr>
        <p:txBody>
          <a:bodyPr vert="horz" wrap="none" lIns="90000" tIns="45000" rIns="90000" bIns="45000" anchorCtr="0" compatLnSpc="0">
            <a:no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45 years and have taken over 100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not like that. </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9" y="1047022"/>
            <a:ext cx="9649838" cy="4677306"/>
          </a:xfrm>
          <a:prstGeom prst="rect">
            <a:avLst/>
          </a:prstGeom>
          <a:noFill/>
        </p:spPr>
        <p:txBody>
          <a:bodyPr wrap="square">
            <a:spAutoFit/>
          </a:bodyPr>
          <a:lstStyle/>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If a ship-sponsored excursion is late returning to port, the ship will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wait for you. If you are on your own???</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Have your Passport, Credit Card, and phone numbers for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port agent.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br>
              <a:rPr lang="en-US" altLang="en-US" sz="1800" b="1"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219018"/>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30905AEC-A2B2-3CC0-51E9-E057735C8786}"/>
              </a:ext>
            </a:extLst>
          </p:cNvPr>
          <p:cNvPicPr>
            <a:picLocks noChangeAspect="1"/>
          </p:cNvPicPr>
          <p:nvPr/>
        </p:nvPicPr>
        <p:blipFill rotWithShape="1">
          <a:blip r:embed="rId2">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3">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45816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Italy uses the Euro (€) as its official currency.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As of October 2024, the exchange rate between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the Euro and the U.S. Dollar (USD) is about</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		</a:t>
            </a:r>
            <a:r>
              <a:rPr lang="en-US" sz="2200" b="1" kern="100" dirty="0">
                <a:latin typeface="Times New Roman" panose="02020603050405020304" pitchFamily="18" charset="0"/>
                <a:ea typeface="Aptos" panose="020B0004020202020204" pitchFamily="34" charset="0"/>
                <a:cs typeface="Times New Roman" panose="02020603050405020304" pitchFamily="18" charset="0"/>
              </a:rPr>
              <a:t>1 EUR = 1.05 USD.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This means U.S. travelers should anticipate slightly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higher prices in terms of conversion, but Spain remains a relatively affordable destination compared to many other Western European countries.</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so at the port  exchange kiosks, as they tend to have higher fees and less favorable rates.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Instead, consider using ATMs to withdraw Euros directly, as they often offer better rates. Additionally, credit and debit cards are widely accepted throughout Alicante, though having some cash on hand is always a good idea for smaller purchases or tips.</a:t>
            </a:r>
          </a:p>
        </p:txBody>
      </p:sp>
      <p:pic>
        <p:nvPicPr>
          <p:cNvPr id="3" name="Picture 3">
            <a:extLst>
              <a:ext uri="{FF2B5EF4-FFF2-40B4-BE49-F238E27FC236}">
                <a16:creationId xmlns:a16="http://schemas.microsoft.com/office/drawing/2014/main" id="{4A06411D-3CA2-D2A6-903B-CC7CFCA1E67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57" b="11160"/>
          <a:stretch/>
        </p:blipFill>
        <p:spPr bwMode="auto">
          <a:xfrm>
            <a:off x="6361889" y="-1"/>
            <a:ext cx="3718736" cy="253960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Exchanging 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3948711"/>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so at the port  exchange kiosks, as they tend to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have higher fees and less favorable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Instead, consider using ATMs to withdraw Euros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directly, as they often offer better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Additionally, credit and debit cards are widely accepted throughout Italy, though having some cash on hand is always a good idea for smaller purchases.</a:t>
            </a:r>
          </a:p>
          <a:p>
            <a:pPr marL="0" marR="0" lvl="0" indent="0" algn="l"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2400" b="0" i="0" u="none" strike="noStrike" kern="1200" baseline="0" dirty="0">
              <a:ln>
                <a:noFill/>
              </a:ln>
              <a:solidFill>
                <a:srgbClr val="000000"/>
              </a:solidFill>
              <a:latin typeface="Times New Roman" pitchFamily="18"/>
              <a:ea typeface="Segoe UI" pitchFamily="34"/>
              <a:cs typeface="Segoe UI" pitchFamily="34"/>
            </a:endParaRPr>
          </a:p>
        </p:txBody>
      </p:sp>
      <p:pic>
        <p:nvPicPr>
          <p:cNvPr id="3" name="Picture 3">
            <a:extLst>
              <a:ext uri="{FF2B5EF4-FFF2-40B4-BE49-F238E27FC236}">
                <a16:creationId xmlns:a16="http://schemas.microsoft.com/office/drawing/2014/main" id="{4A06411D-3CA2-D2A6-903B-CC7CFCA1E67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1160"/>
          <a:stretch/>
        </p:blipFill>
        <p:spPr bwMode="auto">
          <a:xfrm>
            <a:off x="6666651" y="1090514"/>
            <a:ext cx="3302137" cy="215908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4666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12"/>
          </p:nvPr>
        </p:nvSpPr>
        <p:spPr/>
        <p:txBody>
          <a:bodyPr/>
          <a:lstStyle/>
          <a:p>
            <a:pPr lvl="0"/>
            <a:fld id="{76B031AB-4808-4E5A-B41A-FC677859455F}" type="slidenum">
              <a:rPr/>
              <a:t>7</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53684"/>
            <a:ext cx="10080625" cy="808619"/>
          </a:xfrm>
        </p:spPr>
        <p:txBody>
          <a:bodyPr vert="horz"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Civitavecchia</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A557C497-F093-3CA4-3228-5F1EAADE2BCF}"/>
              </a:ext>
            </a:extLst>
          </p:cNvPr>
          <p:cNvSpPr txBox="1">
            <a:spLocks noGrp="1"/>
          </p:cNvSpPr>
          <p:nvPr>
            <p:ph type="body" idx="4294967295"/>
          </p:nvPr>
        </p:nvSpPr>
        <p:spPr>
          <a:xfrm>
            <a:off x="0" y="874713"/>
            <a:ext cx="9359900" cy="4508500"/>
          </a:xfrm>
        </p:spPr>
        <p:txBody>
          <a:bodyPr vert="horz"/>
          <a:lstStyle/>
          <a:p>
            <a:pPr marL="401638" indent="-401638">
              <a:lnSpc>
                <a:spcPct val="115000"/>
              </a:lnSpc>
              <a:spcBef>
                <a:spcPts val="0"/>
              </a:spcBef>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Fortress and a bustling modern port. It serves millions of tourists yearly, particularly those embarking or disembarking from Mediterranean cruises.</a:t>
            </a:r>
          </a:p>
          <a:p>
            <a:pPr lvl="0" rtl="0"/>
            <a:endParaRPr lang="en-US" dirty="0">
              <a:solidFill>
                <a:srgbClr val="000000"/>
              </a:solidFill>
              <a:latin typeface="Alef" pitchFamily="18"/>
              <a:cs typeface="Alef" pitchFamily="2"/>
            </a:endParaRPr>
          </a:p>
        </p:txBody>
      </p:sp>
    </p:spTree>
    <p:extLst>
      <p:ext uri="{BB962C8B-B14F-4D97-AF65-F5344CB8AC3E}">
        <p14:creationId xmlns:p14="http://schemas.microsoft.com/office/powerpoint/2010/main" val="2126100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5">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12"/>
          </p:nvPr>
        </p:nvSpPr>
        <p:spPr/>
        <p:txBody>
          <a:bodyPr/>
          <a:lstStyle/>
          <a:p>
            <a:pPr lvl="0"/>
            <a:fld id="{2A6BFD85-4870-4D28-95E8-EB6D313F6BEA}" type="slidenum">
              <a:rPr/>
              <a:t>8</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9359900" cy="692150"/>
          </a:xfrm>
        </p:spPr>
        <p:txBody>
          <a:bodyPr vert="horz">
            <a:normAutofit fontScale="90000"/>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Area Map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12"/>
          </p:nvPr>
        </p:nvSpPr>
        <p:spPr/>
        <p:txBody>
          <a:bodyPr/>
          <a:lstStyle/>
          <a:p>
            <a:pPr lvl="0"/>
            <a:fld id="{66E7A9FB-6E43-417A-BC0C-ECC01730E3CF}" type="slidenum">
              <a:rPr/>
              <a:t>9</a:t>
            </a:fld>
            <a:endParaRPr lang="en-US"/>
          </a:p>
        </p:txBody>
      </p:sp>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977625"/>
          </a:xfrm>
        </p:spPr>
        <p:txBody>
          <a:bodyPr vert="horz"/>
          <a:lstStyle/>
          <a:p>
            <a:pPr algn="ctr"/>
            <a:r>
              <a:rPr lang="en-US" sz="4800" b="1" dirty="0">
                <a:solidFill>
                  <a:schemeClr val="tx1"/>
                </a:solidFill>
                <a:latin typeface="Times New Roman" panose="02020603050405020304" pitchFamily="18" charset="0"/>
                <a:cs typeface="Times New Roman" panose="02020603050405020304" pitchFamily="18" charset="0"/>
              </a:rPr>
              <a:t>Transportation </a:t>
            </a:r>
          </a:p>
        </p:txBody>
      </p:sp>
      <p:sp>
        <p:nvSpPr>
          <p:cNvPr id="5" name="TextBox 4">
            <a:extLst>
              <a:ext uri="{FF2B5EF4-FFF2-40B4-BE49-F238E27FC236}">
                <a16:creationId xmlns:a16="http://schemas.microsoft.com/office/drawing/2014/main" id="{F7644777-8057-551F-339B-850EE64A0416}"/>
              </a:ext>
            </a:extLst>
          </p:cNvPr>
          <p:cNvSpPr txBox="1"/>
          <p:nvPr/>
        </p:nvSpPr>
        <p:spPr>
          <a:xfrm>
            <a:off x="442127" y="1024932"/>
            <a:ext cx="9284677" cy="830997"/>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Getting from Shuttle buses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These are available but less frequent and not as direct as trains</a:t>
            </a:r>
            <a:endParaRPr lang="en-US" sz="2400" dirty="0"/>
          </a:p>
        </p:txBody>
      </p:sp>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816</TotalTime>
  <Words>966</Words>
  <Application>Microsoft Office PowerPoint</Application>
  <PresentationFormat>Custom</PresentationFormat>
  <Paragraphs>89</Paragraphs>
  <Slides>14</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Alef</vt:lpstr>
      <vt:lpstr>Arial</vt:lpstr>
      <vt:lpstr>Calibri</vt:lpstr>
      <vt:lpstr>Calibri Light</vt:lpstr>
      <vt:lpstr>Courier New</vt:lpstr>
      <vt:lpstr>Liberation Sans</vt:lpstr>
      <vt:lpstr>Symbol</vt:lpstr>
      <vt:lpstr>Times New Roman</vt:lpstr>
      <vt:lpstr>Wingdings</vt:lpstr>
      <vt:lpstr>Office 2013 - 2022 Theme</vt:lpstr>
      <vt:lpstr>St. Johns, Newfoundland, Canada Port Guide Presented by Marc Silver</vt:lpstr>
      <vt:lpstr>What I Will Cover</vt:lpstr>
      <vt:lpstr>My Port Philosophy</vt:lpstr>
      <vt:lpstr>PowerPoint Presentation</vt:lpstr>
      <vt:lpstr>PowerPoint Presentation</vt:lpstr>
      <vt:lpstr>PowerPoint Presentation</vt:lpstr>
      <vt:lpstr>A Brief History of Civitavecchia</vt:lpstr>
      <vt:lpstr>Area Map</vt:lpstr>
      <vt:lpstr>Transportation </vt:lpstr>
      <vt:lpstr>Transportation </vt:lpstr>
      <vt:lpstr> Top Attractions &amp; Points of Interest </vt:lpstr>
      <vt:lpstr>PowerPoint Presentation</vt:lpstr>
      <vt:lpstr>Important Tips &amp; Practical Advice</vt:lpstr>
      <vt:lpstr>Thanks For Coming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118</cp:revision>
  <dcterms:created xsi:type="dcterms:W3CDTF">2023-03-25T21:24:27Z</dcterms:created>
  <dcterms:modified xsi:type="dcterms:W3CDTF">2025-10-29T22:15:14Z</dcterms:modified>
</cp:coreProperties>
</file>