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27"/>
  </p:notesMasterIdLst>
  <p:handoutMasterIdLst>
    <p:handoutMasterId r:id="rId28"/>
  </p:handoutMasterIdLst>
  <p:sldIdLst>
    <p:sldId id="256" r:id="rId3"/>
    <p:sldId id="273" r:id="rId4"/>
    <p:sldId id="257" r:id="rId5"/>
    <p:sldId id="274" r:id="rId6"/>
    <p:sldId id="258" r:id="rId7"/>
    <p:sldId id="276" r:id="rId8"/>
    <p:sldId id="260" r:id="rId9"/>
    <p:sldId id="277" r:id="rId10"/>
    <p:sldId id="279" r:id="rId11"/>
    <p:sldId id="261" r:id="rId12"/>
    <p:sldId id="264" r:id="rId13"/>
    <p:sldId id="280" r:id="rId14"/>
    <p:sldId id="265" r:id="rId15"/>
    <p:sldId id="266" r:id="rId16"/>
    <p:sldId id="267" r:id="rId17"/>
    <p:sldId id="284" r:id="rId18"/>
    <p:sldId id="278" r:id="rId19"/>
    <p:sldId id="268" r:id="rId20"/>
    <p:sldId id="285" r:id="rId21"/>
    <p:sldId id="282" r:id="rId22"/>
    <p:sldId id="286" r:id="rId23"/>
    <p:sldId id="275" r:id="rId24"/>
    <p:sldId id="271" r:id="rId25"/>
    <p:sldId id="272" r:id="rId26"/>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1"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24" autoAdjust="0"/>
    <p:restoredTop sz="94660"/>
  </p:normalViewPr>
  <p:slideViewPr>
    <p:cSldViewPr snapToGrid="0">
      <p:cViewPr varScale="1">
        <p:scale>
          <a:sx n="95" d="100"/>
          <a:sy n="95" d="100"/>
        </p:scale>
        <p:origin x="30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13T20:39:23.744"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12</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6159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67189D-F437-47E1-A445-7B0A2B4E5F03}"/>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13</a:t>
            </a:fld>
            <a:endParaRPr lang="en-US"/>
          </a:p>
        </p:txBody>
      </p:sp>
      <p:sp>
        <p:nvSpPr>
          <p:cNvPr id="2" name="Slide Image Placeholder 1">
            <a:extLst>
              <a:ext uri="{FF2B5EF4-FFF2-40B4-BE49-F238E27FC236}">
                <a16:creationId xmlns:a16="http://schemas.microsoft.com/office/drawing/2014/main" id="{AD64464C-E2F2-34FC-642F-5CBA7F10F7F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F51DA5C-832B-BAA9-426B-71ECD8F203F3}"/>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B53F9BF-56B4-08AB-6D89-F536A9A8DB9C}"/>
              </a:ext>
            </a:extLst>
          </p:cNvPr>
          <p:cNvSpPr txBox="1">
            <a:spLocks noGrp="1"/>
          </p:cNvSpPr>
          <p:nvPr>
            <p:ph type="sldNum" sz="quarter" idx="5"/>
          </p:nvPr>
        </p:nvSpPr>
        <p:spPr>
          <a:ln/>
        </p:spPr>
        <p:txBody>
          <a:bodyPr vert="horz" lIns="0" tIns="0" rIns="0" bIns="0" anchor="b" anchorCtr="0">
            <a:noAutofit/>
          </a:bodyPr>
          <a:lstStyle/>
          <a:p>
            <a:pPr lvl="0"/>
            <a:fld id="{C7A36887-2087-4CAF-B353-2174A94B31A7}" type="slidenum">
              <a:t>14</a:t>
            </a:fld>
            <a:endParaRPr lang="en-US"/>
          </a:p>
        </p:txBody>
      </p:sp>
      <p:sp>
        <p:nvSpPr>
          <p:cNvPr id="2" name="Slide Image Placeholder 1">
            <a:extLst>
              <a:ext uri="{FF2B5EF4-FFF2-40B4-BE49-F238E27FC236}">
                <a16:creationId xmlns:a16="http://schemas.microsoft.com/office/drawing/2014/main" id="{8DB23B07-B15D-CA4E-9FAF-27529D044EB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F660794-2277-6066-FA3F-03A1A1CB64CD}"/>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D1AAA36-564A-87BF-BC9B-A55806BDD640}"/>
              </a:ext>
            </a:extLst>
          </p:cNvPr>
          <p:cNvSpPr txBox="1">
            <a:spLocks noGrp="1"/>
          </p:cNvSpPr>
          <p:nvPr>
            <p:ph type="sldNum" sz="quarter" idx="5"/>
          </p:nvPr>
        </p:nvSpPr>
        <p:spPr>
          <a:ln/>
        </p:spPr>
        <p:txBody>
          <a:bodyPr vert="horz" lIns="0" tIns="0" rIns="0" bIns="0" anchor="b" anchorCtr="0">
            <a:noAutofit/>
          </a:bodyPr>
          <a:lstStyle/>
          <a:p>
            <a:pPr lvl="0"/>
            <a:fld id="{D3DE8AA7-54E5-4BEC-B192-71A25DBC7F10}" type="slidenum">
              <a:t>15</a:t>
            </a:fld>
            <a:endParaRPr lang="en-US"/>
          </a:p>
        </p:txBody>
      </p:sp>
      <p:sp>
        <p:nvSpPr>
          <p:cNvPr id="2" name="Slide Image Placeholder 1">
            <a:extLst>
              <a:ext uri="{FF2B5EF4-FFF2-40B4-BE49-F238E27FC236}">
                <a16:creationId xmlns:a16="http://schemas.microsoft.com/office/drawing/2014/main" id="{F184D09D-5C57-8C2B-1C4B-2C6B1171229B}"/>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8CC8378-4A5D-FD7F-F756-4F2E135645A0}"/>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D1AAA36-564A-87BF-BC9B-A55806BDD640}"/>
              </a:ext>
            </a:extLst>
          </p:cNvPr>
          <p:cNvSpPr txBox="1">
            <a:spLocks noGrp="1"/>
          </p:cNvSpPr>
          <p:nvPr>
            <p:ph type="sldNum" sz="quarter" idx="5"/>
          </p:nvPr>
        </p:nvSpPr>
        <p:spPr>
          <a:ln/>
        </p:spPr>
        <p:txBody>
          <a:bodyPr vert="horz" lIns="0" tIns="0" rIns="0" bIns="0" anchor="b" anchorCtr="0">
            <a:noAutofit/>
          </a:bodyPr>
          <a:lstStyle/>
          <a:p>
            <a:pPr lvl="0"/>
            <a:fld id="{D3DE8AA7-54E5-4BEC-B192-71A25DBC7F10}" type="slidenum">
              <a:t>16</a:t>
            </a:fld>
            <a:endParaRPr lang="en-US"/>
          </a:p>
        </p:txBody>
      </p:sp>
      <p:sp>
        <p:nvSpPr>
          <p:cNvPr id="2" name="Slide Image Placeholder 1">
            <a:extLst>
              <a:ext uri="{FF2B5EF4-FFF2-40B4-BE49-F238E27FC236}">
                <a16:creationId xmlns:a16="http://schemas.microsoft.com/office/drawing/2014/main" id="{F184D09D-5C57-8C2B-1C4B-2C6B1171229B}"/>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8CC8378-4A5D-FD7F-F756-4F2E135645A0}"/>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557700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18</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19</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757894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20</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314057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21</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503740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22</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23</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24</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6</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663425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7</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8</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242771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9</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440411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10</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11</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189BD-5B2B-07F1-033E-456D0B7840B1}"/>
              </a:ext>
            </a:extLst>
          </p:cNvPr>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p>
        </p:txBody>
      </p:sp>
      <p:sp>
        <p:nvSpPr>
          <p:cNvPr id="3" name="Subtitle 2">
            <a:extLst>
              <a:ext uri="{FF2B5EF4-FFF2-40B4-BE49-F238E27FC236}">
                <a16:creationId xmlns:a16="http://schemas.microsoft.com/office/drawing/2014/main" id="{EEC83D10-9EC6-2FCD-5D11-078FE2475B6A}"/>
              </a:ext>
            </a:extLst>
          </p:cNvPr>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p>
        </p:txBody>
      </p:sp>
      <p:sp>
        <p:nvSpPr>
          <p:cNvPr id="4" name="Date Placeholder 3">
            <a:extLst>
              <a:ext uri="{FF2B5EF4-FFF2-40B4-BE49-F238E27FC236}">
                <a16:creationId xmlns:a16="http://schemas.microsoft.com/office/drawing/2014/main" id="{A1FF63C8-3CE3-1A47-3CC3-D44E1F63F937}"/>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22D8CC80-26AB-DAF4-6720-13089405ACF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AD5386AB-8C34-FC8D-D924-7E837026E381}"/>
              </a:ext>
            </a:extLst>
          </p:cNvPr>
          <p:cNvSpPr>
            <a:spLocks noGrp="1"/>
          </p:cNvSpPr>
          <p:nvPr>
            <p:ph type="sldNum" sz="quarter" idx="12"/>
          </p:nvPr>
        </p:nvSpPr>
        <p:spPr/>
        <p:txBody>
          <a:bodyPr/>
          <a:lstStyle/>
          <a:p>
            <a:pPr lvl="0"/>
            <a:fld id="{BC816744-DBF7-44AD-B82A-992C9003717A}" type="slidenum">
              <a:rPr lang="en-US" smtClean="0"/>
              <a:t>‹#›</a:t>
            </a:fld>
            <a:endParaRPr lang="en-US"/>
          </a:p>
        </p:txBody>
      </p:sp>
    </p:spTree>
    <p:extLst>
      <p:ext uri="{BB962C8B-B14F-4D97-AF65-F5344CB8AC3E}">
        <p14:creationId xmlns:p14="http://schemas.microsoft.com/office/powerpoint/2010/main" val="811693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3D3D1-7A68-CF12-D442-BBB3B7B050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A45ACC-AF2F-B861-8437-DF3A068B6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509FD-F780-7F31-C370-995FB631B25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D55C1AA5-382E-6849-BCD2-BF2362EC02EA}"/>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226F229-A3BC-7FD3-9280-DB2F49CA6901}"/>
              </a:ext>
            </a:extLst>
          </p:cNvPr>
          <p:cNvSpPr>
            <a:spLocks noGrp="1"/>
          </p:cNvSpPr>
          <p:nvPr>
            <p:ph type="sldNum" sz="quarter" idx="12"/>
          </p:nvPr>
        </p:nvSpPr>
        <p:spPr/>
        <p:txBody>
          <a:bodyPr/>
          <a:lstStyle/>
          <a:p>
            <a:pPr lvl="0"/>
            <a:fld id="{48975B43-7F65-45E8-8F49-F14397C00223}" type="slidenum">
              <a:rPr lang="en-US" smtClean="0"/>
              <a:t>‹#›</a:t>
            </a:fld>
            <a:endParaRPr lang="en-US"/>
          </a:p>
        </p:txBody>
      </p:sp>
    </p:spTree>
    <p:extLst>
      <p:ext uri="{BB962C8B-B14F-4D97-AF65-F5344CB8AC3E}">
        <p14:creationId xmlns:p14="http://schemas.microsoft.com/office/powerpoint/2010/main" val="1050039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8E6A3-249F-074B-BFC9-9C780C6ADFD1}"/>
              </a:ext>
            </a:extLst>
          </p:cNvPr>
          <p:cNvSpPr>
            <a:spLocks noGrp="1"/>
          </p:cNvSpPr>
          <p:nvPr>
            <p:ph type="title"/>
          </p:nvPr>
        </p:nvSpPr>
        <p:spPr>
          <a:xfrm>
            <a:off x="687793" y="1413700"/>
            <a:ext cx="8694539" cy="2358791"/>
          </a:xfrm>
        </p:spPr>
        <p:txBody>
          <a:bodyPr anchor="b"/>
          <a:lstStyle>
            <a:lvl1pPr>
              <a:defRPr sz="4961"/>
            </a:lvl1pPr>
          </a:lstStyle>
          <a:p>
            <a:r>
              <a:rPr lang="en-US"/>
              <a:t>Click to edit Master title style</a:t>
            </a:r>
          </a:p>
        </p:txBody>
      </p:sp>
      <p:sp>
        <p:nvSpPr>
          <p:cNvPr id="3" name="Text Placeholder 2">
            <a:extLst>
              <a:ext uri="{FF2B5EF4-FFF2-40B4-BE49-F238E27FC236}">
                <a16:creationId xmlns:a16="http://schemas.microsoft.com/office/drawing/2014/main" id="{8830AE2D-6633-9231-A645-542BF9FAFA91}"/>
              </a:ext>
            </a:extLst>
          </p:cNvPr>
          <p:cNvSpPr>
            <a:spLocks noGrp="1"/>
          </p:cNvSpPr>
          <p:nvPr>
            <p:ph type="body" idx="1"/>
          </p:nvPr>
        </p:nvSpPr>
        <p:spPr>
          <a:xfrm>
            <a:off x="687793" y="3794807"/>
            <a:ext cx="8694539" cy="1240432"/>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6B3214-8517-1B13-2477-48D98DCFF42A}"/>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1F64FFB0-65D3-CF47-DC06-47B69A2FEF96}"/>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BB99972D-32E0-EE01-3457-A9A916906BD1}"/>
              </a:ext>
            </a:extLst>
          </p:cNvPr>
          <p:cNvSpPr>
            <a:spLocks noGrp="1"/>
          </p:cNvSpPr>
          <p:nvPr>
            <p:ph type="sldNum" sz="quarter" idx="12"/>
          </p:nvPr>
        </p:nvSpPr>
        <p:spPr/>
        <p:txBody>
          <a:bodyPr/>
          <a:lstStyle/>
          <a:p>
            <a:pPr lvl="0"/>
            <a:fld id="{848E998D-66B8-4646-B137-570D1AD89EDC}" type="slidenum">
              <a:rPr lang="en-US" smtClean="0"/>
              <a:t>‹#›</a:t>
            </a:fld>
            <a:endParaRPr lang="en-US"/>
          </a:p>
        </p:txBody>
      </p:sp>
    </p:spTree>
    <p:extLst>
      <p:ext uri="{BB962C8B-B14F-4D97-AF65-F5344CB8AC3E}">
        <p14:creationId xmlns:p14="http://schemas.microsoft.com/office/powerpoint/2010/main" val="20300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B28B-8D4A-7260-4C47-BB0FC84F4D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463606-F16A-83D1-6BAF-F451C7EDFAEC}"/>
              </a:ext>
            </a:extLst>
          </p:cNvPr>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60B604-740A-B54B-944B-40734C28F5E4}"/>
              </a:ext>
            </a:extLst>
          </p:cNvPr>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B963F2-ACEC-D7BB-7D1C-2FC24470E4D8}"/>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D3B0181F-082D-BA76-B5B1-6D36FE3A901C}"/>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1E9A93AF-41A0-62C7-EAB2-8804F86D9676}"/>
              </a:ext>
            </a:extLst>
          </p:cNvPr>
          <p:cNvSpPr>
            <a:spLocks noGrp="1"/>
          </p:cNvSpPr>
          <p:nvPr>
            <p:ph type="sldNum" sz="quarter" idx="12"/>
          </p:nvPr>
        </p:nvSpPr>
        <p:spPr/>
        <p:txBody>
          <a:bodyPr/>
          <a:lstStyle/>
          <a:p>
            <a:pPr lvl="0"/>
            <a:fld id="{57685818-8C7D-492A-A914-FE572F1071DE}" type="slidenum">
              <a:rPr lang="en-US" smtClean="0"/>
              <a:t>‹#›</a:t>
            </a:fld>
            <a:endParaRPr lang="en-US"/>
          </a:p>
        </p:txBody>
      </p:sp>
    </p:spTree>
    <p:extLst>
      <p:ext uri="{BB962C8B-B14F-4D97-AF65-F5344CB8AC3E}">
        <p14:creationId xmlns:p14="http://schemas.microsoft.com/office/powerpoint/2010/main" val="38519901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C9728-78A7-BEA8-7070-C7152C4EE6F0}"/>
              </a:ext>
            </a:extLst>
          </p:cNvPr>
          <p:cNvSpPr>
            <a:spLocks noGrp="1"/>
          </p:cNvSpPr>
          <p:nvPr>
            <p:ph type="title"/>
          </p:nvPr>
        </p:nvSpPr>
        <p:spPr>
          <a:xfrm>
            <a:off x="694356" y="301905"/>
            <a:ext cx="8694539" cy="1096044"/>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A61332-ADD2-5B63-C94E-C84726BC1CF2}"/>
              </a:ext>
            </a:extLst>
          </p:cNvPr>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FA67E1BF-8F68-DF3D-67B5-8ECAB34BCC8E}"/>
              </a:ext>
            </a:extLst>
          </p:cNvPr>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CD0779-3A1A-E166-874F-5376DF0289E1}"/>
              </a:ext>
            </a:extLst>
          </p:cNvPr>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B2D11899-CA0E-957F-23B8-8ED7E403AE10}"/>
              </a:ext>
            </a:extLst>
          </p:cNvPr>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D68402-6D73-8226-27C4-7776AFBCA6E6}"/>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5B163F58-7750-6B7B-66AB-25624CD3CB3E}"/>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1B88ED92-C709-A287-0302-B6029EEF49CA}"/>
              </a:ext>
            </a:extLst>
          </p:cNvPr>
          <p:cNvSpPr>
            <a:spLocks noGrp="1"/>
          </p:cNvSpPr>
          <p:nvPr>
            <p:ph type="sldNum" sz="quarter" idx="12"/>
          </p:nvPr>
        </p:nvSpPr>
        <p:spPr/>
        <p:txBody>
          <a:bodyPr/>
          <a:lstStyle/>
          <a:p>
            <a:pPr lvl="0"/>
            <a:fld id="{52F818D9-4DA3-45C1-A8BE-61BF6B24D725}" type="slidenum">
              <a:rPr lang="en-US" smtClean="0"/>
              <a:t>‹#›</a:t>
            </a:fld>
            <a:endParaRPr lang="en-US"/>
          </a:p>
        </p:txBody>
      </p:sp>
    </p:spTree>
    <p:extLst>
      <p:ext uri="{BB962C8B-B14F-4D97-AF65-F5344CB8AC3E}">
        <p14:creationId xmlns:p14="http://schemas.microsoft.com/office/powerpoint/2010/main" val="2182692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ED642-7BAF-958C-0A7E-1FE0357FF0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C398B7-0A2C-2452-332D-D5E22555DF3E}"/>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313ADB69-04AE-795F-FF52-31CC3DA27676}"/>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225EBD40-4E0E-C2B5-5220-CCB0CAC85641}"/>
              </a:ext>
            </a:extLst>
          </p:cNvPr>
          <p:cNvSpPr>
            <a:spLocks noGrp="1"/>
          </p:cNvSpPr>
          <p:nvPr>
            <p:ph type="sldNum" sz="quarter" idx="12"/>
          </p:nvPr>
        </p:nvSpPr>
        <p:spPr/>
        <p:txBody>
          <a:bodyPr/>
          <a:lstStyle/>
          <a:p>
            <a:pPr lvl="0"/>
            <a:fld id="{754DEF5D-F3A9-4FA2-8D88-73E7FEF8BF44}" type="slidenum">
              <a:rPr lang="en-US" smtClean="0"/>
              <a:t>‹#›</a:t>
            </a:fld>
            <a:endParaRPr lang="en-US"/>
          </a:p>
        </p:txBody>
      </p:sp>
    </p:spTree>
    <p:extLst>
      <p:ext uri="{BB962C8B-B14F-4D97-AF65-F5344CB8AC3E}">
        <p14:creationId xmlns:p14="http://schemas.microsoft.com/office/powerpoint/2010/main" val="1919747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A8CA43-EAE7-991A-A48A-6DECD9C11028}"/>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BAB07E1F-9E33-0243-92AD-E8AB7C1EB3B0}"/>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9FA16D00-2A6E-7466-CAE1-E6E20FB49982}"/>
              </a:ext>
            </a:extLst>
          </p:cNvPr>
          <p:cNvSpPr>
            <a:spLocks noGrp="1"/>
          </p:cNvSpPr>
          <p:nvPr>
            <p:ph type="sldNum" sz="quarter" idx="12"/>
          </p:nvPr>
        </p:nvSpPr>
        <p:spPr/>
        <p:txBody>
          <a:bodyPr/>
          <a:lstStyle/>
          <a:p>
            <a:pPr lvl="0"/>
            <a:fld id="{DCB68043-1F37-4733-BCF0-25DF1ACC5654}" type="slidenum">
              <a:rPr lang="en-US" smtClean="0"/>
              <a:t>‹#›</a:t>
            </a:fld>
            <a:endParaRPr lang="en-US"/>
          </a:p>
        </p:txBody>
      </p:sp>
    </p:spTree>
    <p:extLst>
      <p:ext uri="{BB962C8B-B14F-4D97-AF65-F5344CB8AC3E}">
        <p14:creationId xmlns:p14="http://schemas.microsoft.com/office/powerpoint/2010/main" val="1571102513"/>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AF442-5EE6-B4C1-D6B0-367DB02F18C8}"/>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Content Placeholder 2">
            <a:extLst>
              <a:ext uri="{FF2B5EF4-FFF2-40B4-BE49-F238E27FC236}">
                <a16:creationId xmlns:a16="http://schemas.microsoft.com/office/drawing/2014/main" id="{7F920E5B-1ED0-BF4D-57A9-AF468F605D76}"/>
              </a:ext>
            </a:extLst>
          </p:cNvPr>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11D0A5-932B-E218-36B1-F73016F37868}"/>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4DBAB362-FC30-E06F-E1AD-EC9FF615B85D}"/>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20914E0A-8786-DBB1-FD51-11A9C65DD58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E1CD1CA7-BA99-806C-E7DC-4C8A480C6D43}"/>
              </a:ext>
            </a:extLst>
          </p:cNvPr>
          <p:cNvSpPr>
            <a:spLocks noGrp="1"/>
          </p:cNvSpPr>
          <p:nvPr>
            <p:ph type="sldNum" sz="quarter" idx="12"/>
          </p:nvPr>
        </p:nvSpPr>
        <p:spPr/>
        <p:txBody>
          <a:bodyPr/>
          <a:lstStyle/>
          <a:p>
            <a:pPr lvl="0"/>
            <a:fld id="{17B52CDB-1527-4DAB-9C80-3B8F6F921BAF}" type="slidenum">
              <a:rPr lang="en-US" smtClean="0"/>
              <a:t>‹#›</a:t>
            </a:fld>
            <a:endParaRPr lang="en-US"/>
          </a:p>
        </p:txBody>
      </p:sp>
    </p:spTree>
    <p:extLst>
      <p:ext uri="{BB962C8B-B14F-4D97-AF65-F5344CB8AC3E}">
        <p14:creationId xmlns:p14="http://schemas.microsoft.com/office/powerpoint/2010/main" val="3178885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0E6D3-3997-21C4-E4BF-DD3BF3AA7B5C}"/>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Picture Placeholder 2">
            <a:extLst>
              <a:ext uri="{FF2B5EF4-FFF2-40B4-BE49-F238E27FC236}">
                <a16:creationId xmlns:a16="http://schemas.microsoft.com/office/drawing/2014/main" id="{560556E1-3522-6E33-1409-1F13330EC5D5}"/>
              </a:ext>
            </a:extLst>
          </p:cNvPr>
          <p:cNvSpPr>
            <a:spLocks noGrp="1"/>
          </p:cNvSpPr>
          <p:nvPr>
            <p:ph type="pic" idx="1"/>
          </p:nvPr>
        </p:nvSpPr>
        <p:spPr>
          <a:xfrm>
            <a:off x="4285579" y="816455"/>
            <a:ext cx="5103316" cy="4029766"/>
          </a:xfrm>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endParaRPr lang="en-US"/>
          </a:p>
        </p:txBody>
      </p:sp>
      <p:sp>
        <p:nvSpPr>
          <p:cNvPr id="4" name="Text Placeholder 3">
            <a:extLst>
              <a:ext uri="{FF2B5EF4-FFF2-40B4-BE49-F238E27FC236}">
                <a16:creationId xmlns:a16="http://schemas.microsoft.com/office/drawing/2014/main" id="{D1B1BF4D-7871-6423-5971-CDCE905C5F0D}"/>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02857578-279D-D730-DE7E-FC36F7F10207}"/>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7FFCD3A1-CE5F-283C-9E48-C233ABC8F01D}"/>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7556F413-160C-2F3E-7EBE-1B41253FE9D9}"/>
              </a:ext>
            </a:extLst>
          </p:cNvPr>
          <p:cNvSpPr>
            <a:spLocks noGrp="1"/>
          </p:cNvSpPr>
          <p:nvPr>
            <p:ph type="sldNum" sz="quarter" idx="12"/>
          </p:nvPr>
        </p:nvSpPr>
        <p:spPr/>
        <p:txBody>
          <a:bodyPr/>
          <a:lstStyle/>
          <a:p>
            <a:pPr lvl="0"/>
            <a:fld id="{44229CF0-9861-48EA-9D69-AA0CA5973014}" type="slidenum">
              <a:rPr lang="en-US" smtClean="0"/>
              <a:t>‹#›</a:t>
            </a:fld>
            <a:endParaRPr lang="en-US"/>
          </a:p>
        </p:txBody>
      </p:sp>
    </p:spTree>
    <p:extLst>
      <p:ext uri="{BB962C8B-B14F-4D97-AF65-F5344CB8AC3E}">
        <p14:creationId xmlns:p14="http://schemas.microsoft.com/office/powerpoint/2010/main" val="4098413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38BB5-87F6-75E7-AC54-638AFDA8A4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FE4627-5250-5CA6-6725-7653FF595A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693BE-B3D2-4364-D716-C5E5C26742E6}"/>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8EFC16E4-A7B5-9689-AADD-A4DCA09EC31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3ECB794C-45D3-D821-3FA3-430A941BF61E}"/>
              </a:ext>
            </a:extLst>
          </p:cNvPr>
          <p:cNvSpPr>
            <a:spLocks noGrp="1"/>
          </p:cNvSpPr>
          <p:nvPr>
            <p:ph type="sldNum" sz="quarter" idx="12"/>
          </p:nvPr>
        </p:nvSpPr>
        <p:spPr/>
        <p:txBody>
          <a:bodyPr/>
          <a:lstStyle/>
          <a:p>
            <a:pPr lvl="0"/>
            <a:fld id="{4BBC3A6C-2C51-4756-8105-BFA6A89AE383}" type="slidenum">
              <a:rPr lang="en-US" smtClean="0"/>
              <a:t>‹#›</a:t>
            </a:fld>
            <a:endParaRPr lang="en-US"/>
          </a:p>
        </p:txBody>
      </p:sp>
    </p:spTree>
    <p:extLst>
      <p:ext uri="{BB962C8B-B14F-4D97-AF65-F5344CB8AC3E}">
        <p14:creationId xmlns:p14="http://schemas.microsoft.com/office/powerpoint/2010/main" val="36251635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8141A6-3926-6342-1965-15896A3D72EF}"/>
              </a:ext>
            </a:extLst>
          </p:cNvPr>
          <p:cNvSpPr>
            <a:spLocks noGrp="1"/>
          </p:cNvSpPr>
          <p:nvPr>
            <p:ph type="title" orient="vert"/>
          </p:nvPr>
        </p:nvSpPr>
        <p:spPr>
          <a:xfrm>
            <a:off x="7213947" y="301904"/>
            <a:ext cx="2173635" cy="48055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2A5EEC-BDEF-B2D6-C827-6C9DD04CCCB2}"/>
              </a:ext>
            </a:extLst>
          </p:cNvPr>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BE11C-467E-0679-045C-762309AE87D4}"/>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31E84210-7DCA-45C0-8EE4-22662E80E634}"/>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E79DCBB-9E94-6CEF-CA5C-93DAC5535C45}"/>
              </a:ext>
            </a:extLst>
          </p:cNvPr>
          <p:cNvSpPr>
            <a:spLocks noGrp="1"/>
          </p:cNvSpPr>
          <p:nvPr>
            <p:ph type="sldNum" sz="quarter" idx="12"/>
          </p:nvPr>
        </p:nvSpPr>
        <p:spPr/>
        <p:txBody>
          <a:bodyPr/>
          <a:lstStyle/>
          <a:p>
            <a:pPr lvl="0"/>
            <a:fld id="{9AD29631-FB92-4F4C-A3E7-C112AE46F136}" type="slidenum">
              <a:rPr lang="en-US" smtClean="0"/>
              <a:t>‹#›</a:t>
            </a:fld>
            <a:endParaRPr lang="en-US"/>
          </a:p>
        </p:txBody>
      </p:sp>
    </p:spTree>
    <p:extLst>
      <p:ext uri="{BB962C8B-B14F-4D97-AF65-F5344CB8AC3E}">
        <p14:creationId xmlns:p14="http://schemas.microsoft.com/office/powerpoint/2010/main" val="2568622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C103D8-8017-5E7E-24DC-0ECC4B27D035}"/>
              </a:ext>
            </a:extLst>
          </p:cNvPr>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5586E2-B0CF-E13D-C980-EBDC2CA72032}"/>
              </a:ext>
            </a:extLst>
          </p:cNvPr>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32E142-44DB-598B-F1EC-2C677F7885EE}"/>
              </a:ext>
            </a:extLst>
          </p:cNvPr>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75000"/>
                  </a:schemeClr>
                </a:solidFill>
              </a:defRPr>
            </a:lvl1pPr>
          </a:lstStyle>
          <a:p>
            <a:pPr lvl="0"/>
            <a:endParaRPr lang="en-US"/>
          </a:p>
        </p:txBody>
      </p:sp>
      <p:sp>
        <p:nvSpPr>
          <p:cNvPr id="5" name="Footer Placeholder 4">
            <a:extLst>
              <a:ext uri="{FF2B5EF4-FFF2-40B4-BE49-F238E27FC236}">
                <a16:creationId xmlns:a16="http://schemas.microsoft.com/office/drawing/2014/main" id="{72ADBC09-644B-CE51-3F5E-40F0D6EE1B28}"/>
              </a:ext>
            </a:extLst>
          </p:cNvPr>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75000"/>
                  </a:schemeClr>
                </a:solidFill>
              </a:defRPr>
            </a:lvl1pPr>
          </a:lstStyle>
          <a:p>
            <a:pPr lvl="0"/>
            <a:endParaRPr lang="en-US"/>
          </a:p>
        </p:txBody>
      </p:sp>
      <p:sp>
        <p:nvSpPr>
          <p:cNvPr id="6" name="Slide Number Placeholder 5">
            <a:extLst>
              <a:ext uri="{FF2B5EF4-FFF2-40B4-BE49-F238E27FC236}">
                <a16:creationId xmlns:a16="http://schemas.microsoft.com/office/drawing/2014/main" id="{28C2CB93-3763-F917-E796-F2CAAD696400}"/>
              </a:ext>
            </a:extLst>
          </p:cNvPr>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75000"/>
                  </a:schemeClr>
                </a:solidFill>
              </a:defRPr>
            </a:lvl1pPr>
          </a:lstStyle>
          <a:p>
            <a:pPr lvl="0"/>
            <a:fld id="{9C421C47-9E0D-4864-B2B1-B1BC34FEB0CD}" type="slidenum">
              <a:rPr lang="en-US" smtClean="0"/>
              <a:t>‹#›</a:t>
            </a:fld>
            <a:endParaRPr lang="en-US"/>
          </a:p>
        </p:txBody>
      </p:sp>
    </p:spTree>
    <p:extLst>
      <p:ext uri="{BB962C8B-B14F-4D97-AF65-F5344CB8AC3E}">
        <p14:creationId xmlns:p14="http://schemas.microsoft.com/office/powerpoint/2010/main" val="30102754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https://www.x-rates.com/graph/?from=INR&amp;to=USD" TargetMode="External"/><Relationship Id="rId13" Type="http://schemas.openxmlformats.org/officeDocument/2006/relationships/hyperlink" Target="https://www.x-rates.com/graph/?from=USD&amp;to=SGD" TargetMode="External"/><Relationship Id="rId18" Type="http://schemas.openxmlformats.org/officeDocument/2006/relationships/hyperlink" Target="https://www.x-rates.com/graph/?from=MYR&amp;to=USD" TargetMode="External"/><Relationship Id="rId3" Type="http://schemas.openxmlformats.org/officeDocument/2006/relationships/hyperlink" Target="https://www.x-rates.com/graph/?from=USD&amp;to=EUR" TargetMode="External"/><Relationship Id="rId21" Type="http://schemas.openxmlformats.org/officeDocument/2006/relationships/hyperlink" Target="https://www.x-rates.com/graph/?from=USD&amp;to=CNY" TargetMode="External"/><Relationship Id="rId7" Type="http://schemas.openxmlformats.org/officeDocument/2006/relationships/hyperlink" Target="https://www.x-rates.com/graph/?from=USD&amp;to=INR" TargetMode="External"/><Relationship Id="rId12" Type="http://schemas.openxmlformats.org/officeDocument/2006/relationships/hyperlink" Target="https://www.x-rates.com/graph/?from=CAD&amp;to=USD" TargetMode="External"/><Relationship Id="rId17" Type="http://schemas.openxmlformats.org/officeDocument/2006/relationships/hyperlink" Target="https://www.x-rates.com/graph/?from=USD&amp;to=MYR" TargetMode="External"/><Relationship Id="rId2" Type="http://schemas.openxmlformats.org/officeDocument/2006/relationships/notesSlide" Target="../notesSlides/notesSlide3.xml"/><Relationship Id="rId16" Type="http://schemas.openxmlformats.org/officeDocument/2006/relationships/hyperlink" Target="https://www.x-rates.com/graph/?from=CHF&amp;to=USD" TargetMode="External"/><Relationship Id="rId20" Type="http://schemas.openxmlformats.org/officeDocument/2006/relationships/hyperlink" Target="https://www.x-rates.com/graph/?from=JPY&amp;to=USD" TargetMode="External"/><Relationship Id="rId1" Type="http://schemas.openxmlformats.org/officeDocument/2006/relationships/slideLayout" Target="../slideLayouts/slideLayout7.xml"/><Relationship Id="rId6" Type="http://schemas.openxmlformats.org/officeDocument/2006/relationships/hyperlink" Target="https://www.x-rates.com/graph/?from=GBP&amp;to=USD" TargetMode="External"/><Relationship Id="rId11" Type="http://schemas.openxmlformats.org/officeDocument/2006/relationships/hyperlink" Target="https://www.x-rates.com/graph/?from=USD&amp;to=CAD" TargetMode="External"/><Relationship Id="rId5" Type="http://schemas.openxmlformats.org/officeDocument/2006/relationships/hyperlink" Target="https://www.x-rates.com/graph/?from=USD&amp;to=GBP" TargetMode="External"/><Relationship Id="rId15" Type="http://schemas.openxmlformats.org/officeDocument/2006/relationships/hyperlink" Target="https://www.x-rates.com/graph/?from=USD&amp;to=CHF" TargetMode="External"/><Relationship Id="rId10" Type="http://schemas.openxmlformats.org/officeDocument/2006/relationships/hyperlink" Target="https://www.x-rates.com/graph/?from=AUD&amp;to=USD" TargetMode="External"/><Relationship Id="rId19" Type="http://schemas.openxmlformats.org/officeDocument/2006/relationships/hyperlink" Target="https://www.x-rates.com/graph/?from=USD&amp;to=JPY" TargetMode="External"/><Relationship Id="rId4" Type="http://schemas.openxmlformats.org/officeDocument/2006/relationships/hyperlink" Target="https://www.x-rates.com/graph/?from=EUR&amp;to=USD" TargetMode="External"/><Relationship Id="rId9" Type="http://schemas.openxmlformats.org/officeDocument/2006/relationships/hyperlink" Target="https://www.x-rates.com/graph/?from=USD&amp;to=AUD" TargetMode="External"/><Relationship Id="rId14" Type="http://schemas.openxmlformats.org/officeDocument/2006/relationships/hyperlink" Target="https://www.x-rates.com/graph/?from=SGD&amp;to=USD" TargetMode="External"/><Relationship Id="rId22" Type="http://schemas.openxmlformats.org/officeDocument/2006/relationships/hyperlink" Target="https://www.x-rates.com/graph/?from=CNY&amp;to=US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1" y="1108270"/>
            <a:ext cx="6012058" cy="2474524"/>
          </a:xfr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St. Thomas </a:t>
            </a:r>
            <a:br>
              <a:rPr lang="en-US" sz="4800" b="1" dirty="0">
                <a:solidFill>
                  <a:srgbClr val="000000"/>
                </a:solidFill>
                <a:latin typeface="Times New Roman" panose="02020603050405020304" pitchFamily="18" charset="0"/>
                <a:cs typeface="Times New Roman" panose="02020603050405020304" pitchFamily="18" charset="0"/>
              </a:rPr>
            </a:br>
            <a:r>
              <a:rPr lang="en-US" sz="4800" b="1" dirty="0">
                <a:solidFill>
                  <a:srgbClr val="000000"/>
                </a:solidFill>
                <a:latin typeface="Times New Roman" panose="02020603050405020304" pitchFamily="18" charset="0"/>
                <a:cs typeface="Times New Roman" panose="02020603050405020304" pitchFamily="18" charset="0"/>
              </a:rPr>
              <a:t>Virgin Islands</a:t>
            </a:r>
            <a:br>
              <a:rPr lang="en-US" sz="4800" b="1" dirty="0">
                <a:solidFill>
                  <a:srgbClr val="000000"/>
                </a:solidFill>
                <a:latin typeface="Times New Roman" panose="02020603050405020304" pitchFamily="18" charset="0"/>
                <a:cs typeface="Times New Roman" panose="02020603050405020304" pitchFamily="18" charset="0"/>
              </a:rPr>
            </a:br>
            <a:r>
              <a:rPr lang="en-US" sz="2800" b="1" dirty="0">
                <a:solidFill>
                  <a:srgbClr val="000000"/>
                </a:solidFill>
                <a:latin typeface="Times New Roman" panose="02020603050405020304" pitchFamily="18" charset="0"/>
                <a:cs typeface="Times New Roman" panose="02020603050405020304" pitchFamily="18" charset="0"/>
              </a:rPr>
              <a:t>Presented by</a:t>
            </a:r>
            <a:br>
              <a:rPr lang="en-US" sz="4800" b="1" dirty="0">
                <a:solidFill>
                  <a:srgbClr val="000000"/>
                </a:solidFill>
                <a:latin typeface="Times New Roman" panose="02020603050405020304" pitchFamily="18" charset="0"/>
                <a:cs typeface="Times New Roman" panose="02020603050405020304" pitchFamily="18" charset="0"/>
              </a:rPr>
            </a:br>
            <a:r>
              <a:rPr lang="en-US" sz="4800" b="1" dirty="0">
                <a:solidFill>
                  <a:srgbClr val="000000"/>
                </a:solidFill>
                <a:latin typeface="Times New Roman" panose="02020603050405020304" pitchFamily="18" charset="0"/>
                <a:cs typeface="Times New Roman" panose="02020603050405020304" pitchFamily="18" charset="0"/>
              </a:rPr>
              <a:t>Marc Silver</a:t>
            </a:r>
          </a:p>
        </p:txBody>
      </p:sp>
      <p:pic>
        <p:nvPicPr>
          <p:cNvPr id="4" name="Picture 3" descr="A yellow eagle with a shield and a red and white striped shield&#10;&#10;Description automatically generated">
            <a:extLst>
              <a:ext uri="{FF2B5EF4-FFF2-40B4-BE49-F238E27FC236}">
                <a16:creationId xmlns:a16="http://schemas.microsoft.com/office/drawing/2014/main" id="{FEE42A78-9BE7-76C2-A2F0-CBF6A0495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312" y="987223"/>
            <a:ext cx="5008492" cy="291073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0" y="301625"/>
            <a:ext cx="5448300" cy="754063"/>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sz="4000" b="1" dirty="0">
                <a:solidFill>
                  <a:schemeClr val="tx1"/>
                </a:solidFill>
                <a:latin typeface="Times New Roman" panose="02020603050405020304" pitchFamily="18" charset="0"/>
                <a:ea typeface="+mj-ea"/>
                <a:cs typeface="Times New Roman" panose="02020603050405020304" pitchFamily="18" charset="0"/>
              </a:rPr>
              <a:t>St. Thomas $1 Bus </a:t>
            </a:r>
          </a:p>
        </p:txBody>
      </p:sp>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66E7A9FB-6E43-417A-BC0C-ECC01730E3CF}" type="slidenum">
              <a:rPr lang="en-US" sz="1200">
                <a:latin typeface="Calibri" panose="020F0502020204030204"/>
                <a:ea typeface="+mn-ea"/>
                <a:cs typeface="+mn-cs"/>
              </a:rPr>
              <a:pPr hangingPunct="1">
                <a:spcAft>
                  <a:spcPts val="600"/>
                </a:spcAft>
                <a:defRPr/>
              </a:pPr>
              <a:t>10</a:t>
            </a:fld>
            <a:endParaRPr lang="en-US" sz="1200">
              <a:latin typeface="Calibri" panose="020F0502020204030204"/>
              <a:ea typeface="+mn-ea"/>
              <a:cs typeface="+mn-cs"/>
            </a:endParaRPr>
          </a:p>
        </p:txBody>
      </p:sp>
      <p:sp>
        <p:nvSpPr>
          <p:cNvPr id="5" name="TextBox 4">
            <a:extLst>
              <a:ext uri="{FF2B5EF4-FFF2-40B4-BE49-F238E27FC236}">
                <a16:creationId xmlns:a16="http://schemas.microsoft.com/office/drawing/2014/main" id="{8874BB35-07D5-73F2-0A7A-E3C329C72BD1}"/>
              </a:ext>
            </a:extLst>
          </p:cNvPr>
          <p:cNvSpPr txBox="1"/>
          <p:nvPr/>
        </p:nvSpPr>
        <p:spPr>
          <a:xfrm>
            <a:off x="226243" y="1055804"/>
            <a:ext cx="5147935" cy="4501860"/>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Virgin Islands public transit system in St. Thomas is called VITRAN. The bus fare is $1, and there are discounted fares for seniors and students with ID. VITRAN routes travel through main commercial areas which include some resorts and attractions, though a short walk from the bus stop may be required.</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 VITRAN buses are easy to spot. They are generally blue and white, have VITRAN in big letters, and a destination indicator with route number above the windshield. Public buses in St. Thomas are a good option for travelers on a budget, those who support the environmental benefits of public transit, and those who like the opportunity to chat with residents while on vacation.</a:t>
            </a:r>
          </a:p>
        </p:txBody>
      </p:sp>
      <p:pic>
        <p:nvPicPr>
          <p:cNvPr id="9" name="Picture 8" descr="A bus parked on the street&#10;&#10;Description automatically generated">
            <a:extLst>
              <a:ext uri="{FF2B5EF4-FFF2-40B4-BE49-F238E27FC236}">
                <a16:creationId xmlns:a16="http://schemas.microsoft.com/office/drawing/2014/main" id="{92E3526F-0381-FA28-5E58-504A7EAD4024}"/>
              </a:ext>
            </a:extLst>
          </p:cNvPr>
          <p:cNvPicPr>
            <a:picLocks noChangeAspect="1"/>
          </p:cNvPicPr>
          <p:nvPr/>
        </p:nvPicPr>
        <p:blipFill rotWithShape="1">
          <a:blip r:embed="rId3">
            <a:extLst>
              <a:ext uri="{28A0092B-C50C-407E-A947-70E740481C1C}">
                <a14:useLocalDpi xmlns:a14="http://schemas.microsoft.com/office/drawing/2010/main" val="0"/>
              </a:ext>
            </a:extLst>
          </a:blip>
          <a:srcRect l="20980" r="30114" b="-2"/>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5040312" y="630238"/>
            <a:ext cx="5040313" cy="1412875"/>
          </a:xfrm>
          <a:prstGeom prst="rect">
            <a:avLst/>
          </a:prstGeom>
        </p:spPr>
        <p:txBody>
          <a:bodyPr vert="horz" lIns="91440" tIns="45720" rIns="91440" bIns="45720" rtlCol="0" anchor="ctr">
            <a:normAutofit fontScale="90000"/>
          </a:bodyPr>
          <a:lstStyle/>
          <a:p>
            <a:pPr algn="ctr" rtl="0" hangingPunct="1">
              <a:lnSpc>
                <a:spcPct val="90000"/>
              </a:lnSpc>
              <a:spcBef>
                <a:spcPct val="0"/>
              </a:spcBef>
            </a:pPr>
            <a:r>
              <a:rPr lang="en-US" b="1" dirty="0">
                <a:solidFill>
                  <a:schemeClr val="tx1"/>
                </a:solidFill>
                <a:latin typeface="Times New Roman" panose="02020603050405020304" pitchFamily="18" charset="0"/>
                <a:ea typeface="+mj-ea"/>
                <a:cs typeface="Times New Roman" panose="02020603050405020304" pitchFamily="18" charset="0"/>
              </a:rPr>
              <a:t>Scooter</a:t>
            </a:r>
            <a:r>
              <a:rPr lang="en-US" sz="4000" b="1" dirty="0">
                <a:solidFill>
                  <a:schemeClr val="tx1"/>
                </a:solidFill>
                <a:latin typeface="Times New Roman" panose="02020603050405020304" pitchFamily="18" charset="0"/>
                <a:ea typeface="+mj-ea"/>
                <a:cs typeface="Times New Roman" panose="02020603050405020304" pitchFamily="18" charset="0"/>
              </a:rPr>
              <a:t>, Motorcycle Rental</a:t>
            </a:r>
            <a:br>
              <a:rPr lang="en-US" sz="3100" b="1" dirty="0">
                <a:solidFill>
                  <a:schemeClr val="tx1"/>
                </a:solidFill>
                <a:latin typeface="+mj-lt"/>
                <a:ea typeface="+mj-ea"/>
                <a:cs typeface="+mj-cs"/>
              </a:rPr>
            </a:br>
            <a:endParaRPr lang="en-US" sz="3100" b="1" i="0" u="none" strike="noStrike" dirty="0">
              <a:ln>
                <a:noFill/>
              </a:ln>
              <a:solidFill>
                <a:schemeClr val="tx1"/>
              </a:solidFill>
              <a:latin typeface="+mj-lt"/>
              <a:ea typeface="+mj-ea"/>
              <a:cs typeface="+mj-cs"/>
            </a:endParaRPr>
          </a:p>
        </p:txBody>
      </p:sp>
      <p:sp>
        <p:nvSpPr>
          <p:cNvPr id="7" name="Slide Number Placeholder 3">
            <a:extLst>
              <a:ext uri="{FF2B5EF4-FFF2-40B4-BE49-F238E27FC236}">
                <a16:creationId xmlns:a16="http://schemas.microsoft.com/office/drawing/2014/main" id="{57A473E6-8676-21B9-4DF8-4248449E9FCF}"/>
              </a:ext>
            </a:extLst>
          </p:cNvPr>
          <p:cNvSpPr>
            <a:spLocks noGrp="1"/>
          </p:cNvSpPr>
          <p:nvPr>
            <p:ph type="sldNum" sz="quarter" idx="4294967295"/>
          </p:nvPr>
        </p:nvSpPr>
        <p:spPr>
          <a:xfrm>
            <a:off x="9026525" y="5256213"/>
            <a:ext cx="1054100" cy="301625"/>
          </a:xfrm>
          <a:prstGeom prst="rect">
            <a:avLst/>
          </a:prstGeom>
        </p:spPr>
        <p:txBody>
          <a:bodyPr vert="horz" lIns="91440" tIns="45720" rIns="91440" bIns="45720" rtlCol="0" anchor="ctr">
            <a:normAutofit/>
          </a:bodyPr>
          <a:lstStyle/>
          <a:p>
            <a:pPr hangingPunct="1">
              <a:spcAft>
                <a:spcPts val="600"/>
              </a:spcAft>
              <a:defRPr/>
            </a:pPr>
            <a:fld id="{E4969A48-D42D-46A9-B6C4-1B83C0ED4970}" type="slidenum">
              <a:rPr lang="en-US" sz="1200">
                <a:solidFill>
                  <a:schemeClr val="tx1"/>
                </a:solidFill>
                <a:latin typeface="Calibri" panose="020F0502020204030204"/>
                <a:ea typeface="+mn-ea"/>
                <a:cs typeface="+mn-cs"/>
              </a:rPr>
              <a:pPr hangingPunct="1">
                <a:spcAft>
                  <a:spcPts val="600"/>
                </a:spcAft>
                <a:defRPr/>
              </a:pPr>
              <a:t>11</a:t>
            </a:fld>
            <a:endParaRPr lang="en-US" sz="1200">
              <a:solidFill>
                <a:schemeClr val="tx1"/>
              </a:solidFill>
              <a:latin typeface="Calibri" panose="020F0502020204030204"/>
              <a:ea typeface="+mn-ea"/>
              <a:cs typeface="+mn-cs"/>
            </a:endParaRPr>
          </a:p>
        </p:txBody>
      </p:sp>
      <p:pic>
        <p:nvPicPr>
          <p:cNvPr id="12" name="Picture 11" descr="A red and black motorcycle&#10;&#10;Description automatically generated">
            <a:extLst>
              <a:ext uri="{FF2B5EF4-FFF2-40B4-BE49-F238E27FC236}">
                <a16:creationId xmlns:a16="http://schemas.microsoft.com/office/drawing/2014/main" id="{F3C8C519-A56C-D255-17AE-627393B5A6EA}"/>
              </a:ext>
            </a:extLst>
          </p:cNvPr>
          <p:cNvPicPr>
            <a:picLocks noChangeAspect="1"/>
          </p:cNvPicPr>
          <p:nvPr/>
        </p:nvPicPr>
        <p:blipFill rotWithShape="1">
          <a:blip r:embed="rId3">
            <a:extLst>
              <a:ext uri="{28A0092B-C50C-407E-A947-70E740481C1C}">
                <a14:useLocalDpi xmlns:a14="http://schemas.microsoft.com/office/drawing/2010/main" val="0"/>
              </a:ext>
            </a:extLst>
          </a:blip>
          <a:srcRect l="19146" r="14190" b="1"/>
          <a:stretch/>
        </p:blipFill>
        <p:spPr>
          <a:xfrm>
            <a:off x="20" y="-1"/>
            <a:ext cx="5040292" cy="5670551"/>
          </a:xfrm>
          <a:prstGeom prst="rect">
            <a:avLst/>
          </a:prstGeom>
        </p:spPr>
      </p:pic>
      <p:sp>
        <p:nvSpPr>
          <p:cNvPr id="4" name="TextBox 3">
            <a:extLst>
              <a:ext uri="{FF2B5EF4-FFF2-40B4-BE49-F238E27FC236}">
                <a16:creationId xmlns:a16="http://schemas.microsoft.com/office/drawing/2014/main" id="{597612FC-199F-1A03-B9A0-0A13CD0C2B32}"/>
              </a:ext>
            </a:extLst>
          </p:cNvPr>
          <p:cNvSpPr txBox="1"/>
          <p:nvPr/>
        </p:nvSpPr>
        <p:spPr>
          <a:xfrm>
            <a:off x="5122983" y="1806222"/>
            <a:ext cx="4831721" cy="3751616"/>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Charlotte Amalie has few options when it comes to scooter and motorcycle rentals. </a:t>
            </a:r>
          </a:p>
          <a:p>
            <a:pPr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But for the more adventurous it is a good option to consider. </a:t>
            </a:r>
          </a:p>
          <a:p>
            <a:pPr indent="-228600">
              <a:lnSpc>
                <a:spcPct val="90000"/>
              </a:lnSpc>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You can rent from Harley-Davidson of St. Thomas downtown or Rent A Motion which is a short walk from the pier. A scooter runs about $75/day.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1" y="229593"/>
            <a:ext cx="10080625" cy="801687"/>
          </a:xfrm>
          <a:prstGeom prst="rect">
            <a:avLst/>
          </a:prstGeom>
        </p:spPr>
        <p:txBody>
          <a:bodyPr vert="horz" lIns="91440" tIns="45720" rIns="91440" bIns="45720" rtlCol="0" anchor="ctr">
            <a:normAutofit/>
          </a:bodyPr>
          <a:lstStyle/>
          <a:p>
            <a:pPr algn="ctr" rtl="0" hangingPunct="1">
              <a:lnSpc>
                <a:spcPct val="90000"/>
              </a:lnSpc>
              <a:spcBef>
                <a:spcPct val="0"/>
              </a:spcBef>
            </a:pPr>
            <a:r>
              <a:rPr lang="en-US" sz="4000" b="1" dirty="0">
                <a:solidFill>
                  <a:schemeClr val="tx1"/>
                </a:solidFill>
                <a:latin typeface="Times New Roman" panose="02020603050405020304" pitchFamily="18" charset="0"/>
                <a:ea typeface="+mj-ea"/>
                <a:cs typeface="Times New Roman" panose="02020603050405020304" pitchFamily="18" charset="0"/>
              </a:rPr>
              <a:t>Car Rental</a:t>
            </a:r>
            <a:endParaRPr lang="en-US" sz="3100" b="1" i="0" u="none" strike="noStrike" dirty="0">
              <a:ln>
                <a:noFill/>
              </a:ln>
              <a:solidFill>
                <a:schemeClr val="tx1"/>
              </a:solidFill>
              <a:latin typeface="+mj-lt"/>
              <a:ea typeface="+mj-ea"/>
              <a:cs typeface="+mj-cs"/>
            </a:endParaRPr>
          </a:p>
        </p:txBody>
      </p:sp>
      <p:sp>
        <p:nvSpPr>
          <p:cNvPr id="7" name="Slide Number Placeholder 3">
            <a:extLst>
              <a:ext uri="{FF2B5EF4-FFF2-40B4-BE49-F238E27FC236}">
                <a16:creationId xmlns:a16="http://schemas.microsoft.com/office/drawing/2014/main" id="{57A473E6-8676-21B9-4DF8-4248449E9FCF}"/>
              </a:ext>
            </a:extLst>
          </p:cNvPr>
          <p:cNvSpPr>
            <a:spLocks noGrp="1"/>
          </p:cNvSpPr>
          <p:nvPr>
            <p:ph type="sldNum" sz="quarter" idx="4294967295"/>
          </p:nvPr>
        </p:nvSpPr>
        <p:spPr>
          <a:xfrm>
            <a:off x="9026525" y="5256213"/>
            <a:ext cx="1054100" cy="301625"/>
          </a:xfrm>
          <a:prstGeom prst="rect">
            <a:avLst/>
          </a:prstGeom>
        </p:spPr>
        <p:txBody>
          <a:bodyPr vert="horz" lIns="91440" tIns="45720" rIns="91440" bIns="45720" rtlCol="0" anchor="ctr">
            <a:normAutofit/>
          </a:bodyPr>
          <a:lstStyle/>
          <a:p>
            <a:pPr hangingPunct="1">
              <a:spcAft>
                <a:spcPts val="600"/>
              </a:spcAft>
              <a:defRPr/>
            </a:pPr>
            <a:fld id="{E4969A48-D42D-46A9-B6C4-1B83C0ED4970}" type="slidenum">
              <a:rPr lang="en-US" sz="1200">
                <a:solidFill>
                  <a:schemeClr val="tx1"/>
                </a:solidFill>
                <a:latin typeface="Calibri" panose="020F0502020204030204"/>
                <a:ea typeface="+mn-ea"/>
                <a:cs typeface="+mn-cs"/>
              </a:rPr>
              <a:pPr hangingPunct="1">
                <a:spcAft>
                  <a:spcPts val="600"/>
                </a:spcAft>
                <a:defRPr/>
              </a:pPr>
              <a:t>12</a:t>
            </a:fld>
            <a:endParaRPr lang="en-US" sz="1200">
              <a:solidFill>
                <a:schemeClr val="tx1"/>
              </a:solidFill>
              <a:latin typeface="Calibri" panose="020F0502020204030204"/>
              <a:ea typeface="+mn-ea"/>
              <a:cs typeface="+mn-cs"/>
            </a:endParaRPr>
          </a:p>
        </p:txBody>
      </p:sp>
      <p:sp>
        <p:nvSpPr>
          <p:cNvPr id="4" name="TextBox 3">
            <a:extLst>
              <a:ext uri="{FF2B5EF4-FFF2-40B4-BE49-F238E27FC236}">
                <a16:creationId xmlns:a16="http://schemas.microsoft.com/office/drawing/2014/main" id="{597612FC-199F-1A03-B9A0-0A13CD0C2B32}"/>
              </a:ext>
            </a:extLst>
          </p:cNvPr>
          <p:cNvSpPr txBox="1"/>
          <p:nvPr/>
        </p:nvSpPr>
        <p:spPr>
          <a:xfrm>
            <a:off x="234895" y="1031281"/>
            <a:ext cx="4167423" cy="4323144"/>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When we dock in Charlotte Amalie the closest car rental location is ½ mile walk north of the pier, called 360 Car Rental. </a:t>
            </a:r>
          </a:p>
          <a:p>
            <a:pPr indent="-228600">
              <a:lnSpc>
                <a:spcPct val="90000"/>
              </a:lnSpc>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Convenance will cost you, however. </a:t>
            </a:r>
          </a:p>
          <a:p>
            <a:pPr indent="-228600">
              <a:lnSpc>
                <a:spcPct val="90000"/>
              </a:lnSpc>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If you rent from one of the major companies with Pickup at the airport, the car rental may be significantly lower. </a:t>
            </a:r>
          </a:p>
          <a:p>
            <a:pPr indent="-228600">
              <a:lnSpc>
                <a:spcPct val="90000"/>
              </a:lnSpc>
              <a:spcAft>
                <a:spcPts val="600"/>
              </a:spcAf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Car Rental run from about $90/day.</a:t>
            </a:r>
          </a:p>
        </p:txBody>
      </p:sp>
      <p:pic>
        <p:nvPicPr>
          <p:cNvPr id="1026" name="Picture 2">
            <a:extLst>
              <a:ext uri="{FF2B5EF4-FFF2-40B4-BE49-F238E27FC236}">
                <a16:creationId xmlns:a16="http://schemas.microsoft.com/office/drawing/2014/main" id="{F9775C1F-B4CD-62E7-83D5-11C11606E9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9027" y="2204265"/>
            <a:ext cx="5961598" cy="3353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437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E0D6776-F367-58B0-DD91-AD0D194E51C9}"/>
              </a:ext>
            </a:extLst>
          </p:cNvPr>
          <p:cNvSpPr txBox="1"/>
          <p:nvPr/>
        </p:nvSpPr>
        <p:spPr>
          <a:xfrm>
            <a:off x="5362171" y="112712"/>
            <a:ext cx="4573681" cy="75389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b="1" i="0" dirty="0">
                <a:effectLst/>
                <a:latin typeface="Times New Roman" panose="02020603050405020304" pitchFamily="18" charset="0"/>
                <a:ea typeface="+mj-ea"/>
                <a:cs typeface="Times New Roman" panose="02020603050405020304" pitchFamily="18" charset="0"/>
              </a:rPr>
              <a:t>Fort Christian</a:t>
            </a:r>
            <a:endParaRPr lang="en-US" sz="4000" b="1" dirty="0">
              <a:latin typeface="Times New Roman" panose="02020603050405020304" pitchFamily="18" charset="0"/>
              <a:ea typeface="+mj-ea"/>
              <a:cs typeface="Times New Roman" panose="02020603050405020304" pitchFamily="18" charset="0"/>
            </a:endParaRPr>
          </a:p>
        </p:txBody>
      </p:sp>
      <p:pic>
        <p:nvPicPr>
          <p:cNvPr id="3074" name="Picture 2" descr="[photo]">
            <a:extLst>
              <a:ext uri="{FF2B5EF4-FFF2-40B4-BE49-F238E27FC236}">
                <a16:creationId xmlns:a16="http://schemas.microsoft.com/office/drawing/2014/main" id="{251F45A2-12BC-8B84-B367-6C9A88D55E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456" r="-1" b="1112"/>
          <a:stretch/>
        </p:blipFill>
        <p:spPr bwMode="auto">
          <a:xfrm>
            <a:off x="20" y="10"/>
            <a:ext cx="5057299" cy="567054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031A8FD-38E1-0424-6904-43735BDB3FCA}"/>
              </a:ext>
            </a:extLst>
          </p:cNvPr>
          <p:cNvSpPr txBox="1"/>
          <p:nvPr/>
        </p:nvSpPr>
        <p:spPr>
          <a:xfrm>
            <a:off x="5057319" y="1001105"/>
            <a:ext cx="4878533" cy="4556733"/>
          </a:xfrm>
          <a:prstGeom prst="rect">
            <a:avLst/>
          </a:prstGeom>
        </p:spPr>
        <p:txBody>
          <a:bodyPr vert="horz" lIns="91440" tIns="45720" rIns="91440" bIns="45720" rtlCol="0">
            <a:noAutofit/>
          </a:bodyPr>
          <a:lstStyle/>
          <a:p>
            <a:pPr marL="400050" indent="-342900">
              <a:lnSpc>
                <a:spcPct val="90000"/>
              </a:lnSpc>
              <a:spcAft>
                <a:spcPts val="600"/>
              </a:spcAft>
              <a:buFont typeface="Wingdings" panose="05000000000000000000" pitchFamily="2" charset="2"/>
              <a:buChar char="Ø"/>
            </a:pPr>
            <a:r>
              <a:rPr lang="en-US" sz="2200" b="0" dirty="0">
                <a:effectLst/>
                <a:latin typeface="Times New Roman" panose="02020603050405020304" pitchFamily="18" charset="0"/>
                <a:cs typeface="Times New Roman" panose="02020603050405020304" pitchFamily="18" charset="0"/>
              </a:rPr>
              <a:t>Fort Christian, a National Historical Landmark is located between Veterans Dr. and Emancipation Garden in Charlotte Amalie. Virgin Islands. </a:t>
            </a:r>
          </a:p>
          <a:p>
            <a:pPr marL="400050" indent="-342900">
              <a:lnSpc>
                <a:spcPct val="90000"/>
              </a:lnSpc>
              <a:spcAft>
                <a:spcPts val="600"/>
              </a:spcAft>
              <a:buFont typeface="Wingdings" panose="05000000000000000000" pitchFamily="2" charset="2"/>
              <a:buChar char="Ø"/>
            </a:pPr>
            <a:r>
              <a:rPr lang="en-US" sz="2200" b="0" dirty="0">
                <a:effectLst/>
                <a:latin typeface="Times New Roman" panose="02020603050405020304" pitchFamily="18" charset="0"/>
                <a:cs typeface="Times New Roman" panose="02020603050405020304" pitchFamily="18" charset="0"/>
              </a:rPr>
              <a:t>Although currently being restored, the fort is open Monday-Friday, 8:30 am to 4:30 pm. </a:t>
            </a:r>
          </a:p>
          <a:p>
            <a:pPr marL="400050" indent="-342900">
              <a:lnSpc>
                <a:spcPct val="90000"/>
              </a:lnSpc>
              <a:spcAft>
                <a:spcPts val="600"/>
              </a:spcAft>
              <a:buFont typeface="Wingdings" panose="05000000000000000000" pitchFamily="2" charset="2"/>
              <a:buChar char="Ø"/>
            </a:pPr>
            <a:r>
              <a:rPr lang="en-US" sz="2200" b="0" dirty="0">
                <a:effectLst/>
                <a:latin typeface="Times New Roman" panose="02020603050405020304" pitchFamily="18" charset="0"/>
                <a:cs typeface="Times New Roman" panose="02020603050405020304" pitchFamily="18" charset="0"/>
              </a:rPr>
              <a:t>The museum has exhibits on the history of the Virgin Islands from the Stone Age to the present, as well as a natural history section, a furniture collection from the Danish period, and an art gallery.</a:t>
            </a:r>
            <a:endParaRPr lang="en-US" sz="2200" dirty="0">
              <a:latin typeface="Times New Roman" panose="02020603050405020304" pitchFamily="18" charset="0"/>
              <a:cs typeface="Times New Roman" panose="02020603050405020304" pitchFamily="18" charset="0"/>
            </a:endParaRPr>
          </a:p>
        </p:txBody>
      </p:sp>
      <p:sp>
        <p:nvSpPr>
          <p:cNvPr id="6" name="Slide Number Placeholder 3">
            <a:extLst>
              <a:ext uri="{FF2B5EF4-FFF2-40B4-BE49-F238E27FC236}">
                <a16:creationId xmlns:a16="http://schemas.microsoft.com/office/drawing/2014/main" id="{7C52EECA-73CC-7765-CF3E-0789A96E1804}"/>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06F87E9A-0C7A-408B-83BF-C200F674FBCC}" type="slidenum">
              <a:rPr lang="en-US" sz="1200">
                <a:solidFill>
                  <a:prstClr val="black">
                    <a:tint val="75000"/>
                  </a:prstClr>
                </a:solidFill>
                <a:latin typeface="Calibri" panose="020F0502020204030204"/>
                <a:ea typeface="+mn-ea"/>
                <a:cs typeface="+mn-cs"/>
              </a:rPr>
              <a:pPr hangingPunct="1">
                <a:spcAft>
                  <a:spcPts val="600"/>
                </a:spcAft>
                <a:defRPr/>
              </a:pPr>
              <a:t>13</a:t>
            </a:fld>
            <a:endParaRPr lang="en-US" sz="1200">
              <a:solidFill>
                <a:prstClr val="black">
                  <a:tint val="75000"/>
                </a:prstClr>
              </a:solidFill>
              <a:latin typeface="Calibri" panose="020F0502020204030204"/>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page11">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44CE1-FD0F-6863-3C59-E37ED7D08525}"/>
              </a:ext>
            </a:extLst>
          </p:cNvPr>
          <p:cNvSpPr txBox="1">
            <a:spLocks noGrp="1"/>
          </p:cNvSpPr>
          <p:nvPr>
            <p:ph type="title" idx="4294967295"/>
          </p:nvPr>
        </p:nvSpPr>
        <p:spPr>
          <a:xfrm>
            <a:off x="0" y="-55563"/>
            <a:ext cx="9359900" cy="793751"/>
          </a:xfrm>
          <a:prstGeom prst="rect">
            <a:avLst/>
          </a:prstGeom>
        </p:spPr>
        <p:txBody>
          <a:bodyPr vert="horz"/>
          <a:lstStyle/>
          <a:p>
            <a:pPr algn="ctr" rtl="0">
              <a:lnSpc>
                <a:spcPct val="115000"/>
              </a:lnSpc>
              <a:spcAft>
                <a:spcPts val="1236"/>
              </a:spcAft>
            </a:pPr>
            <a:r>
              <a:rPr lang="en-US" sz="4000" b="1" i="0" dirty="0">
                <a:solidFill>
                  <a:srgbClr val="191E3B"/>
                </a:solidFill>
                <a:effectLst/>
                <a:latin typeface="Times New Roman" panose="02020603050405020304" pitchFamily="18" charset="0"/>
                <a:cs typeface="Times New Roman" panose="02020603050405020304" pitchFamily="18" charset="0"/>
              </a:rPr>
              <a:t>St. Thomas Museum</a:t>
            </a:r>
            <a:endParaRPr lang="en-US" sz="4000" b="1" dirty="0">
              <a:solidFill>
                <a:schemeClr val="tx1"/>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01C17038-C7F6-6AAB-BD0A-62E613EAC357}"/>
              </a:ext>
            </a:extLst>
          </p:cNvPr>
          <p:cNvSpPr txBox="1"/>
          <p:nvPr/>
        </p:nvSpPr>
        <p:spPr>
          <a:xfrm>
            <a:off x="5338433" y="4573669"/>
            <a:ext cx="4666151" cy="738664"/>
          </a:xfrm>
          <a:prstGeom prst="rect">
            <a:avLst/>
          </a:prstGeom>
          <a:noFill/>
        </p:spPr>
        <p:txBody>
          <a:bodyPr wrap="square">
            <a:spAutoFit/>
          </a:bodyPr>
          <a:lstStyle/>
          <a:p>
            <a:pPr algn="ctr"/>
            <a:r>
              <a:rPr lang="en-US" sz="2400" b="1" i="1" dirty="0">
                <a:solidFill>
                  <a:srgbClr val="FF0000"/>
                </a:solidFill>
                <a:latin typeface="Times New Roman" panose="02020603050405020304" pitchFamily="18" charset="0"/>
                <a:cs typeface="Times New Roman" panose="02020603050405020304" pitchFamily="18" charset="0"/>
              </a:rPr>
              <a:t>Admission: Free</a:t>
            </a:r>
          </a:p>
          <a:p>
            <a:pPr algn="ctr"/>
            <a:endParaRPr lang="en-US"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3BCF2DA-B262-4960-48A0-34915C116824}"/>
              </a:ext>
            </a:extLst>
          </p:cNvPr>
          <p:cNvSpPr txBox="1"/>
          <p:nvPr/>
        </p:nvSpPr>
        <p:spPr>
          <a:xfrm>
            <a:off x="76041" y="697582"/>
            <a:ext cx="5372932" cy="4832092"/>
          </a:xfrm>
          <a:prstGeom prst="rect">
            <a:avLst/>
          </a:prstGeom>
          <a:noFill/>
        </p:spPr>
        <p:txBody>
          <a:bodyPr wrap="square">
            <a:spAutoFit/>
          </a:bodyPr>
          <a:lstStyle/>
          <a:p>
            <a:pPr marL="342900" indent="-342900">
              <a:buFont typeface="Wingdings" panose="05000000000000000000" pitchFamily="2" charset="2"/>
              <a:buChar char="Ø"/>
            </a:pPr>
            <a:r>
              <a:rPr lang="en-US" sz="2200" i="0" dirty="0">
                <a:effectLst/>
                <a:latin typeface="Times New Roman" panose="02020603050405020304" pitchFamily="18" charset="0"/>
                <a:cs typeface="Times New Roman" panose="02020603050405020304" pitchFamily="18" charset="0"/>
              </a:rPr>
              <a:t>St. Thomas Historical Trust Museum is located at 5332 Raadets Gade, between Main and Waterfront.</a:t>
            </a:r>
            <a:r>
              <a:rPr lang="en-US" sz="2200" dirty="0">
                <a:latin typeface="Times New Roman" panose="02020603050405020304" pitchFamily="18" charset="0"/>
                <a:cs typeface="Times New Roman" panose="02020603050405020304" pitchFamily="18" charset="0"/>
              </a:rPr>
              <a:t> </a:t>
            </a:r>
          </a:p>
          <a:p>
            <a:pPr marL="342900" indent="-342900">
              <a:buFont typeface="Wingdings" panose="05000000000000000000" pitchFamily="2" charset="2"/>
              <a:buChar char="Ø"/>
            </a:pPr>
            <a:r>
              <a:rPr lang="en-US" sz="2200" b="0" i="0" dirty="0">
                <a:effectLst/>
                <a:latin typeface="Times New Roman" panose="02020603050405020304" pitchFamily="18" charset="0"/>
                <a:cs typeface="Times New Roman" panose="02020603050405020304" pitchFamily="18" charset="0"/>
              </a:rPr>
              <a:t>A group of concerned citizens established The Trust in 1966 to capture interest and focus energies on preserving the heritage of St. Thomas’ archeological and cultural past.</a:t>
            </a:r>
            <a:endParaRPr lang="en-US" sz="22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O</a:t>
            </a:r>
            <a:r>
              <a:rPr lang="en-US" sz="2200" b="0" i="0" dirty="0">
                <a:effectLst/>
                <a:latin typeface="Times New Roman" panose="02020603050405020304" pitchFamily="18" charset="0"/>
                <a:cs typeface="Times New Roman" panose="02020603050405020304" pitchFamily="18" charset="0"/>
              </a:rPr>
              <a:t>n display at the museum are collections of  West Indian art and antiques, some pieces dating back to the 1600s, and Artifacts recovered from shipwrecks in Charlotte Amalie harbor and from archaeological digs from around the island.</a:t>
            </a:r>
            <a:endParaRPr lang="en-US" sz="2200" i="0" dirty="0">
              <a:effectLst/>
              <a:latin typeface="Times New Roman" panose="02020603050405020304" pitchFamily="18" charset="0"/>
              <a:cs typeface="Times New Roman" panose="02020603050405020304" pitchFamily="18" charset="0"/>
            </a:endParaRPr>
          </a:p>
        </p:txBody>
      </p:sp>
      <p:pic>
        <p:nvPicPr>
          <p:cNvPr id="2050" name="Picture 2">
            <a:extLst>
              <a:ext uri="{FF2B5EF4-FFF2-40B4-BE49-F238E27FC236}">
                <a16:creationId xmlns:a16="http://schemas.microsoft.com/office/drawing/2014/main" id="{EB18B1A7-1022-7B8B-0673-6597D254B9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8973" y="738847"/>
            <a:ext cx="4631652" cy="34560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page12">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92C2CEB5-61B8-CD95-CF58-D788D61CF1E0}"/>
              </a:ext>
            </a:extLst>
          </p:cNvPr>
          <p:cNvSpPr>
            <a:spLocks noGrp="1"/>
          </p:cNvSpPr>
          <p:nvPr>
            <p:ph type="sldNum" sz="quarter" idx="4294967295"/>
          </p:nvPr>
        </p:nvSpPr>
        <p:spPr>
          <a:xfrm>
            <a:off x="7740650" y="5219700"/>
            <a:ext cx="2339975" cy="360363"/>
          </a:xfrm>
          <a:prstGeom prst="rect">
            <a:avLst/>
          </a:prstGeom>
        </p:spPr>
        <p:txBody>
          <a:bodyPr/>
          <a:lstStyle/>
          <a:p>
            <a:pPr lvl="0"/>
            <a:fld id="{668CC87C-C6DF-43F2-841E-AFCE33E4256F}" type="slidenum">
              <a:rPr/>
              <a:t>15</a:t>
            </a:fld>
            <a:endParaRPr lang="en-US"/>
          </a:p>
        </p:txBody>
      </p:sp>
      <p:sp>
        <p:nvSpPr>
          <p:cNvPr id="2" name="Title 1">
            <a:extLst>
              <a:ext uri="{FF2B5EF4-FFF2-40B4-BE49-F238E27FC236}">
                <a16:creationId xmlns:a16="http://schemas.microsoft.com/office/drawing/2014/main" id="{0C60F744-97DB-90D1-E14F-4F1573D01B40}"/>
              </a:ext>
            </a:extLst>
          </p:cNvPr>
          <p:cNvSpPr txBox="1">
            <a:spLocks noGrp="1"/>
          </p:cNvSpPr>
          <p:nvPr>
            <p:ph type="title" idx="4294967295"/>
          </p:nvPr>
        </p:nvSpPr>
        <p:spPr>
          <a:xfrm>
            <a:off x="0" y="165903"/>
            <a:ext cx="9359900" cy="793751"/>
          </a:xfrm>
          <a:prstGeom prst="rect">
            <a:avLst/>
          </a:prstGeom>
        </p:spPr>
        <p:txBody>
          <a:bodyPr vert="horz"/>
          <a:lstStyle/>
          <a:p>
            <a:pPr algn="ctr"/>
            <a:r>
              <a:rPr lang="en-US" sz="4000" b="1" i="0" dirty="0">
                <a:solidFill>
                  <a:srgbClr val="191E3B"/>
                </a:solidFill>
                <a:effectLst/>
                <a:latin typeface="Times New Roman" panose="02020603050405020304" pitchFamily="18" charset="0"/>
                <a:cs typeface="Times New Roman" panose="02020603050405020304" pitchFamily="18" charset="0"/>
              </a:rPr>
              <a:t>Vendors' Plaza</a:t>
            </a:r>
            <a:endParaRPr lang="en-US" sz="4000" b="1" dirty="0">
              <a:solidFill>
                <a:schemeClr val="tx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806BB97-D195-E607-F676-F6D6A523FF62}"/>
              </a:ext>
            </a:extLst>
          </p:cNvPr>
          <p:cNvSpPr txBox="1"/>
          <p:nvPr/>
        </p:nvSpPr>
        <p:spPr>
          <a:xfrm>
            <a:off x="169825" y="934439"/>
            <a:ext cx="5382349" cy="3170099"/>
          </a:xfrm>
          <a:prstGeom prst="rect">
            <a:avLst/>
          </a:prstGeom>
          <a:noFill/>
        </p:spPr>
        <p:txBody>
          <a:bodyPr wrap="square">
            <a:spAutoFit/>
          </a:bodyPr>
          <a:lstStyle/>
          <a:p>
            <a:pPr marL="285750" indent="-285750">
              <a:buFont typeface="Wingdings" panose="05000000000000000000" pitchFamily="2" charset="2"/>
              <a:buChar char="Ø"/>
            </a:pPr>
            <a:r>
              <a:rPr lang="en-US" sz="2000" b="0" i="0" dirty="0">
                <a:effectLst/>
                <a:latin typeface="Times New Roman" panose="02020603050405020304" pitchFamily="18" charset="0"/>
                <a:cs typeface="Times New Roman" panose="02020603050405020304" pitchFamily="18" charset="0"/>
              </a:rPr>
              <a:t>Vendors Plaza is an outdoor marketplace next to Fort Christian and the Legislature building, just at the edge of downtown Charlotte Amalie. Local vendors set up tents and booths to sell an assortment of hats, knockoff designer bags, inexpensive jewelry, t-shirts, sundresses, and various cheap trinkets. </a:t>
            </a:r>
          </a:p>
          <a:p>
            <a:pPr marL="285750" indent="-285750">
              <a:buFont typeface="Wingdings" panose="05000000000000000000" pitchFamily="2" charset="2"/>
              <a:buChar char="Ø"/>
            </a:pPr>
            <a:r>
              <a:rPr lang="en-US" sz="2000" b="0" i="0" dirty="0">
                <a:effectLst/>
                <a:latin typeface="Times New Roman" panose="02020603050405020304" pitchFamily="18" charset="0"/>
                <a:cs typeface="Times New Roman" panose="02020603050405020304" pitchFamily="18" charset="0"/>
              </a:rPr>
              <a:t>You can also get your hair braided or buy some West Indian food and ice cream from the food vendors who set up around the perimeter. </a:t>
            </a:r>
            <a:endParaRPr lang="en-US" sz="2000" dirty="0">
              <a:latin typeface="Times New Roman" panose="02020603050405020304" pitchFamily="18" charset="0"/>
              <a:cs typeface="Times New Roman" panose="02020603050405020304" pitchFamily="18" charset="0"/>
            </a:endParaRPr>
          </a:p>
        </p:txBody>
      </p:sp>
      <p:pic>
        <p:nvPicPr>
          <p:cNvPr id="3074" name="Picture 2">
            <a:extLst>
              <a:ext uri="{FF2B5EF4-FFF2-40B4-BE49-F238E27FC236}">
                <a16:creationId xmlns:a16="http://schemas.microsoft.com/office/drawing/2014/main" id="{B6CB6705-2258-A6F7-16AE-527FC144F2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420" b="14595"/>
          <a:stretch/>
        </p:blipFill>
        <p:spPr bwMode="auto">
          <a:xfrm>
            <a:off x="5552175" y="941779"/>
            <a:ext cx="4528450" cy="312222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FF88F03-2581-6B5F-B7BD-990781528243}"/>
              </a:ext>
            </a:extLst>
          </p:cNvPr>
          <p:cNvSpPr txBox="1"/>
          <p:nvPr/>
        </p:nvSpPr>
        <p:spPr>
          <a:xfrm>
            <a:off x="169825" y="4244574"/>
            <a:ext cx="9767617" cy="1015663"/>
          </a:xfrm>
          <a:prstGeom prst="rect">
            <a:avLst/>
          </a:prstGeom>
          <a:noFill/>
        </p:spPr>
        <p:txBody>
          <a:bodyPr wrap="square">
            <a:spAutoFit/>
          </a:bodyPr>
          <a:lstStyle/>
          <a:p>
            <a:pPr marL="285750" indent="-285750">
              <a:buFont typeface="Wingdings" panose="05000000000000000000" pitchFamily="2" charset="2"/>
              <a:buChar char="Ø"/>
            </a:pPr>
            <a:r>
              <a:rPr lang="en-US" sz="2000" b="0" i="0" dirty="0">
                <a:effectLst/>
                <a:latin typeface="Times New Roman" panose="02020603050405020304" pitchFamily="18" charset="0"/>
                <a:cs typeface="Times New Roman" panose="02020603050405020304" pitchFamily="18" charset="0"/>
              </a:rPr>
              <a:t>The plaza is open from 7:30 a.m. to 5:30 p.m., mostly on days when cruise ships are in port. Bring cash with you - these are small-time merchants, and few, if any, accept charge cards.</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92C2CEB5-61B8-CD95-CF58-D788D61CF1E0}"/>
              </a:ext>
            </a:extLst>
          </p:cNvPr>
          <p:cNvSpPr>
            <a:spLocks noGrp="1"/>
          </p:cNvSpPr>
          <p:nvPr>
            <p:ph type="sldNum" sz="quarter" idx="4294967295"/>
          </p:nvPr>
        </p:nvSpPr>
        <p:spPr>
          <a:xfrm>
            <a:off x="7740650" y="4949825"/>
            <a:ext cx="2339975" cy="358775"/>
          </a:xfrm>
          <a:prstGeom prst="rect">
            <a:avLst/>
          </a:prstGeom>
        </p:spPr>
        <p:txBody>
          <a:bodyPr/>
          <a:lstStyle/>
          <a:p>
            <a:pPr lvl="0"/>
            <a:fld id="{668CC87C-C6DF-43F2-841E-AFCE33E4256F}" type="slidenum">
              <a:rPr/>
              <a:t>16</a:t>
            </a:fld>
            <a:endParaRPr lang="en-US"/>
          </a:p>
        </p:txBody>
      </p:sp>
      <p:sp>
        <p:nvSpPr>
          <p:cNvPr id="2" name="Title 1">
            <a:extLst>
              <a:ext uri="{FF2B5EF4-FFF2-40B4-BE49-F238E27FC236}">
                <a16:creationId xmlns:a16="http://schemas.microsoft.com/office/drawing/2014/main" id="{0C60F744-97DB-90D1-E14F-4F1573D01B40}"/>
              </a:ext>
            </a:extLst>
          </p:cNvPr>
          <p:cNvSpPr txBox="1">
            <a:spLocks noGrp="1"/>
          </p:cNvSpPr>
          <p:nvPr>
            <p:ph type="title" idx="4294967295"/>
          </p:nvPr>
        </p:nvSpPr>
        <p:spPr>
          <a:xfrm>
            <a:off x="0" y="85839"/>
            <a:ext cx="9359900" cy="793751"/>
          </a:xfrm>
          <a:prstGeom prst="rect">
            <a:avLst/>
          </a:prstGeom>
        </p:spPr>
        <p:txBody>
          <a:bodyPr vert="horz"/>
          <a:lstStyle/>
          <a:p>
            <a:pPr algn="ctr"/>
            <a:r>
              <a:rPr lang="en-US" sz="4000" b="1" i="0" dirty="0">
                <a:solidFill>
                  <a:srgbClr val="1E1E1E"/>
                </a:solidFill>
                <a:effectLst/>
                <a:latin typeface="Times New Roman" panose="02020603050405020304" pitchFamily="18" charset="0"/>
                <a:cs typeface="Times New Roman" panose="02020603050405020304" pitchFamily="18" charset="0"/>
              </a:rPr>
              <a:t>Emancipation Garden</a:t>
            </a:r>
          </a:p>
        </p:txBody>
      </p:sp>
      <p:pic>
        <p:nvPicPr>
          <p:cNvPr id="4098" name="Picture 2">
            <a:extLst>
              <a:ext uri="{FF2B5EF4-FFF2-40B4-BE49-F238E27FC236}">
                <a16:creationId xmlns:a16="http://schemas.microsoft.com/office/drawing/2014/main" id="{EF83DA88-0D91-AB56-1BAA-AF78244B32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1156" y="2042568"/>
            <a:ext cx="3939468" cy="26263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5657E70-296F-B86D-5E59-2966825FB295}"/>
              </a:ext>
            </a:extLst>
          </p:cNvPr>
          <p:cNvSpPr txBox="1"/>
          <p:nvPr/>
        </p:nvSpPr>
        <p:spPr>
          <a:xfrm>
            <a:off x="112889" y="735638"/>
            <a:ext cx="9697155" cy="4678204"/>
          </a:xfrm>
          <a:prstGeom prst="rect">
            <a:avLst/>
          </a:prstGeom>
          <a:noFill/>
        </p:spPr>
        <p:txBody>
          <a:bodyPr wrap="square">
            <a:spAutoFit/>
          </a:bodyPr>
          <a:lstStyle/>
          <a:p>
            <a:pPr marL="342900" indent="-342900">
              <a:buFont typeface="Wingdings" panose="05000000000000000000" pitchFamily="2" charset="2"/>
              <a:buChar char="Ø"/>
            </a:pPr>
            <a:r>
              <a:rPr lang="en-US" sz="2000" b="0" i="0" dirty="0">
                <a:effectLst/>
                <a:latin typeface="Times New Roman" panose="02020603050405020304" pitchFamily="18" charset="0"/>
                <a:cs typeface="Times New Roman" panose="02020603050405020304" pitchFamily="18" charset="0"/>
              </a:rPr>
              <a:t>The park was built to commemorate the freeing of the slaves which took place on July 3, 1848. A commemorative plaque, a bronze bust of a freed slave blowing a conch shell, and a replica of the Liberty Bell are featured. The park was also ringed with a fence of old ships' anchor chains and cannons recovered from the harbor.</a:t>
            </a:r>
          </a:p>
          <a:p>
            <a:pPr marL="342900" indent="-342900">
              <a:buFont typeface="Wingdings" panose="05000000000000000000" pitchFamily="2" charset="2"/>
              <a:buChar char="Ø"/>
            </a:pPr>
            <a:r>
              <a:rPr lang="en-US" sz="2000" b="0" i="0" dirty="0">
                <a:effectLst/>
                <a:latin typeface="Times New Roman" panose="02020603050405020304" pitchFamily="18" charset="0"/>
                <a:cs typeface="Times New Roman" panose="02020603050405020304" pitchFamily="18" charset="0"/>
              </a:rPr>
              <a:t>The park is surrounded by historical buildings, </a:t>
            </a:r>
            <a:br>
              <a:rPr lang="en-US" sz="2000" b="0" i="0" dirty="0">
                <a:effectLst/>
                <a:latin typeface="Times New Roman" panose="02020603050405020304" pitchFamily="18" charset="0"/>
                <a:cs typeface="Times New Roman" panose="02020603050405020304" pitchFamily="18" charset="0"/>
              </a:rPr>
            </a:br>
            <a:r>
              <a:rPr lang="en-US" sz="2000" b="0" i="0" dirty="0">
                <a:effectLst/>
                <a:latin typeface="Times New Roman" panose="02020603050405020304" pitchFamily="18" charset="0"/>
                <a:cs typeface="Times New Roman" panose="02020603050405020304" pitchFamily="18" charset="0"/>
              </a:rPr>
              <a:t>including the Emancipation Garden Post Office and </a:t>
            </a:r>
            <a:br>
              <a:rPr lang="en-US" sz="2000" b="0" i="0" dirty="0">
                <a:effectLst/>
                <a:latin typeface="Times New Roman" panose="02020603050405020304" pitchFamily="18" charset="0"/>
                <a:cs typeface="Times New Roman" panose="02020603050405020304" pitchFamily="18" charset="0"/>
              </a:rPr>
            </a:br>
            <a:r>
              <a:rPr lang="en-US" sz="2000" b="0" i="0" dirty="0">
                <a:effectLst/>
                <a:latin typeface="Times New Roman" panose="02020603050405020304" pitchFamily="18" charset="0"/>
                <a:cs typeface="Times New Roman" panose="02020603050405020304" pitchFamily="18" charset="0"/>
              </a:rPr>
              <a:t>Government House. Official government ceremonies </a:t>
            </a:r>
            <a:br>
              <a:rPr lang="en-US" sz="2000" b="0" i="0" dirty="0">
                <a:effectLst/>
                <a:latin typeface="Times New Roman" panose="02020603050405020304" pitchFamily="18" charset="0"/>
                <a:cs typeface="Times New Roman" panose="02020603050405020304" pitchFamily="18" charset="0"/>
              </a:rPr>
            </a:br>
            <a:r>
              <a:rPr lang="en-US" sz="2000" b="0" i="0" dirty="0">
                <a:effectLst/>
                <a:latin typeface="Times New Roman" panose="02020603050405020304" pitchFamily="18" charset="0"/>
                <a:cs typeface="Times New Roman" panose="02020603050405020304" pitchFamily="18" charset="0"/>
              </a:rPr>
              <a:t>are frequently held here</a:t>
            </a:r>
            <a:endParaRPr lang="en-US" sz="200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Ø"/>
            </a:pPr>
            <a:r>
              <a:rPr lang="en-US" sz="2000" b="0" i="0" dirty="0">
                <a:effectLst/>
                <a:latin typeface="Times New Roman" panose="02020603050405020304" pitchFamily="18" charset="0"/>
                <a:cs typeface="Times New Roman" panose="02020603050405020304" pitchFamily="18" charset="0"/>
              </a:rPr>
              <a:t>The trees shading the park are </a:t>
            </a:r>
            <a:r>
              <a:rPr lang="en-US" sz="2000" b="0" i="0" u="none" strike="noStrike" dirty="0">
                <a:effectLst/>
                <a:latin typeface="Times New Roman" panose="02020603050405020304" pitchFamily="18" charset="0"/>
                <a:cs typeface="Times New Roman" panose="02020603050405020304" pitchFamily="18" charset="0"/>
              </a:rPr>
              <a:t>lignum vitae</a:t>
            </a:r>
            <a:r>
              <a:rPr lang="en-US" sz="2000" b="0" i="0" dirty="0">
                <a:effectLst/>
                <a:latin typeface="Times New Roman" panose="02020603050405020304" pitchFamily="18" charset="0"/>
                <a:cs typeface="Times New Roman" panose="02020603050405020304" pitchFamily="18" charset="0"/>
              </a:rPr>
              <a:t>, one of </a:t>
            </a:r>
            <a:br>
              <a:rPr lang="en-US" sz="2000" b="0" i="0" dirty="0">
                <a:effectLst/>
                <a:latin typeface="Times New Roman" panose="02020603050405020304" pitchFamily="18" charset="0"/>
                <a:cs typeface="Times New Roman" panose="02020603050405020304" pitchFamily="18" charset="0"/>
              </a:rPr>
            </a:br>
            <a:r>
              <a:rPr lang="en-US" sz="2000" b="0" i="0" dirty="0">
                <a:effectLst/>
                <a:latin typeface="Times New Roman" panose="02020603050405020304" pitchFamily="18" charset="0"/>
                <a:cs typeface="Times New Roman" panose="02020603050405020304" pitchFamily="18" charset="0"/>
              </a:rPr>
              <a:t>the hardest and slowest growing trees on earth, and </a:t>
            </a:r>
            <a:br>
              <a:rPr lang="en-US" sz="2000" b="0" i="0" dirty="0">
                <a:effectLst/>
                <a:latin typeface="Times New Roman" panose="02020603050405020304" pitchFamily="18" charset="0"/>
                <a:cs typeface="Times New Roman" panose="02020603050405020304" pitchFamily="18" charset="0"/>
              </a:rPr>
            </a:br>
            <a:r>
              <a:rPr lang="en-US" sz="2000" b="0" i="0" dirty="0">
                <a:effectLst/>
                <a:latin typeface="Times New Roman" panose="02020603050405020304" pitchFamily="18" charset="0"/>
                <a:cs typeface="Times New Roman" panose="02020603050405020304" pitchFamily="18" charset="0"/>
              </a:rPr>
              <a:t>commonly used in colonial times as foundation posts </a:t>
            </a:r>
            <a:br>
              <a:rPr lang="en-US" sz="2000" b="0" i="0" dirty="0">
                <a:effectLst/>
                <a:latin typeface="Times New Roman" panose="02020603050405020304" pitchFamily="18" charset="0"/>
                <a:cs typeface="Times New Roman" panose="02020603050405020304" pitchFamily="18" charset="0"/>
              </a:rPr>
            </a:br>
            <a:r>
              <a:rPr lang="en-US" sz="2000" b="0" i="0" dirty="0">
                <a:effectLst/>
                <a:latin typeface="Times New Roman" panose="02020603050405020304" pitchFamily="18" charset="0"/>
                <a:cs typeface="Times New Roman" panose="02020603050405020304" pitchFamily="18" charset="0"/>
              </a:rPr>
              <a:t>for island buildings.</a:t>
            </a:r>
          </a:p>
          <a:p>
            <a:pPr marL="342900" indent="-342900" algn="l">
              <a:buFont typeface="Wingdings" panose="05000000000000000000" pitchFamily="2" charset="2"/>
              <a:buChar char="Ø"/>
            </a:pPr>
            <a:r>
              <a:rPr lang="en-US" sz="2000" b="0" i="0" dirty="0">
                <a:effectLst/>
                <a:latin typeface="Times New Roman" panose="02020603050405020304" pitchFamily="18" charset="0"/>
                <a:cs typeface="Times New Roman" panose="02020603050405020304" pitchFamily="18" charset="0"/>
              </a:rPr>
              <a:t>The gazebo hosts concerts and other activities </a:t>
            </a:r>
            <a:br>
              <a:rPr lang="en-US" sz="2000" b="0" i="0" dirty="0">
                <a:effectLst/>
                <a:latin typeface="Times New Roman" panose="02020603050405020304" pitchFamily="18" charset="0"/>
                <a:cs typeface="Times New Roman" panose="02020603050405020304" pitchFamily="18" charset="0"/>
              </a:rPr>
            </a:br>
            <a:r>
              <a:rPr lang="en-US" sz="2000" b="0" i="0" dirty="0">
                <a:effectLst/>
                <a:latin typeface="Times New Roman" panose="02020603050405020304" pitchFamily="18" charset="0"/>
                <a:cs typeface="Times New Roman" panose="02020603050405020304" pitchFamily="18" charset="0"/>
              </a:rPr>
              <a:t>throughout the year, including a free concert by </a:t>
            </a:r>
            <a:r>
              <a:rPr lang="en-US" sz="2000" b="0" i="0" u="none" strike="noStrike" dirty="0">
                <a:effectLst/>
                <a:latin typeface="Times New Roman" panose="02020603050405020304" pitchFamily="18" charset="0"/>
                <a:cs typeface="Times New Roman" panose="02020603050405020304" pitchFamily="18" charset="0"/>
              </a:rPr>
              <a:t>Jimmy Cliff</a:t>
            </a:r>
            <a:r>
              <a:rPr lang="en-US" sz="2000" b="0" i="0" dirty="0">
                <a:effectLst/>
                <a:latin typeface="Times New Roman" panose="02020603050405020304" pitchFamily="18" charset="0"/>
                <a:cs typeface="Times New Roman" panose="02020603050405020304" pitchFamily="18" charset="0"/>
              </a:rPr>
              <a:t> in 1980.</a:t>
            </a:r>
          </a:p>
          <a:p>
            <a:endParaRPr lang="en-US" dirty="0"/>
          </a:p>
        </p:txBody>
      </p:sp>
    </p:spTree>
    <p:extLst>
      <p:ext uri="{BB962C8B-B14F-4D97-AF65-F5344CB8AC3E}">
        <p14:creationId xmlns:p14="http://schemas.microsoft.com/office/powerpoint/2010/main" val="2250094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37306B-320D-8EFA-FCD0-4DD3922C827C}"/>
              </a:ext>
            </a:extLst>
          </p:cNvPr>
          <p:cNvSpPr txBox="1"/>
          <p:nvPr/>
        </p:nvSpPr>
        <p:spPr>
          <a:xfrm>
            <a:off x="5057319" y="301905"/>
            <a:ext cx="4680570" cy="81988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i="0" dirty="0">
                <a:effectLst/>
                <a:latin typeface="Times New Roman" panose="02020603050405020304" pitchFamily="18" charset="0"/>
                <a:ea typeface="+mj-ea"/>
                <a:cs typeface="Times New Roman" panose="02020603050405020304" pitchFamily="18" charset="0"/>
              </a:rPr>
              <a:t>99 Steps</a:t>
            </a:r>
            <a:endParaRPr lang="en-US" sz="4400" b="1" dirty="0">
              <a:latin typeface="Times New Roman" panose="02020603050405020304" pitchFamily="18" charset="0"/>
              <a:ea typeface="+mj-ea"/>
              <a:cs typeface="Times New Roman" panose="02020603050405020304" pitchFamily="18" charset="0"/>
            </a:endParaRPr>
          </a:p>
        </p:txBody>
      </p:sp>
      <p:pic>
        <p:nvPicPr>
          <p:cNvPr id="1026" name="Picture 2" descr="The 99 Steps: the most famous of our Step Streets">
            <a:extLst>
              <a:ext uri="{FF2B5EF4-FFF2-40B4-BE49-F238E27FC236}">
                <a16:creationId xmlns:a16="http://schemas.microsoft.com/office/drawing/2014/main" id="{C941CB97-9F47-5D85-4FA4-5BAC9C3851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599" r="2" b="14308"/>
          <a:stretch/>
        </p:blipFill>
        <p:spPr bwMode="auto">
          <a:xfrm>
            <a:off x="20" y="10"/>
            <a:ext cx="5057299" cy="567054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552CAC9-2D06-3BE2-F3AA-6B0C1450E88F}"/>
              </a:ext>
            </a:extLst>
          </p:cNvPr>
          <p:cNvSpPr txBox="1"/>
          <p:nvPr/>
        </p:nvSpPr>
        <p:spPr>
          <a:xfrm>
            <a:off x="5057319" y="1244338"/>
            <a:ext cx="4680570" cy="4213782"/>
          </a:xfrm>
          <a:prstGeom prst="rect">
            <a:avLst/>
          </a:prstGeom>
        </p:spPr>
        <p:txBody>
          <a:bodyPr vert="horz" lIns="91440" tIns="45720" rIns="91440" bIns="45720" rtlCol="0">
            <a:noAutofit/>
          </a:bodyPr>
          <a:lstStyle/>
          <a:p>
            <a:pPr marL="114300" indent="-342900">
              <a:lnSpc>
                <a:spcPct val="90000"/>
              </a:lnSpc>
              <a:spcAft>
                <a:spcPts val="600"/>
              </a:spcAft>
              <a:buFont typeface="Wingdings" panose="05000000000000000000" pitchFamily="2" charset="2"/>
              <a:buChar char="Ø"/>
            </a:pPr>
            <a:r>
              <a:rPr lang="en-US" sz="2200" b="0" i="0" dirty="0">
                <a:effectLst/>
                <a:latin typeface="Times New Roman" panose="02020603050405020304" pitchFamily="18" charset="0"/>
                <a:cs typeface="Times New Roman" panose="02020603050405020304" pitchFamily="18" charset="0"/>
              </a:rPr>
              <a:t>There are actually 103 steps. The 99 Steps are one of the most well-known landmarks in St. Thomas. The hills rising around Charlotte Amalie are full of steep streets. Perhaps the most visited by tourists are the 99 Steps, which were built by the Danes in the 1700s.</a:t>
            </a:r>
          </a:p>
          <a:p>
            <a:pPr marL="114300" indent="-342900">
              <a:lnSpc>
                <a:spcPct val="90000"/>
              </a:lnSpc>
              <a:spcAft>
                <a:spcPts val="600"/>
              </a:spcAft>
              <a:buFont typeface="Wingdings" panose="05000000000000000000" pitchFamily="2" charset="2"/>
              <a:buChar char="Ø"/>
            </a:pPr>
            <a:r>
              <a:rPr lang="en-US" sz="2200" b="0" i="0" dirty="0">
                <a:effectLst/>
                <a:latin typeface="Times New Roman" panose="02020603050405020304" pitchFamily="18" charset="0"/>
                <a:cs typeface="Times New Roman" panose="02020603050405020304" pitchFamily="18" charset="0"/>
              </a:rPr>
              <a:t>Not far from historic Fort Christian and the Emancipation Garden, they lead visitors to a nice view of the island and close to the foot of Blackbeard’s Castle.</a:t>
            </a:r>
          </a:p>
        </p:txBody>
      </p:sp>
    </p:spTree>
    <p:extLst>
      <p:ext uri="{BB962C8B-B14F-4D97-AF65-F5344CB8AC3E}">
        <p14:creationId xmlns:p14="http://schemas.microsoft.com/office/powerpoint/2010/main" val="2196885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page13">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0" y="-17463"/>
            <a:ext cx="9359900" cy="795338"/>
          </a:xfrm>
          <a:prstGeom prst="rect">
            <a:avLst/>
          </a:prstGeom>
        </p:spPr>
        <p:txBody>
          <a:bodyPr vert="horz"/>
          <a:lstStyle/>
          <a:p>
            <a:pPr algn="ctr"/>
            <a:r>
              <a:rPr lang="en-US" sz="4000" b="0" i="0" dirty="0">
                <a:solidFill>
                  <a:schemeClr val="tx1"/>
                </a:solidFill>
                <a:effectLst/>
                <a:latin typeface="Times New Roman" panose="02020603050405020304" pitchFamily="18" charset="0"/>
                <a:cs typeface="Times New Roman" panose="02020603050405020304" pitchFamily="18" charset="0"/>
              </a:rPr>
              <a:t>Blackbeard's Castle</a:t>
            </a:r>
            <a:endParaRPr lang="en-US" sz="4000" b="1" dirty="0">
              <a:solidFill>
                <a:schemeClr val="tx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89027B94-54E7-EA42-B000-81F19C9B753A}"/>
              </a:ext>
            </a:extLst>
          </p:cNvPr>
          <p:cNvSpPr txBox="1"/>
          <p:nvPr/>
        </p:nvSpPr>
        <p:spPr>
          <a:xfrm>
            <a:off x="0" y="5151770"/>
            <a:ext cx="3233394" cy="369332"/>
          </a:xfrm>
          <a:prstGeom prst="rect">
            <a:avLst/>
          </a:prstGeom>
          <a:noFill/>
        </p:spPr>
        <p:txBody>
          <a:bodyPr wrap="square">
            <a:spAutoFit/>
          </a:bodyPr>
          <a:lstStyle/>
          <a:p>
            <a:pPr algn="ctr"/>
            <a:r>
              <a:rPr lang="en-US" b="1" dirty="0">
                <a:solidFill>
                  <a:srgbClr val="000000"/>
                </a:solidFill>
                <a:latin typeface="Trip Sans VF"/>
              </a:rPr>
              <a:t>When open Admission is </a:t>
            </a:r>
            <a:r>
              <a:rPr lang="en-US" b="1" i="0" dirty="0">
                <a:solidFill>
                  <a:srgbClr val="000000"/>
                </a:solidFill>
                <a:effectLst/>
                <a:latin typeface="Trip Sans VF"/>
              </a:rPr>
              <a:t>$10.00</a:t>
            </a:r>
          </a:p>
        </p:txBody>
      </p:sp>
      <p:sp>
        <p:nvSpPr>
          <p:cNvPr id="6" name="TextBox 5">
            <a:extLst>
              <a:ext uri="{FF2B5EF4-FFF2-40B4-BE49-F238E27FC236}">
                <a16:creationId xmlns:a16="http://schemas.microsoft.com/office/drawing/2014/main" id="{B57A6AA8-907E-505A-9CF3-28354581A36D}"/>
              </a:ext>
            </a:extLst>
          </p:cNvPr>
          <p:cNvSpPr txBox="1"/>
          <p:nvPr/>
        </p:nvSpPr>
        <p:spPr>
          <a:xfrm>
            <a:off x="3233394" y="645928"/>
            <a:ext cx="6783313" cy="4708981"/>
          </a:xfrm>
          <a:prstGeom prst="rect">
            <a:avLst/>
          </a:prstGeom>
          <a:noFill/>
        </p:spPr>
        <p:txBody>
          <a:bodyPr wrap="square">
            <a:spAutoFit/>
          </a:bodyPr>
          <a:lstStyle/>
          <a:p>
            <a:pPr marL="285750" indent="-285750" algn="l">
              <a:buFont typeface="Wingdings" panose="05000000000000000000" pitchFamily="2" charset="2"/>
              <a:buChar char="Ø"/>
            </a:pPr>
            <a:r>
              <a:rPr lang="en-US" sz="2000" b="1" i="0" dirty="0">
                <a:effectLst/>
                <a:latin typeface="Times New Roman" panose="02020603050405020304" pitchFamily="18" charset="0"/>
                <a:cs typeface="Times New Roman" panose="02020603050405020304" pitchFamily="18" charset="0"/>
              </a:rPr>
              <a:t>Blackbeard's Castle</a:t>
            </a:r>
            <a:r>
              <a:rPr lang="en-US" sz="2000" b="0" i="0" dirty="0">
                <a:effectLst/>
                <a:latin typeface="Times New Roman" panose="02020603050405020304" pitchFamily="18" charset="0"/>
                <a:cs typeface="Times New Roman" panose="02020603050405020304" pitchFamily="18" charset="0"/>
              </a:rPr>
              <a:t> is one of five </a:t>
            </a:r>
            <a:r>
              <a:rPr lang="en-US" sz="2000" b="0" i="0" u="none" strike="noStrike" dirty="0">
                <a:effectLst/>
                <a:latin typeface="Times New Roman" panose="02020603050405020304" pitchFamily="18" charset="0"/>
                <a:cs typeface="Times New Roman" panose="02020603050405020304" pitchFamily="18" charset="0"/>
              </a:rPr>
              <a:t>National Historic Landmarks</a:t>
            </a:r>
            <a:r>
              <a:rPr lang="en-US" sz="2000" b="0" i="0" dirty="0">
                <a:effectLst/>
                <a:latin typeface="Times New Roman" panose="02020603050405020304" pitchFamily="18" charset="0"/>
                <a:cs typeface="Times New Roman" panose="02020603050405020304" pitchFamily="18" charset="0"/>
              </a:rPr>
              <a:t> in the </a:t>
            </a:r>
            <a:r>
              <a:rPr lang="en-US" sz="2000" b="0" i="0" u="none" strike="noStrike" dirty="0">
                <a:effectLst/>
                <a:latin typeface="Times New Roman" panose="02020603050405020304" pitchFamily="18" charset="0"/>
                <a:cs typeface="Times New Roman" panose="02020603050405020304" pitchFamily="18" charset="0"/>
              </a:rPr>
              <a:t>U.S. Virgin Islands</a:t>
            </a:r>
            <a:r>
              <a:rPr lang="en-US" sz="2000" b="0" i="0" dirty="0">
                <a:effectLst/>
                <a:latin typeface="Times New Roman" panose="02020603050405020304" pitchFamily="18" charset="0"/>
                <a:cs typeface="Times New Roman" panose="02020603050405020304" pitchFamily="18" charset="0"/>
              </a:rPr>
              <a:t>. It is located in the city of </a:t>
            </a:r>
            <a:r>
              <a:rPr lang="en-US" sz="2000" b="0" i="0" u="none" strike="noStrike" dirty="0">
                <a:effectLst/>
                <a:latin typeface="Times New Roman" panose="02020603050405020304" pitchFamily="18" charset="0"/>
                <a:cs typeface="Times New Roman" panose="02020603050405020304" pitchFamily="18" charset="0"/>
              </a:rPr>
              <a:t>Charlotte Amalie</a:t>
            </a:r>
            <a:r>
              <a:rPr lang="en-US" sz="2000" b="0" i="0" dirty="0">
                <a:effectLst/>
                <a:latin typeface="Times New Roman" panose="02020603050405020304" pitchFamily="18" charset="0"/>
                <a:cs typeface="Times New Roman" panose="02020603050405020304" pitchFamily="18" charset="0"/>
              </a:rPr>
              <a:t>, on the island of </a:t>
            </a:r>
            <a:r>
              <a:rPr lang="en-US" sz="2000" b="0" i="0" u="none" strike="noStrike" dirty="0">
                <a:effectLst/>
                <a:latin typeface="Times New Roman" panose="02020603050405020304" pitchFamily="18" charset="0"/>
                <a:cs typeface="Times New Roman" panose="02020603050405020304" pitchFamily="18" charset="0"/>
              </a:rPr>
              <a:t>St. Thomas</a:t>
            </a:r>
            <a:r>
              <a:rPr lang="en-US" sz="2000" b="0" i="0" dirty="0">
                <a:effectLst/>
                <a:latin typeface="Times New Roman" panose="02020603050405020304" pitchFamily="18" charset="0"/>
                <a:cs typeface="Times New Roman" panose="02020603050405020304" pitchFamily="18" charset="0"/>
              </a:rPr>
              <a:t>. Erected in 1679 by the </a:t>
            </a:r>
            <a:r>
              <a:rPr lang="en-US" sz="2000" b="0" i="0" u="none" strike="noStrike" dirty="0">
                <a:effectLst/>
                <a:latin typeface="Times New Roman" panose="02020603050405020304" pitchFamily="18" charset="0"/>
                <a:cs typeface="Times New Roman" panose="02020603050405020304" pitchFamily="18" charset="0"/>
              </a:rPr>
              <a:t>Danes</a:t>
            </a:r>
            <a:r>
              <a:rPr lang="en-US" sz="2000" b="0" i="0" dirty="0">
                <a:effectLst/>
                <a:latin typeface="Times New Roman" panose="02020603050405020304" pitchFamily="18" charset="0"/>
                <a:cs typeface="Times New Roman" panose="02020603050405020304" pitchFamily="18" charset="0"/>
              </a:rPr>
              <a:t> as a watchtower to protect the harbor as well as </a:t>
            </a:r>
            <a:r>
              <a:rPr lang="en-US" sz="2000" b="0" i="0" u="none" strike="noStrike" dirty="0">
                <a:effectLst/>
                <a:latin typeface="Times New Roman" panose="02020603050405020304" pitchFamily="18" charset="0"/>
                <a:cs typeface="Times New Roman" panose="02020603050405020304" pitchFamily="18" charset="0"/>
              </a:rPr>
              <a:t>Fort Christian</a:t>
            </a:r>
            <a:r>
              <a:rPr lang="en-US" sz="2000" b="0" i="0" dirty="0">
                <a:effectLst/>
                <a:latin typeface="Times New Roman" panose="02020603050405020304" pitchFamily="18" charset="0"/>
                <a:cs typeface="Times New Roman" panose="02020603050405020304" pitchFamily="18" charset="0"/>
              </a:rPr>
              <a:t>, Blackbeard's Castle was originally called </a:t>
            </a:r>
            <a:r>
              <a:rPr lang="en-US" sz="2000" b="1" i="0" dirty="0">
                <a:effectLst/>
                <a:latin typeface="Times New Roman" panose="02020603050405020304" pitchFamily="18" charset="0"/>
                <a:cs typeface="Times New Roman" panose="02020603050405020304" pitchFamily="18" charset="0"/>
              </a:rPr>
              <a:t>Skytsborg</a:t>
            </a:r>
            <a:r>
              <a:rPr lang="en-US" sz="2000" b="0" i="0" dirty="0">
                <a:effectLst/>
                <a:latin typeface="Times New Roman" panose="02020603050405020304" pitchFamily="18" charset="0"/>
                <a:cs typeface="Times New Roman" panose="02020603050405020304" pitchFamily="18" charset="0"/>
              </a:rPr>
              <a:t> (meaning protection castle). </a:t>
            </a:r>
          </a:p>
          <a:p>
            <a:pPr marL="285750" indent="-285750" algn="l">
              <a:buFont typeface="Wingdings" panose="05000000000000000000" pitchFamily="2" charset="2"/>
              <a:buChar char="Ø"/>
            </a:pPr>
            <a:r>
              <a:rPr lang="en-US" sz="2000" b="0" i="0" dirty="0">
                <a:effectLst/>
                <a:latin typeface="Times New Roman" panose="02020603050405020304" pitchFamily="18" charset="0"/>
                <a:cs typeface="Times New Roman" panose="02020603050405020304" pitchFamily="18" charset="0"/>
              </a:rPr>
              <a:t>It is located at the highest point of Government Hill. Skytsborg served as a very effective vantage point for Danish soldiers to spot enemy ships. Fort Christian is at sea level, thus making it ideal for thwarting attackers with cannon fire; however, the fort itself did not provide an ideal view of incoming ships entering the harbor.</a:t>
            </a:r>
          </a:p>
          <a:p>
            <a:pPr marL="285750" indent="-285750" algn="l">
              <a:buFont typeface="Wingdings" panose="05000000000000000000" pitchFamily="2" charset="2"/>
              <a:buChar char="Ø"/>
            </a:pPr>
            <a:r>
              <a:rPr lang="en-US" sz="2000" b="0" i="0" dirty="0">
                <a:effectLst/>
                <a:latin typeface="Times New Roman" panose="02020603050405020304" pitchFamily="18" charset="0"/>
                <a:cs typeface="Times New Roman" panose="02020603050405020304" pitchFamily="18" charset="0"/>
              </a:rPr>
              <a:t>It was the centerpiece of a private residence for many years, and was turned into a hotel, but is no longer open to the public.</a:t>
            </a:r>
          </a:p>
        </p:txBody>
      </p:sp>
      <p:pic>
        <p:nvPicPr>
          <p:cNvPr id="5122" name="Picture 2">
            <a:extLst>
              <a:ext uri="{FF2B5EF4-FFF2-40B4-BE49-F238E27FC236}">
                <a16:creationId xmlns:a16="http://schemas.microsoft.com/office/drawing/2014/main" id="{3182C015-AA9B-470D-0620-4D3F711B77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34891"/>
            <a:ext cx="3233394" cy="43068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740650" y="5219700"/>
            <a:ext cx="2339975" cy="360363"/>
          </a:xfrm>
          <a:prstGeom prst="rect">
            <a:avLst/>
          </a:prstGeom>
        </p:spPr>
        <p:txBody>
          <a:bodyPr/>
          <a:lstStyle/>
          <a:p>
            <a:pPr lvl="0"/>
            <a:fld id="{208CE974-47AF-47AF-99E9-12A62538A846}" type="slidenum">
              <a:rPr/>
              <a:t>19</a:t>
            </a:fld>
            <a:endParaRPr lang="en-US"/>
          </a:p>
        </p:txBody>
      </p:sp>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1" y="162477"/>
            <a:ext cx="10080625" cy="795338"/>
          </a:xfrm>
          <a:prstGeom prst="rect">
            <a:avLst/>
          </a:prstGeom>
        </p:spPr>
        <p:txBody>
          <a:bodyPr vert="horz"/>
          <a:lstStyle/>
          <a:p>
            <a:pPr algn="ctr"/>
            <a:r>
              <a:rPr lang="en-US" sz="4000" b="1" i="0" dirty="0">
                <a:solidFill>
                  <a:srgbClr val="1E1E1E"/>
                </a:solidFill>
                <a:effectLst/>
                <a:latin typeface="Times New Roman" panose="02020603050405020304" pitchFamily="18" charset="0"/>
                <a:cs typeface="Times New Roman" panose="02020603050405020304" pitchFamily="18" charset="0"/>
              </a:rPr>
              <a:t>Pirates Treasure Museum</a:t>
            </a:r>
          </a:p>
        </p:txBody>
      </p:sp>
      <p:sp>
        <p:nvSpPr>
          <p:cNvPr id="4" name="TextBox 3">
            <a:extLst>
              <a:ext uri="{FF2B5EF4-FFF2-40B4-BE49-F238E27FC236}">
                <a16:creationId xmlns:a16="http://schemas.microsoft.com/office/drawing/2014/main" id="{A9645826-CAB5-FE94-CEDD-206B24FE1004}"/>
              </a:ext>
            </a:extLst>
          </p:cNvPr>
          <p:cNvSpPr txBox="1"/>
          <p:nvPr/>
        </p:nvSpPr>
        <p:spPr>
          <a:xfrm>
            <a:off x="0" y="4693577"/>
            <a:ext cx="3874415" cy="707886"/>
          </a:xfrm>
          <a:prstGeom prst="rect">
            <a:avLst/>
          </a:prstGeom>
          <a:noFill/>
        </p:spPr>
        <p:txBody>
          <a:bodyPr wrap="square">
            <a:spAutoFit/>
          </a:bodyPr>
          <a:lstStyle/>
          <a:p>
            <a:pPr algn="ctr"/>
            <a:r>
              <a:rPr lang="en-US" sz="2000" b="1" i="0" dirty="0">
                <a:solidFill>
                  <a:srgbClr val="FF0000"/>
                </a:solidFill>
                <a:effectLst/>
                <a:latin typeface="Times New Roman" panose="02020603050405020304" pitchFamily="18" charset="0"/>
                <a:cs typeface="Times New Roman" panose="02020603050405020304" pitchFamily="18" charset="0"/>
              </a:rPr>
              <a:t>Adult admission $16, children $12, under 6 years old are free!</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BFCA6696-46F5-3E8E-0971-1D1EF1D39257}"/>
              </a:ext>
            </a:extLst>
          </p:cNvPr>
          <p:cNvSpPr txBox="1"/>
          <p:nvPr/>
        </p:nvSpPr>
        <p:spPr>
          <a:xfrm>
            <a:off x="122549" y="791853"/>
            <a:ext cx="9803876" cy="3785652"/>
          </a:xfrm>
          <a:prstGeom prst="rect">
            <a:avLst/>
          </a:prstGeom>
          <a:noFill/>
        </p:spPr>
        <p:txBody>
          <a:bodyPr wrap="square">
            <a:spAutoFit/>
          </a:bodyPr>
          <a:lstStyle/>
          <a:p>
            <a:pPr marL="342900" indent="-342900">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Located about a ½ mile from the cruise port, the Pirates Treasure Museum is a Shipwreck Museum showcasing authentic artifacts and treasures from the world-famous deep-ocean discoveries of Odyssey Marine Exploration. </a:t>
            </a:r>
          </a:p>
          <a:p>
            <a:pPr marL="342900" indent="-342900">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The museum also highlights Virgin Islands shipwrecks and artifacts. The two-story museum incorporates history and interactive exhibits to immerse visitors in the world of pirates and the deep-ocean exploration technology used to recover treasures that were once thought lost forever. </a:t>
            </a:r>
          </a:p>
          <a:p>
            <a:pPr marL="342900" indent="-342900">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These stories and artifacts offer </a:t>
            </a:r>
            <a:br>
              <a:rPr lang="en-US" sz="2000" b="0" i="0" dirty="0">
                <a:effectLst/>
                <a:latin typeface="Times New Roman" panose="02020603050405020304" pitchFamily="18" charset="0"/>
                <a:cs typeface="Times New Roman" panose="02020603050405020304" pitchFamily="18" charset="0"/>
              </a:rPr>
            </a:br>
            <a:r>
              <a:rPr lang="en-US" sz="2000" b="0" i="0" dirty="0">
                <a:effectLst/>
                <a:latin typeface="Times New Roman" panose="02020603050405020304" pitchFamily="18" charset="0"/>
                <a:cs typeface="Times New Roman" panose="02020603050405020304" pitchFamily="18" charset="0"/>
              </a:rPr>
              <a:t>insight and a physical </a:t>
            </a:r>
            <a:br>
              <a:rPr lang="en-US" sz="2000" b="0" i="0" dirty="0">
                <a:effectLst/>
                <a:latin typeface="Times New Roman" panose="02020603050405020304" pitchFamily="18" charset="0"/>
                <a:cs typeface="Times New Roman" panose="02020603050405020304" pitchFamily="18" charset="0"/>
              </a:rPr>
            </a:br>
            <a:r>
              <a:rPr lang="en-US" sz="2000" b="0" i="0" dirty="0">
                <a:effectLst/>
                <a:latin typeface="Times New Roman" panose="02020603050405020304" pitchFamily="18" charset="0"/>
                <a:cs typeface="Times New Roman" panose="02020603050405020304" pitchFamily="18" charset="0"/>
              </a:rPr>
              <a:t>connection to the Caribbean and </a:t>
            </a:r>
            <a:br>
              <a:rPr lang="en-US" sz="2000" b="0" i="0" dirty="0">
                <a:effectLst/>
                <a:latin typeface="Times New Roman" panose="02020603050405020304" pitchFamily="18" charset="0"/>
                <a:cs typeface="Times New Roman" panose="02020603050405020304" pitchFamily="18" charset="0"/>
              </a:rPr>
            </a:br>
            <a:r>
              <a:rPr lang="en-US" sz="2000" b="0" i="0" dirty="0">
                <a:effectLst/>
                <a:latin typeface="Times New Roman" panose="02020603050405020304" pitchFamily="18" charset="0"/>
                <a:cs typeface="Times New Roman" panose="02020603050405020304" pitchFamily="18" charset="0"/>
              </a:rPr>
              <a:t>the world, as it was hundreds or </a:t>
            </a:r>
            <a:br>
              <a:rPr lang="en-US" sz="2000" b="0" i="0" dirty="0">
                <a:effectLst/>
                <a:latin typeface="Times New Roman" panose="02020603050405020304" pitchFamily="18" charset="0"/>
                <a:cs typeface="Times New Roman" panose="02020603050405020304" pitchFamily="18" charset="0"/>
              </a:rPr>
            </a:br>
            <a:r>
              <a:rPr lang="en-US" sz="2000" b="0" i="0" dirty="0">
                <a:effectLst/>
                <a:latin typeface="Times New Roman" panose="02020603050405020304" pitchFamily="18" charset="0"/>
                <a:cs typeface="Times New Roman" panose="02020603050405020304" pitchFamily="18" charset="0"/>
              </a:rPr>
              <a:t>even thousands of years ago!</a:t>
            </a:r>
            <a:endParaRPr lang="en-US" sz="2000" dirty="0">
              <a:latin typeface="Times New Roman" panose="02020603050405020304" pitchFamily="18" charset="0"/>
              <a:cs typeface="Times New Roman" panose="02020603050405020304" pitchFamily="18" charset="0"/>
            </a:endParaRPr>
          </a:p>
        </p:txBody>
      </p:sp>
      <p:pic>
        <p:nvPicPr>
          <p:cNvPr id="5" name="Picture 4" descr="A person playing a guitar in a pirate themed store&#10;&#10;Description automatically generated">
            <a:extLst>
              <a:ext uri="{FF2B5EF4-FFF2-40B4-BE49-F238E27FC236}">
                <a16:creationId xmlns:a16="http://schemas.microsoft.com/office/drawing/2014/main" id="{3C0AAF5F-3E7B-7FA3-5BAD-1631F4318595}"/>
              </a:ext>
            </a:extLst>
          </p:cNvPr>
          <p:cNvPicPr>
            <a:picLocks noChangeAspect="1"/>
          </p:cNvPicPr>
          <p:nvPr/>
        </p:nvPicPr>
        <p:blipFill rotWithShape="1">
          <a:blip r:embed="rId3">
            <a:extLst>
              <a:ext uri="{28A0092B-C50C-407E-A947-70E740481C1C}">
                <a14:useLocalDpi xmlns:a14="http://schemas.microsoft.com/office/drawing/2010/main" val="0"/>
              </a:ext>
            </a:extLst>
          </a:blip>
          <a:srcRect t="20614" b="8059"/>
          <a:stretch/>
        </p:blipFill>
        <p:spPr>
          <a:xfrm>
            <a:off x="3874416" y="2718450"/>
            <a:ext cx="6206208" cy="2952100"/>
          </a:xfrm>
          <a:prstGeom prst="rect">
            <a:avLst/>
          </a:prstGeom>
        </p:spPr>
      </p:pic>
    </p:spTree>
    <p:extLst>
      <p:ext uri="{BB962C8B-B14F-4D97-AF65-F5344CB8AC3E}">
        <p14:creationId xmlns:p14="http://schemas.microsoft.com/office/powerpoint/2010/main" val="4025019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188450"/>
            <a:ext cx="7559675" cy="941707"/>
          </a:xfrm>
        </p:spPr>
        <p:txBody>
          <a:bodyPr>
            <a:normAutofit/>
          </a:bodyPr>
          <a:lstStyle/>
          <a:p>
            <a:r>
              <a:rPr lang="en-US" sz="4800"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243840" y="1410786"/>
            <a:ext cx="9631679" cy="5670949"/>
          </a:xfrm>
        </p:spPr>
        <p:txBody>
          <a:bodyPr/>
          <a:lstStyle/>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My Port Philosophy</a:t>
            </a:r>
            <a:endParaRPr lang="en-US" altLang="en-US" sz="2000" b="1" i="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Don’t Miss the Ship</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Money</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About St. Thomas</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Area Map of St. Thomas</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Map of St. Thomas</a:t>
            </a:r>
          </a:p>
          <a:p>
            <a:pPr algn="l">
              <a:buFont typeface="Wingdings" panose="05000000000000000000" pitchFamily="2" charset="2"/>
              <a:buChar char=""/>
            </a:pPr>
            <a:r>
              <a:rPr lang="en-US" sz="2000" b="1" dirty="0">
                <a:solidFill>
                  <a:schemeClr val="tx1"/>
                </a:solidFill>
                <a:latin typeface="Times New Roman" panose="02020603050405020304" pitchFamily="18" charset="0"/>
                <a:cs typeface="Times New Roman" panose="02020603050405020304" pitchFamily="18" charset="0"/>
              </a:rPr>
              <a:t>St. Thomas Transportation </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Places to see or at least consider</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A few restaurant recommendations</a:t>
            </a:r>
          </a:p>
          <a:p>
            <a:pPr algn="l">
              <a:buFont typeface="Wingdings" panose="05000000000000000000" pitchFamily="2" charset="2"/>
              <a:buChar char=""/>
            </a:pPr>
            <a:r>
              <a:rPr lang="en-US" altLang="en-US" sz="2000" b="1" dirty="0">
                <a:solidFill>
                  <a:schemeClr val="tx1"/>
                </a:solidFill>
                <a:latin typeface="Times New Roman" panose="02020603050405020304" pitchFamily="18" charset="0"/>
                <a:cs typeface="Times New Roman" panose="02020603050405020304" pitchFamily="18" charset="0"/>
              </a:rPr>
              <a:t>Conclusion</a:t>
            </a:r>
          </a:p>
          <a:p>
            <a:endParaRPr lang="en-US" dirty="0"/>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6DB0A73E-9465-EC77-4EE3-FEF7AD41CD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692" r="17559" b="-2"/>
          <a:stretch/>
        </p:blipFill>
        <p:spPr bwMode="auto">
          <a:xfrm>
            <a:off x="-259883" y="0"/>
            <a:ext cx="6224784" cy="56705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5964901" y="32397"/>
            <a:ext cx="4113202" cy="636367"/>
          </a:xfrm>
          <a:prstGeom prst="rect">
            <a:avLst/>
          </a:prstGeom>
        </p:spPr>
        <p:txBody>
          <a:bodyPr vert="horz" lIns="91440" tIns="45720" rIns="91440" bIns="45720" rtlCol="0" anchor="t">
            <a:noAutofit/>
          </a:bodyPr>
          <a:lstStyle/>
          <a:p>
            <a:pPr algn="ctr" rtl="0" hangingPunct="1">
              <a:lnSpc>
                <a:spcPct val="90000"/>
              </a:lnSpc>
              <a:spcBef>
                <a:spcPct val="0"/>
              </a:spcBef>
            </a:pPr>
            <a:r>
              <a:rPr lang="en-US" sz="3600" b="1" i="0" dirty="0">
                <a:solidFill>
                  <a:schemeClr val="tx1"/>
                </a:solidFill>
                <a:effectLst/>
                <a:latin typeface="Times New Roman" panose="02020603050405020304" pitchFamily="18" charset="0"/>
                <a:cs typeface="Times New Roman" panose="02020603050405020304" pitchFamily="18" charset="0"/>
              </a:rPr>
              <a:t>Jewish Synagogue</a:t>
            </a:r>
            <a:endParaRPr lang="en-US" sz="3600" b="1" dirty="0">
              <a:solidFill>
                <a:schemeClr val="tx1"/>
              </a:solidFill>
              <a:latin typeface="Times New Roman" panose="02020603050405020304" pitchFamily="18" charset="0"/>
              <a:cs typeface="Times New Roman" panose="02020603050405020304" pitchFamily="18" charset="0"/>
            </a:endParaRPr>
          </a:p>
        </p:txBody>
      </p:sp>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813675" y="5256213"/>
            <a:ext cx="2266950" cy="301625"/>
          </a:xfrm>
          <a:prstGeom prst="rect">
            <a:avLst/>
          </a:prstGeom>
        </p:spPr>
        <p:txBody>
          <a:bodyPr vert="horz" lIns="91440" tIns="45720" rIns="91440" bIns="45720" rtlCol="0" anchor="ctr">
            <a:normAutofit/>
          </a:bodyPr>
          <a:lstStyle/>
          <a:p>
            <a:pPr hangingPunct="1">
              <a:spcAft>
                <a:spcPts val="600"/>
              </a:spcAft>
              <a:defRPr/>
            </a:pPr>
            <a:fld id="{208CE974-47AF-47AF-99E9-12A62538A846}" type="slidenum">
              <a:rPr lang="en-US" sz="1200">
                <a:solidFill>
                  <a:prstClr val="black">
                    <a:tint val="75000"/>
                  </a:prstClr>
                </a:solidFill>
                <a:latin typeface="Calibri" panose="020F0502020204030204"/>
                <a:ea typeface="+mn-ea"/>
                <a:cs typeface="+mn-cs"/>
              </a:rPr>
              <a:pPr hangingPunct="1">
                <a:spcAft>
                  <a:spcPts val="600"/>
                </a:spcAft>
                <a:defRPr/>
              </a:pPr>
              <a:t>20</a:t>
            </a:fld>
            <a:endParaRPr lang="en-US" sz="1200">
              <a:solidFill>
                <a:prstClr val="black">
                  <a:tint val="75000"/>
                </a:prstClr>
              </a:solidFill>
              <a:latin typeface="Calibri" panose="020F0502020204030204"/>
              <a:ea typeface="+mn-ea"/>
              <a:cs typeface="+mn-cs"/>
            </a:endParaRPr>
          </a:p>
        </p:txBody>
      </p:sp>
      <p:sp>
        <p:nvSpPr>
          <p:cNvPr id="4" name="TextBox 3">
            <a:extLst>
              <a:ext uri="{FF2B5EF4-FFF2-40B4-BE49-F238E27FC236}">
                <a16:creationId xmlns:a16="http://schemas.microsoft.com/office/drawing/2014/main" id="{926A8920-DD09-5E11-0251-A71CDFB5DC02}"/>
              </a:ext>
            </a:extLst>
          </p:cNvPr>
          <p:cNvSpPr txBox="1"/>
          <p:nvPr/>
        </p:nvSpPr>
        <p:spPr>
          <a:xfrm>
            <a:off x="6227306" y="857956"/>
            <a:ext cx="3850797" cy="4510690"/>
          </a:xfrm>
          <a:prstGeom prst="rect">
            <a:avLst/>
          </a:prstGeom>
        </p:spPr>
        <p:txBody>
          <a:bodyPr vert="horz" lIns="91440" tIns="45720" rIns="91440" bIns="45720" rtlCol="0">
            <a:noAutofit/>
          </a:bodyPr>
          <a:lstStyle/>
          <a:p>
            <a:pPr marL="342900" indent="-228600">
              <a:lnSpc>
                <a:spcPct val="90000"/>
              </a:lnSpc>
              <a:spcAft>
                <a:spcPts val="600"/>
              </a:spcAft>
              <a:buFont typeface="Arial" panose="020B0604020202020204" pitchFamily="34" charset="0"/>
              <a:buChar char="•"/>
            </a:pPr>
            <a:r>
              <a:rPr lang="en-US" i="0" dirty="0">
                <a:effectLst/>
                <a:latin typeface="Times New Roman" panose="02020603050405020304" pitchFamily="18" charset="0"/>
                <a:cs typeface="Times New Roman" panose="02020603050405020304" pitchFamily="18" charset="0"/>
              </a:rPr>
              <a:t>There have been individual Jews in St. Thomas since the 1600’s. </a:t>
            </a:r>
            <a:br>
              <a:rPr lang="en-US" dirty="0">
                <a:latin typeface="Times New Roman" panose="02020603050405020304" pitchFamily="18" charset="0"/>
                <a:cs typeface="Times New Roman" panose="02020603050405020304" pitchFamily="18" charset="0"/>
              </a:rPr>
            </a:br>
            <a:r>
              <a:rPr lang="en-US" i="0" dirty="0">
                <a:effectLst/>
                <a:latin typeface="Times New Roman" panose="02020603050405020304" pitchFamily="18" charset="0"/>
                <a:cs typeface="Times New Roman" panose="02020603050405020304" pitchFamily="18" charset="0"/>
              </a:rPr>
              <a:t>The first Jewish cemetery here dates from the mid-18th century.</a:t>
            </a:r>
          </a:p>
          <a:p>
            <a:pPr marL="342900" indent="-228600">
              <a:lnSpc>
                <a:spcPct val="90000"/>
              </a:lnSpc>
              <a:spcAft>
                <a:spcPts val="600"/>
              </a:spcAft>
              <a:buFont typeface="Arial" panose="020B0604020202020204" pitchFamily="34" charset="0"/>
              <a:buChar char="•"/>
            </a:pPr>
            <a:r>
              <a:rPr lang="en-US" i="0" dirty="0">
                <a:effectLst/>
                <a:latin typeface="Times New Roman" panose="02020603050405020304" pitchFamily="18" charset="0"/>
                <a:cs typeface="Times New Roman" panose="02020603050405020304" pitchFamily="18" charset="0"/>
              </a:rPr>
              <a:t>The Synagogue is Congregation Beracha Veshalom Vegmiluth Hasadim. </a:t>
            </a:r>
            <a:r>
              <a:rPr lang="en-US" b="0" i="0" dirty="0">
                <a:effectLst/>
                <a:latin typeface="Times New Roman" panose="02020603050405020304" pitchFamily="18" charset="0"/>
                <a:cs typeface="Times New Roman" panose="02020603050405020304" pitchFamily="18" charset="0"/>
              </a:rPr>
              <a:t>The congregation was founded in 1796 by Spanish and Portuguese </a:t>
            </a:r>
            <a:r>
              <a:rPr lang="en-US" b="0" i="0" u="none" strike="noStrike" dirty="0">
                <a:effectLst/>
                <a:latin typeface="Times New Roman" panose="02020603050405020304" pitchFamily="18" charset="0"/>
                <a:cs typeface="Times New Roman" panose="02020603050405020304" pitchFamily="18" charset="0"/>
              </a:rPr>
              <a:t>Sephardic Jews</a:t>
            </a:r>
            <a:r>
              <a:rPr lang="en-US" b="0" i="0" dirty="0">
                <a:effectLst/>
                <a:latin typeface="Times New Roman" panose="02020603050405020304" pitchFamily="18" charset="0"/>
                <a:cs typeface="Times New Roman" panose="02020603050405020304" pitchFamily="18" charset="0"/>
              </a:rPr>
              <a:t> who had come to the </a:t>
            </a:r>
            <a:r>
              <a:rPr lang="en-US" b="0" i="0" u="none" strike="noStrike" dirty="0">
                <a:effectLst/>
                <a:latin typeface="Times New Roman" panose="02020603050405020304" pitchFamily="18" charset="0"/>
                <a:cs typeface="Times New Roman" panose="02020603050405020304" pitchFamily="18" charset="0"/>
              </a:rPr>
              <a:t>Caribbean Basin</a:t>
            </a:r>
            <a:r>
              <a:rPr lang="en-US" b="0" i="0" dirty="0">
                <a:effectLst/>
                <a:latin typeface="Times New Roman" panose="02020603050405020304" pitchFamily="18" charset="0"/>
                <a:cs typeface="Times New Roman" panose="02020603050405020304" pitchFamily="18" charset="0"/>
              </a:rPr>
              <a:t> to finance trade between </a:t>
            </a:r>
            <a:r>
              <a:rPr lang="en-US" b="0" i="0" u="none" strike="noStrike" dirty="0">
                <a:effectLst/>
                <a:latin typeface="Times New Roman" panose="02020603050405020304" pitchFamily="18" charset="0"/>
                <a:cs typeface="Times New Roman" panose="02020603050405020304" pitchFamily="18" charset="0"/>
              </a:rPr>
              <a:t>Europe</a:t>
            </a:r>
            <a:r>
              <a:rPr lang="en-US" b="0" i="0" dirty="0">
                <a:effectLst/>
                <a:latin typeface="Times New Roman" panose="02020603050405020304" pitchFamily="18" charset="0"/>
                <a:cs typeface="Times New Roman" panose="02020603050405020304" pitchFamily="18" charset="0"/>
              </a:rPr>
              <a:t> and the </a:t>
            </a:r>
            <a:r>
              <a:rPr lang="en-US" b="0" i="0" u="none" strike="noStrike" dirty="0">
                <a:effectLst/>
                <a:latin typeface="Times New Roman" panose="02020603050405020304" pitchFamily="18" charset="0"/>
                <a:cs typeface="Times New Roman" panose="02020603050405020304" pitchFamily="18" charset="0"/>
              </a:rPr>
              <a:t>New World</a:t>
            </a:r>
            <a:r>
              <a:rPr lang="en-US" b="0" i="0" dirty="0">
                <a:effectLst/>
                <a:latin typeface="Times New Roman" panose="02020603050405020304" pitchFamily="18" charset="0"/>
                <a:cs typeface="Times New Roman" panose="02020603050405020304" pitchFamily="18" charset="0"/>
              </a:rPr>
              <a:t>. </a:t>
            </a:r>
          </a:p>
          <a:p>
            <a:pPr marL="342900" indent="-228600">
              <a:lnSpc>
                <a:spcPct val="90000"/>
              </a:lnSpc>
              <a:spcAft>
                <a:spcPts val="600"/>
              </a:spcAft>
              <a:buFont typeface="Arial" panose="020B0604020202020204" pitchFamily="34" charset="0"/>
              <a:buChar char="•"/>
            </a:pPr>
            <a:r>
              <a:rPr lang="en-US" b="0" i="0" dirty="0">
                <a:effectLst/>
                <a:latin typeface="Times New Roman" panose="02020603050405020304" pitchFamily="18" charset="0"/>
                <a:cs typeface="Times New Roman" panose="02020603050405020304" pitchFamily="18" charset="0"/>
              </a:rPr>
              <a:t>The building was constructed in 1833 and is the second oldest synagogue in the United States (after </a:t>
            </a:r>
            <a:r>
              <a:rPr lang="en-US" b="0" i="0" u="none" strike="noStrike" dirty="0">
                <a:effectLst/>
                <a:latin typeface="Times New Roman" panose="02020603050405020304" pitchFamily="18" charset="0"/>
                <a:cs typeface="Times New Roman" panose="02020603050405020304" pitchFamily="18" charset="0"/>
              </a:rPr>
              <a:t>Touro Synagogue</a:t>
            </a:r>
            <a:r>
              <a:rPr lang="en-US" b="0" i="0" dirty="0">
                <a:effectLst/>
                <a:latin typeface="Times New Roman" panose="02020603050405020304" pitchFamily="18" charset="0"/>
                <a:cs typeface="Times New Roman" panose="02020603050405020304" pitchFamily="18" charset="0"/>
              </a:rPr>
              <a:t> in </a:t>
            </a:r>
            <a:r>
              <a:rPr lang="en-US" b="0" i="0" u="none" strike="noStrike" dirty="0">
                <a:effectLst/>
                <a:latin typeface="Times New Roman" panose="02020603050405020304" pitchFamily="18" charset="0"/>
                <a:cs typeface="Times New Roman" panose="02020603050405020304" pitchFamily="18" charset="0"/>
              </a:rPr>
              <a:t>Newport, Rhode Island</a:t>
            </a:r>
            <a:r>
              <a:rPr lang="en-US" b="0" i="0" dirty="0">
                <a:effectLst/>
                <a:latin typeface="Times New Roman" panose="02020603050405020304" pitchFamily="18" charset="0"/>
                <a:cs typeface="Times New Roman" panose="02020603050405020304" pitchFamily="18" charset="0"/>
              </a:rPr>
              <a:t> built in 1763). </a:t>
            </a:r>
          </a:p>
        </p:txBody>
      </p:sp>
    </p:spTree>
    <p:extLst>
      <p:ext uri="{BB962C8B-B14F-4D97-AF65-F5344CB8AC3E}">
        <p14:creationId xmlns:p14="http://schemas.microsoft.com/office/powerpoint/2010/main" val="3761577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740650" y="5219700"/>
            <a:ext cx="2339975" cy="360363"/>
          </a:xfrm>
          <a:prstGeom prst="rect">
            <a:avLst/>
          </a:prstGeom>
        </p:spPr>
        <p:txBody>
          <a:bodyPr/>
          <a:lstStyle/>
          <a:p>
            <a:pPr lvl="0"/>
            <a:fld id="{208CE974-47AF-47AF-99E9-12A62538A846}" type="slidenum">
              <a:rPr/>
              <a:t>21</a:t>
            </a:fld>
            <a:endParaRPr lang="en-US"/>
          </a:p>
        </p:txBody>
      </p:sp>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1" y="-17463"/>
            <a:ext cx="10080625" cy="795338"/>
          </a:xfrm>
          <a:prstGeom prst="rect">
            <a:avLst/>
          </a:prstGeom>
        </p:spPr>
        <p:txBody>
          <a:bodyPr vert="horz"/>
          <a:lstStyle/>
          <a:p>
            <a:pPr algn="ctr"/>
            <a:r>
              <a:rPr lang="en-US" sz="4000" b="1" i="0" dirty="0">
                <a:solidFill>
                  <a:srgbClr val="1E1E1E"/>
                </a:solidFill>
                <a:effectLst/>
                <a:latin typeface="Times New Roman" panose="02020603050405020304" pitchFamily="18" charset="0"/>
                <a:cs typeface="Times New Roman" panose="02020603050405020304" pitchFamily="18" charset="0"/>
              </a:rPr>
              <a:t>The Beaches of St. Thomas</a:t>
            </a:r>
            <a:endParaRPr lang="en-US" sz="40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89C4647-B59B-F168-91A3-42197D99522F}"/>
              </a:ext>
            </a:extLst>
          </p:cNvPr>
          <p:cNvSpPr txBox="1"/>
          <p:nvPr/>
        </p:nvSpPr>
        <p:spPr>
          <a:xfrm>
            <a:off x="247454" y="920826"/>
            <a:ext cx="4692191" cy="4093428"/>
          </a:xfrm>
          <a:prstGeom prst="rect">
            <a:avLst/>
          </a:prstGeom>
          <a:noFill/>
        </p:spPr>
        <p:txBody>
          <a:bodyPr wrap="square">
            <a:spAutoFit/>
          </a:bodyPr>
          <a:lstStyle/>
          <a:p>
            <a:pPr marL="285750" indent="-285750">
              <a:buFont typeface="Wingdings" panose="05000000000000000000" pitchFamily="2" charset="2"/>
              <a:buChar char="Ø"/>
            </a:pPr>
            <a:r>
              <a:rPr lang="en-US" sz="2000" b="0" i="0" dirty="0">
                <a:solidFill>
                  <a:srgbClr val="1E1E1E"/>
                </a:solidFill>
                <a:effectLst/>
                <a:latin typeface="Times New Roman" panose="02020603050405020304" pitchFamily="18" charset="0"/>
                <a:cs typeface="Times New Roman" panose="02020603050405020304" pitchFamily="18" charset="0"/>
              </a:rPr>
              <a:t>Going to the beach is one of the best things to do in St. Thomas. Visit one or more of the island’s stunning </a:t>
            </a:r>
            <a:r>
              <a:rPr lang="en-US" sz="2000" dirty="0">
                <a:solidFill>
                  <a:srgbClr val="1E1E1E"/>
                </a:solidFill>
                <a:latin typeface="Times New Roman" panose="02020603050405020304" pitchFamily="18" charset="0"/>
                <a:cs typeface="Times New Roman" panose="02020603050405020304" pitchFamily="18" charset="0"/>
              </a:rPr>
              <a:t>beaches</a:t>
            </a:r>
            <a:r>
              <a:rPr lang="en-US" sz="2000" b="0" i="0" dirty="0">
                <a:solidFill>
                  <a:srgbClr val="1E1E1E"/>
                </a:solidFill>
                <a:effectLst/>
                <a:latin typeface="Times New Roman" panose="02020603050405020304" pitchFamily="18" charset="0"/>
                <a:cs typeface="Times New Roman" panose="02020603050405020304" pitchFamily="18" charset="0"/>
              </a:rPr>
              <a:t>. </a:t>
            </a:r>
          </a:p>
          <a:p>
            <a:pPr marL="285750" indent="-285750">
              <a:buFont typeface="Wingdings" panose="05000000000000000000" pitchFamily="2" charset="2"/>
              <a:buChar char="Ø"/>
            </a:pPr>
            <a:r>
              <a:rPr lang="en-US" sz="2000" b="0" i="0" dirty="0">
                <a:solidFill>
                  <a:srgbClr val="1E1E1E"/>
                </a:solidFill>
                <a:effectLst/>
                <a:latin typeface="Times New Roman" panose="02020603050405020304" pitchFamily="18" charset="0"/>
                <a:cs typeface="Times New Roman" panose="02020603050405020304" pitchFamily="18" charset="0"/>
              </a:rPr>
              <a:t>They range from a pristine park with white sand at Lindquist Beach to the tourist favorite </a:t>
            </a:r>
            <a:r>
              <a:rPr lang="en-US" sz="2000" b="0" i="0" dirty="0">
                <a:effectLst/>
                <a:latin typeface="Times New Roman" panose="02020603050405020304" pitchFamily="18" charset="0"/>
                <a:cs typeface="Times New Roman" panose="02020603050405020304" pitchFamily="18" charset="0"/>
              </a:rPr>
              <a:t>Magens Bay Beach</a:t>
            </a:r>
            <a:r>
              <a:rPr lang="en-US" sz="2000" b="0" i="0" dirty="0">
                <a:solidFill>
                  <a:srgbClr val="1E1E1E"/>
                </a:solidFill>
                <a:effectLst/>
                <a:latin typeface="Times New Roman" panose="02020603050405020304" pitchFamily="18" charset="0"/>
                <a:cs typeface="Times New Roman" panose="02020603050405020304" pitchFamily="18" charset="0"/>
              </a:rPr>
              <a:t>, which features rental chairs and a full beach bar and restaurant. </a:t>
            </a:r>
          </a:p>
          <a:p>
            <a:pPr marL="285750" indent="-285750">
              <a:buFont typeface="Wingdings" panose="05000000000000000000" pitchFamily="2" charset="2"/>
              <a:buChar char="Ø"/>
            </a:pPr>
            <a:r>
              <a:rPr lang="en-US" sz="2000" b="0" i="0" dirty="0">
                <a:solidFill>
                  <a:srgbClr val="1E1E1E"/>
                </a:solidFill>
                <a:effectLst/>
                <a:latin typeface="Times New Roman" panose="02020603050405020304" pitchFamily="18" charset="0"/>
                <a:cs typeface="Times New Roman" panose="02020603050405020304" pitchFamily="18" charset="0"/>
              </a:rPr>
              <a:t>Some spots like Coki Beach offer chances for great shore diving, or you can head to Sapphire Beach for snorkeling and gorgeous views. It is impossible to go wrong here.</a:t>
            </a:r>
            <a:endParaRPr lang="en-US" sz="2000" dirty="0">
              <a:latin typeface="Times New Roman" panose="02020603050405020304" pitchFamily="18" charset="0"/>
              <a:cs typeface="Times New Roman" panose="02020603050405020304" pitchFamily="18" charset="0"/>
            </a:endParaRPr>
          </a:p>
        </p:txBody>
      </p:sp>
      <p:pic>
        <p:nvPicPr>
          <p:cNvPr id="7170" name="Picture 2">
            <a:extLst>
              <a:ext uri="{FF2B5EF4-FFF2-40B4-BE49-F238E27FC236}">
                <a16:creationId xmlns:a16="http://schemas.microsoft.com/office/drawing/2014/main" id="{B773CEB3-D172-6384-9C49-D9FF31D2E1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0488" y="973334"/>
            <a:ext cx="5110137" cy="3855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024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43088"/>
            <a:ext cx="10080625" cy="830997"/>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Restaurants</a:t>
            </a:r>
            <a:endParaRPr lang="en-US" sz="48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1623D5B-EABF-0232-D585-C0172154D290}"/>
              </a:ext>
            </a:extLst>
          </p:cNvPr>
          <p:cNvSpPr txBox="1"/>
          <p:nvPr/>
        </p:nvSpPr>
        <p:spPr>
          <a:xfrm>
            <a:off x="169682" y="738138"/>
            <a:ext cx="9803877" cy="4795887"/>
          </a:xfrm>
          <a:prstGeom prst="rect">
            <a:avLst/>
          </a:prstGeom>
          <a:noFill/>
        </p:spPr>
        <p:txBody>
          <a:bodyPr wrap="square">
            <a:spAutoFit/>
          </a:bodyPr>
          <a:lstStyle/>
          <a:p>
            <a:pPr>
              <a:buClrTx/>
              <a:buFontTx/>
              <a:buNone/>
            </a:pPr>
            <a:r>
              <a:rPr lang="en-US" altLang="en-US" sz="2000" dirty="0">
                <a:latin typeface="Times New Roman" panose="02020603050405020304" pitchFamily="18" charset="0"/>
                <a:cs typeface="Times New Roman" panose="02020603050405020304" pitchFamily="18" charset="0"/>
              </a:rPr>
              <a:t>There are a lot of excellent restaurants in </a:t>
            </a:r>
            <a:r>
              <a:rPr lang="en-US" sz="2000" b="0" i="0" u="none" strike="noStrike" dirty="0">
                <a:effectLst/>
                <a:latin typeface="Times New Roman" panose="02020603050405020304" pitchFamily="18" charset="0"/>
                <a:cs typeface="Times New Roman" panose="02020603050405020304" pitchFamily="18" charset="0"/>
              </a:rPr>
              <a:t>Charlotte Amalie</a:t>
            </a:r>
            <a:r>
              <a:rPr lang="en-US" altLang="en-US" sz="2000" dirty="0">
                <a:latin typeface="Times New Roman" panose="02020603050405020304" pitchFamily="18" charset="0"/>
                <a:cs typeface="Times New Roman" panose="02020603050405020304" pitchFamily="18" charset="0"/>
              </a:rPr>
              <a:t>. Especially for seafood. </a:t>
            </a:r>
          </a:p>
          <a:p>
            <a:pPr>
              <a:buClrTx/>
              <a:buFontTx/>
              <a:buNone/>
            </a:pPr>
            <a:r>
              <a:rPr lang="en-US" altLang="en-US" sz="2000" dirty="0">
                <a:latin typeface="Times New Roman" panose="02020603050405020304" pitchFamily="18" charset="0"/>
                <a:cs typeface="Times New Roman" panose="02020603050405020304" pitchFamily="18" charset="0"/>
              </a:rPr>
              <a:t>Here are some recommendations: </a:t>
            </a:r>
            <a:br>
              <a:rPr lang="en-US" altLang="en-US" sz="2000" dirty="0">
                <a:latin typeface="Times New Roman" panose="02020603050405020304" pitchFamily="18" charset="0"/>
                <a:cs typeface="Times New Roman" panose="02020603050405020304" pitchFamily="18" charset="0"/>
              </a:rPr>
            </a:br>
            <a:r>
              <a:rPr lang="en-US" altLang="en-US" sz="2000" dirty="0">
                <a:latin typeface="Times New Roman" panose="02020603050405020304" pitchFamily="18" charset="0"/>
                <a:cs typeface="Times New Roman" panose="02020603050405020304" pitchFamily="18" charset="0"/>
              </a:rPr>
              <a:t>Restaurants in St. Thomas:</a:t>
            </a:r>
          </a:p>
          <a:p>
            <a:pPr algn="l"/>
            <a:r>
              <a:rPr lang="en-US" sz="2000" b="1" i="0" dirty="0">
                <a:effectLst/>
                <a:latin typeface="Times New Roman" panose="02020603050405020304" pitchFamily="18" charset="0"/>
                <a:cs typeface="Times New Roman" panose="02020603050405020304" pitchFamily="18" charset="0"/>
              </a:rPr>
              <a:t>French Quarter Bistro </a:t>
            </a:r>
            <a:r>
              <a:rPr lang="en-US" sz="2000" b="0" i="0" u="none" strike="noStrike" dirty="0">
                <a:effectLst/>
                <a:latin typeface="Times New Roman" panose="02020603050405020304" pitchFamily="18" charset="0"/>
                <a:cs typeface="Times New Roman" panose="02020603050405020304" pitchFamily="18" charset="0"/>
              </a:rPr>
              <a:t>$$ - $$$ French, American , Seafood</a:t>
            </a:r>
            <a:endParaRPr lang="en-US" sz="2000" b="0" i="0" dirty="0">
              <a:effectLst/>
              <a:latin typeface="Times New Roman" panose="02020603050405020304" pitchFamily="18" charset="0"/>
              <a:cs typeface="Times New Roman" panose="02020603050405020304" pitchFamily="18" charset="0"/>
            </a:endParaRPr>
          </a:p>
          <a:p>
            <a:pPr algn="l"/>
            <a:r>
              <a:rPr lang="en-US" sz="2000" b="0" i="0" u="none" strike="noStrike" dirty="0">
                <a:effectLst/>
                <a:latin typeface="Times New Roman" panose="02020603050405020304" pitchFamily="18" charset="0"/>
                <a:cs typeface="Times New Roman" panose="02020603050405020304" pitchFamily="18" charset="0"/>
              </a:rPr>
              <a:t>Rue De St Barthelemy Frenchtown, Charlotte Amalie</a:t>
            </a:r>
            <a:endParaRPr lang="en-US" sz="2000" b="0" i="0" dirty="0">
              <a:effectLst/>
              <a:latin typeface="Times New Roman" panose="02020603050405020304" pitchFamily="18" charset="0"/>
              <a:cs typeface="Times New Roman" panose="02020603050405020304" pitchFamily="18" charset="0"/>
            </a:endParaRPr>
          </a:p>
          <a:p>
            <a:pPr algn="l"/>
            <a:r>
              <a:rPr lang="en-US" sz="2000" b="1" i="0" dirty="0">
                <a:effectLst/>
                <a:latin typeface="Times New Roman" panose="02020603050405020304" pitchFamily="18" charset="0"/>
                <a:cs typeface="Times New Roman" panose="02020603050405020304" pitchFamily="18" charset="0"/>
              </a:rPr>
              <a:t>French Quarter Bistro </a:t>
            </a:r>
            <a:r>
              <a:rPr lang="en-US" sz="2000" b="0" i="0" u="none" strike="noStrike" dirty="0">
                <a:effectLst/>
                <a:latin typeface="Times New Roman" panose="02020603050405020304" pitchFamily="18" charset="0"/>
                <a:cs typeface="Times New Roman" panose="02020603050405020304" pitchFamily="18" charset="0"/>
              </a:rPr>
              <a:t>$$ - $$$ French, American , Seafood</a:t>
            </a:r>
            <a:endParaRPr lang="en-US" sz="2000" b="0" i="0" dirty="0">
              <a:effectLst/>
              <a:latin typeface="Times New Roman" panose="02020603050405020304" pitchFamily="18" charset="0"/>
              <a:cs typeface="Times New Roman" panose="02020603050405020304" pitchFamily="18" charset="0"/>
            </a:endParaRPr>
          </a:p>
          <a:p>
            <a:pPr algn="l"/>
            <a:r>
              <a:rPr lang="en-US" sz="2000" b="0" i="0" u="none" strike="noStrike" dirty="0">
                <a:effectLst/>
                <a:latin typeface="Times New Roman" panose="02020603050405020304" pitchFamily="18" charset="0"/>
                <a:cs typeface="Times New Roman" panose="02020603050405020304" pitchFamily="18" charset="0"/>
              </a:rPr>
              <a:t>Rue De St Barthelemy Frenchtown, Charlotte Amalie</a:t>
            </a:r>
            <a:endParaRPr lang="en-US" sz="2000" b="0" i="0" dirty="0">
              <a:effectLst/>
              <a:latin typeface="Times New Roman" panose="02020603050405020304" pitchFamily="18" charset="0"/>
              <a:cs typeface="Times New Roman" panose="02020603050405020304" pitchFamily="18" charset="0"/>
            </a:endParaRPr>
          </a:p>
          <a:p>
            <a:pPr algn="l"/>
            <a:r>
              <a:rPr lang="en-US" sz="2000" b="1" i="0" dirty="0">
                <a:effectLst/>
                <a:latin typeface="Times New Roman" panose="02020603050405020304" pitchFamily="18" charset="0"/>
                <a:cs typeface="Times New Roman" panose="02020603050405020304" pitchFamily="18" charset="0"/>
              </a:rPr>
              <a:t>Sugarcane Grille </a:t>
            </a:r>
            <a:r>
              <a:rPr lang="en-US" sz="2000" b="0" i="0" u="none" strike="noStrike" dirty="0">
                <a:effectLst/>
                <a:latin typeface="Times New Roman" panose="02020603050405020304" pitchFamily="18" charset="0"/>
                <a:cs typeface="Times New Roman" panose="02020603050405020304" pitchFamily="18" charset="0"/>
              </a:rPr>
              <a:t>$$ - $$$ Caribbean, Bar , Seafood</a:t>
            </a:r>
            <a:endParaRPr lang="en-US" sz="2000" b="0" i="0" dirty="0">
              <a:effectLst/>
              <a:latin typeface="Times New Roman" panose="02020603050405020304" pitchFamily="18" charset="0"/>
              <a:cs typeface="Times New Roman" panose="02020603050405020304" pitchFamily="18" charset="0"/>
            </a:endParaRPr>
          </a:p>
          <a:p>
            <a:pPr algn="l"/>
            <a:r>
              <a:rPr lang="en-US" sz="2000" b="0" i="0" u="none" strike="noStrike" dirty="0">
                <a:effectLst/>
                <a:latin typeface="Times New Roman" panose="02020603050405020304" pitchFamily="18" charset="0"/>
                <a:cs typeface="Times New Roman" panose="02020603050405020304" pitchFamily="18" charset="0"/>
              </a:rPr>
              <a:t>2307 Commandant Gade Bunker Hill Hotel, Charlotte Amalie</a:t>
            </a:r>
            <a:endParaRPr lang="en-US" sz="2000" b="0" i="0" dirty="0">
              <a:effectLst/>
              <a:latin typeface="Times New Roman" panose="02020603050405020304" pitchFamily="18" charset="0"/>
              <a:cs typeface="Times New Roman" panose="02020603050405020304" pitchFamily="18" charset="0"/>
            </a:endParaRPr>
          </a:p>
          <a:p>
            <a:pPr algn="l"/>
            <a:r>
              <a:rPr lang="en-US" sz="2000" b="1" i="0" dirty="0">
                <a:effectLst/>
                <a:latin typeface="Times New Roman" panose="02020603050405020304" pitchFamily="18" charset="0"/>
                <a:cs typeface="Times New Roman" panose="02020603050405020304" pitchFamily="18" charset="0"/>
              </a:rPr>
              <a:t>Ideal Restaurant $ </a:t>
            </a:r>
            <a:r>
              <a:rPr lang="en-US" sz="2000" b="0" i="0" u="none" strike="noStrike" dirty="0">
                <a:effectLst/>
                <a:latin typeface="Times New Roman" panose="02020603050405020304" pitchFamily="18" charset="0"/>
                <a:cs typeface="Times New Roman" panose="02020603050405020304" pitchFamily="18" charset="0"/>
              </a:rPr>
              <a:t>Caribbean, Vegetarian Friendly, Vegan</a:t>
            </a:r>
            <a:endParaRPr lang="en-US" sz="2000" b="0" i="0" dirty="0">
              <a:effectLst/>
              <a:latin typeface="Times New Roman" panose="02020603050405020304" pitchFamily="18" charset="0"/>
              <a:cs typeface="Times New Roman" panose="02020603050405020304" pitchFamily="18" charset="0"/>
            </a:endParaRPr>
          </a:p>
          <a:p>
            <a:pPr algn="l"/>
            <a:r>
              <a:rPr lang="en-US" sz="2000" b="0" i="0" u="none" strike="noStrike" dirty="0">
                <a:effectLst/>
                <a:latin typeface="Times New Roman" panose="02020603050405020304" pitchFamily="18" charset="0"/>
                <a:cs typeface="Times New Roman" panose="02020603050405020304" pitchFamily="18" charset="0"/>
              </a:rPr>
              <a:t>2329 Commandant Gade, Charlotte Amalie </a:t>
            </a:r>
            <a:br>
              <a:rPr lang="en-US" sz="2000" b="0" i="0" u="none" strike="noStrike" dirty="0">
                <a:effectLst/>
                <a:latin typeface="Times New Roman" panose="02020603050405020304" pitchFamily="18" charset="0"/>
                <a:cs typeface="Times New Roman" panose="02020603050405020304" pitchFamily="18" charset="0"/>
              </a:rPr>
            </a:br>
            <a:endParaRPr lang="en-US" sz="2000" b="0" i="0" dirty="0">
              <a:effectLst/>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pPr>
              <a:buClrTx/>
              <a:buFontTx/>
              <a:buNone/>
            </a:pPr>
            <a:r>
              <a:rPr lang="en-US" altLang="en-US" sz="2000" dirty="0">
                <a:latin typeface="Times New Roman" panose="02020603050405020304" pitchFamily="18" charset="0"/>
                <a:cs typeface="Times New Roman" panose="02020603050405020304" pitchFamily="18" charset="0"/>
              </a:rPr>
              <a:t>For those of you who just like good food, you can’t go wrong just about anywhere you go in St. Thomas.	                                  </a:t>
            </a:r>
            <a:r>
              <a:rPr lang="en-US" altLang="en-US" sz="2000" b="1" dirty="0">
                <a:latin typeface="Times New Roman" panose="02020603050405020304" pitchFamily="18" charset="0"/>
                <a:cs typeface="Times New Roman" panose="02020603050405020304" pitchFamily="18" charset="0"/>
              </a:rPr>
              <a:t>GOOD EATING</a:t>
            </a:r>
            <a:endParaRPr lang="en-US" sz="2000" dirty="0">
              <a:latin typeface="Times New Roman" panose="02020603050405020304" pitchFamily="18" charset="0"/>
              <a:cs typeface="Times New Roman" panose="02020603050405020304" pitchFamily="18" charset="0"/>
            </a:endParaRPr>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descr="A lobster on a plate&#10;&#10;Description automatically generated">
            <a:extLst>
              <a:ext uri="{FF2B5EF4-FFF2-40B4-BE49-F238E27FC236}">
                <a16:creationId xmlns:a16="http://schemas.microsoft.com/office/drawing/2014/main" id="{8137E19F-77FA-788E-8DBD-6F7318F8FF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1885" y="1160869"/>
            <a:ext cx="3368740" cy="3368740"/>
          </a:xfrm>
          <a:prstGeom prst="rect">
            <a:avLst/>
          </a:prstGeom>
        </p:spPr>
      </p:pic>
    </p:spTree>
    <p:extLst>
      <p:ext uri="{BB962C8B-B14F-4D97-AF65-F5344CB8AC3E}">
        <p14:creationId xmlns:p14="http://schemas.microsoft.com/office/powerpoint/2010/main" val="2783441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page16">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4294967295"/>
          </p:nvPr>
        </p:nvSpPr>
        <p:spPr>
          <a:xfrm>
            <a:off x="0" y="5219700"/>
            <a:ext cx="2339975" cy="360363"/>
          </a:xfrm>
          <a:prstGeom prst="rect">
            <a:avLst/>
          </a:prstGeom>
        </p:spPr>
        <p:txBody>
          <a:bodyPr/>
          <a:lstStyle/>
          <a:p>
            <a:pPr lvl="0"/>
            <a:fld id="{641B0343-2E76-4D1F-9B73-45E83B39D474}" type="datetimeFigureOut">
              <a:rPr lang="en-US"/>
              <a:t>8/21/2024</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4294967295"/>
          </p:nvPr>
        </p:nvSpPr>
        <p:spPr>
          <a:xfrm>
            <a:off x="7740650" y="5219700"/>
            <a:ext cx="2339975" cy="360363"/>
          </a:xfrm>
          <a:prstGeom prst="rect">
            <a:avLst/>
          </a:prstGeom>
        </p:spPr>
        <p:txBody>
          <a:bodyPr/>
          <a:lstStyle/>
          <a:p>
            <a:pPr lvl="0"/>
            <a:fld id="{6B71CB05-FB6A-43F8-9B74-2C507858005B}" type="slidenum">
              <a:rPr/>
              <a:t>23</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1" y="459754"/>
            <a:ext cx="10080625" cy="980109"/>
          </a:xfrm>
          <a:prstGeom prst="rect">
            <a:avLst/>
          </a:prstGeom>
        </p:spPr>
        <p:txBody>
          <a:bodyPr vert="horz"/>
          <a:lstStyle/>
          <a:p>
            <a:pPr lvl="0" algn="ctr" rtl="0"/>
            <a:r>
              <a:rPr lang="en-US" b="1" dirty="0">
                <a:solidFill>
                  <a:srgbClr val="000000"/>
                </a:solidFill>
                <a:latin typeface="Times New Roman" panose="02020603050405020304" pitchFamily="18" charset="0"/>
                <a:cs typeface="Times New Roman" panose="02020603050405020304" pitchFamily="18" charset="0"/>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958506" y="1439863"/>
            <a:ext cx="8163612" cy="2257589"/>
          </a:xfrm>
          <a:prstGeom prst="rect">
            <a:avLst/>
          </a:prstGeom>
        </p:spPr>
        <p:txBody>
          <a:bodyPr vert="horz"/>
          <a:lstStyle/>
          <a:p>
            <a:pPr lvl="0" rtl="0"/>
            <a:r>
              <a:rPr lang="en-US" sz="2800" dirty="0">
                <a:solidFill>
                  <a:srgbClr val="000000"/>
                </a:solidFill>
                <a:latin typeface="Times New Roman" panose="02020603050405020304" pitchFamily="18" charset="0"/>
                <a:cs typeface="Times New Roman" panose="02020603050405020304" pitchFamily="18" charset="0"/>
              </a:rPr>
              <a:t>St. Thomas is a beautiful City with a rich history and numerous attractions. Regardless of what you're looking for, St. Thomas has something for everyone.</a:t>
            </a:r>
          </a:p>
          <a:p>
            <a:pPr lvl="0" rtl="0">
              <a:lnSpc>
                <a:spcPct val="115000"/>
              </a:lnSpc>
              <a:spcBef>
                <a:spcPts val="0"/>
              </a:spcBef>
              <a:spcAft>
                <a:spcPts val="1236"/>
              </a:spcAft>
            </a:pPr>
            <a:r>
              <a:rPr lang="en-US" sz="2800" dirty="0">
                <a:solidFill>
                  <a:srgbClr val="000000"/>
                </a:solidFill>
                <a:latin typeface="Times New Roman" panose="02020603050405020304" pitchFamily="18" charset="0"/>
                <a:cs typeface="Times New Roman" panose="02020603050405020304" pitchFamily="18" charset="0"/>
              </a:rPr>
              <a:t>I hope this presentation will help when we visit St. Thomas!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page17">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1" y="503238"/>
            <a:ext cx="10080625" cy="944562"/>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1" y="1744663"/>
            <a:ext cx="10080625" cy="3590925"/>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b="1"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b="1"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b="1"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b="1" dirty="0">
                <a:latin typeface="Times New Roman" panose="02020603050405020304" pitchFamily="18" charset="0"/>
                <a:cs typeface="Times New Roman" panose="02020603050405020304" pitchFamily="18" charset="0"/>
              </a:rPr>
              <a:t>Have a great visit to </a:t>
            </a:r>
            <a:r>
              <a:rPr lang="en-US" b="1" dirty="0">
                <a:solidFill>
                  <a:srgbClr val="000000"/>
                </a:solidFill>
                <a:latin typeface="Times New Roman" panose="02020603050405020304" pitchFamily="18" charset="0"/>
                <a:cs typeface="Times New Roman" panose="02020603050405020304" pitchFamily="18" charset="0"/>
              </a:rPr>
              <a:t>St. Thomas </a:t>
            </a:r>
            <a:r>
              <a:rPr lang="en-US" b="1"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0" y="512763"/>
            <a:ext cx="10080625" cy="757237"/>
          </a:xfrm>
          <a:prstGeom prst="rect">
            <a:avLst/>
          </a:prstGeom>
        </p:spPr>
        <p:txBody>
          <a:bodyPr vert="horz" wrap="square">
            <a:spAutoFit/>
          </a:bodyPr>
          <a:lstStyle/>
          <a:p>
            <a:pPr lvl="0" algn="ctr" rtl="0"/>
            <a:r>
              <a:rPr lang="en-US" sz="4800" dirty="0">
                <a:solidFill>
                  <a:srgbClr val="000000"/>
                </a:solidFill>
                <a:latin typeface="Times New Roman" panose="02020603050405020304" pitchFamily="18" charset="0"/>
                <a:cs typeface="Times New Roman" panose="02020603050405020304" pitchFamily="18" charset="0"/>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304821"/>
            <a:ext cx="9061806" cy="4365729"/>
          </a:xfrm>
          <a:prstGeom prst="rect">
            <a:avLst/>
          </a:prstGeom>
          <a:noFill/>
          <a:ln>
            <a:noFill/>
          </a:ln>
        </p:spPr>
        <p:txBody>
          <a:bodyPr vert="horz" wrap="none" lIns="90000" tIns="45000" rIns="90000" bIns="45000" anchorCtr="0" compatLnSpc="0">
            <a:no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a:t>
            </a:r>
            <a:r>
              <a:rPr lang="en-US" altLang="en-US" sz="2400">
                <a:solidFill>
                  <a:srgbClr val="000000"/>
                </a:solidFill>
                <a:latin typeface="Times New Roman" panose="02020603050405020304" pitchFamily="18" charset="0"/>
              </a:rPr>
              <a:t>over 100 </a:t>
            </a:r>
            <a:r>
              <a:rPr lang="en-US" altLang="en-US" sz="2400" dirty="0">
                <a:solidFill>
                  <a:srgbClr val="000000"/>
                </a:solidFill>
                <a:latin typeface="Times New Roman" panose="02020603050405020304" pitchFamily="18" charset="0"/>
              </a:rPr>
              <a:t>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for that type of port.</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Pay attention to the time. - Ship time and local time are often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If a ship-sponsored excursion is late returning to port, the ship will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Have your Passport, Credit Card, and phone numbers for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What to Do If You Miss the Ship</a:t>
            </a:r>
            <a:br>
              <a:rPr lang="en-US" altLang="en-US" sz="1800" b="1"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your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The Port Officials can help you with contacting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2">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93CDA-508D-A0D3-986B-3DE5B63351BC}"/>
              </a:ext>
            </a:extLst>
          </p:cNvPr>
          <p:cNvSpPr/>
          <p:nvPr/>
        </p:nvSpPr>
        <p:spPr>
          <a:xfrm>
            <a:off x="0" y="-142560"/>
            <a:ext cx="9863280" cy="133976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000" b="0" i="0" u="none" strike="noStrike" kern="1200" baseline="0" dirty="0">
                <a:ln>
                  <a:noFill/>
                </a:ln>
                <a:solidFill>
                  <a:srgbClr val="000000"/>
                </a:solidFill>
                <a:latin typeface="Times New Roman" pitchFamily="18"/>
                <a:ea typeface="Times New Roman" pitchFamily="18"/>
                <a:cs typeface="Times New Roman" pitchFamily="18"/>
              </a:rPr>
              <a:t>Money</a:t>
            </a:r>
          </a:p>
        </p:txBody>
      </p:sp>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sp>
        <p:nvSpPr>
          <p:cNvPr id="10" name="Freeform: Shape 9">
            <a:extLst>
              <a:ext uri="{FF2B5EF4-FFF2-40B4-BE49-F238E27FC236}">
                <a16:creationId xmlns:a16="http://schemas.microsoft.com/office/drawing/2014/main" id="{9BB0423E-FB46-7E23-4BA8-6D74DFD8A5B5}"/>
              </a:ext>
            </a:extLst>
          </p:cNvPr>
          <p:cNvSpPr/>
          <p:nvPr/>
        </p:nvSpPr>
        <p:spPr>
          <a:xfrm>
            <a:off x="0" y="962269"/>
            <a:ext cx="10080625" cy="75277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kern="1200" baseline="0" dirty="0">
                <a:ln>
                  <a:noFill/>
                </a:ln>
                <a:solidFill>
                  <a:srgbClr val="000000"/>
                </a:solidFill>
                <a:latin typeface="Times New Roman" pitchFamily="18"/>
                <a:ea typeface="Arial" pitchFamily="34"/>
                <a:cs typeface="Arial" pitchFamily="34"/>
              </a:rPr>
              <a:t>St. </a:t>
            </a:r>
            <a:r>
              <a:rPr lang="en-US" sz="2400" dirty="0">
                <a:solidFill>
                  <a:srgbClr val="000000"/>
                </a:solidFill>
                <a:latin typeface="Times New Roman" pitchFamily="18"/>
                <a:ea typeface="Arial" pitchFamily="34"/>
                <a:cs typeface="Arial" pitchFamily="34"/>
              </a:rPr>
              <a:t>John is a US territory and therefore uses the</a:t>
            </a:r>
            <a:r>
              <a:rPr lang="en-US" sz="2400" dirty="0">
                <a:solidFill>
                  <a:srgbClr val="000000"/>
                </a:solidFill>
                <a:latin typeface="Times New Roman" pitchFamily="18"/>
                <a:ea typeface="Segoe UI" pitchFamily="34"/>
                <a:cs typeface="Segoe UI" pitchFamily="34"/>
              </a:rPr>
              <a:t> US Dollar.</a:t>
            </a: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kern="1200" baseline="0" dirty="0">
                <a:ln>
                  <a:noFill/>
                </a:ln>
                <a:solidFill>
                  <a:srgbClr val="000000"/>
                </a:solidFill>
                <a:latin typeface="Times New Roman" pitchFamily="18"/>
                <a:ea typeface="Segoe UI" pitchFamily="34"/>
                <a:cs typeface="Segoe UI" pitchFamily="34"/>
              </a:rPr>
              <a:t>But for</a:t>
            </a:r>
            <a:r>
              <a:rPr lang="en-US" sz="2400" dirty="0">
                <a:solidFill>
                  <a:srgbClr val="000000"/>
                </a:solidFill>
                <a:latin typeface="Times New Roman" pitchFamily="18"/>
                <a:ea typeface="Segoe UI" pitchFamily="34"/>
                <a:cs typeface="Segoe UI" pitchFamily="34"/>
              </a:rPr>
              <a:t> </a:t>
            </a:r>
            <a:r>
              <a:rPr lang="en-US" sz="2400" b="0" i="0" u="none" strike="noStrike" kern="1200" baseline="0" dirty="0">
                <a:ln>
                  <a:noFill/>
                </a:ln>
                <a:solidFill>
                  <a:srgbClr val="000000"/>
                </a:solidFill>
                <a:latin typeface="Times New Roman" pitchFamily="18"/>
                <a:ea typeface="Segoe UI" pitchFamily="34"/>
                <a:cs typeface="Segoe UI" pitchFamily="34"/>
              </a:rPr>
              <a:t>foreign travelers here are some international exchange rates:</a:t>
            </a:r>
          </a:p>
        </p:txBody>
      </p:sp>
      <p:graphicFrame>
        <p:nvGraphicFramePr>
          <p:cNvPr id="3" name="Table 2">
            <a:extLst>
              <a:ext uri="{FF2B5EF4-FFF2-40B4-BE49-F238E27FC236}">
                <a16:creationId xmlns:a16="http://schemas.microsoft.com/office/drawing/2014/main" id="{2F13AB5F-6C79-FE47-74FA-890DB5D5E618}"/>
              </a:ext>
            </a:extLst>
          </p:cNvPr>
          <p:cNvGraphicFramePr>
            <a:graphicFrameLocks noGrp="1"/>
          </p:cNvGraphicFramePr>
          <p:nvPr/>
        </p:nvGraphicFramePr>
        <p:xfrm>
          <a:off x="693738" y="2051050"/>
          <a:ext cx="8693151" cy="2514600"/>
        </p:xfrm>
        <a:graphic>
          <a:graphicData uri="http://schemas.openxmlformats.org/drawingml/2006/table">
            <a:tbl>
              <a:tblPr/>
              <a:tblGrid>
                <a:gridCol w="2897717">
                  <a:extLst>
                    <a:ext uri="{9D8B030D-6E8A-4147-A177-3AD203B41FA5}">
                      <a16:colId xmlns:a16="http://schemas.microsoft.com/office/drawing/2014/main" val="2280408327"/>
                    </a:ext>
                  </a:extLst>
                </a:gridCol>
                <a:gridCol w="2897717">
                  <a:extLst>
                    <a:ext uri="{9D8B030D-6E8A-4147-A177-3AD203B41FA5}">
                      <a16:colId xmlns:a16="http://schemas.microsoft.com/office/drawing/2014/main" val="3776263759"/>
                    </a:ext>
                  </a:extLst>
                </a:gridCol>
                <a:gridCol w="2897717">
                  <a:extLst>
                    <a:ext uri="{9D8B030D-6E8A-4147-A177-3AD203B41FA5}">
                      <a16:colId xmlns:a16="http://schemas.microsoft.com/office/drawing/2014/main" val="2056391778"/>
                    </a:ext>
                  </a:extLst>
                </a:gridCol>
              </a:tblGrid>
              <a:tr h="226759">
                <a:tc>
                  <a:txBody>
                    <a:bodyPr/>
                    <a:lstStyle/>
                    <a:p>
                      <a:r>
                        <a:rPr lang="en-US" sz="1500" u="none" dirty="0"/>
                        <a:t>US Dollar</a:t>
                      </a:r>
                    </a:p>
                  </a:txBody>
                  <a:tcPr marL="0" marR="0" marT="0" marB="0" anchor="ctr">
                    <a:lnL>
                      <a:noFill/>
                    </a:lnL>
                    <a:lnR>
                      <a:noFill/>
                    </a:lnR>
                    <a:lnT>
                      <a:noFill/>
                    </a:lnT>
                    <a:lnB>
                      <a:noFill/>
                    </a:lnB>
                    <a:noFill/>
                  </a:tcPr>
                </a:tc>
                <a:tc>
                  <a:txBody>
                    <a:bodyPr/>
                    <a:lstStyle/>
                    <a:p>
                      <a:r>
                        <a:rPr lang="en-US" sz="1500" u="none" dirty="0"/>
                        <a:t>1.00 USD</a:t>
                      </a:r>
                    </a:p>
                  </a:txBody>
                  <a:tcPr marL="0" marR="0" marT="0" marB="0">
                    <a:lnL>
                      <a:noFill/>
                    </a:lnL>
                    <a:lnR>
                      <a:noFill/>
                    </a:lnR>
                    <a:lnT>
                      <a:noFill/>
                    </a:lnT>
                    <a:lnB>
                      <a:noFill/>
                    </a:lnB>
                    <a:noFill/>
                  </a:tcPr>
                </a:tc>
                <a:tc>
                  <a:txBody>
                    <a:bodyPr/>
                    <a:lstStyle/>
                    <a:p>
                      <a:r>
                        <a:rPr lang="en-US" sz="1500" u="none"/>
                        <a:t>inv. 1.00 USD</a:t>
                      </a:r>
                    </a:p>
                  </a:txBody>
                  <a:tcPr marL="0" marR="0" marT="0" marB="0" anchor="ctr">
                    <a:lnL>
                      <a:noFill/>
                    </a:lnL>
                    <a:lnR>
                      <a:noFill/>
                    </a:lnR>
                    <a:lnT>
                      <a:noFill/>
                    </a:lnT>
                    <a:lnB>
                      <a:noFill/>
                    </a:lnB>
                    <a:noFill/>
                  </a:tcPr>
                </a:tc>
                <a:extLst>
                  <a:ext uri="{0D108BD9-81ED-4DB2-BD59-A6C34878D82A}">
                    <a16:rowId xmlns:a16="http://schemas.microsoft.com/office/drawing/2014/main" val="1031904696"/>
                  </a:ext>
                </a:extLst>
              </a:tr>
              <a:tr h="226759">
                <a:tc>
                  <a:txBody>
                    <a:bodyPr/>
                    <a:lstStyle/>
                    <a:p>
                      <a:r>
                        <a:rPr lang="en-US" sz="1500" u="none" dirty="0"/>
                        <a:t>Euro</a:t>
                      </a:r>
                    </a:p>
                  </a:txBody>
                  <a:tcPr marL="0" marR="0" marT="0" marB="0" anchor="ctr">
                    <a:lnL>
                      <a:noFill/>
                    </a:lnL>
                    <a:lnR>
                      <a:noFill/>
                    </a:lnR>
                    <a:lnT>
                      <a:noFill/>
                    </a:lnT>
                    <a:lnB>
                      <a:noFill/>
                    </a:lnB>
                    <a:noFill/>
                  </a:tcPr>
                </a:tc>
                <a:tc>
                  <a:txBody>
                    <a:bodyPr/>
                    <a:lstStyle/>
                    <a:p>
                      <a:r>
                        <a:rPr lang="en-US" sz="1500" u="none" dirty="0">
                          <a:solidFill>
                            <a:schemeClr val="tx1"/>
                          </a:solidFill>
                          <a:hlinkClick r:id="rId3">
                            <a:extLst>
                              <a:ext uri="{A12FA001-AC4F-418D-AE19-62706E023703}">
                                <ahyp:hlinkClr xmlns:ahyp="http://schemas.microsoft.com/office/drawing/2018/hyperlinkcolor" val="tx"/>
                              </a:ext>
                            </a:extLst>
                          </a:hlinkClick>
                        </a:rPr>
                        <a:t>0.928324</a:t>
                      </a:r>
                      <a:endParaRPr lang="en-US" sz="1500" u="none" dirty="0">
                        <a:solidFill>
                          <a:schemeClr val="tx1"/>
                        </a:solidFill>
                      </a:endParaRPr>
                    </a:p>
                  </a:txBody>
                  <a:tcPr marL="0" marR="0" marT="0" marB="0" anchor="ctr">
                    <a:lnL>
                      <a:noFill/>
                    </a:lnL>
                    <a:lnR>
                      <a:noFill/>
                    </a:lnR>
                    <a:lnT>
                      <a:noFill/>
                    </a:lnT>
                    <a:lnB>
                      <a:noFill/>
                    </a:lnB>
                    <a:noFill/>
                  </a:tcPr>
                </a:tc>
                <a:tc>
                  <a:txBody>
                    <a:bodyPr/>
                    <a:lstStyle/>
                    <a:p>
                      <a:r>
                        <a:rPr lang="en-US" sz="1500" u="none">
                          <a:solidFill>
                            <a:schemeClr val="tx1"/>
                          </a:solidFill>
                          <a:hlinkClick r:id="rId4">
                            <a:extLst>
                              <a:ext uri="{A12FA001-AC4F-418D-AE19-62706E023703}">
                                <ahyp:hlinkClr xmlns:ahyp="http://schemas.microsoft.com/office/drawing/2018/hyperlinkcolor" val="tx"/>
                              </a:ext>
                            </a:extLst>
                          </a:hlinkClick>
                        </a:rPr>
                        <a:t>1.077210</a:t>
                      </a:r>
                      <a:endParaRPr lang="en-US" sz="1500" u="none">
                        <a:solidFill>
                          <a:schemeClr val="tx1"/>
                        </a:solidFill>
                      </a:endParaRPr>
                    </a:p>
                  </a:txBody>
                  <a:tcPr marL="0" marR="0" marT="0" marB="0" anchor="ctr">
                    <a:lnL>
                      <a:noFill/>
                    </a:lnL>
                    <a:lnR>
                      <a:noFill/>
                    </a:lnR>
                    <a:lnT>
                      <a:noFill/>
                    </a:lnT>
                    <a:lnB>
                      <a:noFill/>
                    </a:lnB>
                    <a:noFill/>
                  </a:tcPr>
                </a:tc>
                <a:extLst>
                  <a:ext uri="{0D108BD9-81ED-4DB2-BD59-A6C34878D82A}">
                    <a16:rowId xmlns:a16="http://schemas.microsoft.com/office/drawing/2014/main" val="3924583791"/>
                  </a:ext>
                </a:extLst>
              </a:tr>
              <a:tr h="226759">
                <a:tc>
                  <a:txBody>
                    <a:bodyPr/>
                    <a:lstStyle/>
                    <a:p>
                      <a:r>
                        <a:rPr lang="en-US" sz="1500" u="none" dirty="0"/>
                        <a:t>British Pound</a:t>
                      </a:r>
                    </a:p>
                  </a:txBody>
                  <a:tcPr marL="0" marR="0" marT="0" marB="0" anchor="ctr">
                    <a:lnL>
                      <a:noFill/>
                    </a:lnL>
                    <a:lnR>
                      <a:noFill/>
                    </a:lnR>
                    <a:lnT>
                      <a:noFill/>
                    </a:lnT>
                    <a:lnB>
                      <a:noFill/>
                    </a:lnB>
                    <a:noFill/>
                  </a:tcPr>
                </a:tc>
                <a:tc>
                  <a:txBody>
                    <a:bodyPr/>
                    <a:lstStyle/>
                    <a:p>
                      <a:r>
                        <a:rPr lang="en-US" sz="1500" u="none" dirty="0">
                          <a:solidFill>
                            <a:schemeClr val="tx1"/>
                          </a:solidFill>
                          <a:hlinkClick r:id="rId5">
                            <a:extLst>
                              <a:ext uri="{A12FA001-AC4F-418D-AE19-62706E023703}">
                                <ahyp:hlinkClr xmlns:ahyp="http://schemas.microsoft.com/office/drawing/2018/hyperlinkcolor" val="tx"/>
                              </a:ext>
                            </a:extLst>
                          </a:hlinkClick>
                        </a:rPr>
                        <a:t>0.791784</a:t>
                      </a:r>
                      <a:endParaRPr lang="en-US" sz="1500" u="none" dirty="0">
                        <a:solidFill>
                          <a:schemeClr val="tx1"/>
                        </a:solidFill>
                      </a:endParaRPr>
                    </a:p>
                  </a:txBody>
                  <a:tcPr marL="0" marR="0" marT="0" marB="0" anchor="ctr">
                    <a:lnL>
                      <a:noFill/>
                    </a:lnL>
                    <a:lnR>
                      <a:noFill/>
                    </a:lnR>
                    <a:lnT>
                      <a:noFill/>
                    </a:lnT>
                    <a:lnB>
                      <a:noFill/>
                    </a:lnB>
                    <a:noFill/>
                  </a:tcPr>
                </a:tc>
                <a:tc>
                  <a:txBody>
                    <a:bodyPr/>
                    <a:lstStyle/>
                    <a:p>
                      <a:r>
                        <a:rPr lang="en-US" sz="1500" u="none">
                          <a:solidFill>
                            <a:schemeClr val="tx1"/>
                          </a:solidFill>
                          <a:hlinkClick r:id="rId6">
                            <a:extLst>
                              <a:ext uri="{A12FA001-AC4F-418D-AE19-62706E023703}">
                                <ahyp:hlinkClr xmlns:ahyp="http://schemas.microsoft.com/office/drawing/2018/hyperlinkcolor" val="tx"/>
                              </a:ext>
                            </a:extLst>
                          </a:hlinkClick>
                        </a:rPr>
                        <a:t>1.262971</a:t>
                      </a:r>
                      <a:endParaRPr lang="en-US" sz="1500" u="none">
                        <a:solidFill>
                          <a:schemeClr val="tx1"/>
                        </a:solidFill>
                      </a:endParaRPr>
                    </a:p>
                  </a:txBody>
                  <a:tcPr marL="0" marR="0" marT="0" marB="0" anchor="ctr">
                    <a:lnL>
                      <a:noFill/>
                    </a:lnL>
                    <a:lnR>
                      <a:noFill/>
                    </a:lnR>
                    <a:lnT>
                      <a:noFill/>
                    </a:lnT>
                    <a:lnB>
                      <a:noFill/>
                    </a:lnB>
                    <a:noFill/>
                  </a:tcPr>
                </a:tc>
                <a:extLst>
                  <a:ext uri="{0D108BD9-81ED-4DB2-BD59-A6C34878D82A}">
                    <a16:rowId xmlns:a16="http://schemas.microsoft.com/office/drawing/2014/main" val="3879864204"/>
                  </a:ext>
                </a:extLst>
              </a:tr>
              <a:tr h="226759">
                <a:tc>
                  <a:txBody>
                    <a:bodyPr/>
                    <a:lstStyle/>
                    <a:p>
                      <a:r>
                        <a:rPr lang="en-US" sz="1500" u="none" dirty="0"/>
                        <a:t>Indian Rupee</a:t>
                      </a:r>
                    </a:p>
                  </a:txBody>
                  <a:tcPr marL="0" marR="0" marT="0" marB="0" anchor="ctr">
                    <a:lnL>
                      <a:noFill/>
                    </a:lnL>
                    <a:lnR>
                      <a:noFill/>
                    </a:lnR>
                    <a:lnT>
                      <a:noFill/>
                    </a:lnT>
                    <a:lnB>
                      <a:noFill/>
                    </a:lnB>
                    <a:noFill/>
                  </a:tcPr>
                </a:tc>
                <a:tc>
                  <a:txBody>
                    <a:bodyPr/>
                    <a:lstStyle/>
                    <a:p>
                      <a:r>
                        <a:rPr lang="en-US" sz="1500" u="none" dirty="0">
                          <a:solidFill>
                            <a:schemeClr val="tx1"/>
                          </a:solidFill>
                          <a:hlinkClick r:id="rId7">
                            <a:extLst>
                              <a:ext uri="{A12FA001-AC4F-418D-AE19-62706E023703}">
                                <ahyp:hlinkClr xmlns:ahyp="http://schemas.microsoft.com/office/drawing/2018/hyperlinkcolor" val="tx"/>
                              </a:ext>
                            </a:extLst>
                          </a:hlinkClick>
                        </a:rPr>
                        <a:t>82.994609</a:t>
                      </a:r>
                      <a:endParaRPr lang="en-US" sz="1500" u="none" dirty="0">
                        <a:solidFill>
                          <a:schemeClr val="tx1"/>
                        </a:solidFill>
                      </a:endParaRPr>
                    </a:p>
                  </a:txBody>
                  <a:tcPr marL="0" marR="0" marT="0" marB="0" anchor="ctr">
                    <a:lnL>
                      <a:noFill/>
                    </a:lnL>
                    <a:lnR>
                      <a:noFill/>
                    </a:lnR>
                    <a:lnT>
                      <a:noFill/>
                    </a:lnT>
                    <a:lnB>
                      <a:noFill/>
                    </a:lnB>
                    <a:noFill/>
                  </a:tcPr>
                </a:tc>
                <a:tc>
                  <a:txBody>
                    <a:bodyPr/>
                    <a:lstStyle/>
                    <a:p>
                      <a:r>
                        <a:rPr lang="en-US" sz="1500" u="none">
                          <a:solidFill>
                            <a:schemeClr val="tx1"/>
                          </a:solidFill>
                          <a:hlinkClick r:id="rId8">
                            <a:extLst>
                              <a:ext uri="{A12FA001-AC4F-418D-AE19-62706E023703}">
                                <ahyp:hlinkClr xmlns:ahyp="http://schemas.microsoft.com/office/drawing/2018/hyperlinkcolor" val="tx"/>
                              </a:ext>
                            </a:extLst>
                          </a:hlinkClick>
                        </a:rPr>
                        <a:t>0.012049</a:t>
                      </a:r>
                      <a:endParaRPr lang="en-US" sz="1500" u="none">
                        <a:solidFill>
                          <a:schemeClr val="tx1"/>
                        </a:solidFill>
                      </a:endParaRPr>
                    </a:p>
                  </a:txBody>
                  <a:tcPr marL="0" marR="0" marT="0" marB="0" anchor="ctr">
                    <a:lnL>
                      <a:noFill/>
                    </a:lnL>
                    <a:lnR>
                      <a:noFill/>
                    </a:lnR>
                    <a:lnT>
                      <a:noFill/>
                    </a:lnT>
                    <a:lnB>
                      <a:noFill/>
                    </a:lnB>
                    <a:noFill/>
                  </a:tcPr>
                </a:tc>
                <a:extLst>
                  <a:ext uri="{0D108BD9-81ED-4DB2-BD59-A6C34878D82A}">
                    <a16:rowId xmlns:a16="http://schemas.microsoft.com/office/drawing/2014/main" val="3957386029"/>
                  </a:ext>
                </a:extLst>
              </a:tr>
              <a:tr h="226759">
                <a:tc>
                  <a:txBody>
                    <a:bodyPr/>
                    <a:lstStyle/>
                    <a:p>
                      <a:r>
                        <a:rPr lang="en-US" sz="1500" u="none"/>
                        <a:t>Australian Dollar</a:t>
                      </a:r>
                    </a:p>
                  </a:txBody>
                  <a:tcPr marL="0" marR="0" marT="0" marB="0" anchor="ctr">
                    <a:lnL>
                      <a:noFill/>
                    </a:lnL>
                    <a:lnR>
                      <a:noFill/>
                    </a:lnR>
                    <a:lnT>
                      <a:noFill/>
                    </a:lnT>
                    <a:lnB>
                      <a:noFill/>
                    </a:lnB>
                    <a:noFill/>
                  </a:tcPr>
                </a:tc>
                <a:tc>
                  <a:txBody>
                    <a:bodyPr/>
                    <a:lstStyle/>
                    <a:p>
                      <a:r>
                        <a:rPr lang="en-US" sz="1500" u="none" dirty="0">
                          <a:solidFill>
                            <a:schemeClr val="tx1"/>
                          </a:solidFill>
                          <a:hlinkClick r:id="rId9">
                            <a:extLst>
                              <a:ext uri="{A12FA001-AC4F-418D-AE19-62706E023703}">
                                <ahyp:hlinkClr xmlns:ahyp="http://schemas.microsoft.com/office/drawing/2018/hyperlinkcolor" val="tx"/>
                              </a:ext>
                            </a:extLst>
                          </a:hlinkClick>
                        </a:rPr>
                        <a:t>1.531256</a:t>
                      </a:r>
                      <a:endParaRPr lang="en-US" sz="1500" u="none" dirty="0">
                        <a:solidFill>
                          <a:schemeClr val="tx1"/>
                        </a:solidFill>
                      </a:endParaRPr>
                    </a:p>
                  </a:txBody>
                  <a:tcPr marL="0" marR="0" marT="0" marB="0" anchor="ctr">
                    <a:lnL>
                      <a:noFill/>
                    </a:lnL>
                    <a:lnR>
                      <a:noFill/>
                    </a:lnR>
                    <a:lnT>
                      <a:noFill/>
                    </a:lnT>
                    <a:lnB>
                      <a:noFill/>
                    </a:lnB>
                    <a:noFill/>
                  </a:tcPr>
                </a:tc>
                <a:tc>
                  <a:txBody>
                    <a:bodyPr/>
                    <a:lstStyle/>
                    <a:p>
                      <a:r>
                        <a:rPr lang="en-US" sz="1500" u="none">
                          <a:solidFill>
                            <a:schemeClr val="tx1"/>
                          </a:solidFill>
                          <a:hlinkClick r:id="rId10">
                            <a:extLst>
                              <a:ext uri="{A12FA001-AC4F-418D-AE19-62706E023703}">
                                <ahyp:hlinkClr xmlns:ahyp="http://schemas.microsoft.com/office/drawing/2018/hyperlinkcolor" val="tx"/>
                              </a:ext>
                            </a:extLst>
                          </a:hlinkClick>
                        </a:rPr>
                        <a:t>0.653059</a:t>
                      </a:r>
                      <a:endParaRPr lang="en-US" sz="1500" u="none">
                        <a:solidFill>
                          <a:schemeClr val="tx1"/>
                        </a:solidFill>
                      </a:endParaRPr>
                    </a:p>
                  </a:txBody>
                  <a:tcPr marL="0" marR="0" marT="0" marB="0" anchor="ctr">
                    <a:lnL>
                      <a:noFill/>
                    </a:lnL>
                    <a:lnR>
                      <a:noFill/>
                    </a:lnR>
                    <a:lnT>
                      <a:noFill/>
                    </a:lnT>
                    <a:lnB>
                      <a:noFill/>
                    </a:lnB>
                    <a:noFill/>
                  </a:tcPr>
                </a:tc>
                <a:extLst>
                  <a:ext uri="{0D108BD9-81ED-4DB2-BD59-A6C34878D82A}">
                    <a16:rowId xmlns:a16="http://schemas.microsoft.com/office/drawing/2014/main" val="2867705339"/>
                  </a:ext>
                </a:extLst>
              </a:tr>
              <a:tr h="226759">
                <a:tc>
                  <a:txBody>
                    <a:bodyPr/>
                    <a:lstStyle/>
                    <a:p>
                      <a:r>
                        <a:rPr lang="en-US" sz="1500" u="none"/>
                        <a:t>Canadian Dollar</a:t>
                      </a:r>
                    </a:p>
                  </a:txBody>
                  <a:tcPr marL="0" marR="0" marT="0" marB="0" anchor="ctr">
                    <a:lnL>
                      <a:noFill/>
                    </a:lnL>
                    <a:lnR>
                      <a:noFill/>
                    </a:lnR>
                    <a:lnT>
                      <a:noFill/>
                    </a:lnT>
                    <a:lnB>
                      <a:noFill/>
                    </a:lnB>
                    <a:noFill/>
                  </a:tcPr>
                </a:tc>
                <a:tc>
                  <a:txBody>
                    <a:bodyPr/>
                    <a:lstStyle/>
                    <a:p>
                      <a:r>
                        <a:rPr lang="en-US" sz="1500" u="none" dirty="0">
                          <a:solidFill>
                            <a:schemeClr val="tx1"/>
                          </a:solidFill>
                          <a:hlinkClick r:id="rId11">
                            <a:extLst>
                              <a:ext uri="{A12FA001-AC4F-418D-AE19-62706E023703}">
                                <ahyp:hlinkClr xmlns:ahyp="http://schemas.microsoft.com/office/drawing/2018/hyperlinkcolor" val="tx"/>
                              </a:ext>
                            </a:extLst>
                          </a:hlinkClick>
                        </a:rPr>
                        <a:t>1.345123</a:t>
                      </a:r>
                      <a:endParaRPr lang="en-US" sz="1500" u="none" dirty="0">
                        <a:solidFill>
                          <a:schemeClr val="tx1"/>
                        </a:solidFill>
                      </a:endParaRPr>
                    </a:p>
                  </a:txBody>
                  <a:tcPr marL="0" marR="0" marT="0" marB="0" anchor="ctr">
                    <a:lnL>
                      <a:noFill/>
                    </a:lnL>
                    <a:lnR>
                      <a:noFill/>
                    </a:lnR>
                    <a:lnT>
                      <a:noFill/>
                    </a:lnT>
                    <a:lnB>
                      <a:noFill/>
                    </a:lnB>
                    <a:noFill/>
                  </a:tcPr>
                </a:tc>
                <a:tc>
                  <a:txBody>
                    <a:bodyPr/>
                    <a:lstStyle/>
                    <a:p>
                      <a:r>
                        <a:rPr lang="en-US" sz="1500" u="none">
                          <a:solidFill>
                            <a:schemeClr val="tx1"/>
                          </a:solidFill>
                          <a:hlinkClick r:id="rId12">
                            <a:extLst>
                              <a:ext uri="{A12FA001-AC4F-418D-AE19-62706E023703}">
                                <ahyp:hlinkClr xmlns:ahyp="http://schemas.microsoft.com/office/drawing/2018/hyperlinkcolor" val="tx"/>
                              </a:ext>
                            </a:extLst>
                          </a:hlinkClick>
                        </a:rPr>
                        <a:t>0.743426</a:t>
                      </a:r>
                      <a:endParaRPr lang="en-US" sz="1500" u="none">
                        <a:solidFill>
                          <a:schemeClr val="tx1"/>
                        </a:solidFill>
                      </a:endParaRPr>
                    </a:p>
                  </a:txBody>
                  <a:tcPr marL="0" marR="0" marT="0" marB="0" anchor="ctr">
                    <a:lnL>
                      <a:noFill/>
                    </a:lnL>
                    <a:lnR>
                      <a:noFill/>
                    </a:lnR>
                    <a:lnT>
                      <a:noFill/>
                    </a:lnT>
                    <a:lnB>
                      <a:noFill/>
                    </a:lnB>
                    <a:noFill/>
                  </a:tcPr>
                </a:tc>
                <a:extLst>
                  <a:ext uri="{0D108BD9-81ED-4DB2-BD59-A6C34878D82A}">
                    <a16:rowId xmlns:a16="http://schemas.microsoft.com/office/drawing/2014/main" val="3791570290"/>
                  </a:ext>
                </a:extLst>
              </a:tr>
              <a:tr h="226759">
                <a:tc>
                  <a:txBody>
                    <a:bodyPr/>
                    <a:lstStyle/>
                    <a:p>
                      <a:r>
                        <a:rPr lang="en-US" sz="1500" u="none"/>
                        <a:t>Singapore Dollar</a:t>
                      </a:r>
                    </a:p>
                  </a:txBody>
                  <a:tcPr marL="0" marR="0" marT="0" marB="0" anchor="ctr">
                    <a:lnL>
                      <a:noFill/>
                    </a:lnL>
                    <a:lnR>
                      <a:noFill/>
                    </a:lnR>
                    <a:lnT>
                      <a:noFill/>
                    </a:lnT>
                    <a:lnB>
                      <a:noFill/>
                    </a:lnB>
                    <a:noFill/>
                  </a:tcPr>
                </a:tc>
                <a:tc>
                  <a:txBody>
                    <a:bodyPr/>
                    <a:lstStyle/>
                    <a:p>
                      <a:r>
                        <a:rPr lang="en-US" sz="1500" u="none" dirty="0">
                          <a:solidFill>
                            <a:schemeClr val="tx1"/>
                          </a:solidFill>
                          <a:hlinkClick r:id="rId13">
                            <a:extLst>
                              <a:ext uri="{A12FA001-AC4F-418D-AE19-62706E023703}">
                                <ahyp:hlinkClr xmlns:ahyp="http://schemas.microsoft.com/office/drawing/2018/hyperlinkcolor" val="tx"/>
                              </a:ext>
                            </a:extLst>
                          </a:hlinkClick>
                        </a:rPr>
                        <a:t>1.344726</a:t>
                      </a:r>
                      <a:endParaRPr lang="en-US" sz="1500" u="none" dirty="0">
                        <a:solidFill>
                          <a:schemeClr val="tx1"/>
                        </a:solidFill>
                      </a:endParaRPr>
                    </a:p>
                  </a:txBody>
                  <a:tcPr marL="0" marR="0" marT="0" marB="0" anchor="ctr">
                    <a:lnL>
                      <a:noFill/>
                    </a:lnL>
                    <a:lnR>
                      <a:noFill/>
                    </a:lnR>
                    <a:lnT>
                      <a:noFill/>
                    </a:lnT>
                    <a:lnB>
                      <a:noFill/>
                    </a:lnB>
                    <a:noFill/>
                  </a:tcPr>
                </a:tc>
                <a:tc>
                  <a:txBody>
                    <a:bodyPr/>
                    <a:lstStyle/>
                    <a:p>
                      <a:r>
                        <a:rPr lang="en-US" sz="1500" u="none">
                          <a:solidFill>
                            <a:schemeClr val="tx1"/>
                          </a:solidFill>
                          <a:hlinkClick r:id="rId14">
                            <a:extLst>
                              <a:ext uri="{A12FA001-AC4F-418D-AE19-62706E023703}">
                                <ahyp:hlinkClr xmlns:ahyp="http://schemas.microsoft.com/office/drawing/2018/hyperlinkcolor" val="tx"/>
                              </a:ext>
                            </a:extLst>
                          </a:hlinkClick>
                        </a:rPr>
                        <a:t>0.743646</a:t>
                      </a:r>
                      <a:endParaRPr lang="en-US" sz="1500" u="none">
                        <a:solidFill>
                          <a:schemeClr val="tx1"/>
                        </a:solidFill>
                      </a:endParaRPr>
                    </a:p>
                  </a:txBody>
                  <a:tcPr marL="0" marR="0" marT="0" marB="0" anchor="ctr">
                    <a:lnL>
                      <a:noFill/>
                    </a:lnL>
                    <a:lnR>
                      <a:noFill/>
                    </a:lnR>
                    <a:lnT>
                      <a:noFill/>
                    </a:lnT>
                    <a:lnB>
                      <a:noFill/>
                    </a:lnB>
                    <a:noFill/>
                  </a:tcPr>
                </a:tc>
                <a:extLst>
                  <a:ext uri="{0D108BD9-81ED-4DB2-BD59-A6C34878D82A}">
                    <a16:rowId xmlns:a16="http://schemas.microsoft.com/office/drawing/2014/main" val="4096595784"/>
                  </a:ext>
                </a:extLst>
              </a:tr>
              <a:tr h="226759">
                <a:tc>
                  <a:txBody>
                    <a:bodyPr/>
                    <a:lstStyle/>
                    <a:p>
                      <a:r>
                        <a:rPr lang="en-US" sz="1500" u="none"/>
                        <a:t>Swiss Franc</a:t>
                      </a:r>
                    </a:p>
                  </a:txBody>
                  <a:tcPr marL="0" marR="0" marT="0" marB="0" anchor="ctr">
                    <a:lnL>
                      <a:noFill/>
                    </a:lnL>
                    <a:lnR>
                      <a:noFill/>
                    </a:lnR>
                    <a:lnT>
                      <a:noFill/>
                    </a:lnT>
                    <a:lnB>
                      <a:noFill/>
                    </a:lnB>
                    <a:noFill/>
                  </a:tcPr>
                </a:tc>
                <a:tc>
                  <a:txBody>
                    <a:bodyPr/>
                    <a:lstStyle/>
                    <a:p>
                      <a:r>
                        <a:rPr lang="en-US" sz="1500" u="none" dirty="0">
                          <a:solidFill>
                            <a:schemeClr val="tx1"/>
                          </a:solidFill>
                          <a:hlinkClick r:id="rId15">
                            <a:extLst>
                              <a:ext uri="{A12FA001-AC4F-418D-AE19-62706E023703}">
                                <ahyp:hlinkClr xmlns:ahyp="http://schemas.microsoft.com/office/drawing/2018/hyperlinkcolor" val="tx"/>
                              </a:ext>
                            </a:extLst>
                          </a:hlinkClick>
                        </a:rPr>
                        <a:t>0.875639</a:t>
                      </a:r>
                      <a:endParaRPr lang="en-US" sz="1500" u="none" dirty="0">
                        <a:solidFill>
                          <a:schemeClr val="tx1"/>
                        </a:solidFill>
                      </a:endParaRPr>
                    </a:p>
                  </a:txBody>
                  <a:tcPr marL="0" marR="0" marT="0" marB="0" anchor="ctr">
                    <a:lnL>
                      <a:noFill/>
                    </a:lnL>
                    <a:lnR>
                      <a:noFill/>
                    </a:lnR>
                    <a:lnT>
                      <a:noFill/>
                    </a:lnT>
                    <a:lnB>
                      <a:noFill/>
                    </a:lnB>
                    <a:noFill/>
                  </a:tcPr>
                </a:tc>
                <a:tc>
                  <a:txBody>
                    <a:bodyPr/>
                    <a:lstStyle/>
                    <a:p>
                      <a:r>
                        <a:rPr lang="en-US" sz="1500" u="none" dirty="0">
                          <a:solidFill>
                            <a:schemeClr val="tx1"/>
                          </a:solidFill>
                          <a:hlinkClick r:id="rId16">
                            <a:extLst>
                              <a:ext uri="{A12FA001-AC4F-418D-AE19-62706E023703}">
                                <ahyp:hlinkClr xmlns:ahyp="http://schemas.microsoft.com/office/drawing/2018/hyperlinkcolor" val="tx"/>
                              </a:ext>
                            </a:extLst>
                          </a:hlinkClick>
                        </a:rPr>
                        <a:t>1.142023</a:t>
                      </a:r>
                      <a:endParaRPr lang="en-US" sz="1500" u="none" dirty="0">
                        <a:solidFill>
                          <a:schemeClr val="tx1"/>
                        </a:solidFill>
                      </a:endParaRPr>
                    </a:p>
                  </a:txBody>
                  <a:tcPr marL="0" marR="0" marT="0" marB="0" anchor="ctr">
                    <a:lnL>
                      <a:noFill/>
                    </a:lnL>
                    <a:lnR>
                      <a:noFill/>
                    </a:lnR>
                    <a:lnT>
                      <a:noFill/>
                    </a:lnT>
                    <a:lnB>
                      <a:noFill/>
                    </a:lnB>
                    <a:noFill/>
                  </a:tcPr>
                </a:tc>
                <a:extLst>
                  <a:ext uri="{0D108BD9-81ED-4DB2-BD59-A6C34878D82A}">
                    <a16:rowId xmlns:a16="http://schemas.microsoft.com/office/drawing/2014/main" val="3474262785"/>
                  </a:ext>
                </a:extLst>
              </a:tr>
              <a:tr h="226759">
                <a:tc>
                  <a:txBody>
                    <a:bodyPr/>
                    <a:lstStyle/>
                    <a:p>
                      <a:r>
                        <a:rPr lang="en-US" sz="1500" u="none"/>
                        <a:t>Malaysian Ringgit</a:t>
                      </a:r>
                    </a:p>
                  </a:txBody>
                  <a:tcPr marL="0" marR="0" marT="0" marB="0" anchor="ctr">
                    <a:lnL>
                      <a:noFill/>
                    </a:lnL>
                    <a:lnR>
                      <a:noFill/>
                    </a:lnR>
                    <a:lnT>
                      <a:noFill/>
                    </a:lnT>
                    <a:lnB>
                      <a:noFill/>
                    </a:lnB>
                    <a:noFill/>
                  </a:tcPr>
                </a:tc>
                <a:tc>
                  <a:txBody>
                    <a:bodyPr/>
                    <a:lstStyle/>
                    <a:p>
                      <a:r>
                        <a:rPr lang="en-US" sz="1500" u="none" dirty="0">
                          <a:solidFill>
                            <a:schemeClr val="tx1"/>
                          </a:solidFill>
                          <a:hlinkClick r:id="rId17">
                            <a:extLst>
                              <a:ext uri="{A12FA001-AC4F-418D-AE19-62706E023703}">
                                <ahyp:hlinkClr xmlns:ahyp="http://schemas.microsoft.com/office/drawing/2018/hyperlinkcolor" val="tx"/>
                              </a:ext>
                            </a:extLst>
                          </a:hlinkClick>
                        </a:rPr>
                        <a:t>4.765044</a:t>
                      </a:r>
                      <a:endParaRPr lang="en-US" sz="1500" u="none" dirty="0">
                        <a:solidFill>
                          <a:schemeClr val="tx1"/>
                        </a:solidFill>
                      </a:endParaRPr>
                    </a:p>
                  </a:txBody>
                  <a:tcPr marL="0" marR="0" marT="0" marB="0" anchor="ctr">
                    <a:lnL>
                      <a:noFill/>
                    </a:lnL>
                    <a:lnR>
                      <a:noFill/>
                    </a:lnR>
                    <a:lnT>
                      <a:noFill/>
                    </a:lnT>
                    <a:lnB>
                      <a:noFill/>
                    </a:lnB>
                    <a:noFill/>
                  </a:tcPr>
                </a:tc>
                <a:tc>
                  <a:txBody>
                    <a:bodyPr/>
                    <a:lstStyle/>
                    <a:p>
                      <a:r>
                        <a:rPr lang="en-US" sz="1500" u="none" dirty="0">
                          <a:solidFill>
                            <a:schemeClr val="tx1"/>
                          </a:solidFill>
                          <a:hlinkClick r:id="rId18">
                            <a:extLst>
                              <a:ext uri="{A12FA001-AC4F-418D-AE19-62706E023703}">
                                <ahyp:hlinkClr xmlns:ahyp="http://schemas.microsoft.com/office/drawing/2018/hyperlinkcolor" val="tx"/>
                              </a:ext>
                            </a:extLst>
                          </a:hlinkClick>
                        </a:rPr>
                        <a:t>0.209862</a:t>
                      </a:r>
                      <a:endParaRPr lang="en-US" sz="1500" u="none" dirty="0">
                        <a:solidFill>
                          <a:schemeClr val="tx1"/>
                        </a:solidFill>
                      </a:endParaRPr>
                    </a:p>
                  </a:txBody>
                  <a:tcPr marL="0" marR="0" marT="0" marB="0" anchor="ctr">
                    <a:lnL>
                      <a:noFill/>
                    </a:lnL>
                    <a:lnR>
                      <a:noFill/>
                    </a:lnR>
                    <a:lnT>
                      <a:noFill/>
                    </a:lnT>
                    <a:lnB>
                      <a:noFill/>
                    </a:lnB>
                    <a:noFill/>
                  </a:tcPr>
                </a:tc>
                <a:extLst>
                  <a:ext uri="{0D108BD9-81ED-4DB2-BD59-A6C34878D82A}">
                    <a16:rowId xmlns:a16="http://schemas.microsoft.com/office/drawing/2014/main" val="4251333370"/>
                  </a:ext>
                </a:extLst>
              </a:tr>
              <a:tr h="226759">
                <a:tc>
                  <a:txBody>
                    <a:bodyPr/>
                    <a:lstStyle/>
                    <a:p>
                      <a:r>
                        <a:rPr lang="en-US" sz="1500" u="none"/>
                        <a:t>Japanese Yen</a:t>
                      </a:r>
                    </a:p>
                  </a:txBody>
                  <a:tcPr marL="0" marR="0" marT="0" marB="0" anchor="ctr">
                    <a:lnL>
                      <a:noFill/>
                    </a:lnL>
                    <a:lnR>
                      <a:noFill/>
                    </a:lnR>
                    <a:lnT>
                      <a:noFill/>
                    </a:lnT>
                    <a:lnB>
                      <a:noFill/>
                    </a:lnB>
                    <a:noFill/>
                  </a:tcPr>
                </a:tc>
                <a:tc>
                  <a:txBody>
                    <a:bodyPr/>
                    <a:lstStyle/>
                    <a:p>
                      <a:r>
                        <a:rPr lang="en-US" sz="1500" u="none">
                          <a:solidFill>
                            <a:schemeClr val="tx1"/>
                          </a:solidFill>
                          <a:hlinkClick r:id="rId19">
                            <a:extLst>
                              <a:ext uri="{A12FA001-AC4F-418D-AE19-62706E023703}">
                                <ahyp:hlinkClr xmlns:ahyp="http://schemas.microsoft.com/office/drawing/2018/hyperlinkcolor" val="tx"/>
                              </a:ext>
                            </a:extLst>
                          </a:hlinkClick>
                        </a:rPr>
                        <a:t>149.335187</a:t>
                      </a:r>
                      <a:endParaRPr lang="en-US" sz="1500" u="none">
                        <a:solidFill>
                          <a:schemeClr val="tx1"/>
                        </a:solidFill>
                      </a:endParaRPr>
                    </a:p>
                  </a:txBody>
                  <a:tcPr marL="0" marR="0" marT="0" marB="0" anchor="ctr">
                    <a:lnL>
                      <a:noFill/>
                    </a:lnL>
                    <a:lnR>
                      <a:noFill/>
                    </a:lnR>
                    <a:lnT>
                      <a:noFill/>
                    </a:lnT>
                    <a:lnB>
                      <a:noFill/>
                    </a:lnB>
                    <a:noFill/>
                  </a:tcPr>
                </a:tc>
                <a:tc>
                  <a:txBody>
                    <a:bodyPr/>
                    <a:lstStyle/>
                    <a:p>
                      <a:r>
                        <a:rPr lang="en-US" sz="1500" u="none" dirty="0">
                          <a:solidFill>
                            <a:schemeClr val="tx1"/>
                          </a:solidFill>
                          <a:hlinkClick r:id="rId20">
                            <a:extLst>
                              <a:ext uri="{A12FA001-AC4F-418D-AE19-62706E023703}">
                                <ahyp:hlinkClr xmlns:ahyp="http://schemas.microsoft.com/office/drawing/2018/hyperlinkcolor" val="tx"/>
                              </a:ext>
                            </a:extLst>
                          </a:hlinkClick>
                        </a:rPr>
                        <a:t>0.006696</a:t>
                      </a:r>
                      <a:endParaRPr lang="en-US" sz="1500" u="none" dirty="0">
                        <a:solidFill>
                          <a:schemeClr val="tx1"/>
                        </a:solidFill>
                      </a:endParaRPr>
                    </a:p>
                  </a:txBody>
                  <a:tcPr marL="0" marR="0" marT="0" marB="0" anchor="ctr">
                    <a:lnL>
                      <a:noFill/>
                    </a:lnL>
                    <a:lnR>
                      <a:noFill/>
                    </a:lnR>
                    <a:lnT>
                      <a:noFill/>
                    </a:lnT>
                    <a:lnB>
                      <a:noFill/>
                    </a:lnB>
                    <a:noFill/>
                  </a:tcPr>
                </a:tc>
                <a:extLst>
                  <a:ext uri="{0D108BD9-81ED-4DB2-BD59-A6C34878D82A}">
                    <a16:rowId xmlns:a16="http://schemas.microsoft.com/office/drawing/2014/main" val="3563454879"/>
                  </a:ext>
                </a:extLst>
              </a:tr>
              <a:tr h="226759">
                <a:tc>
                  <a:txBody>
                    <a:bodyPr/>
                    <a:lstStyle/>
                    <a:p>
                      <a:r>
                        <a:rPr lang="en-US" sz="1500" u="none"/>
                        <a:t>Chinese Yuan Renminbi</a:t>
                      </a:r>
                    </a:p>
                  </a:txBody>
                  <a:tcPr marL="0" marR="0" marT="0" marB="0" anchor="ctr">
                    <a:lnL>
                      <a:noFill/>
                    </a:lnL>
                    <a:lnR>
                      <a:noFill/>
                    </a:lnR>
                    <a:lnT>
                      <a:noFill/>
                    </a:lnT>
                    <a:lnB>
                      <a:noFill/>
                    </a:lnB>
                    <a:noFill/>
                  </a:tcPr>
                </a:tc>
                <a:tc>
                  <a:txBody>
                    <a:bodyPr/>
                    <a:lstStyle/>
                    <a:p>
                      <a:r>
                        <a:rPr lang="en-US" sz="1500" u="none">
                          <a:solidFill>
                            <a:schemeClr val="tx1"/>
                          </a:solidFill>
                          <a:hlinkClick r:id="rId21">
                            <a:extLst>
                              <a:ext uri="{A12FA001-AC4F-418D-AE19-62706E023703}">
                                <ahyp:hlinkClr xmlns:ahyp="http://schemas.microsoft.com/office/drawing/2018/hyperlinkcolor" val="tx"/>
                              </a:ext>
                            </a:extLst>
                          </a:hlinkClick>
                        </a:rPr>
                        <a:t>7.192832</a:t>
                      </a:r>
                      <a:endParaRPr lang="en-US" sz="1500" u="none">
                        <a:solidFill>
                          <a:schemeClr val="tx1"/>
                        </a:solidFill>
                      </a:endParaRPr>
                    </a:p>
                  </a:txBody>
                  <a:tcPr marL="0" marR="0" marT="0" marB="0" anchor="ctr">
                    <a:lnL>
                      <a:noFill/>
                    </a:lnL>
                    <a:lnR>
                      <a:noFill/>
                    </a:lnR>
                    <a:lnT>
                      <a:noFill/>
                    </a:lnT>
                    <a:lnB>
                      <a:noFill/>
                    </a:lnB>
                    <a:noFill/>
                  </a:tcPr>
                </a:tc>
                <a:tc>
                  <a:txBody>
                    <a:bodyPr/>
                    <a:lstStyle/>
                    <a:p>
                      <a:r>
                        <a:rPr lang="en-US" sz="1500" u="none" dirty="0">
                          <a:solidFill>
                            <a:schemeClr val="tx1"/>
                          </a:solidFill>
                          <a:hlinkClick r:id="rId22">
                            <a:extLst>
                              <a:ext uri="{A12FA001-AC4F-418D-AE19-62706E023703}">
                                <ahyp:hlinkClr xmlns:ahyp="http://schemas.microsoft.com/office/drawing/2018/hyperlinkcolor" val="tx"/>
                              </a:ext>
                            </a:extLst>
                          </a:hlinkClick>
                        </a:rPr>
                        <a:t>0.139027</a:t>
                      </a:r>
                      <a:endParaRPr lang="en-US" sz="1500" u="none" dirty="0">
                        <a:solidFill>
                          <a:schemeClr val="tx1"/>
                        </a:solidFill>
                      </a:endParaRPr>
                    </a:p>
                  </a:txBody>
                  <a:tcPr marL="0" marR="0" marT="0" marB="0" anchor="ctr">
                    <a:lnL>
                      <a:noFill/>
                    </a:lnL>
                    <a:lnR>
                      <a:noFill/>
                    </a:lnR>
                    <a:lnT>
                      <a:noFill/>
                    </a:lnT>
                    <a:lnB>
                      <a:noFill/>
                    </a:lnB>
                    <a:noFill/>
                  </a:tcPr>
                </a:tc>
                <a:extLst>
                  <a:ext uri="{0D108BD9-81ED-4DB2-BD59-A6C34878D82A}">
                    <a16:rowId xmlns:a16="http://schemas.microsoft.com/office/drawing/2014/main" val="2442036231"/>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4294967295"/>
          </p:nvPr>
        </p:nvSpPr>
        <p:spPr>
          <a:xfrm>
            <a:off x="7740650" y="5219700"/>
            <a:ext cx="2339975" cy="360363"/>
          </a:xfrm>
          <a:prstGeom prst="rect">
            <a:avLst/>
          </a:prstGeom>
        </p:spPr>
        <p:txBody>
          <a:bodyPr/>
          <a:lstStyle/>
          <a:p>
            <a:pPr lvl="0"/>
            <a:fld id="{76B031AB-4808-4E5A-B41A-FC677859455F}" type="slidenum">
              <a:rPr/>
              <a:t>6</a:t>
            </a:fld>
            <a:endParaRPr lang="en-US"/>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88900"/>
            <a:ext cx="10080625" cy="757130"/>
          </a:xfrm>
          <a:prstGeom prst="rect">
            <a:avLst/>
          </a:prstGeom>
        </p:spPr>
        <p:txBody>
          <a:bodyPr vert="horz" wrap="square">
            <a:spAutoFit/>
          </a:bodyPr>
          <a:lstStyle/>
          <a:p>
            <a:pPr lvl="0" algn="ctr" rtl="0"/>
            <a:r>
              <a:rPr lang="en-US" sz="4800" dirty="0">
                <a:solidFill>
                  <a:srgbClr val="000000"/>
                </a:solidFill>
                <a:latin typeface="Times New Roman" panose="02020603050405020304" pitchFamily="18" charset="0"/>
                <a:cs typeface="Times New Roman" panose="02020603050405020304" pitchFamily="18" charset="0"/>
              </a:rPr>
              <a:t>About St. Thomas</a:t>
            </a:r>
          </a:p>
        </p:txBody>
      </p:sp>
      <p:sp>
        <p:nvSpPr>
          <p:cNvPr id="3" name="Text Placeholder 2">
            <a:extLst>
              <a:ext uri="{FF2B5EF4-FFF2-40B4-BE49-F238E27FC236}">
                <a16:creationId xmlns:a16="http://schemas.microsoft.com/office/drawing/2014/main" id="{A557C497-F093-3CA4-3228-5F1EAADE2BCF}"/>
              </a:ext>
            </a:extLst>
          </p:cNvPr>
          <p:cNvSpPr txBox="1">
            <a:spLocks noGrp="1"/>
          </p:cNvSpPr>
          <p:nvPr>
            <p:ph type="body" idx="4294967295"/>
          </p:nvPr>
        </p:nvSpPr>
        <p:spPr>
          <a:xfrm>
            <a:off x="0" y="788988"/>
            <a:ext cx="9690100" cy="4556125"/>
          </a:xfrm>
          <a:prstGeom prst="rect">
            <a:avLst/>
          </a:prstGeom>
        </p:spPr>
        <p:txBody>
          <a:bodyPr vert="horz"/>
          <a:lstStyle/>
          <a:p>
            <a:pPr marL="342900" indent="-342900">
              <a:buFont typeface="Wingdings" panose="05000000000000000000" pitchFamily="2" charset="2"/>
              <a:buChar char="Ø"/>
            </a:pPr>
            <a:r>
              <a:rPr lang="en-US" sz="2200" b="1" dirty="0">
                <a:solidFill>
                  <a:schemeClr val="tx1"/>
                </a:solidFill>
                <a:latin typeface="Times New Roman" panose="02020603050405020304" pitchFamily="18" charset="0"/>
                <a:cs typeface="Times New Roman" panose="02020603050405020304" pitchFamily="18" charset="0"/>
              </a:rPr>
              <a:t>Saint Thomas</a:t>
            </a:r>
            <a:r>
              <a:rPr lang="en-US" sz="2200" dirty="0">
                <a:solidFill>
                  <a:schemeClr val="tx1"/>
                </a:solidFill>
                <a:latin typeface="Times New Roman" panose="02020603050405020304" pitchFamily="18" charset="0"/>
                <a:cs typeface="Times New Roman" panose="02020603050405020304" pitchFamily="18" charset="0"/>
              </a:rPr>
              <a:t>, the main island of the U.S. Virgin Islands, in the eastern Caribbean Sea. It lies 40 miles east of Puerto Rico. The capital is Charlotte Amalie, which is situated halfway along the southern coast on hill slopes. Its well-sheltered harbor is in the crater of an extinct volcano. Sighted in 1493 by Christopher Columbus, St. Thomas was later colonized, first by the Dutch (1657) and then by the Danish (1666). In 1672 it passed into the hands of the newly chartered Danish West India Company and subsequently, in 1685, of the Brandenburg Company. After 1673, when slavery </a:t>
            </a:r>
            <a:br>
              <a:rPr lang="en-US" sz="2200" dirty="0">
                <a:solidFill>
                  <a:schemeClr val="tx1"/>
                </a:solidFill>
                <a:latin typeface="Times New Roman" panose="02020603050405020304" pitchFamily="18" charset="0"/>
                <a:cs typeface="Times New Roman" panose="02020603050405020304" pitchFamily="18" charset="0"/>
              </a:rPr>
            </a:br>
            <a:r>
              <a:rPr lang="en-US" sz="2200" dirty="0">
                <a:solidFill>
                  <a:schemeClr val="tx1"/>
                </a:solidFill>
                <a:latin typeface="Times New Roman" panose="02020603050405020304" pitchFamily="18" charset="0"/>
                <a:cs typeface="Times New Roman" panose="02020603050405020304" pitchFamily="18" charset="0"/>
              </a:rPr>
              <a:t>was introduced, the island became the chief sugar </a:t>
            </a:r>
            <a:br>
              <a:rPr lang="en-US" sz="2200" dirty="0">
                <a:solidFill>
                  <a:schemeClr val="tx1"/>
                </a:solidFill>
                <a:latin typeface="Times New Roman" panose="02020603050405020304" pitchFamily="18" charset="0"/>
                <a:cs typeface="Times New Roman" panose="02020603050405020304" pitchFamily="18" charset="0"/>
              </a:rPr>
            </a:br>
            <a:r>
              <a:rPr lang="en-US" sz="2200" dirty="0">
                <a:solidFill>
                  <a:schemeClr val="tx1"/>
                </a:solidFill>
                <a:latin typeface="Times New Roman" panose="02020603050405020304" pitchFamily="18" charset="0"/>
                <a:cs typeface="Times New Roman" panose="02020603050405020304" pitchFamily="18" charset="0"/>
              </a:rPr>
              <a:t>producers of the Caribbean and was very prosperous.</a:t>
            </a:r>
          </a:p>
          <a:p>
            <a:pPr marL="342900" indent="-342900">
              <a:buFont typeface="Wingdings" panose="05000000000000000000" pitchFamily="2" charset="2"/>
              <a:buChar char="Ø"/>
            </a:pPr>
            <a:r>
              <a:rPr lang="en-US" sz="2200" dirty="0">
                <a:solidFill>
                  <a:schemeClr val="tx1"/>
                </a:solidFill>
                <a:latin typeface="Times New Roman" panose="02020603050405020304" pitchFamily="18" charset="0"/>
                <a:cs typeface="Times New Roman" panose="02020603050405020304" pitchFamily="18" charset="0"/>
              </a:rPr>
              <a:t>Most of the inhabitants are of African origin, though </a:t>
            </a:r>
            <a:br>
              <a:rPr lang="en-US" sz="2200" dirty="0">
                <a:solidFill>
                  <a:schemeClr val="tx1"/>
                </a:solidFill>
                <a:latin typeface="Times New Roman" panose="02020603050405020304" pitchFamily="18" charset="0"/>
                <a:cs typeface="Times New Roman" panose="02020603050405020304" pitchFamily="18" charset="0"/>
              </a:rPr>
            </a:br>
            <a:r>
              <a:rPr lang="en-US" sz="2200" dirty="0">
                <a:solidFill>
                  <a:schemeClr val="tx1"/>
                </a:solidFill>
                <a:latin typeface="Times New Roman" panose="02020603050405020304" pitchFamily="18" charset="0"/>
                <a:cs typeface="Times New Roman" panose="02020603050405020304" pitchFamily="18" charset="0"/>
              </a:rPr>
              <a:t>many also have Spanish, Portuguese, Scottish, </a:t>
            </a:r>
            <a:br>
              <a:rPr lang="en-US" sz="2200" dirty="0">
                <a:solidFill>
                  <a:schemeClr val="tx1"/>
                </a:solidFill>
                <a:latin typeface="Times New Roman" panose="02020603050405020304" pitchFamily="18" charset="0"/>
                <a:cs typeface="Times New Roman" panose="02020603050405020304" pitchFamily="18" charset="0"/>
              </a:rPr>
            </a:br>
            <a:r>
              <a:rPr lang="en-US" sz="2200" dirty="0">
                <a:solidFill>
                  <a:schemeClr val="tx1"/>
                </a:solidFill>
                <a:latin typeface="Times New Roman" panose="02020603050405020304" pitchFamily="18" charset="0"/>
                <a:cs typeface="Times New Roman" panose="02020603050405020304" pitchFamily="18" charset="0"/>
              </a:rPr>
              <a:t>Danish, English, French, and Puerto Rican ancestry. </a:t>
            </a:r>
          </a:p>
          <a:p>
            <a:pPr marL="342900" indent="-342900">
              <a:buFont typeface="Wingdings" panose="05000000000000000000" pitchFamily="2" charset="2"/>
              <a:buChar char="Ø"/>
            </a:pPr>
            <a:endParaRPr lang="en-US" sz="2000" dirty="0">
              <a:solidFill>
                <a:schemeClr val="tx1"/>
              </a:solidFill>
              <a:latin typeface="Times New Roman" panose="02020603050405020304" pitchFamily="18" charset="0"/>
              <a:cs typeface="Times New Roman" panose="02020603050405020304" pitchFamily="18" charset="0"/>
            </a:endParaRPr>
          </a:p>
          <a:p>
            <a:pPr lvl="0" rtl="0"/>
            <a:endParaRPr lang="en-US" dirty="0">
              <a:solidFill>
                <a:srgbClr val="000000"/>
              </a:solidFill>
              <a:latin typeface="Alef" pitchFamily="18"/>
              <a:cs typeface="Alef" pitchFamily="2"/>
            </a:endParaRPr>
          </a:p>
        </p:txBody>
      </p:sp>
      <p:pic>
        <p:nvPicPr>
          <p:cNvPr id="5" name="Picture 4" descr="A cruise ships in a harbor&#10;&#10;Description automatically generated">
            <a:extLst>
              <a:ext uri="{FF2B5EF4-FFF2-40B4-BE49-F238E27FC236}">
                <a16:creationId xmlns:a16="http://schemas.microsoft.com/office/drawing/2014/main" id="{42945348-4096-E1FA-B94A-7E00A3A538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0425" y="3221679"/>
            <a:ext cx="3670199" cy="2448871"/>
          </a:xfrm>
          <a:prstGeom prst="rect">
            <a:avLst/>
          </a:prstGeom>
        </p:spPr>
      </p:pic>
    </p:spTree>
    <p:extLst>
      <p:ext uri="{BB962C8B-B14F-4D97-AF65-F5344CB8AC3E}">
        <p14:creationId xmlns:p14="http://schemas.microsoft.com/office/powerpoint/2010/main" val="2126100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page5">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4294967295"/>
          </p:nvPr>
        </p:nvSpPr>
        <p:spPr>
          <a:xfrm>
            <a:off x="7740650" y="5219700"/>
            <a:ext cx="2339975" cy="360363"/>
          </a:xfrm>
          <a:prstGeom prst="rect">
            <a:avLst/>
          </a:prstGeom>
        </p:spPr>
        <p:txBody>
          <a:bodyPr/>
          <a:lstStyle/>
          <a:p>
            <a:pPr lvl="0"/>
            <a:fld id="{2A6BFD85-4870-4D28-95E8-EB6D313F6BEA}" type="slidenum">
              <a:rPr/>
              <a:t>7</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0" y="-39688"/>
            <a:ext cx="10046758" cy="692151"/>
          </a:xfrm>
          <a:prstGeom prst="rect">
            <a:avLst/>
          </a:prstGeom>
        </p:spPr>
        <p:txBody>
          <a:bodyPr vert="horz"/>
          <a:lstStyle/>
          <a:p>
            <a:pPr lvl="0" algn="ctr" rtl="0"/>
            <a:r>
              <a:rPr lang="en-US" sz="4800" dirty="0">
                <a:solidFill>
                  <a:srgbClr val="000000"/>
                </a:solidFill>
                <a:latin typeface="Times New Roman" panose="02020603050405020304" pitchFamily="18" charset="0"/>
                <a:cs typeface="Times New Roman" panose="02020603050405020304" pitchFamily="18" charset="0"/>
              </a:rPr>
              <a:t>Virgin Islands Area Map</a:t>
            </a:r>
          </a:p>
        </p:txBody>
      </p:sp>
      <p:pic>
        <p:nvPicPr>
          <p:cNvPr id="4" name="Picture 3" descr="A map of the caribbean&#10;&#10;Description automatically generated">
            <a:extLst>
              <a:ext uri="{FF2B5EF4-FFF2-40B4-BE49-F238E27FC236}">
                <a16:creationId xmlns:a16="http://schemas.microsoft.com/office/drawing/2014/main" id="{7B033BBA-A673-5FDC-AD97-EE276AA36F2C}"/>
              </a:ext>
            </a:extLst>
          </p:cNvPr>
          <p:cNvPicPr>
            <a:picLocks noChangeAspect="1"/>
          </p:cNvPicPr>
          <p:nvPr/>
        </p:nvPicPr>
        <p:blipFill rotWithShape="1">
          <a:blip r:embed="rId3">
            <a:extLst>
              <a:ext uri="{28A0092B-C50C-407E-A947-70E740481C1C}">
                <a14:useLocalDpi xmlns:a14="http://schemas.microsoft.com/office/drawing/2010/main" val="0"/>
              </a:ext>
            </a:extLst>
          </a:blip>
          <a:srcRect l="13149" t="17031" r="3458" b="30090"/>
          <a:stretch/>
        </p:blipFill>
        <p:spPr>
          <a:xfrm>
            <a:off x="1" y="609493"/>
            <a:ext cx="10080448" cy="506105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4294967295"/>
          </p:nvPr>
        </p:nvSpPr>
        <p:spPr>
          <a:xfrm>
            <a:off x="7740650" y="5219700"/>
            <a:ext cx="2339975" cy="360363"/>
          </a:xfrm>
          <a:prstGeom prst="rect">
            <a:avLst/>
          </a:prstGeom>
        </p:spPr>
        <p:txBody>
          <a:bodyPr/>
          <a:lstStyle/>
          <a:p>
            <a:pPr lvl="0"/>
            <a:fld id="{2A6BFD85-4870-4D28-95E8-EB6D313F6BEA}" type="slidenum">
              <a:rPr/>
              <a:t>8</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0" y="73025"/>
            <a:ext cx="9359900" cy="692150"/>
          </a:xfrm>
          <a:prstGeom prst="rect">
            <a:avLst/>
          </a:prstGeom>
        </p:spPr>
        <p:txBody>
          <a:bodyPr vert="horz"/>
          <a:lstStyle/>
          <a:p>
            <a:pPr lvl="0" rtl="0"/>
            <a:r>
              <a:rPr lang="en-US" sz="4800" dirty="0">
                <a:solidFill>
                  <a:srgbClr val="000000"/>
                </a:solidFill>
                <a:latin typeface="Times New Roman" panose="02020603050405020304" pitchFamily="18" charset="0"/>
                <a:cs typeface="Times New Roman" panose="02020603050405020304" pitchFamily="18" charset="0"/>
              </a:rPr>
              <a:t>Map of St. Thomas</a:t>
            </a:r>
          </a:p>
        </p:txBody>
      </p:sp>
      <p:pic>
        <p:nvPicPr>
          <p:cNvPr id="4" name="Picture 3" descr="A map of the island&#10;&#10;Description automatically generated">
            <a:extLst>
              <a:ext uri="{FF2B5EF4-FFF2-40B4-BE49-F238E27FC236}">
                <a16:creationId xmlns:a16="http://schemas.microsoft.com/office/drawing/2014/main" id="{D9EBFD77-D53D-60E4-5FC0-67D5CDD0067C}"/>
              </a:ext>
            </a:extLst>
          </p:cNvPr>
          <p:cNvPicPr>
            <a:picLocks noChangeAspect="1"/>
          </p:cNvPicPr>
          <p:nvPr/>
        </p:nvPicPr>
        <p:blipFill rotWithShape="1">
          <a:blip r:embed="rId3">
            <a:extLst>
              <a:ext uri="{28A0092B-C50C-407E-A947-70E740481C1C}">
                <a14:useLocalDpi xmlns:a14="http://schemas.microsoft.com/office/drawing/2010/main" val="0"/>
              </a:ext>
            </a:extLst>
          </a:blip>
          <a:srcRect t="4486" b="5457"/>
          <a:stretch/>
        </p:blipFill>
        <p:spPr>
          <a:xfrm>
            <a:off x="-1" y="733779"/>
            <a:ext cx="10080979" cy="4936772"/>
          </a:xfrm>
          <a:prstGeom prst="rect">
            <a:avLst/>
          </a:prstGeom>
        </p:spPr>
      </p:pic>
    </p:spTree>
    <p:extLst>
      <p:ext uri="{BB962C8B-B14F-4D97-AF65-F5344CB8AC3E}">
        <p14:creationId xmlns:p14="http://schemas.microsoft.com/office/powerpoint/2010/main" val="3746580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4294967295"/>
          </p:nvPr>
        </p:nvSpPr>
        <p:spPr>
          <a:xfrm>
            <a:off x="7740650" y="5219700"/>
            <a:ext cx="2339975" cy="360363"/>
          </a:xfrm>
          <a:prstGeom prst="rect">
            <a:avLst/>
          </a:prstGeom>
        </p:spPr>
        <p:txBody>
          <a:bodyPr/>
          <a:lstStyle/>
          <a:p>
            <a:pPr lvl="0"/>
            <a:fld id="{2A6BFD85-4870-4D28-95E8-EB6D313F6BEA}" type="slidenum">
              <a:rPr/>
              <a:t>9</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0" y="-11113"/>
            <a:ext cx="10080625" cy="690563"/>
          </a:xfrm>
          <a:prstGeom prst="rect">
            <a:avLst/>
          </a:prstGeom>
        </p:spPr>
        <p:txBody>
          <a:bodyPr vert="horz"/>
          <a:lstStyle/>
          <a:p>
            <a:pPr lvl="0" rtl="0"/>
            <a:r>
              <a:rPr lang="en-US" sz="4800" dirty="0">
                <a:solidFill>
                  <a:srgbClr val="000000"/>
                </a:solidFill>
                <a:latin typeface="Times New Roman" panose="02020603050405020304" pitchFamily="18" charset="0"/>
                <a:cs typeface="Times New Roman" panose="02020603050405020304" pitchFamily="18" charset="0"/>
              </a:rPr>
              <a:t>Map of </a:t>
            </a:r>
            <a:r>
              <a:rPr lang="en-US" sz="4800" dirty="0">
                <a:solidFill>
                  <a:schemeClr val="tx1"/>
                </a:solidFill>
                <a:latin typeface="Times New Roman" panose="02020603050405020304" pitchFamily="18" charset="0"/>
                <a:cs typeface="Times New Roman" panose="02020603050405020304" pitchFamily="18" charset="0"/>
              </a:rPr>
              <a:t>Charlotte Amalie</a:t>
            </a:r>
            <a:endParaRPr lang="en-US" sz="4800" dirty="0">
              <a:solidFill>
                <a:srgbClr val="000000"/>
              </a:solidFill>
              <a:latin typeface="Times New Roman" panose="02020603050405020304" pitchFamily="18" charset="0"/>
              <a:cs typeface="Times New Roman" panose="02020603050405020304" pitchFamily="18" charset="0"/>
            </a:endParaRPr>
          </a:p>
        </p:txBody>
      </p:sp>
      <p:pic>
        <p:nvPicPr>
          <p:cNvPr id="5" name="Picture 4" descr="A map of a city&#10;&#10;Description automatically generated">
            <a:extLst>
              <a:ext uri="{FF2B5EF4-FFF2-40B4-BE49-F238E27FC236}">
                <a16:creationId xmlns:a16="http://schemas.microsoft.com/office/drawing/2014/main" id="{CEA37D9A-C4C0-8FD2-CBF2-625212803B09}"/>
              </a:ext>
            </a:extLst>
          </p:cNvPr>
          <p:cNvPicPr>
            <a:picLocks noChangeAspect="1"/>
          </p:cNvPicPr>
          <p:nvPr/>
        </p:nvPicPr>
        <p:blipFill rotWithShape="1">
          <a:blip r:embed="rId3">
            <a:extLst>
              <a:ext uri="{28A0092B-C50C-407E-A947-70E740481C1C}">
                <a14:useLocalDpi xmlns:a14="http://schemas.microsoft.com/office/drawing/2010/main" val="0"/>
              </a:ext>
            </a:extLst>
          </a:blip>
          <a:srcRect l="2300" b="3763"/>
          <a:stretch/>
        </p:blipFill>
        <p:spPr>
          <a:xfrm>
            <a:off x="0" y="0"/>
            <a:ext cx="10080624" cy="5670550"/>
          </a:xfrm>
          <a:prstGeom prst="rect">
            <a:avLst/>
          </a:prstGeom>
        </p:spPr>
      </p:pic>
    </p:spTree>
    <p:extLst>
      <p:ext uri="{BB962C8B-B14F-4D97-AF65-F5344CB8AC3E}">
        <p14:creationId xmlns:p14="http://schemas.microsoft.com/office/powerpoint/2010/main" val="63542748"/>
      </p:ext>
    </p:extLst>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1024</TotalTime>
  <Words>2142</Words>
  <Application>Microsoft Office PowerPoint</Application>
  <PresentationFormat>Custom</PresentationFormat>
  <Paragraphs>181</Paragraphs>
  <Slides>24</Slides>
  <Notes>21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24</vt:i4>
      </vt:variant>
    </vt:vector>
  </HeadingPairs>
  <TitlesOfParts>
    <vt:vector size="34" baseType="lpstr">
      <vt:lpstr>Alef</vt:lpstr>
      <vt:lpstr>Arial</vt:lpstr>
      <vt:lpstr>Calibri</vt:lpstr>
      <vt:lpstr>Calibri Light</vt:lpstr>
      <vt:lpstr>Liberation Sans</vt:lpstr>
      <vt:lpstr>Times New Roman</vt:lpstr>
      <vt:lpstr>Trip Sans VF</vt:lpstr>
      <vt:lpstr>Wingdings</vt:lpstr>
      <vt:lpstr>Default</vt:lpstr>
      <vt:lpstr>Office Theme</vt:lpstr>
      <vt:lpstr>St. Thomas  Virgin Islands Presented by Marc Silver</vt:lpstr>
      <vt:lpstr>What I Will Cover</vt:lpstr>
      <vt:lpstr>My Port Philosophy</vt:lpstr>
      <vt:lpstr>PowerPoint Presentation</vt:lpstr>
      <vt:lpstr>PowerPoint Presentation</vt:lpstr>
      <vt:lpstr>About St. Thomas</vt:lpstr>
      <vt:lpstr>Virgin Islands Area Map</vt:lpstr>
      <vt:lpstr>Map of St. Thomas</vt:lpstr>
      <vt:lpstr>Map of Charlotte Amalie</vt:lpstr>
      <vt:lpstr>St. Thomas $1 Bus </vt:lpstr>
      <vt:lpstr>Scooter, Motorcycle Rental </vt:lpstr>
      <vt:lpstr>Car Rental</vt:lpstr>
      <vt:lpstr>PowerPoint Presentation</vt:lpstr>
      <vt:lpstr>St. Thomas Museum</vt:lpstr>
      <vt:lpstr>Vendors' Plaza</vt:lpstr>
      <vt:lpstr>Emancipation Garden</vt:lpstr>
      <vt:lpstr>PowerPoint Presentation</vt:lpstr>
      <vt:lpstr>Blackbeard's Castle</vt:lpstr>
      <vt:lpstr>Pirates Treasure Museum</vt:lpstr>
      <vt:lpstr>Jewish Synagogue</vt:lpstr>
      <vt:lpstr>The Beaches of St. Thomas</vt:lpstr>
      <vt:lpstr>PowerPoint Presentation</vt:lpstr>
      <vt:lpstr>Conclusion</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129</cp:revision>
  <dcterms:created xsi:type="dcterms:W3CDTF">2023-03-25T21:24:27Z</dcterms:created>
  <dcterms:modified xsi:type="dcterms:W3CDTF">2024-08-22T00:44:25Z</dcterms:modified>
</cp:coreProperties>
</file>