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6"/>
  </p:notesMasterIdLst>
  <p:handoutMasterIdLst>
    <p:handoutMasterId r:id="rId27"/>
  </p:handoutMasterIdLst>
  <p:sldIdLst>
    <p:sldId id="256" r:id="rId3"/>
    <p:sldId id="273" r:id="rId4"/>
    <p:sldId id="257" r:id="rId5"/>
    <p:sldId id="274" r:id="rId6"/>
    <p:sldId id="258" r:id="rId7"/>
    <p:sldId id="276" r:id="rId8"/>
    <p:sldId id="260" r:id="rId9"/>
    <p:sldId id="277" r:id="rId10"/>
    <p:sldId id="279" r:id="rId11"/>
    <p:sldId id="283" r:id="rId12"/>
    <p:sldId id="280" r:id="rId13"/>
    <p:sldId id="282" r:id="rId14"/>
    <p:sldId id="281" r:id="rId15"/>
    <p:sldId id="264" r:id="rId16"/>
    <p:sldId id="284" r:id="rId17"/>
    <p:sldId id="265" r:id="rId18"/>
    <p:sldId id="266" r:id="rId19"/>
    <p:sldId id="287" r:id="rId20"/>
    <p:sldId id="290" r:id="rId21"/>
    <p:sldId id="278" r:id="rId22"/>
    <p:sldId id="267" r:id="rId23"/>
    <p:sldId id="271" r:id="rId24"/>
    <p:sldId id="272" r:id="rId25"/>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11239-A182-7BB6-92D0-B1C6A2CA2F4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E8A08EA-51D7-747A-4742-F486ED562139}"/>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12</a:t>
            </a:fld>
            <a:endParaRPr lang="en-US"/>
          </a:p>
        </p:txBody>
      </p:sp>
      <p:sp>
        <p:nvSpPr>
          <p:cNvPr id="2" name="Slide Image Placeholder 1">
            <a:extLst>
              <a:ext uri="{FF2B5EF4-FFF2-40B4-BE49-F238E27FC236}">
                <a16:creationId xmlns:a16="http://schemas.microsoft.com/office/drawing/2014/main" id="{F2F2B0C8-9DDC-DF9D-B037-6FAE2B9CE51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CBB0E00-CD0F-F7AA-C903-057F260D8A50}"/>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677880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13</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6159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14</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D05A7-1227-D831-5962-56DCC000973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D5E17D-EBAF-2D33-A00F-BED977F078FC}"/>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15</a:t>
            </a:fld>
            <a:endParaRPr lang="en-US"/>
          </a:p>
        </p:txBody>
      </p:sp>
      <p:sp>
        <p:nvSpPr>
          <p:cNvPr id="2" name="Slide Image Placeholder 1">
            <a:extLst>
              <a:ext uri="{FF2B5EF4-FFF2-40B4-BE49-F238E27FC236}">
                <a16:creationId xmlns:a16="http://schemas.microsoft.com/office/drawing/2014/main" id="{0CD46C0F-75C2-74B9-FD65-802BF08D1E9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061FB0E-16A3-8800-A7C8-488A6F67C517}"/>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652321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16</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17</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8166E-88AD-82F2-5EB1-68E50EF576A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FD1DF2E-DC2D-95E5-7198-AF9201DFDF30}"/>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18</a:t>
            </a:fld>
            <a:endParaRPr lang="en-US"/>
          </a:p>
        </p:txBody>
      </p:sp>
      <p:sp>
        <p:nvSpPr>
          <p:cNvPr id="2" name="Slide Image Placeholder 1">
            <a:extLst>
              <a:ext uri="{FF2B5EF4-FFF2-40B4-BE49-F238E27FC236}">
                <a16:creationId xmlns:a16="http://schemas.microsoft.com/office/drawing/2014/main" id="{F5F4A23A-FA9A-5444-C7B6-4EA7BC5001B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0556EFF-2679-1BF9-C2C2-68A1ABC38717}"/>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243623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8AFBB-3455-DF32-2F9A-D3F8941A762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B55FEA7-9DA6-0EC3-FD1B-6E1717A17C87}"/>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19</a:t>
            </a:fld>
            <a:endParaRPr lang="en-US"/>
          </a:p>
        </p:txBody>
      </p:sp>
      <p:sp>
        <p:nvSpPr>
          <p:cNvPr id="2" name="Slide Image Placeholder 1">
            <a:extLst>
              <a:ext uri="{FF2B5EF4-FFF2-40B4-BE49-F238E27FC236}">
                <a16:creationId xmlns:a16="http://schemas.microsoft.com/office/drawing/2014/main" id="{E6819FEB-7F9A-4F07-1FB3-51560C9DBB5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6E3FA80-6F36-31FB-1D5D-FC447A9F97BA}"/>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261871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21</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22</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23</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7</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9</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0A92A-87D3-55FF-F1A0-598256158AF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924139C-E9FC-5D9F-0498-4D314857E75B}"/>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6B7102F7-BF64-F1E6-928F-99175C905F3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C71CBE6-28DB-412E-E661-E69A43FFC1C5}"/>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442783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11</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vinow.com/stjohn/getting_around_stj/taxis-rate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hyperlink" Target="https://www.x-rates.com/graph/?from=INR&amp;to=USD" TargetMode="External"/><Relationship Id="rId13" Type="http://schemas.openxmlformats.org/officeDocument/2006/relationships/hyperlink" Target="https://www.x-rates.com/graph/?from=USD&amp;to=SGD" TargetMode="External"/><Relationship Id="rId18" Type="http://schemas.openxmlformats.org/officeDocument/2006/relationships/hyperlink" Target="https://www.x-rates.com/graph/?from=MYR&amp;to=USD" TargetMode="External"/><Relationship Id="rId3" Type="http://schemas.openxmlformats.org/officeDocument/2006/relationships/hyperlink" Target="https://www.x-rates.com/graph/?from=USD&amp;to=EUR" TargetMode="External"/><Relationship Id="rId21" Type="http://schemas.openxmlformats.org/officeDocument/2006/relationships/hyperlink" Target="https://www.x-rates.com/graph/?from=USD&amp;to=CNY" TargetMode="External"/><Relationship Id="rId7" Type="http://schemas.openxmlformats.org/officeDocument/2006/relationships/hyperlink" Target="https://www.x-rates.com/graph/?from=USD&amp;to=INR" TargetMode="External"/><Relationship Id="rId12" Type="http://schemas.openxmlformats.org/officeDocument/2006/relationships/hyperlink" Target="https://www.x-rates.com/graph/?from=CAD&amp;to=USD" TargetMode="External"/><Relationship Id="rId17" Type="http://schemas.openxmlformats.org/officeDocument/2006/relationships/hyperlink" Target="https://www.x-rates.com/graph/?from=USD&amp;to=MYR" TargetMode="External"/><Relationship Id="rId2" Type="http://schemas.openxmlformats.org/officeDocument/2006/relationships/notesSlide" Target="../notesSlides/notesSlide3.xml"/><Relationship Id="rId16" Type="http://schemas.openxmlformats.org/officeDocument/2006/relationships/hyperlink" Target="https://www.x-rates.com/graph/?from=CHF&amp;to=USD" TargetMode="External"/><Relationship Id="rId20" Type="http://schemas.openxmlformats.org/officeDocument/2006/relationships/hyperlink" Target="https://www.x-rates.com/graph/?from=JPY&amp;to=USD" TargetMode="External"/><Relationship Id="rId1" Type="http://schemas.openxmlformats.org/officeDocument/2006/relationships/slideLayout" Target="../slideLayouts/slideLayout18.xml"/><Relationship Id="rId6" Type="http://schemas.openxmlformats.org/officeDocument/2006/relationships/hyperlink" Target="https://www.x-rates.com/graph/?from=GBP&amp;to=USD" TargetMode="External"/><Relationship Id="rId11" Type="http://schemas.openxmlformats.org/officeDocument/2006/relationships/hyperlink" Target="https://www.x-rates.com/graph/?from=USD&amp;to=CAD" TargetMode="External"/><Relationship Id="rId5" Type="http://schemas.openxmlformats.org/officeDocument/2006/relationships/hyperlink" Target="https://www.x-rates.com/graph/?from=USD&amp;to=GBP" TargetMode="External"/><Relationship Id="rId15" Type="http://schemas.openxmlformats.org/officeDocument/2006/relationships/hyperlink" Target="https://www.x-rates.com/graph/?from=USD&amp;to=CHF" TargetMode="External"/><Relationship Id="rId10" Type="http://schemas.openxmlformats.org/officeDocument/2006/relationships/hyperlink" Target="https://www.x-rates.com/graph/?from=AUD&amp;to=USD" TargetMode="External"/><Relationship Id="rId19" Type="http://schemas.openxmlformats.org/officeDocument/2006/relationships/hyperlink" Target="https://www.x-rates.com/graph/?from=USD&amp;to=JPY" TargetMode="External"/><Relationship Id="rId4" Type="http://schemas.openxmlformats.org/officeDocument/2006/relationships/hyperlink" Target="https://www.x-rates.com/graph/?from=EUR&amp;to=USD" TargetMode="External"/><Relationship Id="rId9" Type="http://schemas.openxmlformats.org/officeDocument/2006/relationships/hyperlink" Target="https://www.x-rates.com/graph/?from=USD&amp;to=AUD" TargetMode="External"/><Relationship Id="rId14" Type="http://schemas.openxmlformats.org/officeDocument/2006/relationships/hyperlink" Target="https://www.x-rates.com/graph/?from=SGD&amp;to=USD" TargetMode="External"/><Relationship Id="rId22" Type="http://schemas.openxmlformats.org/officeDocument/2006/relationships/hyperlink" Target="https://www.x-rates.com/graph/?from=CNY&amp;to=US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243048"/>
            <a:ext cx="10080624" cy="2474524"/>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St. John </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US Virgin Islands</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flag with a shield and a flag with a flag and arrows&#10;&#10;Description automatically generated with medium confidence">
            <a:extLst>
              <a:ext uri="{FF2B5EF4-FFF2-40B4-BE49-F238E27FC236}">
                <a16:creationId xmlns:a16="http://schemas.microsoft.com/office/drawing/2014/main" id="{52155E69-552D-3C7A-B29E-FDB684DE5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8077" y="2771349"/>
            <a:ext cx="4343372" cy="28992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2330FE3-AAA2-6A0F-883B-306DEC03A50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F189E-6468-45EF-3A77-AAEA053242B5}"/>
              </a:ext>
            </a:extLst>
          </p:cNvPr>
          <p:cNvSpPr txBox="1">
            <a:spLocks noGrp="1"/>
          </p:cNvSpPr>
          <p:nvPr>
            <p:ph type="title" idx="4294967295"/>
          </p:nvPr>
        </p:nvSpPr>
        <p:spPr>
          <a:xfrm>
            <a:off x="5385749" y="301905"/>
            <a:ext cx="4001831" cy="829312"/>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St. John $1 Bus </a:t>
            </a:r>
          </a:p>
        </p:txBody>
      </p:sp>
      <p:pic>
        <p:nvPicPr>
          <p:cNvPr id="4" name="Picture 3" descr="A yellow bus parked in front of a building&#10;&#10;Description automatically generated">
            <a:extLst>
              <a:ext uri="{FF2B5EF4-FFF2-40B4-BE49-F238E27FC236}">
                <a16:creationId xmlns:a16="http://schemas.microsoft.com/office/drawing/2014/main" id="{D891BDE7-B6AA-7666-5949-3B38C563C8AA}"/>
              </a:ext>
            </a:extLst>
          </p:cNvPr>
          <p:cNvPicPr>
            <a:picLocks noChangeAspect="1"/>
          </p:cNvPicPr>
          <p:nvPr/>
        </p:nvPicPr>
        <p:blipFill rotWithShape="1">
          <a:blip r:embed="rId3">
            <a:extLst>
              <a:ext uri="{28A0092B-C50C-407E-A947-70E740481C1C}">
                <a14:useLocalDpi xmlns:a14="http://schemas.microsoft.com/office/drawing/2010/main" val="0"/>
              </a:ext>
            </a:extLst>
          </a:blip>
          <a:srcRect l="20517" r="20397"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4A8D6DA1-4910-1C23-8C6F-7F285DCEF866}"/>
              </a:ext>
            </a:extLst>
          </p:cNvPr>
          <p:cNvSpPr txBox="1"/>
          <p:nvPr/>
        </p:nvSpPr>
        <p:spPr>
          <a:xfrm>
            <a:off x="5057319" y="1131218"/>
            <a:ext cx="5020785" cy="4539322"/>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Three things to be aware of, VITRAN does not cover the entire island of St. John, so check the routes to see if it can work for you. </a:t>
            </a:r>
          </a:p>
          <a:p>
            <a:pPr marL="34290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Second, VITRAN has a reputation for being late, so leave extra time or use another transportation option if on a tight schedule. </a:t>
            </a:r>
          </a:p>
          <a:p>
            <a:pPr marL="34290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Thirdly, a VITRAN Plus service is available for passengers with disabilities. Documentation that the passenger is ADA paratransit eligible in the state or jurisdiction in which they reside is required along with completing an application (which should be done before arrival to St. John).</a:t>
            </a:r>
          </a:p>
        </p:txBody>
      </p:sp>
      <p:sp>
        <p:nvSpPr>
          <p:cNvPr id="7" name="Slide Number Placeholder 3">
            <a:extLst>
              <a:ext uri="{FF2B5EF4-FFF2-40B4-BE49-F238E27FC236}">
                <a16:creationId xmlns:a16="http://schemas.microsoft.com/office/drawing/2014/main" id="{63F49B93-8BA5-146A-94A5-AF75F0E274A7}"/>
              </a:ext>
            </a:extLst>
          </p:cNvPr>
          <p:cNvSpPr>
            <a:spLocks noGrp="1"/>
          </p:cNvSpPr>
          <p:nvPr>
            <p:ph type="sldNum" sz="quarter" idx="4294967295"/>
          </p:nvPr>
        </p:nvSpPr>
        <p:spPr>
          <a:xfrm>
            <a:off x="7119441" y="5255759"/>
            <a:ext cx="2268141" cy="301905"/>
          </a:xfrm>
          <a:prstGeom prst="rect">
            <a:avLst/>
          </a:prstGeom>
        </p:spPr>
        <p:txBody>
          <a:bodyPr vert="horz" lIns="91440" tIns="45720" rIns="91440" bIns="45720" rtlCol="0" anchor="ctr">
            <a:normAutofit/>
          </a:bodyPr>
          <a:lstStyle/>
          <a:p>
            <a:pPr algn="r">
              <a:spcAft>
                <a:spcPts val="600"/>
              </a:spcAft>
              <a:defRPr/>
            </a:pPr>
            <a:fld id="{66E7A9FB-6E43-417A-BC0C-ECC01730E3CF}" type="slidenum">
              <a:rPr lang="en-US" sz="1200">
                <a:solidFill>
                  <a:prstClr val="black">
                    <a:tint val="75000"/>
                  </a:prstClr>
                </a:solidFill>
                <a:latin typeface="Calibri" panose="020F0502020204030204"/>
              </a:rPr>
              <a:pPr algn="r">
                <a:spcAft>
                  <a:spcPts val="600"/>
                </a:spcAft>
                <a:defRPr/>
              </a:pPr>
              <a:t>10</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683276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93858"/>
            <a:ext cx="10058999" cy="1412875"/>
          </a:xfrm>
          <a:prstGeom prst="rect">
            <a:avLst/>
          </a:prstGeom>
        </p:spPr>
        <p:txBody>
          <a:bodyPr vert="horz" lIns="91440" tIns="45720" rIns="91440" bIns="45720" rtlCol="0" anchor="ctr">
            <a:normAutofit/>
          </a:bodyPr>
          <a:lstStyle/>
          <a:p>
            <a:pPr algn="ctr"/>
            <a:r>
              <a:rPr lang="en-US" b="1" i="0" dirty="0">
                <a:solidFill>
                  <a:srgbClr val="363636"/>
                </a:solidFill>
                <a:effectLst/>
                <a:latin typeface="+mn-lt"/>
              </a:rPr>
              <a:t>Taxi on St. John</a:t>
            </a:r>
            <a:br>
              <a:rPr lang="en-US" sz="3100" b="1" dirty="0">
                <a:solidFill>
                  <a:schemeClr val="tx1"/>
                </a:solidFill>
                <a:latin typeface="+mj-lt"/>
                <a:ea typeface="+mj-ea"/>
                <a:cs typeface="+mj-cs"/>
              </a:rPr>
            </a:br>
            <a:endParaRPr lang="en-US" sz="3100" b="1" i="0" u="none" strike="noStrike" dirty="0">
              <a:ln>
                <a:noFill/>
              </a:ln>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4294967295"/>
          </p:nvPr>
        </p:nvSpPr>
        <p:spPr>
          <a:xfrm>
            <a:off x="9026525" y="5256213"/>
            <a:ext cx="1054100" cy="301625"/>
          </a:xfrm>
          <a:prstGeom prst="rect">
            <a:avLst/>
          </a:prstGeom>
        </p:spPr>
        <p:txBody>
          <a:bodyPr vert="horz" lIns="91440" tIns="45720" rIns="91440" bIns="45720" rtlCol="0" anchor="ctr">
            <a:normAutofit/>
          </a:bodyPr>
          <a:lstStyle/>
          <a:p>
            <a:pPr hangingPunct="1">
              <a:spcAft>
                <a:spcPts val="600"/>
              </a:spcAft>
              <a:defRPr/>
            </a:pPr>
            <a:fld id="{E4969A48-D42D-46A9-B6C4-1B83C0ED4970}" type="slidenum">
              <a:rPr lang="en-US" sz="1200">
                <a:solidFill>
                  <a:schemeClr val="tx1"/>
                </a:solidFill>
                <a:latin typeface="Calibri" panose="020F0502020204030204"/>
                <a:ea typeface="+mn-ea"/>
                <a:cs typeface="+mn-cs"/>
              </a:rPr>
              <a:pPr hangingPunct="1">
                <a:spcAft>
                  <a:spcPts val="600"/>
                </a:spcAft>
                <a:defRPr/>
              </a:pPr>
              <a:t>11</a:t>
            </a:fld>
            <a:endParaRPr lang="en-US" sz="1200">
              <a:solidFill>
                <a:schemeClr val="tx1"/>
              </a:solidFill>
              <a:latin typeface="Calibri" panose="020F0502020204030204"/>
              <a:ea typeface="+mn-ea"/>
              <a:cs typeface="+mn-cs"/>
            </a:endParaRPr>
          </a:p>
        </p:txBody>
      </p:sp>
      <p:sp>
        <p:nvSpPr>
          <p:cNvPr id="4" name="TextBox 3">
            <a:extLst>
              <a:ext uri="{FF2B5EF4-FFF2-40B4-BE49-F238E27FC236}">
                <a16:creationId xmlns:a16="http://schemas.microsoft.com/office/drawing/2014/main" id="{597612FC-199F-1A03-B9A0-0A13CD0C2B32}"/>
              </a:ext>
            </a:extLst>
          </p:cNvPr>
          <p:cNvSpPr txBox="1"/>
          <p:nvPr/>
        </p:nvSpPr>
        <p:spPr>
          <a:xfrm>
            <a:off x="302260" y="959467"/>
            <a:ext cx="9756739" cy="3751616"/>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b="0" i="0" dirty="0">
                <a:solidFill>
                  <a:srgbClr val="363636"/>
                </a:solidFill>
                <a:effectLst/>
                <a:latin typeface="Times New Roman" panose="02020603050405020304" pitchFamily="18" charset="0"/>
                <a:cs typeface="Times New Roman" panose="02020603050405020304" pitchFamily="18" charset="0"/>
              </a:rPr>
              <a:t>Taxi service on St. John is well organized and there is a good availability. Popular locations like the ferry dock, Trunk Bay and Cinnamon Bay have a taxi dispatcher on-site and a taxi waiting area. </a:t>
            </a:r>
          </a:p>
          <a:p>
            <a:pPr indent="-228600">
              <a:lnSpc>
                <a:spcPct val="90000"/>
              </a:lnSpc>
              <a:spcAft>
                <a:spcPts val="600"/>
              </a:spcAft>
              <a:buFont typeface="Arial" panose="020B0604020202020204" pitchFamily="34" charset="0"/>
              <a:buChar char="•"/>
            </a:pPr>
            <a:r>
              <a:rPr lang="en-US" sz="2000" b="0" i="0" dirty="0">
                <a:solidFill>
                  <a:srgbClr val="363636"/>
                </a:solidFill>
                <a:effectLst/>
                <a:latin typeface="Times New Roman" panose="02020603050405020304" pitchFamily="18" charset="0"/>
                <a:cs typeface="Times New Roman" panose="02020603050405020304" pitchFamily="18" charset="0"/>
              </a:rPr>
              <a:t>You can call for a taxi to pick you up at other locations. </a:t>
            </a:r>
          </a:p>
          <a:p>
            <a:pPr indent="-228600">
              <a:lnSpc>
                <a:spcPct val="90000"/>
              </a:lnSpc>
              <a:spcAft>
                <a:spcPts val="600"/>
              </a:spcAft>
              <a:buFont typeface="Arial" panose="020B0604020202020204" pitchFamily="34" charset="0"/>
              <a:buChar char="•"/>
            </a:pPr>
            <a:r>
              <a:rPr lang="en-US" sz="2000" b="0" i="0" dirty="0">
                <a:solidFill>
                  <a:srgbClr val="363636"/>
                </a:solidFill>
                <a:effectLst/>
                <a:latin typeface="Times New Roman" panose="02020603050405020304" pitchFamily="18" charset="0"/>
                <a:cs typeface="Times New Roman" panose="02020603050405020304" pitchFamily="18" charset="0"/>
              </a:rPr>
              <a:t>St. John taxis charge per person and by destination. There are no metered taxis. Due to limited parking on St. John, particularly at some of the smaller beaches and at most trailheads, taking a taxi is a top choice for getting around the island.</a:t>
            </a:r>
            <a:r>
              <a:rPr lang="en-US" sz="2000" b="0" i="0" u="none" strike="noStrike" dirty="0">
                <a:effectLst/>
                <a:latin typeface="Times New Roman" panose="02020603050405020304" pitchFamily="18" charset="0"/>
                <a:cs typeface="Times New Roman" panose="02020603050405020304" pitchFamily="18" charset="0"/>
                <a:hlinkClick r:id="rId3"/>
              </a:rPr>
              <a:t> </a:t>
            </a:r>
            <a:endParaRPr lang="en-US" sz="2000" dirty="0">
              <a:latin typeface="Times New Roman" panose="02020603050405020304" pitchFamily="18" charset="0"/>
              <a:cs typeface="Times New Roman" panose="02020603050405020304" pitchFamily="18" charset="0"/>
            </a:endParaRPr>
          </a:p>
        </p:txBody>
      </p:sp>
      <p:pic>
        <p:nvPicPr>
          <p:cNvPr id="1028" name="Picture 4" descr="Why a cab company wants in on St. John's Neighbourhood Watch | CBC News">
            <a:extLst>
              <a:ext uri="{FF2B5EF4-FFF2-40B4-BE49-F238E27FC236}">
                <a16:creationId xmlns:a16="http://schemas.microsoft.com/office/drawing/2014/main" id="{529C3F20-BBC8-BB39-FCE5-09B8F6FE0D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835" b="17614"/>
          <a:stretch/>
        </p:blipFill>
        <p:spPr bwMode="auto">
          <a:xfrm>
            <a:off x="21626" y="3197730"/>
            <a:ext cx="5210250" cy="23601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5CF336-CD78-C575-667B-211055DB2642}"/>
              </a:ext>
            </a:extLst>
          </p:cNvPr>
          <p:cNvSpPr txBox="1"/>
          <p:nvPr/>
        </p:nvSpPr>
        <p:spPr>
          <a:xfrm>
            <a:off x="5420412" y="3150595"/>
            <a:ext cx="4465948" cy="2308324"/>
          </a:xfrm>
          <a:prstGeom prst="rect">
            <a:avLst/>
          </a:prstGeom>
          <a:noFill/>
        </p:spPr>
        <p:txBody>
          <a:bodyPr wrap="square">
            <a:spAutoFit/>
          </a:bodyPr>
          <a:lstStyle/>
          <a:p>
            <a:pPr algn="l">
              <a:buFont typeface="Arial" panose="020B0604020202020204" pitchFamily="34" charset="0"/>
              <a:buChar char="•"/>
            </a:pPr>
            <a:r>
              <a:rPr lang="en-US" b="1" i="0" dirty="0">
                <a:solidFill>
                  <a:srgbClr val="000000"/>
                </a:solidFill>
                <a:effectLst/>
                <a:latin typeface="Times New Roman" panose="02020603050405020304" pitchFamily="18" charset="0"/>
                <a:cs typeface="Times New Roman" panose="02020603050405020304" pitchFamily="18" charset="0"/>
              </a:rPr>
              <a:t>Hourly Rates:</a:t>
            </a:r>
            <a:r>
              <a:rPr lang="en-US" b="0" i="0" dirty="0">
                <a:solidFill>
                  <a:srgbClr val="000000"/>
                </a:solidFill>
                <a:effectLst/>
                <a:latin typeface="Times New Roman" panose="02020603050405020304" pitchFamily="18" charset="0"/>
                <a:cs typeface="Times New Roman" panose="02020603050405020304" pitchFamily="18" charset="0"/>
              </a:rPr>
              <a:t> For 1-4 passengers, Sedan/Mini Van $60; Van/Safari (14 pax capacity) $70; Safari $90. Rates for additional passengers will be negotiated between the taxi operator and passenger(s).</a:t>
            </a:r>
          </a:p>
          <a:p>
            <a:pPr algn="l">
              <a:buFont typeface="Arial" panose="020B0604020202020204" pitchFamily="34" charset="0"/>
              <a:buChar char="•"/>
            </a:pPr>
            <a:r>
              <a:rPr lang="en-US" b="1" i="0" dirty="0">
                <a:solidFill>
                  <a:srgbClr val="000000"/>
                </a:solidFill>
                <a:effectLst/>
                <a:latin typeface="Times New Roman" panose="02020603050405020304" pitchFamily="18" charset="0"/>
                <a:cs typeface="Times New Roman" panose="02020603050405020304" pitchFamily="18" charset="0"/>
              </a:rPr>
              <a:t>Sightseeing Tours:</a:t>
            </a:r>
            <a:r>
              <a:rPr lang="en-US" b="0" i="0" dirty="0">
                <a:solidFill>
                  <a:srgbClr val="000000"/>
                </a:solidFill>
                <a:effectLst/>
                <a:latin typeface="Times New Roman" panose="02020603050405020304" pitchFamily="18" charset="0"/>
                <a:cs typeface="Times New Roman" panose="02020603050405020304" pitchFamily="18" charset="0"/>
              </a:rPr>
              <a:t> One passenger is $70; two or more passengers are $35 per person. The limited time of tours is 2 hours.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2983E54-8EFC-16D5-323D-37219BF5C3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6D16F9-2666-6FA9-5421-BC540D3280EE}"/>
              </a:ext>
            </a:extLst>
          </p:cNvPr>
          <p:cNvSpPr txBox="1">
            <a:spLocks noGrp="1"/>
          </p:cNvSpPr>
          <p:nvPr>
            <p:ph type="title" idx="4294967295"/>
          </p:nvPr>
        </p:nvSpPr>
        <p:spPr>
          <a:xfrm>
            <a:off x="5040312" y="630238"/>
            <a:ext cx="5040313" cy="1412875"/>
          </a:xfrm>
          <a:prstGeom prst="rect">
            <a:avLst/>
          </a:prstGeom>
        </p:spPr>
        <p:txBody>
          <a:bodyPr vert="horz" lIns="91440" tIns="45720" rIns="91440" bIns="45720" rtlCol="0" anchor="ctr">
            <a:normAutofit fontScale="90000"/>
          </a:bodyPr>
          <a:lstStyle/>
          <a:p>
            <a:pPr algn="ctr" rtl="0" hangingPunct="1">
              <a:lnSpc>
                <a:spcPct val="90000"/>
              </a:lnSpc>
              <a:spcBef>
                <a:spcPct val="0"/>
              </a:spcBef>
            </a:pPr>
            <a:r>
              <a:rPr lang="en-US" b="1" dirty="0">
                <a:solidFill>
                  <a:schemeClr val="tx1"/>
                </a:solidFill>
                <a:latin typeface="Times New Roman" panose="02020603050405020304" pitchFamily="18" charset="0"/>
                <a:ea typeface="+mj-ea"/>
                <a:cs typeface="Times New Roman" panose="02020603050405020304" pitchFamily="18" charset="0"/>
              </a:rPr>
              <a:t>Scooter</a:t>
            </a:r>
            <a:r>
              <a:rPr lang="en-US" sz="4000" b="1" dirty="0">
                <a:solidFill>
                  <a:schemeClr val="tx1"/>
                </a:solidFill>
                <a:latin typeface="Times New Roman" panose="02020603050405020304" pitchFamily="18" charset="0"/>
                <a:ea typeface="+mj-ea"/>
                <a:cs typeface="Times New Roman" panose="02020603050405020304" pitchFamily="18" charset="0"/>
              </a:rPr>
              <a:t>, Motorcycle Rental</a:t>
            </a:r>
            <a:br>
              <a:rPr lang="en-US" sz="3100" b="1" dirty="0">
                <a:solidFill>
                  <a:schemeClr val="tx1"/>
                </a:solidFill>
                <a:latin typeface="+mj-lt"/>
                <a:ea typeface="+mj-ea"/>
                <a:cs typeface="+mj-cs"/>
              </a:rPr>
            </a:br>
            <a:endParaRPr lang="en-US" sz="3100" b="1" i="0" u="none" strike="noStrike" dirty="0">
              <a:ln>
                <a:noFill/>
              </a:ln>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5FAA9833-7D7F-A643-3331-8A687377D85A}"/>
              </a:ext>
            </a:extLst>
          </p:cNvPr>
          <p:cNvSpPr>
            <a:spLocks noGrp="1"/>
          </p:cNvSpPr>
          <p:nvPr>
            <p:ph type="sldNum" sz="quarter" idx="4294967295"/>
          </p:nvPr>
        </p:nvSpPr>
        <p:spPr>
          <a:xfrm>
            <a:off x="9026525" y="5256213"/>
            <a:ext cx="1054100" cy="301625"/>
          </a:xfrm>
          <a:prstGeom prst="rect">
            <a:avLst/>
          </a:prstGeom>
        </p:spPr>
        <p:txBody>
          <a:bodyPr vert="horz" lIns="91440" tIns="45720" rIns="91440" bIns="45720" rtlCol="0" anchor="ctr">
            <a:normAutofit/>
          </a:bodyPr>
          <a:lstStyle/>
          <a:p>
            <a:pPr hangingPunct="1">
              <a:spcAft>
                <a:spcPts val="600"/>
              </a:spcAft>
              <a:defRPr/>
            </a:pPr>
            <a:fld id="{E4969A48-D42D-46A9-B6C4-1B83C0ED4970}" type="slidenum">
              <a:rPr lang="en-US" sz="1200">
                <a:solidFill>
                  <a:schemeClr val="tx1"/>
                </a:solidFill>
                <a:latin typeface="Calibri" panose="020F0502020204030204"/>
                <a:ea typeface="+mn-ea"/>
                <a:cs typeface="+mn-cs"/>
              </a:rPr>
              <a:pPr hangingPunct="1">
                <a:spcAft>
                  <a:spcPts val="600"/>
                </a:spcAft>
                <a:defRPr/>
              </a:pPr>
              <a:t>12</a:t>
            </a:fld>
            <a:endParaRPr lang="en-US" sz="1200">
              <a:solidFill>
                <a:schemeClr val="tx1"/>
              </a:solidFill>
              <a:latin typeface="Calibri" panose="020F0502020204030204"/>
              <a:ea typeface="+mn-ea"/>
              <a:cs typeface="+mn-cs"/>
            </a:endParaRPr>
          </a:p>
        </p:txBody>
      </p:sp>
      <p:pic>
        <p:nvPicPr>
          <p:cNvPr id="12" name="Picture 11" descr="A red and black motorcycle&#10;&#10;Description automatically generated">
            <a:extLst>
              <a:ext uri="{FF2B5EF4-FFF2-40B4-BE49-F238E27FC236}">
                <a16:creationId xmlns:a16="http://schemas.microsoft.com/office/drawing/2014/main" id="{E9CAE39E-8466-B84D-6C78-FEE02DF340EB}"/>
              </a:ext>
            </a:extLst>
          </p:cNvPr>
          <p:cNvPicPr>
            <a:picLocks noChangeAspect="1"/>
          </p:cNvPicPr>
          <p:nvPr/>
        </p:nvPicPr>
        <p:blipFill rotWithShape="1">
          <a:blip r:embed="rId3">
            <a:extLst>
              <a:ext uri="{28A0092B-C50C-407E-A947-70E740481C1C}">
                <a14:useLocalDpi xmlns:a14="http://schemas.microsoft.com/office/drawing/2010/main" val="0"/>
              </a:ext>
            </a:extLst>
          </a:blip>
          <a:srcRect l="19146" r="14190" b="1"/>
          <a:stretch/>
        </p:blipFill>
        <p:spPr>
          <a:xfrm>
            <a:off x="20" y="-1"/>
            <a:ext cx="5040292" cy="5670551"/>
          </a:xfrm>
          <a:prstGeom prst="rect">
            <a:avLst/>
          </a:prstGeom>
        </p:spPr>
      </p:pic>
      <p:sp>
        <p:nvSpPr>
          <p:cNvPr id="4" name="TextBox 3">
            <a:extLst>
              <a:ext uri="{FF2B5EF4-FFF2-40B4-BE49-F238E27FC236}">
                <a16:creationId xmlns:a16="http://schemas.microsoft.com/office/drawing/2014/main" id="{28003EB4-5E6E-A2AB-AEC8-3F59788D8F52}"/>
              </a:ext>
            </a:extLst>
          </p:cNvPr>
          <p:cNvSpPr txBox="1"/>
          <p:nvPr/>
        </p:nvSpPr>
        <p:spPr>
          <a:xfrm>
            <a:off x="5122983" y="1806222"/>
            <a:ext cx="4831721" cy="3751616"/>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400" b="0" i="0" dirty="0">
                <a:solidFill>
                  <a:srgbClr val="363636"/>
                </a:solidFill>
                <a:effectLst/>
                <a:latin typeface="Times New Roman" panose="02020603050405020304" pitchFamily="18" charset="0"/>
                <a:cs typeface="Times New Roman" panose="02020603050405020304" pitchFamily="18" charset="0"/>
              </a:rPr>
              <a:t>St. John does not have options for renting a bicycle, scooter, or motorcycle. </a:t>
            </a:r>
          </a:p>
          <a:p>
            <a:pPr indent="-228600">
              <a:lnSpc>
                <a:spcPct val="90000"/>
              </a:lnSpc>
              <a:spcAft>
                <a:spcPts val="600"/>
              </a:spcAft>
              <a:buFont typeface="Arial" panose="020B0604020202020204" pitchFamily="34" charset="0"/>
              <a:buChar char="•"/>
            </a:pPr>
            <a:r>
              <a:rPr lang="en-US" sz="2400" b="0" i="0" dirty="0">
                <a:solidFill>
                  <a:srgbClr val="363636"/>
                </a:solidFill>
                <a:effectLst/>
                <a:latin typeface="Times New Roman" panose="02020603050405020304" pitchFamily="18" charset="0"/>
                <a:cs typeface="Times New Roman" panose="02020603050405020304" pitchFamily="18" charset="0"/>
              </a:rPr>
              <a:t>St. John is a challenge for anyone who wants to use two-wheeled transport to get around. </a:t>
            </a:r>
          </a:p>
          <a:p>
            <a:pPr indent="-228600">
              <a:lnSpc>
                <a:spcPct val="90000"/>
              </a:lnSpc>
              <a:spcAft>
                <a:spcPts val="600"/>
              </a:spcAft>
              <a:buFont typeface="Arial" panose="020B0604020202020204" pitchFamily="34" charset="0"/>
              <a:buChar char="•"/>
            </a:pPr>
            <a:r>
              <a:rPr lang="en-US" sz="2400" b="0" i="0" dirty="0">
                <a:solidFill>
                  <a:srgbClr val="363636"/>
                </a:solidFill>
                <a:effectLst/>
                <a:latin typeface="Times New Roman" panose="02020603050405020304" pitchFamily="18" charset="0"/>
                <a:cs typeface="Times New Roman" panose="02020603050405020304" pitchFamily="18" charset="0"/>
              </a:rPr>
              <a:t>It is a mountainous island, with narrow roads and no designated bike lanes or trails.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172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2521" y="301905"/>
            <a:ext cx="5274432" cy="772752"/>
          </a:xfrm>
          <a:prstGeom prst="rect">
            <a:avLst/>
          </a:prstGeom>
        </p:spPr>
        <p:txBody>
          <a:bodyPr vert="horz" lIns="91440" tIns="45720" rIns="91440" bIns="45720" rtlCol="0" anchor="ctr">
            <a:normAutofit/>
          </a:bodyPr>
          <a:lstStyle/>
          <a:p>
            <a:pPr algn="ctr"/>
            <a:r>
              <a:rPr lang="en-US" sz="4000" b="1" i="0" dirty="0">
                <a:effectLst/>
                <a:latin typeface="Times New Roman" panose="02020603050405020304" pitchFamily="18" charset="0"/>
                <a:cs typeface="Times New Roman" panose="02020603050405020304" pitchFamily="18" charset="0"/>
              </a:rPr>
              <a:t>Rent a Jeep</a:t>
            </a:r>
            <a:endParaRPr lang="en-US" sz="4000" b="1" i="0" u="none" strike="noStrike" dirty="0">
              <a:ln>
                <a:noFill/>
              </a:ln>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97612FC-199F-1A03-B9A0-0A13CD0C2B32}"/>
              </a:ext>
            </a:extLst>
          </p:cNvPr>
          <p:cNvSpPr txBox="1"/>
          <p:nvPr/>
        </p:nvSpPr>
        <p:spPr>
          <a:xfrm>
            <a:off x="226244" y="1112365"/>
            <a:ext cx="4924214" cy="467129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Renting a jeep on St. John is a popular choice. Car rental agencies on St. John are locally owned businesses, and the majority are in Cruz Bay.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There are several agencies to choose from. Jeeps are the most popular vehicle type because St. John is mountainous, and many of the island’s villas have steep access roads and driveways. </a:t>
            </a:r>
          </a:p>
          <a:p>
            <a:pPr indent="-228600">
              <a:lnSpc>
                <a:spcPct val="90000"/>
              </a:lnSpc>
              <a:spcAft>
                <a:spcPts val="600"/>
              </a:spcAf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Average prices on rentals range from $65 to $100 a day and differ depending on the time of year or season. </a:t>
            </a:r>
          </a:p>
          <a:p>
            <a:pPr indent="-228600">
              <a:lnSpc>
                <a:spcPct val="90000"/>
              </a:lnSpc>
              <a:spcAft>
                <a:spcPts val="600"/>
              </a:spcAf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A Jeep Wrangler will run around $70 to $80. Larger vehicles go for $80 to $100. The latter price is for a 7-passenger minivan. </a:t>
            </a:r>
            <a:endParaRPr lang="en-US" sz="2000" dirty="0">
              <a:latin typeface="Times New Roman" panose="02020603050405020304" pitchFamily="18" charset="0"/>
              <a:cs typeface="Times New Roman" panose="02020603050405020304" pitchFamily="18" charset="0"/>
            </a:endParaRPr>
          </a:p>
        </p:txBody>
      </p:sp>
      <p:pic>
        <p:nvPicPr>
          <p:cNvPr id="2050" name="Picture 2" descr="Jeep Rental / Car Rental">
            <a:extLst>
              <a:ext uri="{FF2B5EF4-FFF2-40B4-BE49-F238E27FC236}">
                <a16:creationId xmlns:a16="http://schemas.microsoft.com/office/drawing/2014/main" id="{5C72EB9F-59C6-5FFB-90C4-42FDFE12FB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80" r="18280" b="-1"/>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4294967295"/>
          </p:nvPr>
        </p:nvSpPr>
        <p:spPr>
          <a:xfrm>
            <a:off x="7119441" y="5255759"/>
            <a:ext cx="2268141" cy="301905"/>
          </a:xfrm>
          <a:prstGeom prst="rect">
            <a:avLst/>
          </a:prstGeom>
        </p:spPr>
        <p:txBody>
          <a:bodyPr vert="horz" lIns="91440" tIns="45720" rIns="91440" bIns="45720" rtlCol="0" anchor="ctr">
            <a:normAutofit/>
          </a:bodyPr>
          <a:lstStyle/>
          <a:p>
            <a:pPr algn="r">
              <a:spcAft>
                <a:spcPts val="600"/>
              </a:spcAft>
              <a:defRPr/>
            </a:pPr>
            <a:fld id="{E4969A48-D42D-46A9-B6C4-1B83C0ED4970}" type="slidenum">
              <a:rPr lang="en-US" sz="1200">
                <a:solidFill>
                  <a:srgbClr val="FFFFFF"/>
                </a:solidFill>
                <a:latin typeface="Calibri" panose="020F0502020204030204"/>
              </a:rPr>
              <a:pPr algn="r">
                <a:spcAft>
                  <a:spcPts val="600"/>
                </a:spcAft>
                <a:defRPr/>
              </a:pPr>
              <a:t>13</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1898437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9">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174625"/>
            <a:ext cx="10080625" cy="1093788"/>
          </a:xfrm>
          <a:prstGeom prst="rect">
            <a:avLst/>
          </a:prstGeom>
        </p:spPr>
        <p:txBody>
          <a:bodyPr vert="horz"/>
          <a:lstStyle/>
          <a:p>
            <a:pPr algn="ctr"/>
            <a:r>
              <a:rPr lang="en-US" b="0" i="0" dirty="0">
                <a:solidFill>
                  <a:srgbClr val="202124"/>
                </a:solidFill>
                <a:effectLst/>
                <a:latin typeface="Times New Roman" panose="02020603050405020304" pitchFamily="18" charset="0"/>
                <a:cs typeface="Times New Roman" panose="02020603050405020304" pitchFamily="18" charset="0"/>
              </a:rPr>
              <a:t>Cruz Bay Visitor Center</a:t>
            </a:r>
            <a:endParaRPr lang="en-US" sz="48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6" name="TextBox 5">
            <a:extLst>
              <a:ext uri="{FF2B5EF4-FFF2-40B4-BE49-F238E27FC236}">
                <a16:creationId xmlns:a16="http://schemas.microsoft.com/office/drawing/2014/main" id="{04EB8444-4D7B-0D49-1752-FFE7D7D855C8}"/>
              </a:ext>
            </a:extLst>
          </p:cNvPr>
          <p:cNvSpPr txBox="1"/>
          <p:nvPr/>
        </p:nvSpPr>
        <p:spPr>
          <a:xfrm>
            <a:off x="85136" y="1048913"/>
            <a:ext cx="9910350" cy="163121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National Park Visitor Center, in Cruz Bay, is the place to start your exploration of St. John. The exhibits presented will introduce you to the park's history, hiking trails, historical sites, and local flora and fauna.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Park rangers can help answer questions about trails and hikes. Brochures about the Park, maps and books are also available. The Visitor Center is open daily from 8 am to 4:30 pm.</a:t>
            </a:r>
          </a:p>
        </p:txBody>
      </p:sp>
      <p:pic>
        <p:nvPicPr>
          <p:cNvPr id="8" name="Picture 7" descr="A building next to a body of water&#10;&#10;Description automatically generated">
            <a:extLst>
              <a:ext uri="{FF2B5EF4-FFF2-40B4-BE49-F238E27FC236}">
                <a16:creationId xmlns:a16="http://schemas.microsoft.com/office/drawing/2014/main" id="{2CB5A0CF-0038-6FA9-0301-6F7E8474B32D}"/>
              </a:ext>
            </a:extLst>
          </p:cNvPr>
          <p:cNvPicPr>
            <a:picLocks noChangeAspect="1"/>
          </p:cNvPicPr>
          <p:nvPr/>
        </p:nvPicPr>
        <p:blipFill rotWithShape="1">
          <a:blip r:embed="rId3">
            <a:extLst>
              <a:ext uri="{28A0092B-C50C-407E-A947-70E740481C1C}">
                <a14:useLocalDpi xmlns:a14="http://schemas.microsoft.com/office/drawing/2010/main" val="0"/>
              </a:ext>
            </a:extLst>
          </a:blip>
          <a:srcRect t="28700" b="34931"/>
          <a:stretch/>
        </p:blipFill>
        <p:spPr>
          <a:xfrm>
            <a:off x="-1" y="2920839"/>
            <a:ext cx="10080625" cy="274971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E77C41ED-D34E-724B-BAFF-5B156772AF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8D429-F3A6-1406-2192-13AA6E3CDE07}"/>
              </a:ext>
            </a:extLst>
          </p:cNvPr>
          <p:cNvSpPr txBox="1">
            <a:spLocks noGrp="1"/>
          </p:cNvSpPr>
          <p:nvPr>
            <p:ph type="title" idx="4294967295"/>
          </p:nvPr>
        </p:nvSpPr>
        <p:spPr>
          <a:xfrm>
            <a:off x="-1" y="174625"/>
            <a:ext cx="10080625" cy="1093788"/>
          </a:xfrm>
          <a:prstGeom prst="rect">
            <a:avLst/>
          </a:prstGeom>
        </p:spPr>
        <p:txBody>
          <a:bodyPr vert="horz"/>
          <a:lstStyle/>
          <a:p>
            <a:pPr algn="ctr"/>
            <a:r>
              <a:rPr lang="en-US" b="1" i="0" dirty="0">
                <a:effectLst/>
                <a:latin typeface="Times New Roman" panose="02020603050405020304" pitchFamily="18" charset="0"/>
                <a:cs typeface="Times New Roman" panose="02020603050405020304" pitchFamily="18" charset="0"/>
              </a:rPr>
              <a:t>Virgin Islands National Park</a:t>
            </a:r>
            <a:endParaRPr lang="en-US" sz="48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4" name="TextBox 3">
            <a:extLst>
              <a:ext uri="{FF2B5EF4-FFF2-40B4-BE49-F238E27FC236}">
                <a16:creationId xmlns:a16="http://schemas.microsoft.com/office/drawing/2014/main" id="{B653D3AC-3217-FA98-6674-9039EE3C634A}"/>
              </a:ext>
            </a:extLst>
          </p:cNvPr>
          <p:cNvSpPr txBox="1"/>
          <p:nvPr/>
        </p:nvSpPr>
        <p:spPr>
          <a:xfrm>
            <a:off x="292231" y="933254"/>
            <a:ext cx="9568206" cy="1631216"/>
          </a:xfrm>
          <a:prstGeom prst="rect">
            <a:avLst/>
          </a:prstGeom>
          <a:noFill/>
        </p:spPr>
        <p:txBody>
          <a:bodyPr wrap="square">
            <a:spAutoFit/>
          </a:bodyPr>
          <a:lstStyle/>
          <a:p>
            <a:pPr marL="342900" indent="-342900">
              <a:buFont typeface="Arial" panose="020B0604020202020204" pitchFamily="34" charset="0"/>
              <a:buChar char="•"/>
            </a:pPr>
            <a:r>
              <a:rPr lang="en-US" sz="2000" b="0" i="0" dirty="0">
                <a:solidFill>
                  <a:srgbClr val="212529"/>
                </a:solidFill>
                <a:effectLst/>
                <a:latin typeface="Times New Roman" panose="02020603050405020304" pitchFamily="18" charset="0"/>
                <a:cs typeface="Times New Roman" panose="02020603050405020304" pitchFamily="18" charset="0"/>
              </a:rPr>
              <a:t>Two-thirds of St. John’s 19 square miles is designated as protected national park land. Laurence Rockefeller deeded approximately 9,500 acres of rolling green hills and underwater preserve to the federal government more than 40 years ago. </a:t>
            </a:r>
          </a:p>
          <a:p>
            <a:pPr marL="342900" indent="-342900">
              <a:buFont typeface="Arial" panose="020B0604020202020204" pitchFamily="34" charset="0"/>
              <a:buChar char="•"/>
            </a:pPr>
            <a:r>
              <a:rPr lang="en-US" sz="2000" b="0" i="0" dirty="0">
                <a:solidFill>
                  <a:srgbClr val="212529"/>
                </a:solidFill>
                <a:effectLst/>
                <a:latin typeface="Times New Roman" panose="02020603050405020304" pitchFamily="18" charset="0"/>
                <a:cs typeface="Times New Roman" panose="02020603050405020304" pitchFamily="18" charset="0"/>
              </a:rPr>
              <a:t>There are 22 self-guided hiking trails within the Virgin Islands National Park, where visitors can discover ancient petroglyphs and beautiful foliage along the way.</a:t>
            </a:r>
            <a:endParaRPr lang="en-US" sz="2000" dirty="0">
              <a:latin typeface="Times New Roman" panose="02020603050405020304" pitchFamily="18" charset="0"/>
              <a:cs typeface="Times New Roman" panose="02020603050405020304" pitchFamily="18" charset="0"/>
            </a:endParaRPr>
          </a:p>
        </p:txBody>
      </p:sp>
      <p:pic>
        <p:nvPicPr>
          <p:cNvPr id="5" name="Picture 4" descr="A stone tower on a grassy hill by the water&#10;&#10;Description automatically generated">
            <a:extLst>
              <a:ext uri="{FF2B5EF4-FFF2-40B4-BE49-F238E27FC236}">
                <a16:creationId xmlns:a16="http://schemas.microsoft.com/office/drawing/2014/main" id="{C2F2B097-5F5F-42C2-57DB-862913C8716D}"/>
              </a:ext>
            </a:extLst>
          </p:cNvPr>
          <p:cNvPicPr>
            <a:picLocks noChangeAspect="1"/>
          </p:cNvPicPr>
          <p:nvPr/>
        </p:nvPicPr>
        <p:blipFill rotWithShape="1">
          <a:blip r:embed="rId3">
            <a:extLst>
              <a:ext uri="{28A0092B-C50C-407E-A947-70E740481C1C}">
                <a14:useLocalDpi xmlns:a14="http://schemas.microsoft.com/office/drawing/2010/main" val="0"/>
              </a:ext>
            </a:extLst>
          </a:blip>
          <a:srcRect t="8717" b="26874"/>
          <a:stretch/>
        </p:blipFill>
        <p:spPr>
          <a:xfrm>
            <a:off x="1451728" y="2564470"/>
            <a:ext cx="7258639" cy="3106921"/>
          </a:xfrm>
          <a:prstGeom prst="rect">
            <a:avLst/>
          </a:prstGeom>
        </p:spPr>
      </p:pic>
    </p:spTree>
    <p:extLst>
      <p:ext uri="{BB962C8B-B14F-4D97-AF65-F5344CB8AC3E}">
        <p14:creationId xmlns:p14="http://schemas.microsoft.com/office/powerpoint/2010/main" val="2815083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0">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4294967295"/>
          </p:nvPr>
        </p:nvSpPr>
        <p:spPr>
          <a:xfrm>
            <a:off x="7740650" y="5219700"/>
            <a:ext cx="2339975" cy="360363"/>
          </a:xfrm>
          <a:prstGeom prst="rect">
            <a:avLst/>
          </a:prstGeom>
        </p:spPr>
        <p:txBody>
          <a:bodyPr/>
          <a:lstStyle/>
          <a:p>
            <a:pPr lvl="0"/>
            <a:fld id="{06F87E9A-0C7A-408B-83BF-C200F674FBCC}" type="slidenum">
              <a:rPr/>
              <a:t>16</a:t>
            </a:fld>
            <a:endParaRPr lang="en-US"/>
          </a:p>
        </p:txBody>
      </p:sp>
      <p:sp>
        <p:nvSpPr>
          <p:cNvPr id="7" name="TextBox 6">
            <a:extLst>
              <a:ext uri="{FF2B5EF4-FFF2-40B4-BE49-F238E27FC236}">
                <a16:creationId xmlns:a16="http://schemas.microsoft.com/office/drawing/2014/main" id="{A99F0288-1B4D-A51A-35D6-AA90A5FC1ECE}"/>
              </a:ext>
            </a:extLst>
          </p:cNvPr>
          <p:cNvSpPr txBox="1"/>
          <p:nvPr/>
        </p:nvSpPr>
        <p:spPr>
          <a:xfrm>
            <a:off x="0" y="161752"/>
            <a:ext cx="10080625" cy="769441"/>
          </a:xfrm>
          <a:prstGeom prst="rect">
            <a:avLst/>
          </a:prstGeom>
          <a:noFill/>
        </p:spPr>
        <p:txBody>
          <a:bodyPr wrap="square">
            <a:spAutoFit/>
          </a:bodyPr>
          <a:lstStyle/>
          <a:p>
            <a:pPr algn="ctr"/>
            <a:r>
              <a:rPr lang="en-US" sz="4400" b="1" i="0" dirty="0">
                <a:effectLst/>
                <a:latin typeface="Times New Roman" panose="02020603050405020304" pitchFamily="18" charset="0"/>
                <a:cs typeface="Times New Roman" panose="02020603050405020304" pitchFamily="18" charset="0"/>
              </a:rPr>
              <a:t>Annaberg Ruins</a:t>
            </a:r>
          </a:p>
        </p:txBody>
      </p:sp>
      <p:sp>
        <p:nvSpPr>
          <p:cNvPr id="4" name="TextBox 3">
            <a:extLst>
              <a:ext uri="{FF2B5EF4-FFF2-40B4-BE49-F238E27FC236}">
                <a16:creationId xmlns:a16="http://schemas.microsoft.com/office/drawing/2014/main" id="{04B60F1C-0514-55EE-0CFA-3B9777BF664C}"/>
              </a:ext>
            </a:extLst>
          </p:cNvPr>
          <p:cNvSpPr txBox="1"/>
          <p:nvPr/>
        </p:nvSpPr>
        <p:spPr>
          <a:xfrm>
            <a:off x="197964" y="999241"/>
            <a:ext cx="9882660" cy="163121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Annaberg Plantation is one of several St. John's plantations owned in the 1720s and 1730s by Frederick Moth, the first Danish Governor of </a:t>
            </a:r>
            <a:r>
              <a:rPr lang="en-US" sz="2000" dirty="0" err="1">
                <a:latin typeface="Times New Roman" panose="02020603050405020304" pitchFamily="18" charset="0"/>
                <a:cs typeface="Times New Roman" panose="02020603050405020304" pitchFamily="18" charset="0"/>
              </a:rPr>
              <a:t>St.Croix</a:t>
            </a:r>
            <a:r>
              <a:rPr lang="en-US" sz="2000" dirty="0">
                <a:latin typeface="Times New Roman" panose="02020603050405020304" pitchFamily="18" charset="0"/>
                <a:cs typeface="Times New Roman" panose="02020603050405020304" pitchFamily="18" charset="0"/>
              </a:rPr>
              <a:t> and, later, the Governor General of the Danish West Indies.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By the early 19th century, Annaberg, one of St. John's biggest sugar producers, also produced molasses and rum for export. </a:t>
            </a:r>
          </a:p>
        </p:txBody>
      </p:sp>
      <p:pic>
        <p:nvPicPr>
          <p:cNvPr id="3" name="Picture 2" descr="A stone building with a green hill behind it&#10;&#10;Description automatically generated">
            <a:extLst>
              <a:ext uri="{FF2B5EF4-FFF2-40B4-BE49-F238E27FC236}">
                <a16:creationId xmlns:a16="http://schemas.microsoft.com/office/drawing/2014/main" id="{E3D452AE-00F5-D683-380F-99C2F13B6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119" y="2602362"/>
            <a:ext cx="4622505" cy="3068188"/>
          </a:xfrm>
          <a:prstGeom prst="rect">
            <a:avLst/>
          </a:prstGeom>
        </p:spPr>
      </p:pic>
      <p:sp>
        <p:nvSpPr>
          <p:cNvPr id="8" name="TextBox 7">
            <a:extLst>
              <a:ext uri="{FF2B5EF4-FFF2-40B4-BE49-F238E27FC236}">
                <a16:creationId xmlns:a16="http://schemas.microsoft.com/office/drawing/2014/main" id="{89C6B6A6-F444-512C-FA03-03070C8741F3}"/>
              </a:ext>
            </a:extLst>
          </p:cNvPr>
          <p:cNvSpPr txBox="1"/>
          <p:nvPr/>
        </p:nvSpPr>
        <p:spPr>
          <a:xfrm>
            <a:off x="197964" y="2555041"/>
            <a:ext cx="5260154" cy="286232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historic district's extensive ruins include a windmill tower, factory, slave quarters, and structures associated with sugar production. </a:t>
            </a:r>
          </a:p>
          <a:p>
            <a:pPr marL="342900" indent="-342900">
              <a:buFont typeface="Arial" panose="020B0604020202020204" pitchFamily="34" charset="0"/>
              <a:buChar char="•"/>
            </a:pPr>
            <a:r>
              <a:rPr lang="en-US" sz="2000" b="0" i="0" dirty="0">
                <a:solidFill>
                  <a:srgbClr val="212529"/>
                </a:solidFill>
                <a:effectLst/>
                <a:latin typeface="Times New Roman" panose="02020603050405020304" pitchFamily="18" charset="0"/>
                <a:cs typeface="Times New Roman" panose="02020603050405020304" pitchFamily="18" charset="0"/>
              </a:rPr>
              <a:t>This former sugar plantation maintains a wealth of history and cultural folklore. </a:t>
            </a:r>
          </a:p>
          <a:p>
            <a:pPr marL="342900" indent="-342900">
              <a:buFont typeface="Arial" panose="020B0604020202020204" pitchFamily="34" charset="0"/>
              <a:buChar char="•"/>
            </a:pPr>
            <a:r>
              <a:rPr lang="en-US" sz="2000" b="0" i="0" dirty="0">
                <a:solidFill>
                  <a:srgbClr val="212529"/>
                </a:solidFill>
                <a:effectLst/>
                <a:latin typeface="Times New Roman" panose="02020603050405020304" pitchFamily="18" charset="0"/>
                <a:cs typeface="Times New Roman" panose="02020603050405020304" pitchFamily="18" charset="0"/>
              </a:rPr>
              <a:t>Travelers can revisit the remnants of plantation life and the occupation of slaves during the 18th century. Park rangers conduct demonstrations of early cultural traditions.</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1">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6AA803-16E2-A1E3-9939-56DF2997DCA9}"/>
              </a:ext>
            </a:extLst>
          </p:cNvPr>
          <p:cNvSpPr txBox="1"/>
          <p:nvPr/>
        </p:nvSpPr>
        <p:spPr>
          <a:xfrm>
            <a:off x="-1" y="271844"/>
            <a:ext cx="10080623" cy="707886"/>
          </a:xfrm>
          <a:prstGeom prst="rect">
            <a:avLst/>
          </a:prstGeom>
          <a:noFill/>
        </p:spPr>
        <p:txBody>
          <a:bodyPr wrap="square">
            <a:spAutoFit/>
          </a:bodyPr>
          <a:lstStyle/>
          <a:p>
            <a:pPr algn="ctr" fontAlgn="base"/>
            <a:r>
              <a:rPr lang="en-US" sz="4000" dirty="0">
                <a:latin typeface="Times New Roman" panose="02020603050405020304" pitchFamily="18" charset="0"/>
                <a:cs typeface="Times New Roman" panose="02020603050405020304" pitchFamily="18" charset="0"/>
              </a:rPr>
              <a:t>Mary Point Great House and Factory</a:t>
            </a:r>
            <a:endParaRPr lang="en-US" sz="4000" b="0" i="0" dirty="0">
              <a:solidFill>
                <a:srgbClr val="202124"/>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117EBD1-6004-3AB3-2086-E3EDC85E1A85}"/>
              </a:ext>
            </a:extLst>
          </p:cNvPr>
          <p:cNvSpPr txBox="1"/>
          <p:nvPr/>
        </p:nvSpPr>
        <p:spPr>
          <a:xfrm>
            <a:off x="103695" y="979730"/>
            <a:ext cx="9879291" cy="163121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Mary Point Great House and Factory, cultivated cotton and raised cattle. The land on which Mary Point Estate is located was originally held by Danish West India and Guinea Company officials during the early years of Danish settlement. Not being prime land for planting, the land was held until new settlers needed property. The van </a:t>
            </a:r>
            <a:r>
              <a:rPr lang="en-US" sz="2000" dirty="0" err="1">
                <a:latin typeface="Times New Roman" panose="02020603050405020304" pitchFamily="18" charset="0"/>
                <a:cs typeface="Times New Roman" panose="02020603050405020304" pitchFamily="18" charset="0"/>
              </a:rPr>
              <a:t>Stell</a:t>
            </a:r>
            <a:r>
              <a:rPr lang="en-US" sz="2000" dirty="0">
                <a:latin typeface="Times New Roman" panose="02020603050405020304" pitchFamily="18" charset="0"/>
                <a:cs typeface="Times New Roman" panose="02020603050405020304" pitchFamily="18" charset="0"/>
              </a:rPr>
              <a:t> family was the first to control landholding on Mary's Point.</a:t>
            </a:r>
            <a:r>
              <a:rPr lang="en-US" sz="2000" baseline="30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6" name="Picture 5" descr="A house with a sign on the side&#10;&#10;Description automatically generated">
            <a:extLst>
              <a:ext uri="{FF2B5EF4-FFF2-40B4-BE49-F238E27FC236}">
                <a16:creationId xmlns:a16="http://schemas.microsoft.com/office/drawing/2014/main" id="{AE200A36-B414-45DF-B7EF-C15CD9195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606839"/>
            <a:ext cx="3063711" cy="3063711"/>
          </a:xfrm>
          <a:prstGeom prst="rect">
            <a:avLst/>
          </a:prstGeom>
        </p:spPr>
      </p:pic>
      <p:sp>
        <p:nvSpPr>
          <p:cNvPr id="9" name="TextBox 8">
            <a:extLst>
              <a:ext uri="{FF2B5EF4-FFF2-40B4-BE49-F238E27FC236}">
                <a16:creationId xmlns:a16="http://schemas.microsoft.com/office/drawing/2014/main" id="{57839FAA-02D3-A1C3-7986-37925D992674}"/>
              </a:ext>
            </a:extLst>
          </p:cNvPr>
          <p:cNvSpPr txBox="1"/>
          <p:nvPr/>
        </p:nvSpPr>
        <p:spPr>
          <a:xfrm>
            <a:off x="3110844" y="2606839"/>
            <a:ext cx="6866086" cy="286232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the aftermath of the 1733 slave insurrection on St. John, Franz </a:t>
            </a:r>
            <a:r>
              <a:rPr lang="en-US" sz="2000" dirty="0" err="1">
                <a:latin typeface="Times New Roman" panose="02020603050405020304" pitchFamily="18" charset="0"/>
                <a:cs typeface="Times New Roman" panose="02020603050405020304" pitchFamily="18" charset="0"/>
              </a:rPr>
              <a:t>Claasen</a:t>
            </a:r>
            <a:r>
              <a:rPr lang="en-US" sz="2000" dirty="0">
                <a:latin typeface="Times New Roman" panose="02020603050405020304" pitchFamily="18" charset="0"/>
                <a:cs typeface="Times New Roman" panose="02020603050405020304" pitchFamily="18" charset="0"/>
              </a:rPr>
              <a:t> was deeded the Mary's Point estate for alerting the family of the rebellion and assisting in their escape to St. Thomas, a nearby island. </a:t>
            </a:r>
            <a:r>
              <a:rPr lang="en-US" sz="2000" dirty="0" err="1">
                <a:latin typeface="Times New Roman" panose="02020603050405020304" pitchFamily="18" charset="0"/>
                <a:cs typeface="Times New Roman" panose="02020603050405020304" pitchFamily="18" charset="0"/>
              </a:rPr>
              <a:t>Claasen</a:t>
            </a:r>
            <a:r>
              <a:rPr lang="en-US" sz="2000" dirty="0">
                <a:latin typeface="Times New Roman" panose="02020603050405020304" pitchFamily="18" charset="0"/>
                <a:cs typeface="Times New Roman" panose="02020603050405020304" pitchFamily="18" charset="0"/>
              </a:rPr>
              <a:t> was the first "Free Colored" landowner on St. John.</a:t>
            </a:r>
            <a:r>
              <a:rPr lang="en-US" sz="2000" baseline="30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plantation itself, under cultivation before 1780, grew in the 19</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century to include an L-shaped factory located 300 feet northwest of the Great House. The original one-story masonry of the Great House dates from the mid-19th century.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ACE64428-8FDD-7EE0-35B7-920C69CC8AD1}"/>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009D506D-379B-4121-19CD-86ACFBF1BAB5}"/>
              </a:ext>
            </a:extLst>
          </p:cNvPr>
          <p:cNvSpPr>
            <a:spLocks noGrp="1"/>
          </p:cNvSpPr>
          <p:nvPr>
            <p:ph type="sldNum" sz="quarter" idx="4294967295"/>
          </p:nvPr>
        </p:nvSpPr>
        <p:spPr>
          <a:xfrm>
            <a:off x="7740650" y="5219700"/>
            <a:ext cx="2339975" cy="360363"/>
          </a:xfrm>
          <a:prstGeom prst="rect">
            <a:avLst/>
          </a:prstGeom>
        </p:spPr>
        <p:txBody>
          <a:bodyPr/>
          <a:lstStyle/>
          <a:p>
            <a:pPr lvl="0"/>
            <a:fld id="{F1745E88-DE43-40A4-ABF6-C2CAAE0C8E93}" type="slidenum">
              <a:rPr/>
              <a:t>18</a:t>
            </a:fld>
            <a:endParaRPr lang="en-US"/>
          </a:p>
        </p:txBody>
      </p:sp>
      <p:sp>
        <p:nvSpPr>
          <p:cNvPr id="4" name="TextBox 3">
            <a:extLst>
              <a:ext uri="{FF2B5EF4-FFF2-40B4-BE49-F238E27FC236}">
                <a16:creationId xmlns:a16="http://schemas.microsoft.com/office/drawing/2014/main" id="{EF99E0B5-6DF6-82F7-852F-216A159A847F}"/>
              </a:ext>
            </a:extLst>
          </p:cNvPr>
          <p:cNvSpPr txBox="1"/>
          <p:nvPr/>
        </p:nvSpPr>
        <p:spPr>
          <a:xfrm>
            <a:off x="-1" y="271844"/>
            <a:ext cx="10080623" cy="769441"/>
          </a:xfrm>
          <a:prstGeom prst="rect">
            <a:avLst/>
          </a:prstGeom>
          <a:noFill/>
        </p:spPr>
        <p:txBody>
          <a:bodyPr wrap="square">
            <a:spAutoFit/>
          </a:bodyPr>
          <a:lstStyle/>
          <a:p>
            <a:pPr algn="ctr" fontAlgn="base"/>
            <a:r>
              <a:rPr lang="en-US" sz="4400" dirty="0">
                <a:latin typeface="Times New Roman" panose="02020603050405020304" pitchFamily="18" charset="0"/>
                <a:cs typeface="Times New Roman" panose="02020603050405020304" pitchFamily="18" charset="0"/>
              </a:rPr>
              <a:t>Cinnamon Bay Plantation</a:t>
            </a:r>
            <a:endParaRPr lang="en-US" sz="4400" b="0" i="0" dirty="0">
              <a:solidFill>
                <a:srgbClr val="202124"/>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7B41B37-B507-8ECA-25A5-A583ABB90219}"/>
              </a:ext>
            </a:extLst>
          </p:cNvPr>
          <p:cNvSpPr txBox="1"/>
          <p:nvPr/>
        </p:nvSpPr>
        <p:spPr>
          <a:xfrm>
            <a:off x="169683" y="1041285"/>
            <a:ext cx="9756742" cy="409342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Established by the Danes in 1717, Cinnamon Bay Plantation is one of the earliest sugar plantation settlements on St. John. In 1733 the owner of the plantation, Daniel Jensen, played a pivotal role in the slave rebellion that swept the island.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uprising shook the Caribbean, and the final stages saw the participation of French and English forces to suppress it. The ruins of the former plantation buildings are clustered around the North Shore Road, including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horse mill and "Bagasse Shed," where crushed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cane stalks were dried before use as a fuel in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boiling process of the cane juice.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plantation includes the factory building,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containing the boiling bench and crystallizing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pan, plantation house, cook house, slave quarters,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two cemeteries and a warehouse.</a:t>
            </a:r>
          </a:p>
        </p:txBody>
      </p:sp>
      <p:pic>
        <p:nvPicPr>
          <p:cNvPr id="6" name="Picture 5" descr="A stone building with windows and a chimney&#10;&#10;Description automatically generated">
            <a:extLst>
              <a:ext uri="{FF2B5EF4-FFF2-40B4-BE49-F238E27FC236}">
                <a16:creationId xmlns:a16="http://schemas.microsoft.com/office/drawing/2014/main" id="{C1E2CC16-D7B0-52A0-89EE-82A19D7BA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948" y="2689434"/>
            <a:ext cx="4471674" cy="2981116"/>
          </a:xfrm>
          <a:prstGeom prst="rect">
            <a:avLst/>
          </a:prstGeom>
        </p:spPr>
      </p:pic>
    </p:spTree>
    <p:extLst>
      <p:ext uri="{BB962C8B-B14F-4D97-AF65-F5344CB8AC3E}">
        <p14:creationId xmlns:p14="http://schemas.microsoft.com/office/powerpoint/2010/main" val="4138079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093225DD-6853-A471-DAC0-298C7436206F}"/>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D872F01-9725-54B6-63AC-6EE801B1AEA2}"/>
              </a:ext>
            </a:extLst>
          </p:cNvPr>
          <p:cNvSpPr txBox="1"/>
          <p:nvPr/>
        </p:nvSpPr>
        <p:spPr>
          <a:xfrm>
            <a:off x="5385749" y="301904"/>
            <a:ext cx="4001831" cy="1494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i="0" dirty="0">
                <a:effectLst/>
                <a:latin typeface="Times New Roman" panose="02020603050405020304" pitchFamily="18" charset="0"/>
                <a:ea typeface="+mj-ea"/>
                <a:cs typeface="Times New Roman" panose="02020603050405020304" pitchFamily="18" charset="0"/>
              </a:rPr>
              <a:t>Beautiful Beaches</a:t>
            </a:r>
            <a:endParaRPr lang="en-US" sz="4400" dirty="0">
              <a:latin typeface="Times New Roman" panose="02020603050405020304" pitchFamily="18" charset="0"/>
              <a:ea typeface="+mj-ea"/>
              <a:cs typeface="Times New Roman" panose="02020603050405020304" pitchFamily="18" charset="0"/>
            </a:endParaRPr>
          </a:p>
        </p:txBody>
      </p:sp>
      <p:pic>
        <p:nvPicPr>
          <p:cNvPr id="8" name="Picture 7" descr="A beach with trees and blue water with Virgin Islands National Park in the background&#10;&#10;Description automatically generated with medium confidence">
            <a:extLst>
              <a:ext uri="{FF2B5EF4-FFF2-40B4-BE49-F238E27FC236}">
                <a16:creationId xmlns:a16="http://schemas.microsoft.com/office/drawing/2014/main" id="{59BF26E9-856B-FA0C-82D3-564CC11B8B8B}"/>
              </a:ext>
            </a:extLst>
          </p:cNvPr>
          <p:cNvPicPr>
            <a:picLocks noChangeAspect="1"/>
          </p:cNvPicPr>
          <p:nvPr/>
        </p:nvPicPr>
        <p:blipFill rotWithShape="1">
          <a:blip r:embed="rId3">
            <a:extLst>
              <a:ext uri="{28A0092B-C50C-407E-A947-70E740481C1C}">
                <a14:useLocalDpi xmlns:a14="http://schemas.microsoft.com/office/drawing/2010/main" val="0"/>
              </a:ext>
            </a:extLst>
          </a:blip>
          <a:srcRect l="40586" r="8355"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296C5788-36AD-4296-9906-3201509D299D}"/>
              </a:ext>
            </a:extLst>
          </p:cNvPr>
          <p:cNvSpPr txBox="1"/>
          <p:nvPr/>
        </p:nvSpPr>
        <p:spPr>
          <a:xfrm>
            <a:off x="5040313" y="1929290"/>
            <a:ext cx="4886112" cy="3178143"/>
          </a:xfrm>
          <a:prstGeom prst="rect">
            <a:avLst/>
          </a:prstGeom>
        </p:spPr>
        <p:txBody>
          <a:bodyPr vert="horz" lIns="91440" tIns="45720" rIns="91440" bIns="45720" rtlCol="0">
            <a:normAutofit/>
          </a:bodyPr>
          <a:lstStyle/>
          <a:p>
            <a:pPr marL="457200" indent="-342900">
              <a:lnSpc>
                <a:spcPct val="90000"/>
              </a:lnSpc>
              <a:spcAft>
                <a:spcPts val="600"/>
              </a:spcAft>
              <a:buFont typeface="Arial" panose="020B0604020202020204" pitchFamily="34" charset="0"/>
              <a:buChar char="•"/>
            </a:pPr>
            <a:r>
              <a:rPr lang="en-US" sz="2400" i="0" dirty="0">
                <a:effectLst/>
                <a:latin typeface="Times New Roman" panose="02020603050405020304" pitchFamily="18" charset="0"/>
                <a:cs typeface="Times New Roman" panose="02020603050405020304" pitchFamily="18" charset="0"/>
              </a:rPr>
              <a:t>St. John offers some of the most beautiful beaches in the Caribbean. Nearby beaches including Cruz Bay Beach and </a:t>
            </a:r>
            <a:r>
              <a:rPr lang="en-US" sz="2400" dirty="0">
                <a:latin typeface="Times New Roman" panose="02020603050405020304" pitchFamily="18" charset="0"/>
                <a:cs typeface="Times New Roman" panose="02020603050405020304" pitchFamily="18" charset="0"/>
              </a:rPr>
              <a:t>Salomon Beach.</a:t>
            </a:r>
            <a:r>
              <a:rPr lang="en-US" sz="2400" i="0" dirty="0">
                <a:effectLst/>
                <a:latin typeface="Times New Roman" panose="02020603050405020304" pitchFamily="18" charset="0"/>
                <a:cs typeface="Times New Roman" panose="02020603050405020304" pitchFamily="18" charset="0"/>
              </a:rPr>
              <a:t> </a:t>
            </a:r>
          </a:p>
          <a:p>
            <a:pPr marL="457200" indent="-342900">
              <a:lnSpc>
                <a:spcPct val="90000"/>
              </a:lnSpc>
              <a:spcAft>
                <a:spcPts val="600"/>
              </a:spcAft>
              <a:buFont typeface="Arial" panose="020B0604020202020204" pitchFamily="34" charset="0"/>
              <a:buChar char="•"/>
            </a:pPr>
            <a:r>
              <a:rPr lang="en-US" sz="2400" i="0" dirty="0">
                <a:effectLst/>
                <a:latin typeface="Times New Roman" panose="02020603050405020304" pitchFamily="18" charset="0"/>
                <a:cs typeface="Times New Roman" panose="02020603050405020304" pitchFamily="18" charset="0"/>
              </a:rPr>
              <a:t>Trunk Bay and </a:t>
            </a:r>
            <a:r>
              <a:rPr lang="en-US" sz="2400" i="0" dirty="0" err="1">
                <a:effectLst/>
                <a:latin typeface="Times New Roman" panose="02020603050405020304" pitchFamily="18" charset="0"/>
                <a:cs typeface="Times New Roman" panose="02020603050405020304" pitchFamily="18" charset="0"/>
              </a:rPr>
              <a:t>Hawkesnest</a:t>
            </a:r>
            <a:r>
              <a:rPr lang="en-US" sz="2400" i="0" dirty="0">
                <a:effectLst/>
                <a:latin typeface="Times New Roman" panose="02020603050405020304" pitchFamily="18" charset="0"/>
                <a:cs typeface="Times New Roman" panose="02020603050405020304" pitchFamily="18" charset="0"/>
              </a:rPr>
              <a:t> Bay are also very popular. No matter where you go the drive is less than 12 miles.</a:t>
            </a:r>
            <a:endParaRPr lang="en-US" sz="2400" dirty="0">
              <a:latin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FAE1B1C9-17E7-68B6-864A-CF5CCF10F13B}"/>
              </a:ext>
            </a:extLst>
          </p:cNvPr>
          <p:cNvSpPr>
            <a:spLocks noGrp="1"/>
          </p:cNvSpPr>
          <p:nvPr>
            <p:ph type="sldNum" sz="quarter" idx="4294967295"/>
          </p:nvPr>
        </p:nvSpPr>
        <p:spPr>
          <a:xfrm>
            <a:off x="7119441" y="5255759"/>
            <a:ext cx="2268141" cy="301905"/>
          </a:xfrm>
          <a:prstGeom prst="rect">
            <a:avLst/>
          </a:prstGeom>
        </p:spPr>
        <p:txBody>
          <a:bodyPr vert="horz" lIns="91440" tIns="45720" rIns="91440" bIns="45720" rtlCol="0" anchor="ctr">
            <a:normAutofit/>
          </a:bodyPr>
          <a:lstStyle/>
          <a:p>
            <a:pPr algn="r">
              <a:spcAft>
                <a:spcPts val="600"/>
              </a:spcAft>
              <a:defRPr/>
            </a:pPr>
            <a:fld id="{F1745E88-DE43-40A4-ABF6-C2CAAE0C8E93}" type="slidenum">
              <a:rPr lang="en-US" sz="1200">
                <a:solidFill>
                  <a:prstClr val="black">
                    <a:tint val="75000"/>
                  </a:prstClr>
                </a:solidFill>
                <a:latin typeface="Calibri" panose="020F0502020204030204"/>
              </a:rPr>
              <a:pPr algn="r">
                <a:spcAft>
                  <a:spcPts val="600"/>
                </a:spcAft>
                <a:defRPr/>
              </a:pPr>
              <a:t>19</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82708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131216" y="1259957"/>
            <a:ext cx="8724935" cy="5670949"/>
          </a:xfrm>
        </p:spPr>
        <p:txBody>
          <a:bodyPr/>
          <a:lstStyle/>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My Port Philosophy</a:t>
            </a:r>
            <a:endParaRPr lang="en-US" altLang="en-US" sz="22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About St. John</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Area Map of St. John</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Map of St. John</a:t>
            </a:r>
          </a:p>
          <a:p>
            <a:pPr algn="l">
              <a:buFont typeface="Wingdings" panose="05000000000000000000" pitchFamily="2" charset="2"/>
              <a:buChar char=""/>
            </a:pPr>
            <a:r>
              <a:rPr lang="en-US" sz="2200" b="1" dirty="0">
                <a:solidFill>
                  <a:schemeClr val="tx1"/>
                </a:solidFill>
                <a:latin typeface="Times New Roman" panose="02020603050405020304" pitchFamily="18" charset="0"/>
                <a:cs typeface="Times New Roman" panose="02020603050405020304" pitchFamily="18" charset="0"/>
              </a:rPr>
              <a:t>St. John Transportation </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37306B-320D-8EFA-FCD0-4DD3922C827C}"/>
              </a:ext>
            </a:extLst>
          </p:cNvPr>
          <p:cNvSpPr txBox="1"/>
          <p:nvPr/>
        </p:nvSpPr>
        <p:spPr>
          <a:xfrm>
            <a:off x="104785" y="161572"/>
            <a:ext cx="5043151" cy="86085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i="0" dirty="0">
                <a:effectLst/>
                <a:latin typeface="Times New Roman" panose="02020603050405020304" pitchFamily="18" charset="0"/>
                <a:ea typeface="+mj-ea"/>
                <a:cs typeface="Times New Roman" panose="02020603050405020304" pitchFamily="18" charset="0"/>
              </a:rPr>
              <a:t>Water Activities</a:t>
            </a:r>
          </a:p>
        </p:txBody>
      </p:sp>
      <p:sp>
        <p:nvSpPr>
          <p:cNvPr id="4" name="TextBox 3">
            <a:extLst>
              <a:ext uri="{FF2B5EF4-FFF2-40B4-BE49-F238E27FC236}">
                <a16:creationId xmlns:a16="http://schemas.microsoft.com/office/drawing/2014/main" id="{DC3874AF-07FB-50DA-D6A3-3AAC6C329951}"/>
              </a:ext>
            </a:extLst>
          </p:cNvPr>
          <p:cNvSpPr txBox="1"/>
          <p:nvPr/>
        </p:nvSpPr>
        <p:spPr>
          <a:xfrm>
            <a:off x="102262" y="1004711"/>
            <a:ext cx="5237382" cy="448168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Snorkeling, </a:t>
            </a:r>
            <a:r>
              <a:rPr lang="en-US" sz="2000" b="0" i="0" dirty="0" err="1">
                <a:effectLst/>
                <a:latin typeface="Times New Roman" panose="02020603050405020304" pitchFamily="18" charset="0"/>
                <a:cs typeface="Times New Roman" panose="02020603050405020304" pitchFamily="18" charset="0"/>
              </a:rPr>
              <a:t>snuba</a:t>
            </a:r>
            <a:r>
              <a:rPr lang="en-US" sz="2000" b="0" i="0" dirty="0">
                <a:effectLst/>
                <a:latin typeface="Times New Roman" panose="02020603050405020304" pitchFamily="18" charset="0"/>
                <a:cs typeface="Times New Roman" panose="02020603050405020304" pitchFamily="18" charset="0"/>
              </a:rPr>
              <a:t>, and scuba diving are ways to explore St. John’s underwater paradise.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Coral Reef Underwater Park Trail visitors interact with extraordinary flora and fauna at Trunk Bay, where underwater placards placed on the snorkeling trail describe the surrounding ecology.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Colorful fish and coral are abundant in the waters off this island. </a:t>
            </a:r>
          </a:p>
          <a:p>
            <a:pPr indent="-228600">
              <a:lnSpc>
                <a:spcPct val="90000"/>
              </a:lnSpc>
              <a:spcAft>
                <a:spcPts val="600"/>
              </a:spcAft>
              <a:buFont typeface="Arial" panose="020B0604020202020204" pitchFamily="34" charset="0"/>
              <a:buChar char="•"/>
            </a:pPr>
            <a:r>
              <a:rPr lang="en-US" sz="2000" b="0" i="0" dirty="0" err="1">
                <a:effectLst/>
                <a:latin typeface="Times New Roman" panose="02020603050405020304" pitchFamily="18" charset="0"/>
                <a:cs typeface="Times New Roman" panose="02020603050405020304" pitchFamily="18" charset="0"/>
              </a:rPr>
              <a:t>Snuba</a:t>
            </a:r>
            <a:r>
              <a:rPr lang="en-US" sz="2000" b="0" i="0" dirty="0">
                <a:effectLst/>
                <a:latin typeface="Times New Roman" panose="02020603050405020304" pitchFamily="18" charset="0"/>
                <a:cs typeface="Times New Roman" panose="02020603050405020304" pitchFamily="18" charset="0"/>
              </a:rPr>
              <a:t>, an activity that combines the skills of snorkeling and introductory diving skills, is an option for visitors not quite ready for scuba diving, but interested in exploring the island up to 20 feet beneath the surface. </a:t>
            </a:r>
            <a:endParaRPr lang="en-US" sz="2000" dirty="0">
              <a:latin typeface="Times New Roman" panose="02020603050405020304" pitchFamily="18" charset="0"/>
              <a:cs typeface="Times New Roman" panose="02020603050405020304" pitchFamily="18" charset="0"/>
            </a:endParaRPr>
          </a:p>
        </p:txBody>
      </p:sp>
      <p:pic>
        <p:nvPicPr>
          <p:cNvPr id="5" name="Picture 4" descr="A group of people diving under water&#10;&#10;Description automatically generated">
            <a:extLst>
              <a:ext uri="{FF2B5EF4-FFF2-40B4-BE49-F238E27FC236}">
                <a16:creationId xmlns:a16="http://schemas.microsoft.com/office/drawing/2014/main" id="{64DE07F6-69A5-FF1E-036C-B6CA15CAF281}"/>
              </a:ext>
            </a:extLst>
          </p:cNvPr>
          <p:cNvPicPr>
            <a:picLocks noChangeAspect="1"/>
          </p:cNvPicPr>
          <p:nvPr/>
        </p:nvPicPr>
        <p:blipFill rotWithShape="1">
          <a:blip r:embed="rId2">
            <a:extLst>
              <a:ext uri="{28A0092B-C50C-407E-A947-70E740481C1C}">
                <a14:useLocalDpi xmlns:a14="http://schemas.microsoft.com/office/drawing/2010/main" val="0"/>
              </a:ext>
            </a:extLst>
          </a:blip>
          <a:srcRect r="16102" b="3"/>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96885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2">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2" y="204082"/>
            <a:ext cx="10080623" cy="1048985"/>
          </a:xfrm>
          <a:prstGeom prst="rect">
            <a:avLst/>
          </a:prstGeom>
        </p:spPr>
        <p:txBody>
          <a:bodyPr vert="horz"/>
          <a:lstStyle/>
          <a:p>
            <a:pPr algn="ctr" fontAlgn="base"/>
            <a:r>
              <a:rPr lang="en-US" sz="4000" b="0" i="0" dirty="0">
                <a:solidFill>
                  <a:srgbClr val="202124"/>
                </a:solidFill>
                <a:effectLst/>
                <a:latin typeface="Times New Roman" panose="02020603050405020304" pitchFamily="18" charset="0"/>
                <a:cs typeface="Times New Roman" panose="02020603050405020304" pitchFamily="18" charset="0"/>
              </a:rPr>
              <a:t>Frank Bay Wildlife and Marine Sanctuary</a:t>
            </a:r>
          </a:p>
        </p:txBody>
      </p:sp>
      <p:pic>
        <p:nvPicPr>
          <p:cNvPr id="4" name="Picture 3" descr="A bulletin board with information on it&#10;&#10;Description automatically generated">
            <a:extLst>
              <a:ext uri="{FF2B5EF4-FFF2-40B4-BE49-F238E27FC236}">
                <a16:creationId xmlns:a16="http://schemas.microsoft.com/office/drawing/2014/main" id="{232846E9-CCAB-3F8E-A71B-981848C51970}"/>
              </a:ext>
            </a:extLst>
          </p:cNvPr>
          <p:cNvPicPr>
            <a:picLocks noChangeAspect="1"/>
          </p:cNvPicPr>
          <p:nvPr/>
        </p:nvPicPr>
        <p:blipFill rotWithShape="1">
          <a:blip r:embed="rId3">
            <a:extLst>
              <a:ext uri="{28A0092B-C50C-407E-A947-70E740481C1C}">
                <a14:useLocalDpi xmlns:a14="http://schemas.microsoft.com/office/drawing/2010/main" val="0"/>
              </a:ext>
            </a:extLst>
          </a:blip>
          <a:srcRect l="15932" r="6035"/>
          <a:stretch/>
        </p:blipFill>
        <p:spPr>
          <a:xfrm>
            <a:off x="96498" y="928059"/>
            <a:ext cx="4544156" cy="3275663"/>
          </a:xfrm>
          <a:prstGeom prst="rect">
            <a:avLst/>
          </a:prstGeom>
        </p:spPr>
      </p:pic>
      <p:sp>
        <p:nvSpPr>
          <p:cNvPr id="6" name="TextBox 5">
            <a:extLst>
              <a:ext uri="{FF2B5EF4-FFF2-40B4-BE49-F238E27FC236}">
                <a16:creationId xmlns:a16="http://schemas.microsoft.com/office/drawing/2014/main" id="{25529E5C-1810-2F71-5489-E364CA87A8DA}"/>
              </a:ext>
            </a:extLst>
          </p:cNvPr>
          <p:cNvSpPr txBox="1"/>
          <p:nvPr/>
        </p:nvSpPr>
        <p:spPr>
          <a:xfrm>
            <a:off x="4832124" y="928059"/>
            <a:ext cx="5057030" cy="3816429"/>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U.S. Virgin Islands is building a new observation pier at a wildlife sanctuary in St. John for bird lovers.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Gov. John de Jongh Jr. said that the local Audubon Society will help build the pier at the Frank Bay Marine Reserve and Wildlife Sanctuary. The site draws thousands of tourists a year. For the first time, the pier will also give visitors a full view of the area’s pond near Cruz Bay.</a:t>
            </a:r>
          </a:p>
        </p:txBody>
      </p:sp>
      <p:sp>
        <p:nvSpPr>
          <p:cNvPr id="9" name="TextBox 8">
            <a:extLst>
              <a:ext uri="{FF2B5EF4-FFF2-40B4-BE49-F238E27FC236}">
                <a16:creationId xmlns:a16="http://schemas.microsoft.com/office/drawing/2014/main" id="{E4355330-E503-FA5B-0C34-4198EF3B5E6E}"/>
              </a:ext>
            </a:extLst>
          </p:cNvPr>
          <p:cNvSpPr txBox="1"/>
          <p:nvPr/>
        </p:nvSpPr>
        <p:spPr>
          <a:xfrm>
            <a:off x="84842" y="4203723"/>
            <a:ext cx="4650786" cy="1384995"/>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From Cruz Bay head west toward towards </a:t>
            </a:r>
            <a:r>
              <a:rPr lang="en-US" sz="1400" dirty="0" err="1">
                <a:latin typeface="Times New Roman" panose="02020603050405020304" pitchFamily="18" charset="0"/>
                <a:cs typeface="Times New Roman" panose="02020603050405020304" pitchFamily="18" charset="0"/>
              </a:rPr>
              <a:t>Wharfside</a:t>
            </a:r>
            <a:r>
              <a:rPr lang="en-US" sz="1400" dirty="0">
                <a:latin typeface="Times New Roman" panose="02020603050405020304" pitchFamily="18" charset="0"/>
                <a:cs typeface="Times New Roman" panose="02020603050405020304" pitchFamily="18" charset="0"/>
              </a:rPr>
              <a:t> Village or walk along the beach towards Gallows Point. When the beach ends you’ll walk up the hill, past the old cemetery. As you crest the hill, Gallows Point will be on your right and Frank Bay will be in front of you. Take your first right. The narrow road drops down to the beach.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22</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301938"/>
            <a:ext cx="10080625" cy="900112"/>
          </a:xfrm>
          <a:prstGeom prst="rect">
            <a:avLst/>
          </a:prstGeom>
        </p:spPr>
        <p:txBody>
          <a:bodyPr vert="horz"/>
          <a:lstStyle/>
          <a:p>
            <a:pPr lvl="0" algn="ctr" rtl="0"/>
            <a:r>
              <a:rPr lang="en-US"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1131216" y="1230331"/>
            <a:ext cx="7805394" cy="2105025"/>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St. John is a beautiful City with a rich history and numerous attractions. Regardless of what you're looking for, St. John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St. John!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503238"/>
            <a:ext cx="10080624"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dirty="0">
                <a:solidFill>
                  <a:srgbClr val="000000"/>
                </a:solidFill>
                <a:latin typeface="Times New Roman" panose="02020603050405020304" pitchFamily="18" charset="0"/>
                <a:cs typeface="Times New Roman" panose="02020603050405020304" pitchFamily="18" charset="0"/>
              </a:rPr>
              <a:t>St. John</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7231" y="287568"/>
            <a:ext cx="10080625" cy="757130"/>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822198FC-2069-3659-B53C-C0AE2AA759B7}"/>
              </a:ext>
            </a:extLst>
          </p:cNvPr>
          <p:cNvSpPr txBox="1"/>
          <p:nvPr/>
        </p:nvSpPr>
        <p:spPr>
          <a:xfrm>
            <a:off x="379412" y="1270476"/>
            <a:ext cx="9321800"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0" y="962269"/>
            <a:ext cx="10080625" cy="7527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Arial" pitchFamily="34"/>
                <a:cs typeface="Arial" pitchFamily="34"/>
              </a:rPr>
              <a:t>St. </a:t>
            </a:r>
            <a:r>
              <a:rPr lang="en-US" sz="2400" dirty="0">
                <a:solidFill>
                  <a:srgbClr val="000000"/>
                </a:solidFill>
                <a:latin typeface="Times New Roman" pitchFamily="18"/>
                <a:ea typeface="Arial" pitchFamily="34"/>
                <a:cs typeface="Arial" pitchFamily="34"/>
              </a:rPr>
              <a:t>John is a US territory and therefore uses the</a:t>
            </a:r>
            <a:r>
              <a:rPr lang="en-US" sz="2400" dirty="0">
                <a:solidFill>
                  <a:srgbClr val="000000"/>
                </a:solidFill>
                <a:latin typeface="Times New Roman" pitchFamily="18"/>
                <a:ea typeface="Segoe UI" pitchFamily="34"/>
                <a:cs typeface="Segoe UI" pitchFamily="34"/>
              </a:rPr>
              <a:t> US Dollar.</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Segoe UI" pitchFamily="34"/>
                <a:cs typeface="Segoe UI" pitchFamily="34"/>
              </a:rPr>
              <a:t>But for</a:t>
            </a:r>
            <a:r>
              <a:rPr lang="en-US" sz="2400" dirty="0">
                <a:solidFill>
                  <a:srgbClr val="000000"/>
                </a:solidFill>
                <a:latin typeface="Times New Roman" pitchFamily="18"/>
                <a:ea typeface="Segoe UI" pitchFamily="34"/>
                <a:cs typeface="Segoe UI" pitchFamily="34"/>
              </a:rPr>
              <a:t> </a:t>
            </a:r>
            <a:r>
              <a:rPr lang="en-US" sz="2400" b="0" i="0" u="none" strike="noStrike" kern="1200" baseline="0" dirty="0">
                <a:ln>
                  <a:noFill/>
                </a:ln>
                <a:solidFill>
                  <a:srgbClr val="000000"/>
                </a:solidFill>
                <a:latin typeface="Times New Roman" pitchFamily="18"/>
                <a:ea typeface="Segoe UI" pitchFamily="34"/>
                <a:cs typeface="Segoe UI" pitchFamily="34"/>
              </a:rPr>
              <a:t>foreign travelers here are some international exchange rates:</a:t>
            </a:r>
          </a:p>
        </p:txBody>
      </p:sp>
      <p:graphicFrame>
        <p:nvGraphicFramePr>
          <p:cNvPr id="3" name="Table 2">
            <a:extLst>
              <a:ext uri="{FF2B5EF4-FFF2-40B4-BE49-F238E27FC236}">
                <a16:creationId xmlns:a16="http://schemas.microsoft.com/office/drawing/2014/main" id="{2F13AB5F-6C79-FE47-74FA-890DB5D5E618}"/>
              </a:ext>
            </a:extLst>
          </p:cNvPr>
          <p:cNvGraphicFramePr>
            <a:graphicFrameLocks noGrp="1"/>
          </p:cNvGraphicFramePr>
          <p:nvPr>
            <p:extLst>
              <p:ext uri="{D42A27DB-BD31-4B8C-83A1-F6EECF244321}">
                <p14:modId xmlns:p14="http://schemas.microsoft.com/office/powerpoint/2010/main" val="1005788415"/>
              </p:ext>
            </p:extLst>
          </p:nvPr>
        </p:nvGraphicFramePr>
        <p:xfrm>
          <a:off x="693738" y="2051050"/>
          <a:ext cx="8693151" cy="2514600"/>
        </p:xfrm>
        <a:graphic>
          <a:graphicData uri="http://schemas.openxmlformats.org/drawingml/2006/table">
            <a:tbl>
              <a:tblPr/>
              <a:tblGrid>
                <a:gridCol w="2897717">
                  <a:extLst>
                    <a:ext uri="{9D8B030D-6E8A-4147-A177-3AD203B41FA5}">
                      <a16:colId xmlns:a16="http://schemas.microsoft.com/office/drawing/2014/main" val="2280408327"/>
                    </a:ext>
                  </a:extLst>
                </a:gridCol>
                <a:gridCol w="2897717">
                  <a:extLst>
                    <a:ext uri="{9D8B030D-6E8A-4147-A177-3AD203B41FA5}">
                      <a16:colId xmlns:a16="http://schemas.microsoft.com/office/drawing/2014/main" val="3776263759"/>
                    </a:ext>
                  </a:extLst>
                </a:gridCol>
                <a:gridCol w="2897717">
                  <a:extLst>
                    <a:ext uri="{9D8B030D-6E8A-4147-A177-3AD203B41FA5}">
                      <a16:colId xmlns:a16="http://schemas.microsoft.com/office/drawing/2014/main" val="2056391778"/>
                    </a:ext>
                  </a:extLst>
                </a:gridCol>
              </a:tblGrid>
              <a:tr h="226759">
                <a:tc>
                  <a:txBody>
                    <a:bodyPr/>
                    <a:lstStyle/>
                    <a:p>
                      <a:r>
                        <a:rPr lang="en-US" sz="1500" u="none" dirty="0"/>
                        <a:t>US Dollar</a:t>
                      </a:r>
                    </a:p>
                  </a:txBody>
                  <a:tcPr marL="0" marR="0" marT="0" marB="0" anchor="ctr">
                    <a:lnL>
                      <a:noFill/>
                    </a:lnL>
                    <a:lnR>
                      <a:noFill/>
                    </a:lnR>
                    <a:lnT>
                      <a:noFill/>
                    </a:lnT>
                    <a:lnB>
                      <a:noFill/>
                    </a:lnB>
                    <a:noFill/>
                  </a:tcPr>
                </a:tc>
                <a:tc>
                  <a:txBody>
                    <a:bodyPr/>
                    <a:lstStyle/>
                    <a:p>
                      <a:r>
                        <a:rPr lang="en-US" sz="1500" u="none" dirty="0"/>
                        <a:t>1.00 USD</a:t>
                      </a:r>
                    </a:p>
                  </a:txBody>
                  <a:tcPr marL="0" marR="0" marT="0" marB="0">
                    <a:lnL>
                      <a:noFill/>
                    </a:lnL>
                    <a:lnR>
                      <a:noFill/>
                    </a:lnR>
                    <a:lnT>
                      <a:noFill/>
                    </a:lnT>
                    <a:lnB>
                      <a:noFill/>
                    </a:lnB>
                    <a:noFill/>
                  </a:tcPr>
                </a:tc>
                <a:tc>
                  <a:txBody>
                    <a:bodyPr/>
                    <a:lstStyle/>
                    <a:p>
                      <a:r>
                        <a:rPr lang="en-US" sz="1500" u="none"/>
                        <a:t>inv. 1.00 USD</a:t>
                      </a:r>
                    </a:p>
                  </a:txBody>
                  <a:tcPr marL="0" marR="0" marT="0" marB="0" anchor="ctr">
                    <a:lnL>
                      <a:noFill/>
                    </a:lnL>
                    <a:lnR>
                      <a:noFill/>
                    </a:lnR>
                    <a:lnT>
                      <a:noFill/>
                    </a:lnT>
                    <a:lnB>
                      <a:noFill/>
                    </a:lnB>
                    <a:noFill/>
                  </a:tcPr>
                </a:tc>
                <a:extLst>
                  <a:ext uri="{0D108BD9-81ED-4DB2-BD59-A6C34878D82A}">
                    <a16:rowId xmlns:a16="http://schemas.microsoft.com/office/drawing/2014/main" val="1031904696"/>
                  </a:ext>
                </a:extLst>
              </a:tr>
              <a:tr h="226759">
                <a:tc>
                  <a:txBody>
                    <a:bodyPr/>
                    <a:lstStyle/>
                    <a:p>
                      <a:r>
                        <a:rPr lang="en-US" sz="1500" u="none" dirty="0"/>
                        <a:t>Euro</a:t>
                      </a:r>
                    </a:p>
                  </a:txBody>
                  <a:tcPr marL="0" marR="0" marT="0" marB="0" anchor="ctr">
                    <a:lnL>
                      <a:noFill/>
                    </a:lnL>
                    <a:lnR>
                      <a:noFill/>
                    </a:lnR>
                    <a:lnT>
                      <a:noFill/>
                    </a:lnT>
                    <a:lnB>
                      <a:noFill/>
                    </a:lnB>
                    <a:noFill/>
                  </a:tcPr>
                </a:tc>
                <a:tc>
                  <a:txBody>
                    <a:bodyPr/>
                    <a:lstStyle/>
                    <a:p>
                      <a:r>
                        <a:rPr lang="en-US" sz="1500" u="none" dirty="0">
                          <a:solidFill>
                            <a:schemeClr val="tx1"/>
                          </a:solidFill>
                          <a:hlinkClick r:id="rId3">
                            <a:extLst>
                              <a:ext uri="{A12FA001-AC4F-418D-AE19-62706E023703}">
                                <ahyp:hlinkClr xmlns:ahyp="http://schemas.microsoft.com/office/drawing/2018/hyperlinkcolor" val="tx"/>
                              </a:ext>
                            </a:extLst>
                          </a:hlinkClick>
                        </a:rPr>
                        <a:t>0.928324</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a:solidFill>
                            <a:schemeClr val="tx1"/>
                          </a:solidFill>
                          <a:hlinkClick r:id="rId4">
                            <a:extLst>
                              <a:ext uri="{A12FA001-AC4F-418D-AE19-62706E023703}">
                                <ahyp:hlinkClr xmlns:ahyp="http://schemas.microsoft.com/office/drawing/2018/hyperlinkcolor" val="tx"/>
                              </a:ext>
                            </a:extLst>
                          </a:hlinkClick>
                        </a:rPr>
                        <a:t>1.077210</a:t>
                      </a:r>
                      <a:endParaRPr lang="en-US" sz="1500" u="none">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3924583791"/>
                  </a:ext>
                </a:extLst>
              </a:tr>
              <a:tr h="226759">
                <a:tc>
                  <a:txBody>
                    <a:bodyPr/>
                    <a:lstStyle/>
                    <a:p>
                      <a:r>
                        <a:rPr lang="en-US" sz="1500" u="none" dirty="0"/>
                        <a:t>British Pound</a:t>
                      </a:r>
                    </a:p>
                  </a:txBody>
                  <a:tcPr marL="0" marR="0" marT="0" marB="0" anchor="ctr">
                    <a:lnL>
                      <a:noFill/>
                    </a:lnL>
                    <a:lnR>
                      <a:noFill/>
                    </a:lnR>
                    <a:lnT>
                      <a:noFill/>
                    </a:lnT>
                    <a:lnB>
                      <a:noFill/>
                    </a:lnB>
                    <a:noFill/>
                  </a:tcPr>
                </a:tc>
                <a:tc>
                  <a:txBody>
                    <a:bodyPr/>
                    <a:lstStyle/>
                    <a:p>
                      <a:r>
                        <a:rPr lang="en-US" sz="1500" u="none" dirty="0">
                          <a:solidFill>
                            <a:schemeClr val="tx1"/>
                          </a:solidFill>
                          <a:hlinkClick r:id="rId5">
                            <a:extLst>
                              <a:ext uri="{A12FA001-AC4F-418D-AE19-62706E023703}">
                                <ahyp:hlinkClr xmlns:ahyp="http://schemas.microsoft.com/office/drawing/2018/hyperlinkcolor" val="tx"/>
                              </a:ext>
                            </a:extLst>
                          </a:hlinkClick>
                        </a:rPr>
                        <a:t>0.791784</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a:solidFill>
                            <a:schemeClr val="tx1"/>
                          </a:solidFill>
                          <a:hlinkClick r:id="rId6">
                            <a:extLst>
                              <a:ext uri="{A12FA001-AC4F-418D-AE19-62706E023703}">
                                <ahyp:hlinkClr xmlns:ahyp="http://schemas.microsoft.com/office/drawing/2018/hyperlinkcolor" val="tx"/>
                              </a:ext>
                            </a:extLst>
                          </a:hlinkClick>
                        </a:rPr>
                        <a:t>1.262971</a:t>
                      </a:r>
                      <a:endParaRPr lang="en-US" sz="1500" u="none">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3879864204"/>
                  </a:ext>
                </a:extLst>
              </a:tr>
              <a:tr h="226759">
                <a:tc>
                  <a:txBody>
                    <a:bodyPr/>
                    <a:lstStyle/>
                    <a:p>
                      <a:r>
                        <a:rPr lang="en-US" sz="1500" u="none" dirty="0"/>
                        <a:t>Indian Rupee</a:t>
                      </a:r>
                    </a:p>
                  </a:txBody>
                  <a:tcPr marL="0" marR="0" marT="0" marB="0" anchor="ctr">
                    <a:lnL>
                      <a:noFill/>
                    </a:lnL>
                    <a:lnR>
                      <a:noFill/>
                    </a:lnR>
                    <a:lnT>
                      <a:noFill/>
                    </a:lnT>
                    <a:lnB>
                      <a:noFill/>
                    </a:lnB>
                    <a:noFill/>
                  </a:tcPr>
                </a:tc>
                <a:tc>
                  <a:txBody>
                    <a:bodyPr/>
                    <a:lstStyle/>
                    <a:p>
                      <a:r>
                        <a:rPr lang="en-US" sz="1500" u="none" dirty="0">
                          <a:solidFill>
                            <a:schemeClr val="tx1"/>
                          </a:solidFill>
                          <a:hlinkClick r:id="rId7">
                            <a:extLst>
                              <a:ext uri="{A12FA001-AC4F-418D-AE19-62706E023703}">
                                <ahyp:hlinkClr xmlns:ahyp="http://schemas.microsoft.com/office/drawing/2018/hyperlinkcolor" val="tx"/>
                              </a:ext>
                            </a:extLst>
                          </a:hlinkClick>
                        </a:rPr>
                        <a:t>82.994609</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a:solidFill>
                            <a:schemeClr val="tx1"/>
                          </a:solidFill>
                          <a:hlinkClick r:id="rId8">
                            <a:extLst>
                              <a:ext uri="{A12FA001-AC4F-418D-AE19-62706E023703}">
                                <ahyp:hlinkClr xmlns:ahyp="http://schemas.microsoft.com/office/drawing/2018/hyperlinkcolor" val="tx"/>
                              </a:ext>
                            </a:extLst>
                          </a:hlinkClick>
                        </a:rPr>
                        <a:t>0.012049</a:t>
                      </a:r>
                      <a:endParaRPr lang="en-US" sz="1500" u="none">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3957386029"/>
                  </a:ext>
                </a:extLst>
              </a:tr>
              <a:tr h="226759">
                <a:tc>
                  <a:txBody>
                    <a:bodyPr/>
                    <a:lstStyle/>
                    <a:p>
                      <a:r>
                        <a:rPr lang="en-US" sz="1500" u="none"/>
                        <a:t>Australian Dollar</a:t>
                      </a:r>
                    </a:p>
                  </a:txBody>
                  <a:tcPr marL="0" marR="0" marT="0" marB="0" anchor="ctr">
                    <a:lnL>
                      <a:noFill/>
                    </a:lnL>
                    <a:lnR>
                      <a:noFill/>
                    </a:lnR>
                    <a:lnT>
                      <a:noFill/>
                    </a:lnT>
                    <a:lnB>
                      <a:noFill/>
                    </a:lnB>
                    <a:noFill/>
                  </a:tcPr>
                </a:tc>
                <a:tc>
                  <a:txBody>
                    <a:bodyPr/>
                    <a:lstStyle/>
                    <a:p>
                      <a:r>
                        <a:rPr lang="en-US" sz="1500" u="none" dirty="0">
                          <a:solidFill>
                            <a:schemeClr val="tx1"/>
                          </a:solidFill>
                          <a:hlinkClick r:id="rId9">
                            <a:extLst>
                              <a:ext uri="{A12FA001-AC4F-418D-AE19-62706E023703}">
                                <ahyp:hlinkClr xmlns:ahyp="http://schemas.microsoft.com/office/drawing/2018/hyperlinkcolor" val="tx"/>
                              </a:ext>
                            </a:extLst>
                          </a:hlinkClick>
                        </a:rPr>
                        <a:t>1.531256</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a:solidFill>
                            <a:schemeClr val="tx1"/>
                          </a:solidFill>
                          <a:hlinkClick r:id="rId10">
                            <a:extLst>
                              <a:ext uri="{A12FA001-AC4F-418D-AE19-62706E023703}">
                                <ahyp:hlinkClr xmlns:ahyp="http://schemas.microsoft.com/office/drawing/2018/hyperlinkcolor" val="tx"/>
                              </a:ext>
                            </a:extLst>
                          </a:hlinkClick>
                        </a:rPr>
                        <a:t>0.653059</a:t>
                      </a:r>
                      <a:endParaRPr lang="en-US" sz="1500" u="none">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2867705339"/>
                  </a:ext>
                </a:extLst>
              </a:tr>
              <a:tr h="226759">
                <a:tc>
                  <a:txBody>
                    <a:bodyPr/>
                    <a:lstStyle/>
                    <a:p>
                      <a:r>
                        <a:rPr lang="en-US" sz="1500" u="none"/>
                        <a:t>Canadian Dollar</a:t>
                      </a:r>
                    </a:p>
                  </a:txBody>
                  <a:tcPr marL="0" marR="0" marT="0" marB="0" anchor="ctr">
                    <a:lnL>
                      <a:noFill/>
                    </a:lnL>
                    <a:lnR>
                      <a:noFill/>
                    </a:lnR>
                    <a:lnT>
                      <a:noFill/>
                    </a:lnT>
                    <a:lnB>
                      <a:noFill/>
                    </a:lnB>
                    <a:noFill/>
                  </a:tcPr>
                </a:tc>
                <a:tc>
                  <a:txBody>
                    <a:bodyPr/>
                    <a:lstStyle/>
                    <a:p>
                      <a:r>
                        <a:rPr lang="en-US" sz="1500" u="none" dirty="0">
                          <a:solidFill>
                            <a:schemeClr val="tx1"/>
                          </a:solidFill>
                          <a:hlinkClick r:id="rId11">
                            <a:extLst>
                              <a:ext uri="{A12FA001-AC4F-418D-AE19-62706E023703}">
                                <ahyp:hlinkClr xmlns:ahyp="http://schemas.microsoft.com/office/drawing/2018/hyperlinkcolor" val="tx"/>
                              </a:ext>
                            </a:extLst>
                          </a:hlinkClick>
                        </a:rPr>
                        <a:t>1.345123</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a:solidFill>
                            <a:schemeClr val="tx1"/>
                          </a:solidFill>
                          <a:hlinkClick r:id="rId12">
                            <a:extLst>
                              <a:ext uri="{A12FA001-AC4F-418D-AE19-62706E023703}">
                                <ahyp:hlinkClr xmlns:ahyp="http://schemas.microsoft.com/office/drawing/2018/hyperlinkcolor" val="tx"/>
                              </a:ext>
                            </a:extLst>
                          </a:hlinkClick>
                        </a:rPr>
                        <a:t>0.743426</a:t>
                      </a:r>
                      <a:endParaRPr lang="en-US" sz="1500" u="none">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3791570290"/>
                  </a:ext>
                </a:extLst>
              </a:tr>
              <a:tr h="226759">
                <a:tc>
                  <a:txBody>
                    <a:bodyPr/>
                    <a:lstStyle/>
                    <a:p>
                      <a:r>
                        <a:rPr lang="en-US" sz="1500" u="none"/>
                        <a:t>Singapore Dollar</a:t>
                      </a:r>
                    </a:p>
                  </a:txBody>
                  <a:tcPr marL="0" marR="0" marT="0" marB="0" anchor="ctr">
                    <a:lnL>
                      <a:noFill/>
                    </a:lnL>
                    <a:lnR>
                      <a:noFill/>
                    </a:lnR>
                    <a:lnT>
                      <a:noFill/>
                    </a:lnT>
                    <a:lnB>
                      <a:noFill/>
                    </a:lnB>
                    <a:noFill/>
                  </a:tcPr>
                </a:tc>
                <a:tc>
                  <a:txBody>
                    <a:bodyPr/>
                    <a:lstStyle/>
                    <a:p>
                      <a:r>
                        <a:rPr lang="en-US" sz="1500" u="none" dirty="0">
                          <a:solidFill>
                            <a:schemeClr val="tx1"/>
                          </a:solidFill>
                          <a:hlinkClick r:id="rId13">
                            <a:extLst>
                              <a:ext uri="{A12FA001-AC4F-418D-AE19-62706E023703}">
                                <ahyp:hlinkClr xmlns:ahyp="http://schemas.microsoft.com/office/drawing/2018/hyperlinkcolor" val="tx"/>
                              </a:ext>
                            </a:extLst>
                          </a:hlinkClick>
                        </a:rPr>
                        <a:t>1.344726</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a:solidFill>
                            <a:schemeClr val="tx1"/>
                          </a:solidFill>
                          <a:hlinkClick r:id="rId14">
                            <a:extLst>
                              <a:ext uri="{A12FA001-AC4F-418D-AE19-62706E023703}">
                                <ahyp:hlinkClr xmlns:ahyp="http://schemas.microsoft.com/office/drawing/2018/hyperlinkcolor" val="tx"/>
                              </a:ext>
                            </a:extLst>
                          </a:hlinkClick>
                        </a:rPr>
                        <a:t>0.743646</a:t>
                      </a:r>
                      <a:endParaRPr lang="en-US" sz="1500" u="none">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4096595784"/>
                  </a:ext>
                </a:extLst>
              </a:tr>
              <a:tr h="226759">
                <a:tc>
                  <a:txBody>
                    <a:bodyPr/>
                    <a:lstStyle/>
                    <a:p>
                      <a:r>
                        <a:rPr lang="en-US" sz="1500" u="none"/>
                        <a:t>Swiss Franc</a:t>
                      </a:r>
                    </a:p>
                  </a:txBody>
                  <a:tcPr marL="0" marR="0" marT="0" marB="0" anchor="ctr">
                    <a:lnL>
                      <a:noFill/>
                    </a:lnL>
                    <a:lnR>
                      <a:noFill/>
                    </a:lnR>
                    <a:lnT>
                      <a:noFill/>
                    </a:lnT>
                    <a:lnB>
                      <a:noFill/>
                    </a:lnB>
                    <a:noFill/>
                  </a:tcPr>
                </a:tc>
                <a:tc>
                  <a:txBody>
                    <a:bodyPr/>
                    <a:lstStyle/>
                    <a:p>
                      <a:r>
                        <a:rPr lang="en-US" sz="1500" u="none" dirty="0">
                          <a:solidFill>
                            <a:schemeClr val="tx1"/>
                          </a:solidFill>
                          <a:hlinkClick r:id="rId15">
                            <a:extLst>
                              <a:ext uri="{A12FA001-AC4F-418D-AE19-62706E023703}">
                                <ahyp:hlinkClr xmlns:ahyp="http://schemas.microsoft.com/office/drawing/2018/hyperlinkcolor" val="tx"/>
                              </a:ext>
                            </a:extLst>
                          </a:hlinkClick>
                        </a:rPr>
                        <a:t>0.875639</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dirty="0">
                          <a:solidFill>
                            <a:schemeClr val="tx1"/>
                          </a:solidFill>
                          <a:hlinkClick r:id="rId16">
                            <a:extLst>
                              <a:ext uri="{A12FA001-AC4F-418D-AE19-62706E023703}">
                                <ahyp:hlinkClr xmlns:ahyp="http://schemas.microsoft.com/office/drawing/2018/hyperlinkcolor" val="tx"/>
                              </a:ext>
                            </a:extLst>
                          </a:hlinkClick>
                        </a:rPr>
                        <a:t>1.142023</a:t>
                      </a:r>
                      <a:endParaRPr lang="en-US" sz="1500" u="none" dirty="0">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3474262785"/>
                  </a:ext>
                </a:extLst>
              </a:tr>
              <a:tr h="226759">
                <a:tc>
                  <a:txBody>
                    <a:bodyPr/>
                    <a:lstStyle/>
                    <a:p>
                      <a:r>
                        <a:rPr lang="en-US" sz="1500" u="none"/>
                        <a:t>Malaysian Ringgit</a:t>
                      </a:r>
                    </a:p>
                  </a:txBody>
                  <a:tcPr marL="0" marR="0" marT="0" marB="0" anchor="ctr">
                    <a:lnL>
                      <a:noFill/>
                    </a:lnL>
                    <a:lnR>
                      <a:noFill/>
                    </a:lnR>
                    <a:lnT>
                      <a:noFill/>
                    </a:lnT>
                    <a:lnB>
                      <a:noFill/>
                    </a:lnB>
                    <a:noFill/>
                  </a:tcPr>
                </a:tc>
                <a:tc>
                  <a:txBody>
                    <a:bodyPr/>
                    <a:lstStyle/>
                    <a:p>
                      <a:r>
                        <a:rPr lang="en-US" sz="1500" u="none" dirty="0">
                          <a:solidFill>
                            <a:schemeClr val="tx1"/>
                          </a:solidFill>
                          <a:hlinkClick r:id="rId17">
                            <a:extLst>
                              <a:ext uri="{A12FA001-AC4F-418D-AE19-62706E023703}">
                                <ahyp:hlinkClr xmlns:ahyp="http://schemas.microsoft.com/office/drawing/2018/hyperlinkcolor" val="tx"/>
                              </a:ext>
                            </a:extLst>
                          </a:hlinkClick>
                        </a:rPr>
                        <a:t>4.765044</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dirty="0">
                          <a:solidFill>
                            <a:schemeClr val="tx1"/>
                          </a:solidFill>
                          <a:hlinkClick r:id="rId18">
                            <a:extLst>
                              <a:ext uri="{A12FA001-AC4F-418D-AE19-62706E023703}">
                                <ahyp:hlinkClr xmlns:ahyp="http://schemas.microsoft.com/office/drawing/2018/hyperlinkcolor" val="tx"/>
                              </a:ext>
                            </a:extLst>
                          </a:hlinkClick>
                        </a:rPr>
                        <a:t>0.209862</a:t>
                      </a:r>
                      <a:endParaRPr lang="en-US" sz="1500" u="none" dirty="0">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4251333370"/>
                  </a:ext>
                </a:extLst>
              </a:tr>
              <a:tr h="226759">
                <a:tc>
                  <a:txBody>
                    <a:bodyPr/>
                    <a:lstStyle/>
                    <a:p>
                      <a:r>
                        <a:rPr lang="en-US" sz="1500" u="none"/>
                        <a:t>Japanese Yen</a:t>
                      </a:r>
                    </a:p>
                  </a:txBody>
                  <a:tcPr marL="0" marR="0" marT="0" marB="0" anchor="ctr">
                    <a:lnL>
                      <a:noFill/>
                    </a:lnL>
                    <a:lnR>
                      <a:noFill/>
                    </a:lnR>
                    <a:lnT>
                      <a:noFill/>
                    </a:lnT>
                    <a:lnB>
                      <a:noFill/>
                    </a:lnB>
                    <a:noFill/>
                  </a:tcPr>
                </a:tc>
                <a:tc>
                  <a:txBody>
                    <a:bodyPr/>
                    <a:lstStyle/>
                    <a:p>
                      <a:r>
                        <a:rPr lang="en-US" sz="1500" u="none">
                          <a:solidFill>
                            <a:schemeClr val="tx1"/>
                          </a:solidFill>
                          <a:hlinkClick r:id="rId19">
                            <a:extLst>
                              <a:ext uri="{A12FA001-AC4F-418D-AE19-62706E023703}">
                                <ahyp:hlinkClr xmlns:ahyp="http://schemas.microsoft.com/office/drawing/2018/hyperlinkcolor" val="tx"/>
                              </a:ext>
                            </a:extLst>
                          </a:hlinkClick>
                        </a:rPr>
                        <a:t>149.335187</a:t>
                      </a:r>
                      <a:endParaRPr lang="en-US" sz="1500" u="none">
                        <a:solidFill>
                          <a:schemeClr val="tx1"/>
                        </a:solidFill>
                      </a:endParaRPr>
                    </a:p>
                  </a:txBody>
                  <a:tcPr marL="0" marR="0" marT="0" marB="0" anchor="ctr">
                    <a:lnL>
                      <a:noFill/>
                    </a:lnL>
                    <a:lnR>
                      <a:noFill/>
                    </a:lnR>
                    <a:lnT>
                      <a:noFill/>
                    </a:lnT>
                    <a:lnB>
                      <a:noFill/>
                    </a:lnB>
                    <a:noFill/>
                  </a:tcPr>
                </a:tc>
                <a:tc>
                  <a:txBody>
                    <a:bodyPr/>
                    <a:lstStyle/>
                    <a:p>
                      <a:r>
                        <a:rPr lang="en-US" sz="1500" u="none" dirty="0">
                          <a:solidFill>
                            <a:schemeClr val="tx1"/>
                          </a:solidFill>
                          <a:hlinkClick r:id="rId20">
                            <a:extLst>
                              <a:ext uri="{A12FA001-AC4F-418D-AE19-62706E023703}">
                                <ahyp:hlinkClr xmlns:ahyp="http://schemas.microsoft.com/office/drawing/2018/hyperlinkcolor" val="tx"/>
                              </a:ext>
                            </a:extLst>
                          </a:hlinkClick>
                        </a:rPr>
                        <a:t>0.006696</a:t>
                      </a:r>
                      <a:endParaRPr lang="en-US" sz="1500" u="none" dirty="0">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3563454879"/>
                  </a:ext>
                </a:extLst>
              </a:tr>
              <a:tr h="226759">
                <a:tc>
                  <a:txBody>
                    <a:bodyPr/>
                    <a:lstStyle/>
                    <a:p>
                      <a:r>
                        <a:rPr lang="en-US" sz="1500" u="none"/>
                        <a:t>Chinese Yuan Renminbi</a:t>
                      </a:r>
                    </a:p>
                  </a:txBody>
                  <a:tcPr marL="0" marR="0" marT="0" marB="0" anchor="ctr">
                    <a:lnL>
                      <a:noFill/>
                    </a:lnL>
                    <a:lnR>
                      <a:noFill/>
                    </a:lnR>
                    <a:lnT>
                      <a:noFill/>
                    </a:lnT>
                    <a:lnB>
                      <a:noFill/>
                    </a:lnB>
                    <a:noFill/>
                  </a:tcPr>
                </a:tc>
                <a:tc>
                  <a:txBody>
                    <a:bodyPr/>
                    <a:lstStyle/>
                    <a:p>
                      <a:r>
                        <a:rPr lang="en-US" sz="1500" u="none">
                          <a:solidFill>
                            <a:schemeClr val="tx1"/>
                          </a:solidFill>
                          <a:hlinkClick r:id="rId21">
                            <a:extLst>
                              <a:ext uri="{A12FA001-AC4F-418D-AE19-62706E023703}">
                                <ahyp:hlinkClr xmlns:ahyp="http://schemas.microsoft.com/office/drawing/2018/hyperlinkcolor" val="tx"/>
                              </a:ext>
                            </a:extLst>
                          </a:hlinkClick>
                        </a:rPr>
                        <a:t>7.192832</a:t>
                      </a:r>
                      <a:endParaRPr lang="en-US" sz="1500" u="none">
                        <a:solidFill>
                          <a:schemeClr val="tx1"/>
                        </a:solidFill>
                      </a:endParaRPr>
                    </a:p>
                  </a:txBody>
                  <a:tcPr marL="0" marR="0" marT="0" marB="0" anchor="ctr">
                    <a:lnL>
                      <a:noFill/>
                    </a:lnL>
                    <a:lnR>
                      <a:noFill/>
                    </a:lnR>
                    <a:lnT>
                      <a:noFill/>
                    </a:lnT>
                    <a:lnB>
                      <a:noFill/>
                    </a:lnB>
                    <a:noFill/>
                  </a:tcPr>
                </a:tc>
                <a:tc>
                  <a:txBody>
                    <a:bodyPr/>
                    <a:lstStyle/>
                    <a:p>
                      <a:r>
                        <a:rPr lang="en-US" sz="1500" u="none" dirty="0">
                          <a:solidFill>
                            <a:schemeClr val="tx1"/>
                          </a:solidFill>
                          <a:hlinkClick r:id="rId22">
                            <a:extLst>
                              <a:ext uri="{A12FA001-AC4F-418D-AE19-62706E023703}">
                                <ahyp:hlinkClr xmlns:ahyp="http://schemas.microsoft.com/office/drawing/2018/hyperlinkcolor" val="tx"/>
                              </a:ext>
                            </a:extLst>
                          </a:hlinkClick>
                        </a:rPr>
                        <a:t>0.139027</a:t>
                      </a:r>
                      <a:endParaRPr lang="en-US" sz="1500" u="none" dirty="0">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244203623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3103050"/>
            <a:ext cx="3289955" cy="2028008"/>
          </a:xfrm>
          <a:prstGeom prst="rect">
            <a:avLst/>
          </a:prstGeom>
        </p:spPr>
        <p:txBody>
          <a:bodyPr vert="horz" lIns="91440" tIns="45720" rIns="91440" bIns="45720" rtlCol="0" anchor="ctr">
            <a:normAutofit/>
          </a:bodyPr>
          <a:lstStyle/>
          <a:p>
            <a:pPr lvl="0" algn="ctr"/>
            <a:r>
              <a:rPr lang="en-US" sz="4000" dirty="0">
                <a:latin typeface="Times New Roman" panose="02020603050405020304" pitchFamily="18" charset="0"/>
                <a:cs typeface="Times New Roman" panose="02020603050405020304" pitchFamily="18" charset="0"/>
              </a:rPr>
              <a:t>About St. John</a:t>
            </a:r>
          </a:p>
        </p:txBody>
      </p:sp>
      <p:pic>
        <p:nvPicPr>
          <p:cNvPr id="8" name="Picture 7" descr="A body of water with trees and a beach&#10;&#10;Description automatically generated">
            <a:extLst>
              <a:ext uri="{FF2B5EF4-FFF2-40B4-BE49-F238E27FC236}">
                <a16:creationId xmlns:a16="http://schemas.microsoft.com/office/drawing/2014/main" id="{FD49152A-B2BD-BD26-FBB2-A1CDCDE4AFCA}"/>
              </a:ext>
            </a:extLst>
          </p:cNvPr>
          <p:cNvPicPr>
            <a:picLocks noChangeAspect="1"/>
          </p:cNvPicPr>
          <p:nvPr/>
        </p:nvPicPr>
        <p:blipFill rotWithShape="1">
          <a:blip r:embed="rId3">
            <a:extLst>
              <a:ext uri="{28A0092B-C50C-407E-A947-70E740481C1C}">
                <a14:useLocalDpi xmlns:a14="http://schemas.microsoft.com/office/drawing/2010/main" val="0"/>
              </a:ext>
            </a:extLst>
          </a:blip>
          <a:srcRect t="38732" r="2" b="15672"/>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TextBox 4">
            <a:extLst>
              <a:ext uri="{FF2B5EF4-FFF2-40B4-BE49-F238E27FC236}">
                <a16:creationId xmlns:a16="http://schemas.microsoft.com/office/drawing/2014/main" id="{5F0B1E97-5EBA-F677-0352-3D33D52A42EF}"/>
              </a:ext>
            </a:extLst>
          </p:cNvPr>
          <p:cNvSpPr txBox="1"/>
          <p:nvPr/>
        </p:nvSpPr>
        <p:spPr>
          <a:xfrm>
            <a:off x="3393649" y="3018207"/>
            <a:ext cx="6608190" cy="2567490"/>
          </a:xfrm>
          <a:prstGeom prst="rect">
            <a:avLst/>
          </a:prstGeom>
        </p:spPr>
        <p:txBody>
          <a:bodyPr vert="horz" lIns="91440" tIns="45720" rIns="91440" bIns="45720" rtlCol="0" anchor="t">
            <a:noAutofit/>
          </a:bodyPr>
          <a:lstStyle/>
          <a:p>
            <a:pPr marL="114300" indent="-342900">
              <a:lnSpc>
                <a:spcPct val="90000"/>
              </a:lnSpc>
              <a:spcAft>
                <a:spcPts val="600"/>
              </a:spcAf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Saint John is one of the U.S. Virgin Islands in the Caribbean Sea and a constituent district of the United States Virgin Islands, an unincorporated territory of the United States. </a:t>
            </a:r>
          </a:p>
          <a:p>
            <a:pPr marL="114300" indent="-342900">
              <a:lnSpc>
                <a:spcPct val="90000"/>
              </a:lnSpc>
              <a:spcAft>
                <a:spcPts val="600"/>
              </a:spcAf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Saint John is the smallest of the three main US Virgin Islands. It is located about four miles east of Saint John, the location of the territory's capital, Charlotte Amalie. It is also four miles southwest of Tortola, part of the British Virgin Islands.</a:t>
            </a: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7</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73025"/>
            <a:ext cx="10080625" cy="692150"/>
          </a:xfrm>
          <a:prstGeom prst="rect">
            <a:avLst/>
          </a:prstGeom>
        </p:spPr>
        <p:txBody>
          <a:bodyPr vert="horz"/>
          <a:lstStyle/>
          <a:p>
            <a:pPr lvl="0" algn="ctr" rtl="0"/>
            <a:r>
              <a:rPr lang="en-US" sz="4800" dirty="0">
                <a:solidFill>
                  <a:srgbClr val="000000"/>
                </a:solidFill>
                <a:latin typeface="Times New Roman" panose="02020603050405020304" pitchFamily="18" charset="0"/>
                <a:cs typeface="Times New Roman" panose="02020603050405020304" pitchFamily="18" charset="0"/>
              </a:rPr>
              <a:t>Area Map of St. John</a:t>
            </a:r>
          </a:p>
        </p:txBody>
      </p:sp>
      <p:pic>
        <p:nvPicPr>
          <p:cNvPr id="4" name="Picture 3" descr="A map of the virgin islands&#10;&#10;Description automatically generated">
            <a:extLst>
              <a:ext uri="{FF2B5EF4-FFF2-40B4-BE49-F238E27FC236}">
                <a16:creationId xmlns:a16="http://schemas.microsoft.com/office/drawing/2014/main" id="{93D7E54F-A3FB-2EEF-DC5C-4D662E9CC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254" y="0"/>
            <a:ext cx="7104116" cy="5683293"/>
          </a:xfrm>
          <a:prstGeom prst="rect">
            <a:avLst/>
          </a:prstGeom>
        </p:spPr>
      </p:pic>
      <p:pic>
        <p:nvPicPr>
          <p:cNvPr id="8" name="Picture 7" descr="A map of the islands&#10;&#10;Description automatically generated">
            <a:extLst>
              <a:ext uri="{FF2B5EF4-FFF2-40B4-BE49-F238E27FC236}">
                <a16:creationId xmlns:a16="http://schemas.microsoft.com/office/drawing/2014/main" id="{2F3A1F2F-C4C0-7E87-8B7E-44A913C2B244}"/>
              </a:ext>
            </a:extLst>
          </p:cNvPr>
          <p:cNvPicPr>
            <a:picLocks noChangeAspect="1"/>
          </p:cNvPicPr>
          <p:nvPr/>
        </p:nvPicPr>
        <p:blipFill rotWithShape="1">
          <a:blip r:embed="rId4">
            <a:extLst>
              <a:ext uri="{28A0092B-C50C-407E-A947-70E740481C1C}">
                <a14:useLocalDpi xmlns:a14="http://schemas.microsoft.com/office/drawing/2010/main" val="0"/>
              </a:ext>
            </a:extLst>
          </a:blip>
          <a:srcRect l="18800" r="-1"/>
          <a:stretch/>
        </p:blipFill>
        <p:spPr>
          <a:xfrm>
            <a:off x="-25806" y="1"/>
            <a:ext cx="10106429" cy="5670550"/>
          </a:xfrm>
          <a:prstGeom prst="rect">
            <a:avLst/>
          </a:prstGeom>
        </p:spPr>
      </p:pic>
      <p:sp>
        <p:nvSpPr>
          <p:cNvPr id="10" name="TextBox 9">
            <a:extLst>
              <a:ext uri="{FF2B5EF4-FFF2-40B4-BE49-F238E27FC236}">
                <a16:creationId xmlns:a16="http://schemas.microsoft.com/office/drawing/2014/main" id="{3C5B5EB9-6B57-9B2E-629E-AEC553D56122}"/>
              </a:ext>
            </a:extLst>
          </p:cNvPr>
          <p:cNvSpPr txBox="1"/>
          <p:nvPr/>
        </p:nvSpPr>
        <p:spPr>
          <a:xfrm>
            <a:off x="4947386" y="2634379"/>
            <a:ext cx="4494998" cy="707886"/>
          </a:xfrm>
          <a:prstGeom prst="rect">
            <a:avLst/>
          </a:prstGeom>
          <a:noFill/>
        </p:spPr>
        <p:txBody>
          <a:bodyPr wrap="square">
            <a:spAutoFit/>
          </a:bodyPr>
          <a:lstStyle/>
          <a:p>
            <a:r>
              <a:rPr lang="en-US" sz="4000" b="1" dirty="0">
                <a:solidFill>
                  <a:srgbClr val="000000"/>
                </a:solidFill>
                <a:latin typeface="Times New Roman" panose="02020603050405020304" pitchFamily="18" charset="0"/>
                <a:cs typeface="Times New Roman" panose="02020603050405020304" pitchFamily="18" charset="0"/>
              </a:rPr>
              <a:t>US Virgin Islands</a:t>
            </a:r>
            <a:endParaRPr 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73025"/>
            <a:ext cx="10080625" cy="692150"/>
          </a:xfrm>
          <a:prstGeom prst="rect">
            <a:avLst/>
          </a:prstGeom>
        </p:spPr>
        <p:txBody>
          <a:bodyPr vert="horz"/>
          <a:lstStyle/>
          <a:p>
            <a:pPr lvl="0" algn="ctr" rtl="0"/>
            <a:r>
              <a:rPr lang="en-US" sz="4800" dirty="0">
                <a:solidFill>
                  <a:srgbClr val="000000"/>
                </a:solidFill>
                <a:latin typeface="Times New Roman" panose="02020603050405020304" pitchFamily="18" charset="0"/>
                <a:cs typeface="Times New Roman" panose="02020603050405020304" pitchFamily="18" charset="0"/>
              </a:rPr>
              <a:t>Map of St. John</a:t>
            </a:r>
          </a:p>
        </p:txBody>
      </p:sp>
      <p:pic>
        <p:nvPicPr>
          <p:cNvPr id="4" name="Picture 3" descr="A map of the world&#10;&#10;Description automatically generated">
            <a:extLst>
              <a:ext uri="{FF2B5EF4-FFF2-40B4-BE49-F238E27FC236}">
                <a16:creationId xmlns:a16="http://schemas.microsoft.com/office/drawing/2014/main" id="{DDC17D7A-8864-6F08-E5DA-FC52784075CC}"/>
              </a:ext>
            </a:extLst>
          </p:cNvPr>
          <p:cNvPicPr>
            <a:picLocks noChangeAspect="1"/>
          </p:cNvPicPr>
          <p:nvPr/>
        </p:nvPicPr>
        <p:blipFill rotWithShape="1">
          <a:blip r:embed="rId3">
            <a:extLst>
              <a:ext uri="{28A0092B-C50C-407E-A947-70E740481C1C}">
                <a14:useLocalDpi xmlns:a14="http://schemas.microsoft.com/office/drawing/2010/main" val="0"/>
              </a:ext>
            </a:extLst>
          </a:blip>
          <a:srcRect l="5064"/>
          <a:stretch/>
        </p:blipFill>
        <p:spPr>
          <a:xfrm>
            <a:off x="-1038578" y="-5998"/>
            <a:ext cx="11119202" cy="5763331"/>
          </a:xfrm>
          <a:prstGeom prst="rect">
            <a:avLst/>
          </a:prstGeom>
        </p:spPr>
      </p:pic>
      <p:sp>
        <p:nvSpPr>
          <p:cNvPr id="8" name="TextBox 7">
            <a:extLst>
              <a:ext uri="{FF2B5EF4-FFF2-40B4-BE49-F238E27FC236}">
                <a16:creationId xmlns:a16="http://schemas.microsoft.com/office/drawing/2014/main" id="{D34DED91-9632-FAED-7454-F378A2691465}"/>
              </a:ext>
            </a:extLst>
          </p:cNvPr>
          <p:cNvSpPr txBox="1"/>
          <p:nvPr/>
        </p:nvSpPr>
        <p:spPr>
          <a:xfrm>
            <a:off x="1741311" y="2626267"/>
            <a:ext cx="5559778" cy="369332"/>
          </a:xfrm>
          <a:prstGeom prst="rect">
            <a:avLst/>
          </a:prstGeom>
          <a:noFill/>
        </p:spPr>
        <p:txBody>
          <a:bodyPr wrap="square">
            <a:spAutoFit/>
          </a:bodyPr>
          <a:lstStyle/>
          <a:p>
            <a:r>
              <a:rPr lang="en-US" sz="1800" dirty="0">
                <a:solidFill>
                  <a:srgbClr val="000000"/>
                </a:solidFill>
                <a:latin typeface="Times New Roman" panose="02020603050405020304" pitchFamily="18" charset="0"/>
                <a:cs typeface="Times New Roman" panose="02020603050405020304" pitchFamily="18" charset="0"/>
              </a:rPr>
              <a:t>St. John</a:t>
            </a:r>
            <a:endParaRPr lang="en-US" dirty="0"/>
          </a:p>
        </p:txBody>
      </p:sp>
    </p:spTree>
    <p:extLst>
      <p:ext uri="{BB962C8B-B14F-4D97-AF65-F5344CB8AC3E}">
        <p14:creationId xmlns:p14="http://schemas.microsoft.com/office/powerpoint/2010/main" val="374658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160220"/>
            <a:ext cx="5448300" cy="754063"/>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000" b="1" dirty="0">
                <a:solidFill>
                  <a:schemeClr val="tx1"/>
                </a:solidFill>
                <a:latin typeface="Times New Roman" panose="02020603050405020304" pitchFamily="18" charset="0"/>
                <a:ea typeface="+mj-ea"/>
                <a:cs typeface="Times New Roman" panose="02020603050405020304" pitchFamily="18" charset="0"/>
              </a:rPr>
              <a:t>St. John $1 Bus </a:t>
            </a: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66E7A9FB-6E43-417A-BC0C-ECC01730E3CF}" type="slidenum">
              <a:rPr lang="en-US" sz="1200">
                <a:latin typeface="Calibri" panose="020F0502020204030204"/>
                <a:ea typeface="+mn-ea"/>
                <a:cs typeface="+mn-cs"/>
              </a:rPr>
              <a:pPr hangingPunct="1">
                <a:spcAft>
                  <a:spcPts val="600"/>
                </a:spcAft>
                <a:defRPr/>
              </a:pPr>
              <a:t>9</a:t>
            </a:fld>
            <a:endParaRPr lang="en-US" sz="1200">
              <a:latin typeface="Calibri" panose="020F0502020204030204"/>
              <a:ea typeface="+mn-ea"/>
              <a:cs typeface="+mn-cs"/>
            </a:endParaRPr>
          </a:p>
        </p:txBody>
      </p:sp>
      <p:sp>
        <p:nvSpPr>
          <p:cNvPr id="5" name="TextBox 4">
            <a:extLst>
              <a:ext uri="{FF2B5EF4-FFF2-40B4-BE49-F238E27FC236}">
                <a16:creationId xmlns:a16="http://schemas.microsoft.com/office/drawing/2014/main" id="{8874BB35-07D5-73F2-0A7A-E3C329C72BD1}"/>
              </a:ext>
            </a:extLst>
          </p:cNvPr>
          <p:cNvSpPr txBox="1"/>
          <p:nvPr/>
        </p:nvSpPr>
        <p:spPr>
          <a:xfrm>
            <a:off x="226243" y="801277"/>
            <a:ext cx="5147935" cy="4501860"/>
          </a:xfrm>
          <a:prstGeom prst="rect">
            <a:avLst/>
          </a:prstGeom>
        </p:spPr>
        <p:txBody>
          <a:bodyPr vert="horz" lIns="91440" tIns="45720" rIns="91440" bIns="45720" rtlCol="0">
            <a:noAutofit/>
          </a:bodyPr>
          <a:lstStyle/>
          <a:p>
            <a:pPr marL="342900" indent="-342900" algn="l">
              <a:buFont typeface="Arial" panose="020B0604020202020204" pitchFamily="34" charset="0"/>
              <a:buChar char="•"/>
            </a:pPr>
            <a:r>
              <a:rPr lang="en-US" sz="2000" b="0" i="0" dirty="0">
                <a:solidFill>
                  <a:srgbClr val="363636"/>
                </a:solidFill>
                <a:effectLst/>
                <a:latin typeface="Times New Roman" panose="02020603050405020304" pitchFamily="18" charset="0"/>
                <a:cs typeface="Times New Roman" panose="02020603050405020304" pitchFamily="18" charset="0"/>
              </a:rPr>
              <a:t>The Virgin Islands public transit system in St. John is called VITRAN. The bus fare is $1, and there are discounted fares for seniors and students with ID. </a:t>
            </a:r>
          </a:p>
          <a:p>
            <a:pPr marL="342900" indent="-342900" algn="l">
              <a:buFont typeface="Arial" panose="020B0604020202020204" pitchFamily="34" charset="0"/>
              <a:buChar char="•"/>
            </a:pPr>
            <a:r>
              <a:rPr lang="en-US" sz="2000" b="0" i="0" dirty="0">
                <a:solidFill>
                  <a:srgbClr val="363636"/>
                </a:solidFill>
                <a:effectLst/>
                <a:latin typeface="Times New Roman" panose="02020603050405020304" pitchFamily="18" charset="0"/>
                <a:cs typeface="Times New Roman" panose="02020603050405020304" pitchFamily="18" charset="0"/>
              </a:rPr>
              <a:t>Public bus routes on St. John travel through main commercial areas and some residential areas. A short walk from the bus stop to your destination may be required. VITRAN buses are easy to spot. They are generally blue and white, have VITRAN in big letters, and a destination indicator with route number above the windshield. </a:t>
            </a:r>
          </a:p>
          <a:p>
            <a:pPr marL="342900" indent="-342900" algn="l">
              <a:buFont typeface="Arial" panose="020B0604020202020204" pitchFamily="34" charset="0"/>
              <a:buChar char="•"/>
            </a:pPr>
            <a:r>
              <a:rPr lang="en-US" sz="2000" b="0" i="0" dirty="0">
                <a:solidFill>
                  <a:srgbClr val="363636"/>
                </a:solidFill>
                <a:effectLst/>
                <a:latin typeface="Times New Roman" panose="02020603050405020304" pitchFamily="18" charset="0"/>
                <a:cs typeface="Times New Roman" panose="02020603050405020304" pitchFamily="18" charset="0"/>
              </a:rPr>
              <a:t>Public buses in St. John are a good option for travelers on a budget.</a:t>
            </a:r>
          </a:p>
        </p:txBody>
      </p:sp>
      <p:pic>
        <p:nvPicPr>
          <p:cNvPr id="9" name="Picture 8" descr="A bus parked on the street&#10;&#10;Description automatically generated">
            <a:extLst>
              <a:ext uri="{FF2B5EF4-FFF2-40B4-BE49-F238E27FC236}">
                <a16:creationId xmlns:a16="http://schemas.microsoft.com/office/drawing/2014/main" id="{92E3526F-0381-FA28-5E58-504A7EAD4024}"/>
              </a:ext>
            </a:extLst>
          </p:cNvPr>
          <p:cNvPicPr>
            <a:picLocks noChangeAspect="1"/>
          </p:cNvPicPr>
          <p:nvPr/>
        </p:nvPicPr>
        <p:blipFill rotWithShape="1">
          <a:blip r:embed="rId3">
            <a:extLst>
              <a:ext uri="{28A0092B-C50C-407E-A947-70E740481C1C}">
                <a14:useLocalDpi xmlns:a14="http://schemas.microsoft.com/office/drawing/2010/main" val="0"/>
              </a:ext>
            </a:extLst>
          </a:blip>
          <a:srcRect l="20980" r="30114" b="-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1006</TotalTime>
  <Words>2141</Words>
  <Application>Microsoft Office PowerPoint</Application>
  <PresentationFormat>Custom</PresentationFormat>
  <Paragraphs>169</Paragraphs>
  <Slides>23</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Liberation Sans</vt:lpstr>
      <vt:lpstr>Times New Roman</vt:lpstr>
      <vt:lpstr>Wingdings</vt:lpstr>
      <vt:lpstr>Default</vt:lpstr>
      <vt:lpstr>Office Theme</vt:lpstr>
      <vt:lpstr>St. John  US Virgin Islands Presented by Marc Silver</vt:lpstr>
      <vt:lpstr>What I Will Cover</vt:lpstr>
      <vt:lpstr>My Port Philosophy</vt:lpstr>
      <vt:lpstr>PowerPoint Presentation</vt:lpstr>
      <vt:lpstr>PowerPoint Presentation</vt:lpstr>
      <vt:lpstr>About St. John</vt:lpstr>
      <vt:lpstr>Area Map of St. John</vt:lpstr>
      <vt:lpstr>Map of St. John</vt:lpstr>
      <vt:lpstr>St. John $1 Bus </vt:lpstr>
      <vt:lpstr>St. John $1 Bus </vt:lpstr>
      <vt:lpstr>Taxi on St. John </vt:lpstr>
      <vt:lpstr>Scooter, Motorcycle Rental </vt:lpstr>
      <vt:lpstr>Rent a Jeep</vt:lpstr>
      <vt:lpstr>Cruz Bay Visitor Center</vt:lpstr>
      <vt:lpstr>Virgin Islands National Park</vt:lpstr>
      <vt:lpstr>PowerPoint Presentation</vt:lpstr>
      <vt:lpstr>PowerPoint Presentation</vt:lpstr>
      <vt:lpstr>PowerPoint Presentation</vt:lpstr>
      <vt:lpstr>PowerPoint Presentation</vt:lpstr>
      <vt:lpstr>PowerPoint Presentation</vt:lpstr>
      <vt:lpstr>Frank Bay Wildlife and Marine Sanctuary</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131</cp:revision>
  <dcterms:created xsi:type="dcterms:W3CDTF">2023-03-25T21:24:27Z</dcterms:created>
  <dcterms:modified xsi:type="dcterms:W3CDTF">2024-08-22T00:51:21Z</dcterms:modified>
</cp:coreProperties>
</file>