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256" r:id="rId2"/>
    <p:sldId id="273" r:id="rId3"/>
    <p:sldId id="257" r:id="rId4"/>
    <p:sldId id="274" r:id="rId5"/>
    <p:sldId id="279" r:id="rId6"/>
    <p:sldId id="276" r:id="rId7"/>
    <p:sldId id="282" r:id="rId8"/>
    <p:sldId id="283" r:id="rId9"/>
    <p:sldId id="280" r:id="rId10"/>
    <p:sldId id="277" r:id="rId11"/>
    <p:sldId id="261" r:id="rId12"/>
    <p:sldId id="281" r:id="rId13"/>
    <p:sldId id="264" r:id="rId14"/>
    <p:sldId id="288" r:id="rId15"/>
    <p:sldId id="286" r:id="rId16"/>
    <p:sldId id="289" r:id="rId17"/>
    <p:sldId id="265" r:id="rId18"/>
    <p:sldId id="266" r:id="rId19"/>
    <p:sldId id="267" r:id="rId20"/>
    <p:sldId id="278" r:id="rId21"/>
    <p:sldId id="268" r:id="rId22"/>
    <p:sldId id="284" r:id="rId23"/>
    <p:sldId id="275" r:id="rId24"/>
    <p:sldId id="271" r:id="rId25"/>
    <p:sldId id="272" r:id="rId26"/>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3"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024" autoAdjust="0"/>
    <p:restoredTop sz="94660"/>
  </p:normalViewPr>
  <p:slideViewPr>
    <p:cSldViewPr snapToGrid="0">
      <p:cViewPr varScale="1">
        <p:scale>
          <a:sx n="95" d="100"/>
          <a:sy n="95" d="100"/>
        </p:scale>
        <p:origin x="30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2-16T11:32:24.036" idx="3">
    <p:pos x="10" y="10"/>
    <p:text>Tthe Bus System is not very reliable, if you are limited in time it is not recommendable.</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44D2E-ADA7-6D42-F7D3-CA600AF2C95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F262300-209C-A979-F90E-126C6CF1E8B2}"/>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12</a:t>
            </a:fld>
            <a:endParaRPr lang="en-US"/>
          </a:p>
        </p:txBody>
      </p:sp>
      <p:sp>
        <p:nvSpPr>
          <p:cNvPr id="2" name="Slide Image Placeholder 1">
            <a:extLst>
              <a:ext uri="{FF2B5EF4-FFF2-40B4-BE49-F238E27FC236}">
                <a16:creationId xmlns:a16="http://schemas.microsoft.com/office/drawing/2014/main" id="{8A84554D-77E9-C921-9CDC-63B53FCBA48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D689EC03-E6BA-69C4-4B32-62987F87A7CF}"/>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37228896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13</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220F5-C10F-6988-A853-5E01281AF25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C03B248-959B-36BA-A490-A628B6144615}"/>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14</a:t>
            </a:fld>
            <a:endParaRPr lang="en-US"/>
          </a:p>
        </p:txBody>
      </p:sp>
      <p:sp>
        <p:nvSpPr>
          <p:cNvPr id="2" name="Slide Image Placeholder 1">
            <a:extLst>
              <a:ext uri="{FF2B5EF4-FFF2-40B4-BE49-F238E27FC236}">
                <a16:creationId xmlns:a16="http://schemas.microsoft.com/office/drawing/2014/main" id="{AD8DF88B-30CA-58FC-F8FF-74B3C4FA82C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9155B6F-867A-8B8C-413E-2B987486BCF3}"/>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157678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575E5-B69E-DAF7-214A-BA5E1D66C17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2C1CE70-2A93-7051-7F66-3414F0DA052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15</a:t>
            </a:fld>
            <a:endParaRPr lang="en-US"/>
          </a:p>
        </p:txBody>
      </p:sp>
      <p:sp>
        <p:nvSpPr>
          <p:cNvPr id="2" name="Slide Image Placeholder 1">
            <a:extLst>
              <a:ext uri="{FF2B5EF4-FFF2-40B4-BE49-F238E27FC236}">
                <a16:creationId xmlns:a16="http://schemas.microsoft.com/office/drawing/2014/main" id="{5D304C48-FDC0-6732-614D-503F8D2B065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6FDBBD5-AE3A-5AAA-0B9F-87DFC92E2B1E}"/>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2561956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87D03-CAAB-851D-3893-52A4274693B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5367536-F7ED-7A1F-B348-C7032B458A90}"/>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16</a:t>
            </a:fld>
            <a:endParaRPr lang="en-US"/>
          </a:p>
        </p:txBody>
      </p:sp>
      <p:sp>
        <p:nvSpPr>
          <p:cNvPr id="2" name="Slide Image Placeholder 1">
            <a:extLst>
              <a:ext uri="{FF2B5EF4-FFF2-40B4-BE49-F238E27FC236}">
                <a16:creationId xmlns:a16="http://schemas.microsoft.com/office/drawing/2014/main" id="{3FD89FB0-49D4-0AA8-C741-71D3BD4B8A9A}"/>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2BFD656-3859-08D7-022D-0F3780F8666A}"/>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42302947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17</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B53F9BF-56B4-08AB-6D89-F536A9A8DB9C}"/>
              </a:ext>
            </a:extLst>
          </p:cNvPr>
          <p:cNvSpPr txBox="1">
            <a:spLocks noGrp="1"/>
          </p:cNvSpPr>
          <p:nvPr>
            <p:ph type="sldNum" sz="quarter" idx="5"/>
          </p:nvPr>
        </p:nvSpPr>
        <p:spPr>
          <a:ln/>
        </p:spPr>
        <p:txBody>
          <a:bodyPr vert="horz" lIns="0" tIns="0" rIns="0" bIns="0" anchor="b" anchorCtr="0">
            <a:noAutofit/>
          </a:bodyPr>
          <a:lstStyle/>
          <a:p>
            <a:pPr lvl="0"/>
            <a:fld id="{C7A36887-2087-4CAF-B353-2174A94B31A7}" type="slidenum">
              <a:t>18</a:t>
            </a:fld>
            <a:endParaRPr lang="en-US"/>
          </a:p>
        </p:txBody>
      </p:sp>
      <p:sp>
        <p:nvSpPr>
          <p:cNvPr id="2" name="Slide Image Placeholder 1">
            <a:extLst>
              <a:ext uri="{FF2B5EF4-FFF2-40B4-BE49-F238E27FC236}">
                <a16:creationId xmlns:a16="http://schemas.microsoft.com/office/drawing/2014/main" id="{8DB23B07-B15D-CA4E-9FAF-27529D044EB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F660794-2277-6066-FA3F-03A1A1CB64CD}"/>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D1AAA36-564A-87BF-BC9B-A55806BDD640}"/>
              </a:ext>
            </a:extLst>
          </p:cNvPr>
          <p:cNvSpPr txBox="1">
            <a:spLocks noGrp="1"/>
          </p:cNvSpPr>
          <p:nvPr>
            <p:ph type="sldNum" sz="quarter" idx="5"/>
          </p:nvPr>
        </p:nvSpPr>
        <p:spPr>
          <a:ln/>
        </p:spPr>
        <p:txBody>
          <a:bodyPr vert="horz" lIns="0" tIns="0" rIns="0" bIns="0" anchor="b" anchorCtr="0">
            <a:noAutofit/>
          </a:bodyPr>
          <a:lstStyle/>
          <a:p>
            <a:pPr lvl="0"/>
            <a:fld id="{D3DE8AA7-54E5-4BEC-B192-71A25DBC7F10}" type="slidenum">
              <a:t>19</a:t>
            </a:fld>
            <a:endParaRPr lang="en-US"/>
          </a:p>
        </p:txBody>
      </p:sp>
      <p:sp>
        <p:nvSpPr>
          <p:cNvPr id="2" name="Slide Image Placeholder 1">
            <a:extLst>
              <a:ext uri="{FF2B5EF4-FFF2-40B4-BE49-F238E27FC236}">
                <a16:creationId xmlns:a16="http://schemas.microsoft.com/office/drawing/2014/main" id="{F184D09D-5C57-8C2B-1C4B-2C6B1171229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8CC8378-4A5D-FD7F-F756-4F2E135645A0}"/>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21</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ED0F6-467A-2352-077E-EC119FB1327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8D0E9B0-761C-C405-369A-03E70B90E16A}"/>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22</a:t>
            </a:fld>
            <a:endParaRPr lang="en-US"/>
          </a:p>
        </p:txBody>
      </p:sp>
      <p:sp>
        <p:nvSpPr>
          <p:cNvPr id="2" name="Slide Image Placeholder 1">
            <a:extLst>
              <a:ext uri="{FF2B5EF4-FFF2-40B4-BE49-F238E27FC236}">
                <a16:creationId xmlns:a16="http://schemas.microsoft.com/office/drawing/2014/main" id="{60268B13-2F15-38D2-79C9-F8BE0A163821}"/>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7A7DE47-7277-9CBA-E3B7-1A5D9DE5FFD8}"/>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142100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23</a:t>
            </a:fld>
            <a:endParaRPr lang="en-US"/>
          </a:p>
        </p:txBody>
      </p:sp>
    </p:spTree>
    <p:extLst>
      <p:ext uri="{BB962C8B-B14F-4D97-AF65-F5344CB8AC3E}">
        <p14:creationId xmlns:p14="http://schemas.microsoft.com/office/powerpoint/2010/main" val="2950282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24</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25</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47E3A7-34E4-E284-CEC5-F5657F04A17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F5639E4-9932-3F7F-C141-93BFBD39A4C1}"/>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D8F2545D-FFD5-C93A-A386-E992C70C933B}"/>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ECAD859-7361-3A3C-4A14-1F9A7F16DBC1}"/>
              </a:ext>
            </a:extLst>
          </p:cNvPr>
          <p:cNvSpPr txBox="1">
            <a:spLocks noGrp="1"/>
          </p:cNvSpPr>
          <p:nvPr>
            <p:ph type="body" sz="quarter" idx="1"/>
          </p:nvPr>
        </p:nvSpPr>
        <p:spPr/>
        <p:txBody>
          <a:bodyPr vert="horz">
            <a:spAutoFit/>
          </a:bodyPr>
          <a:lstStyle/>
          <a:p>
            <a:pPr rtl="0"/>
            <a:endParaRPr lang="en-US" dirty="0"/>
          </a:p>
        </p:txBody>
      </p:sp>
    </p:spTree>
    <p:extLst>
      <p:ext uri="{BB962C8B-B14F-4D97-AF65-F5344CB8AC3E}">
        <p14:creationId xmlns:p14="http://schemas.microsoft.com/office/powerpoint/2010/main" val="697387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62A754-8794-2E4A-5CBA-9E263E9389D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4BD4535-B29A-9B11-CFD8-13A6A4588772}"/>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84FD27C7-FF06-B1E6-64B3-F822557E3F26}"/>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DD90CD0-E125-89CF-BE7E-8E10155CCDAE}"/>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363099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9</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10</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1242771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omments" Target="../comments/commen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www.x-rates.com/graph/?from=INR&amp;to=USD" TargetMode="External"/><Relationship Id="rId13" Type="http://schemas.openxmlformats.org/officeDocument/2006/relationships/hyperlink" Target="https://www.x-rates.com/graph/?from=USD&amp;to=SGD" TargetMode="External"/><Relationship Id="rId18" Type="http://schemas.openxmlformats.org/officeDocument/2006/relationships/hyperlink" Target="https://www.x-rates.com/graph/?from=MYR&amp;to=USD" TargetMode="External"/><Relationship Id="rId3" Type="http://schemas.openxmlformats.org/officeDocument/2006/relationships/hyperlink" Target="https://www.x-rates.com/graph/?from=USD&amp;to=EUR" TargetMode="External"/><Relationship Id="rId21" Type="http://schemas.openxmlformats.org/officeDocument/2006/relationships/hyperlink" Target="https://www.x-rates.com/graph/?from=USD&amp;to=CNY" TargetMode="External"/><Relationship Id="rId7" Type="http://schemas.openxmlformats.org/officeDocument/2006/relationships/hyperlink" Target="https://www.x-rates.com/graph/?from=USD&amp;to=INR" TargetMode="External"/><Relationship Id="rId12" Type="http://schemas.openxmlformats.org/officeDocument/2006/relationships/hyperlink" Target="https://www.x-rates.com/graph/?from=CAD&amp;to=USD" TargetMode="External"/><Relationship Id="rId17" Type="http://schemas.openxmlformats.org/officeDocument/2006/relationships/hyperlink" Target="https://www.x-rates.com/graph/?from=USD&amp;to=MYR" TargetMode="External"/><Relationship Id="rId2" Type="http://schemas.openxmlformats.org/officeDocument/2006/relationships/notesSlide" Target="../notesSlides/notesSlide3.xml"/><Relationship Id="rId16" Type="http://schemas.openxmlformats.org/officeDocument/2006/relationships/hyperlink" Target="https://www.x-rates.com/graph/?from=CHF&amp;to=USD" TargetMode="External"/><Relationship Id="rId20" Type="http://schemas.openxmlformats.org/officeDocument/2006/relationships/hyperlink" Target="https://www.x-rates.com/graph/?from=JPY&amp;to=USD" TargetMode="External"/><Relationship Id="rId1" Type="http://schemas.openxmlformats.org/officeDocument/2006/relationships/slideLayout" Target="../slideLayouts/slideLayout7.xml"/><Relationship Id="rId6" Type="http://schemas.openxmlformats.org/officeDocument/2006/relationships/hyperlink" Target="https://www.x-rates.com/graph/?from=GBP&amp;to=USD" TargetMode="External"/><Relationship Id="rId11" Type="http://schemas.openxmlformats.org/officeDocument/2006/relationships/hyperlink" Target="https://www.x-rates.com/graph/?from=USD&amp;to=CAD" TargetMode="External"/><Relationship Id="rId5" Type="http://schemas.openxmlformats.org/officeDocument/2006/relationships/hyperlink" Target="https://www.x-rates.com/graph/?from=USD&amp;to=GBP" TargetMode="External"/><Relationship Id="rId15" Type="http://schemas.openxmlformats.org/officeDocument/2006/relationships/hyperlink" Target="https://www.x-rates.com/graph/?from=USD&amp;to=CHF" TargetMode="External"/><Relationship Id="rId10" Type="http://schemas.openxmlformats.org/officeDocument/2006/relationships/hyperlink" Target="https://www.x-rates.com/graph/?from=AUD&amp;to=USD" TargetMode="External"/><Relationship Id="rId19" Type="http://schemas.openxmlformats.org/officeDocument/2006/relationships/hyperlink" Target="https://www.x-rates.com/graph/?from=USD&amp;to=JPY" TargetMode="External"/><Relationship Id="rId4" Type="http://schemas.openxmlformats.org/officeDocument/2006/relationships/hyperlink" Target="https://www.x-rates.com/graph/?from=EUR&amp;to=USD" TargetMode="External"/><Relationship Id="rId9" Type="http://schemas.openxmlformats.org/officeDocument/2006/relationships/hyperlink" Target="https://www.x-rates.com/graph/?from=USD&amp;to=AUD" TargetMode="External"/><Relationship Id="rId14" Type="http://schemas.openxmlformats.org/officeDocument/2006/relationships/hyperlink" Target="https://www.x-rates.com/graph/?from=SGD&amp;to=USD" TargetMode="External"/><Relationship Id="rId22" Type="http://schemas.openxmlformats.org/officeDocument/2006/relationships/hyperlink" Target="https://www.x-rates.com/graph/?from=CNY&amp;to=US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name="page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311277"/>
            <a:ext cx="6011863" cy="2474913"/>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St. Croix </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Virgin Islands</a:t>
            </a:r>
            <a:br>
              <a:rPr lang="en-US" sz="4800" b="1" dirty="0">
                <a:solidFill>
                  <a:srgbClr val="000000"/>
                </a:solidFill>
                <a:latin typeface="Times New Roman" panose="02020603050405020304" pitchFamily="18" charset="0"/>
                <a:cs typeface="Times New Roman" panose="02020603050405020304" pitchFamily="18" charset="0"/>
              </a:rPr>
            </a:br>
            <a:r>
              <a:rPr lang="en-US" sz="2800" b="1" dirty="0">
                <a:solidFill>
                  <a:srgbClr val="000000"/>
                </a:solidFill>
                <a:latin typeface="Times New Roman" panose="02020603050405020304" pitchFamily="18" charset="0"/>
                <a:cs typeface="Times New Roman" panose="02020603050405020304" pitchFamily="18" charset="0"/>
              </a:rPr>
              <a:t>Presented by</a:t>
            </a:r>
            <a:br>
              <a:rPr lang="en-US" sz="4800" b="1" dirty="0">
                <a:solidFill>
                  <a:srgbClr val="000000"/>
                </a:solidFill>
                <a:latin typeface="Times New Roman" panose="02020603050405020304" pitchFamily="18" charset="0"/>
                <a:cs typeface="Times New Roman" panose="02020603050405020304" pitchFamily="18" charset="0"/>
              </a:rPr>
            </a:br>
            <a:r>
              <a:rPr lang="en-US" sz="4800" b="1" dirty="0">
                <a:solidFill>
                  <a:srgbClr val="000000"/>
                </a:solidFill>
                <a:latin typeface="Times New Roman" panose="02020603050405020304" pitchFamily="18" charset="0"/>
                <a:cs typeface="Times New Roman" panose="02020603050405020304" pitchFamily="18" charset="0"/>
              </a:rPr>
              <a:t>Marc Silver</a:t>
            </a:r>
          </a:p>
        </p:txBody>
      </p:sp>
      <p:pic>
        <p:nvPicPr>
          <p:cNvPr id="6" name="Picture 5" descr="A flag with a shield and two birds&#10;&#10;Description automatically generated with medium confidence">
            <a:extLst>
              <a:ext uri="{FF2B5EF4-FFF2-40B4-BE49-F238E27FC236}">
                <a16:creationId xmlns:a16="http://schemas.microsoft.com/office/drawing/2014/main" id="{F2D9F92B-FFC8-5FA4-582F-02F4CD8455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6131" y="1211262"/>
            <a:ext cx="4514850" cy="26384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10</a:t>
            </a:fld>
            <a:endParaRPr lang="en-US"/>
          </a:p>
        </p:txBody>
      </p:sp>
      <p:pic>
        <p:nvPicPr>
          <p:cNvPr id="4" name="Picture 3" descr="A map of the u. s. virgin islands&#10;&#10;Description automatically generated">
            <a:extLst>
              <a:ext uri="{FF2B5EF4-FFF2-40B4-BE49-F238E27FC236}">
                <a16:creationId xmlns:a16="http://schemas.microsoft.com/office/drawing/2014/main" id="{C071B830-6BDA-8819-0749-094BA8893D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3" y="0"/>
            <a:ext cx="10066178" cy="5670550"/>
          </a:xfrm>
          <a:prstGeom prst="rect">
            <a:avLst/>
          </a:prstGeom>
        </p:spPr>
      </p:pic>
    </p:spTree>
    <p:extLst>
      <p:ext uri="{BB962C8B-B14F-4D97-AF65-F5344CB8AC3E}">
        <p14:creationId xmlns:p14="http://schemas.microsoft.com/office/powerpoint/2010/main" val="3746580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page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4294967295"/>
          </p:nvPr>
        </p:nvSpPr>
        <p:spPr>
          <a:xfrm>
            <a:off x="7740650" y="5219700"/>
            <a:ext cx="2339975" cy="360363"/>
          </a:xfrm>
          <a:prstGeom prst="rect">
            <a:avLst/>
          </a:prstGeom>
        </p:spPr>
        <p:txBody>
          <a:bodyPr/>
          <a:lstStyle/>
          <a:p>
            <a:pPr lvl="0"/>
            <a:fld id="{66E7A9FB-6E43-417A-BC0C-ECC01730E3CF}" type="slidenum">
              <a:rPr/>
              <a:t>11</a:t>
            </a:fld>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42863"/>
            <a:ext cx="9359900" cy="795338"/>
          </a:xfrm>
          <a:prstGeom prst="rect">
            <a:avLst/>
          </a:prstGeom>
        </p:spPr>
        <p:txBody>
          <a:bodyPr vert="horz"/>
          <a:lstStyle/>
          <a:p>
            <a:pPr algn="ctr"/>
            <a:r>
              <a:rPr lang="en-US" sz="4800" b="1" i="0" u="none" strike="noStrike" kern="1200" baseline="0" dirty="0">
                <a:ln>
                  <a:noFill/>
                </a:ln>
                <a:solidFill>
                  <a:srgbClr val="000000"/>
                </a:solidFill>
                <a:latin typeface="Times New Roman" pitchFamily="18"/>
                <a:ea typeface="Arial" pitchFamily="34"/>
                <a:cs typeface="Arial" pitchFamily="34"/>
              </a:rPr>
              <a:t>St. </a:t>
            </a:r>
            <a:r>
              <a:rPr lang="en-US" sz="4800" b="1" dirty="0">
                <a:solidFill>
                  <a:srgbClr val="000000"/>
                </a:solidFill>
                <a:latin typeface="Times New Roman" pitchFamily="18"/>
                <a:ea typeface="Arial" pitchFamily="34"/>
                <a:cs typeface="Arial" pitchFamily="34"/>
              </a:rPr>
              <a:t>Croix</a:t>
            </a:r>
            <a:r>
              <a:rPr lang="en-US" sz="4800" b="1" dirty="0">
                <a:solidFill>
                  <a:schemeClr val="tx1"/>
                </a:solidFill>
                <a:latin typeface="Times New Roman" panose="02020603050405020304" pitchFamily="18" charset="0"/>
                <a:cs typeface="Times New Roman" panose="02020603050405020304" pitchFamily="18" charset="0"/>
              </a:rPr>
              <a:t> Buses</a:t>
            </a:r>
          </a:p>
        </p:txBody>
      </p:sp>
      <p:sp>
        <p:nvSpPr>
          <p:cNvPr id="6" name="TextBox 5">
            <a:extLst>
              <a:ext uri="{FF2B5EF4-FFF2-40B4-BE49-F238E27FC236}">
                <a16:creationId xmlns:a16="http://schemas.microsoft.com/office/drawing/2014/main" id="{F3DE0F56-66F8-9F07-E2F2-DCD4A8FED2B3}"/>
              </a:ext>
            </a:extLst>
          </p:cNvPr>
          <p:cNvSpPr txBox="1"/>
          <p:nvPr/>
        </p:nvSpPr>
        <p:spPr>
          <a:xfrm>
            <a:off x="113120" y="707010"/>
            <a:ext cx="9967505" cy="1754326"/>
          </a:xfrm>
          <a:prstGeom prst="rect">
            <a:avLst/>
          </a:prstGeom>
          <a:noFill/>
        </p:spPr>
        <p:txBody>
          <a:bodyPr wrap="square">
            <a:spAutoFit/>
          </a:bodyPr>
          <a:lstStyle/>
          <a:p>
            <a:pPr marL="285750" indent="-285750">
              <a:buFont typeface="Arial" panose="020B0604020202020204" pitchFamily="34" charset="0"/>
              <a:buChar char="•"/>
            </a:pPr>
            <a:r>
              <a:rPr lang="en-US" b="0" i="0" dirty="0">
                <a:solidFill>
                  <a:srgbClr val="363636"/>
                </a:solidFill>
                <a:effectLst/>
                <a:latin typeface="-apple-system"/>
              </a:rPr>
              <a:t>The </a:t>
            </a:r>
            <a:r>
              <a:rPr lang="en-US" b="0" i="0" dirty="0" err="1">
                <a:solidFill>
                  <a:srgbClr val="363636"/>
                </a:solidFill>
                <a:effectLst/>
                <a:latin typeface="-apple-system"/>
              </a:rPr>
              <a:t>Vitran</a:t>
            </a:r>
            <a:r>
              <a:rPr lang="en-US" b="0" i="0" dirty="0">
                <a:solidFill>
                  <a:srgbClr val="363636"/>
                </a:solidFill>
                <a:effectLst/>
                <a:latin typeface="-apple-system"/>
              </a:rPr>
              <a:t> Public Bus System services various areas of the island</a:t>
            </a:r>
            <a:r>
              <a:rPr lang="en-US" dirty="0">
                <a:solidFill>
                  <a:srgbClr val="363636"/>
                </a:solidFill>
                <a:latin typeface="-apple-system"/>
              </a:rPr>
              <a:t> with </a:t>
            </a:r>
            <a:r>
              <a:rPr lang="en-US" b="0" i="0" dirty="0">
                <a:solidFill>
                  <a:srgbClr val="363636"/>
                </a:solidFill>
                <a:effectLst/>
                <a:latin typeface="-apple-system"/>
              </a:rPr>
              <a:t>Air-conditioned buses running between Christiansted and Frederiksted about every 2 hours. No service on Sundays. </a:t>
            </a:r>
          </a:p>
          <a:p>
            <a:pPr marL="285750" indent="-285750">
              <a:buFont typeface="Arial" panose="020B0604020202020204" pitchFamily="34" charset="0"/>
              <a:buChar char="•"/>
            </a:pPr>
            <a:r>
              <a:rPr lang="en-US" b="0" i="0" dirty="0">
                <a:solidFill>
                  <a:srgbClr val="363636"/>
                </a:solidFill>
                <a:effectLst/>
                <a:latin typeface="-apple-system"/>
              </a:rPr>
              <a:t>They start at Tide Village, to Christiansted, and travel along Route 75 to Golden Rock shopping center. Stops at Sunny Isle Shopping Center, La Reine Shopping Center, St. George’s Botanical Gardens, and Whim Plantation before getting to Frederiksted.</a:t>
            </a:r>
          </a:p>
          <a:p>
            <a:pPr marL="285750" indent="-285750">
              <a:buFont typeface="Arial" panose="020B0604020202020204" pitchFamily="34" charset="0"/>
              <a:buChar char="•"/>
            </a:pPr>
            <a:r>
              <a:rPr lang="en-US" b="0" i="0" dirty="0">
                <a:solidFill>
                  <a:srgbClr val="363636"/>
                </a:solidFill>
                <a:effectLst/>
                <a:latin typeface="-apple-system"/>
              </a:rPr>
              <a:t>Bus service fare is $1 a person. Senior Citizens receive a discounted fare of $.55. </a:t>
            </a:r>
          </a:p>
        </p:txBody>
      </p:sp>
      <p:pic>
        <p:nvPicPr>
          <p:cNvPr id="9" name="Picture 8" descr="A map of a island&#10;&#10;Description automatically generated">
            <a:extLst>
              <a:ext uri="{FF2B5EF4-FFF2-40B4-BE49-F238E27FC236}">
                <a16:creationId xmlns:a16="http://schemas.microsoft.com/office/drawing/2014/main" id="{66C4162B-B910-9064-F529-A855BFC11344}"/>
              </a:ext>
            </a:extLst>
          </p:cNvPr>
          <p:cNvPicPr>
            <a:picLocks noChangeAspect="1"/>
          </p:cNvPicPr>
          <p:nvPr/>
        </p:nvPicPr>
        <p:blipFill rotWithShape="1">
          <a:blip r:embed="rId3">
            <a:extLst>
              <a:ext uri="{28A0092B-C50C-407E-A947-70E740481C1C}">
                <a14:useLocalDpi xmlns:a14="http://schemas.microsoft.com/office/drawing/2010/main" val="0"/>
              </a:ext>
            </a:extLst>
          </a:blip>
          <a:srcRect t="6595" b="9913"/>
          <a:stretch/>
        </p:blipFill>
        <p:spPr>
          <a:xfrm>
            <a:off x="135349" y="2424928"/>
            <a:ext cx="9832156" cy="324562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6024D9A5-4382-AAB9-F09E-0C071B4D26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B6DA1D-B6AF-44FD-7956-A942387D2BEC}"/>
              </a:ext>
            </a:extLst>
          </p:cNvPr>
          <p:cNvSpPr txBox="1">
            <a:spLocks noGrp="1"/>
          </p:cNvSpPr>
          <p:nvPr>
            <p:ph type="title" idx="4294967295"/>
          </p:nvPr>
        </p:nvSpPr>
        <p:spPr>
          <a:xfrm>
            <a:off x="0" y="92603"/>
            <a:ext cx="10080625" cy="957263"/>
          </a:xfrm>
          <a:prstGeom prst="rect">
            <a:avLst/>
          </a:prstGeom>
        </p:spPr>
        <p:txBody>
          <a:bodyPr vert="horz"/>
          <a:lstStyle/>
          <a:p>
            <a:pPr algn="ctr"/>
            <a:r>
              <a:rPr lang="en-US" sz="4800" b="1" i="0" u="none" strike="noStrike" kern="1200" baseline="0" dirty="0">
                <a:ln>
                  <a:noFill/>
                </a:ln>
                <a:solidFill>
                  <a:srgbClr val="000000"/>
                </a:solidFill>
                <a:latin typeface="Times New Roman" pitchFamily="18"/>
                <a:ea typeface="Arial" pitchFamily="34"/>
                <a:cs typeface="Arial" pitchFamily="34"/>
              </a:rPr>
              <a:t>St. </a:t>
            </a:r>
            <a:r>
              <a:rPr lang="en-US" sz="4800" b="1" dirty="0">
                <a:solidFill>
                  <a:srgbClr val="000000"/>
                </a:solidFill>
                <a:latin typeface="Times New Roman" pitchFamily="18"/>
                <a:ea typeface="Arial" pitchFamily="34"/>
                <a:cs typeface="Arial" pitchFamily="34"/>
              </a:rPr>
              <a:t>Croix</a:t>
            </a:r>
            <a:r>
              <a:rPr lang="en-US" sz="4800" b="1" dirty="0">
                <a:solidFill>
                  <a:schemeClr val="tx1"/>
                </a:solidFill>
                <a:latin typeface="Times New Roman" panose="02020603050405020304" pitchFamily="18" charset="0"/>
                <a:cs typeface="Times New Roman" panose="02020603050405020304" pitchFamily="18" charset="0"/>
              </a:rPr>
              <a:t> Taxis</a:t>
            </a:r>
          </a:p>
        </p:txBody>
      </p:sp>
      <p:sp>
        <p:nvSpPr>
          <p:cNvPr id="4" name="TextBox 3">
            <a:extLst>
              <a:ext uri="{FF2B5EF4-FFF2-40B4-BE49-F238E27FC236}">
                <a16:creationId xmlns:a16="http://schemas.microsoft.com/office/drawing/2014/main" id="{32201C3B-DF0E-77B2-C7D6-EF1FE670B659}"/>
              </a:ext>
            </a:extLst>
          </p:cNvPr>
          <p:cNvSpPr txBox="1"/>
          <p:nvPr/>
        </p:nvSpPr>
        <p:spPr>
          <a:xfrm>
            <a:off x="146756" y="842785"/>
            <a:ext cx="9933869" cy="1446550"/>
          </a:xfrm>
          <a:prstGeom prst="rect">
            <a:avLst/>
          </a:prstGeom>
          <a:noFill/>
        </p:spPr>
        <p:txBody>
          <a:bodyPr wrap="square">
            <a:spAutoFit/>
          </a:bodyPr>
          <a:lstStyle/>
          <a:p>
            <a:pPr marL="342900" indent="-342900">
              <a:buFont typeface="Arial" panose="020B0604020202020204" pitchFamily="34" charset="0"/>
              <a:buChar char="•"/>
            </a:pPr>
            <a:r>
              <a:rPr lang="en-US" sz="2200" b="0" i="0" dirty="0">
                <a:effectLst/>
                <a:latin typeface="Times New Roman" panose="02020603050405020304" pitchFamily="18" charset="0"/>
                <a:cs typeface="Times New Roman" panose="02020603050405020304" pitchFamily="18" charset="0"/>
              </a:rPr>
              <a:t>Taxi Service is easy to use in St. Croix. The </a:t>
            </a:r>
            <a:r>
              <a:rPr lang="en-US" sz="2200" b="0" i="0" dirty="0">
                <a:solidFill>
                  <a:srgbClr val="202124"/>
                </a:solidFill>
                <a:effectLst/>
                <a:latin typeface="Times New Roman" panose="02020603050405020304" pitchFamily="18" charset="0"/>
                <a:cs typeface="Times New Roman" panose="02020603050405020304" pitchFamily="18" charset="0"/>
              </a:rPr>
              <a:t>Frederiksted </a:t>
            </a:r>
            <a:r>
              <a:rPr lang="en-US" sz="2200" b="0" i="0" dirty="0">
                <a:effectLst/>
                <a:latin typeface="Times New Roman" panose="02020603050405020304" pitchFamily="18" charset="0"/>
                <a:cs typeface="Times New Roman" panose="02020603050405020304" pitchFamily="18" charset="0"/>
              </a:rPr>
              <a:t>cruise ship pier always has taxis waiting to assist you. Taxis can be called to pick you up at other destinations. </a:t>
            </a:r>
          </a:p>
          <a:p>
            <a:pPr marL="342900" indent="-342900">
              <a:buFont typeface="Arial" panose="020B0604020202020204" pitchFamily="34" charset="0"/>
              <a:buChar char="•"/>
            </a:pPr>
            <a:r>
              <a:rPr lang="en-US" sz="2200" b="0" i="0" dirty="0">
                <a:effectLst/>
                <a:latin typeface="Times New Roman" panose="02020603050405020304" pitchFamily="18" charset="0"/>
                <a:cs typeface="Times New Roman" panose="02020603050405020304" pitchFamily="18" charset="0"/>
              </a:rPr>
              <a:t>Taxis charge per person by destination, there are no metered taxis.</a:t>
            </a:r>
            <a:endParaRPr lang="en-US" sz="2200" dirty="0">
              <a:latin typeface="Times New Roman" panose="02020603050405020304" pitchFamily="18" charset="0"/>
              <a:cs typeface="Times New Roman" panose="02020603050405020304" pitchFamily="18" charset="0"/>
            </a:endParaRPr>
          </a:p>
        </p:txBody>
      </p:sp>
      <p:pic>
        <p:nvPicPr>
          <p:cNvPr id="2050" name="Picture 2" descr="St. Croix Taxis &amp; Rates">
            <a:extLst>
              <a:ext uri="{FF2B5EF4-FFF2-40B4-BE49-F238E27FC236}">
                <a16:creationId xmlns:a16="http://schemas.microsoft.com/office/drawing/2014/main" id="{BE445F6E-F944-673B-B648-FDA1A6C9F0E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18"/>
          <a:stretch/>
        </p:blipFill>
        <p:spPr bwMode="auto">
          <a:xfrm>
            <a:off x="0" y="2378474"/>
            <a:ext cx="5646655" cy="32920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4D9C340-E34A-AB1A-7F3E-B1FA325A39E0}"/>
              </a:ext>
            </a:extLst>
          </p:cNvPr>
          <p:cNvSpPr txBox="1"/>
          <p:nvPr/>
        </p:nvSpPr>
        <p:spPr>
          <a:xfrm>
            <a:off x="5793411" y="2289335"/>
            <a:ext cx="4217855" cy="3170099"/>
          </a:xfrm>
          <a:prstGeom prst="rect">
            <a:avLst/>
          </a:prstGeom>
          <a:noFill/>
        </p:spPr>
        <p:txBody>
          <a:bodyPr wrap="square">
            <a:spAutoFit/>
          </a:bodyPr>
          <a:lstStyle/>
          <a:p>
            <a:pPr algn="l">
              <a:buFont typeface="Arial" panose="020B0604020202020204" pitchFamily="34" charset="0"/>
              <a:buChar char="•"/>
            </a:pPr>
            <a:r>
              <a:rPr lang="en-US" sz="2000" b="1" i="0" dirty="0">
                <a:effectLst/>
                <a:latin typeface="Times New Roman" panose="02020603050405020304" pitchFamily="18" charset="0"/>
                <a:cs typeface="Times New Roman" panose="02020603050405020304" pitchFamily="18" charset="0"/>
              </a:rPr>
              <a:t>Hourly Rates:</a:t>
            </a:r>
            <a:r>
              <a:rPr lang="en-US" sz="2000" b="0" i="0" dirty="0">
                <a:effectLst/>
                <a:latin typeface="Times New Roman" panose="02020603050405020304" pitchFamily="18" charset="0"/>
                <a:cs typeface="Times New Roman" panose="02020603050405020304" pitchFamily="18" charset="0"/>
              </a:rPr>
              <a:t> Sedan/Mini Van $60, Van/Safari (up to 14) - $83, Safari - $120. Rates for additional passengers will be negotiated between the taxi operator and passengers.</a:t>
            </a:r>
          </a:p>
          <a:p>
            <a:pPr algn="l">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Sightseeing Tours last </a:t>
            </a:r>
            <a:r>
              <a:rPr lang="en-US" sz="2000" dirty="0">
                <a:latin typeface="Times New Roman" panose="02020603050405020304" pitchFamily="18" charset="0"/>
                <a:cs typeface="Times New Roman" panose="02020603050405020304" pitchFamily="18" charset="0"/>
              </a:rPr>
              <a:t>about</a:t>
            </a:r>
            <a:r>
              <a:rPr lang="en-US" sz="2000" b="0" i="0" dirty="0">
                <a:effectLst/>
                <a:latin typeface="Times New Roman" panose="02020603050405020304" pitchFamily="18" charset="0"/>
                <a:cs typeface="Times New Roman" panose="02020603050405020304" pitchFamily="18" charset="0"/>
              </a:rPr>
              <a:t> 3 hours, and rates are as follows: 1-4 passengers - $150; additional passengers </a:t>
            </a:r>
            <a:r>
              <a:rPr lang="en-US" sz="2000" dirty="0">
                <a:latin typeface="Times New Roman" panose="02020603050405020304" pitchFamily="18" charset="0"/>
                <a:cs typeface="Times New Roman" panose="02020603050405020304" pitchFamily="18" charset="0"/>
              </a:rPr>
              <a:t>at </a:t>
            </a:r>
            <a:r>
              <a:rPr lang="en-US" sz="2000" b="0" i="0" dirty="0">
                <a:effectLst/>
                <a:latin typeface="Times New Roman" panose="02020603050405020304" pitchFamily="18" charset="0"/>
                <a:cs typeface="Times New Roman" panose="02020603050405020304" pitchFamily="18" charset="0"/>
              </a:rPr>
              <a:t>$30 each.</a:t>
            </a:r>
          </a:p>
          <a:p>
            <a:pPr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Confirm your price before tour.</a:t>
            </a:r>
            <a:endParaRPr lang="en-US" sz="20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771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page9">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7A473E6-8676-21B9-4DF8-4248449E9FCF}"/>
              </a:ext>
            </a:extLst>
          </p:cNvPr>
          <p:cNvSpPr>
            <a:spLocks noGrp="1"/>
          </p:cNvSpPr>
          <p:nvPr>
            <p:ph type="sldNum" sz="quarter" idx="4294967295"/>
          </p:nvPr>
        </p:nvSpPr>
        <p:spPr>
          <a:xfrm>
            <a:off x="7740650" y="5219700"/>
            <a:ext cx="2339975" cy="360363"/>
          </a:xfrm>
          <a:prstGeom prst="rect">
            <a:avLst/>
          </a:prstGeom>
        </p:spPr>
        <p:txBody>
          <a:bodyPr/>
          <a:lstStyle/>
          <a:p>
            <a:pPr lvl="0"/>
            <a:fld id="{E4969A48-D42D-46A9-B6C4-1B83C0ED4970}" type="slidenum">
              <a:rPr/>
              <a:t>13</a:t>
            </a:fld>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1" y="250040"/>
            <a:ext cx="10080625" cy="1093788"/>
          </a:xfrm>
          <a:prstGeom prst="rect">
            <a:avLst/>
          </a:prstGeom>
        </p:spPr>
        <p:txBody>
          <a:bodyPr vert="horz"/>
          <a:lstStyle/>
          <a:p>
            <a:pPr algn="ctr" rtl="0"/>
            <a:r>
              <a:rPr lang="en-US" sz="4800" b="1" dirty="0">
                <a:solidFill>
                  <a:schemeClr val="tx1"/>
                </a:solidFill>
                <a:latin typeface="Times New Roman" panose="02020603050405020304" pitchFamily="18" charset="0"/>
                <a:cs typeface="Times New Roman" panose="02020603050405020304" pitchFamily="18" charset="0"/>
              </a:rPr>
              <a:t>Car Rental in </a:t>
            </a:r>
            <a:br>
              <a:rPr lang="en-US" sz="2800" b="1" dirty="0"/>
            </a:br>
            <a:endParaRPr lang="en-US" sz="4800" b="1" i="0" u="none" strike="noStrike" kern="1200" dirty="0">
              <a:ln>
                <a:noFill/>
              </a:ln>
              <a:solidFill>
                <a:schemeClr val="tx1"/>
              </a:solidFill>
              <a:latin typeface="Times New Roman" panose="02020603050405020304" pitchFamily="18" charset="0"/>
              <a:ea typeface="Lucida Sans Unicode" pitchFamily="2"/>
              <a:cs typeface="Times New Roman" panose="02020603050405020304" pitchFamily="18" charset="0"/>
            </a:endParaRPr>
          </a:p>
        </p:txBody>
      </p:sp>
      <p:sp>
        <p:nvSpPr>
          <p:cNvPr id="6" name="TextBox 5">
            <a:extLst>
              <a:ext uri="{FF2B5EF4-FFF2-40B4-BE49-F238E27FC236}">
                <a16:creationId xmlns:a16="http://schemas.microsoft.com/office/drawing/2014/main" id="{8F8122D3-F8DF-CF69-55E2-4213953924E0}"/>
              </a:ext>
            </a:extLst>
          </p:cNvPr>
          <p:cNvSpPr txBox="1"/>
          <p:nvPr/>
        </p:nvSpPr>
        <p:spPr>
          <a:xfrm>
            <a:off x="94268" y="1034994"/>
            <a:ext cx="9822729" cy="3785652"/>
          </a:xfrm>
          <a:prstGeom prst="rect">
            <a:avLst/>
          </a:prstGeom>
          <a:noFill/>
        </p:spPr>
        <p:txBody>
          <a:bodyPr wrap="square">
            <a:spAutoFit/>
          </a:bodyPr>
          <a:lstStyle/>
          <a:p>
            <a:pPr marL="342900" indent="-342900">
              <a:buFont typeface="Arial" panose="020B0604020202020204" pitchFamily="34" charset="0"/>
              <a:buChar char="•"/>
            </a:pPr>
            <a:r>
              <a:rPr lang="en-US" sz="2400" b="0" i="0" dirty="0">
                <a:solidFill>
                  <a:srgbClr val="212A30"/>
                </a:solidFill>
                <a:effectLst/>
                <a:latin typeface="Times New Roman" panose="02020603050405020304" pitchFamily="18" charset="0"/>
                <a:cs typeface="Times New Roman" panose="02020603050405020304" pitchFamily="18" charset="0"/>
              </a:rPr>
              <a:t>When renting a car in </a:t>
            </a:r>
            <a:r>
              <a:rPr lang="en-US" sz="2400" b="0" i="0" dirty="0">
                <a:solidFill>
                  <a:srgbClr val="202124"/>
                </a:solidFill>
                <a:effectLst/>
                <a:latin typeface="Times New Roman" panose="02020603050405020304" pitchFamily="18" charset="0"/>
                <a:cs typeface="Times New Roman" panose="02020603050405020304" pitchFamily="18" charset="0"/>
              </a:rPr>
              <a:t>Frederiksted, </a:t>
            </a:r>
            <a:r>
              <a:rPr lang="en-US" sz="2400" b="0" i="0" dirty="0">
                <a:solidFill>
                  <a:srgbClr val="212A30"/>
                </a:solidFill>
                <a:effectLst/>
                <a:latin typeface="Times New Roman" panose="02020603050405020304" pitchFamily="18" charset="0"/>
                <a:cs typeface="Times New Roman" panose="02020603050405020304" pitchFamily="18" charset="0"/>
              </a:rPr>
              <a:t>Saint Croix, there are a few different vehicle models that are particularly convenient for the region. You can always choose to rent a convertible to enjoy the sunshine. </a:t>
            </a:r>
          </a:p>
          <a:p>
            <a:pPr marL="342900" indent="-342900">
              <a:buFont typeface="Arial" panose="020B0604020202020204" pitchFamily="34" charset="0"/>
              <a:buChar char="•"/>
            </a:pPr>
            <a:r>
              <a:rPr lang="en-US" sz="2400" b="0" i="0" dirty="0">
                <a:solidFill>
                  <a:srgbClr val="212A30"/>
                </a:solidFill>
                <a:effectLst/>
                <a:latin typeface="Times New Roman" panose="02020603050405020304" pitchFamily="18" charset="0"/>
                <a:cs typeface="Times New Roman" panose="02020603050405020304" pitchFamily="18" charset="0"/>
              </a:rPr>
              <a:t>If you </a:t>
            </a:r>
            <a:r>
              <a:rPr lang="en-US" sz="2400" dirty="0">
                <a:solidFill>
                  <a:srgbClr val="212A30"/>
                </a:solidFill>
                <a:latin typeface="Times New Roman" panose="02020603050405020304" pitchFamily="18" charset="0"/>
                <a:cs typeface="Times New Roman" panose="02020603050405020304" pitchFamily="18" charset="0"/>
              </a:rPr>
              <a:t>need more room for a large family,</a:t>
            </a:r>
            <a:r>
              <a:rPr lang="en-US" sz="2400" b="0" i="0" dirty="0">
                <a:solidFill>
                  <a:srgbClr val="212A30"/>
                </a:solidFill>
                <a:effectLst/>
                <a:latin typeface="Times New Roman" panose="02020603050405020304" pitchFamily="18" charset="0"/>
                <a:cs typeface="Times New Roman" panose="02020603050405020304" pitchFamily="18" charset="0"/>
              </a:rPr>
              <a:t> you may wish to opt for an SUV or van so you can have enough room for everyone. </a:t>
            </a:r>
          </a:p>
          <a:p>
            <a:pPr marL="342900" indent="-342900">
              <a:buFont typeface="Arial" panose="020B0604020202020204" pitchFamily="34" charset="0"/>
              <a:buChar char="•"/>
            </a:pPr>
            <a:r>
              <a:rPr lang="en-US" sz="2400" b="0" i="0" dirty="0">
                <a:solidFill>
                  <a:srgbClr val="212A30"/>
                </a:solidFill>
                <a:effectLst/>
                <a:latin typeface="Times New Roman" panose="02020603050405020304" pitchFamily="18" charset="0"/>
                <a:cs typeface="Times New Roman" panose="02020603050405020304" pitchFamily="18" charset="0"/>
              </a:rPr>
              <a:t>When going on long road trips or driving in </a:t>
            </a:r>
            <a:br>
              <a:rPr lang="en-US" sz="2400" b="0" i="0" dirty="0">
                <a:solidFill>
                  <a:srgbClr val="212A30"/>
                </a:solidFill>
                <a:effectLst/>
                <a:latin typeface="Times New Roman" panose="02020603050405020304" pitchFamily="18" charset="0"/>
                <a:cs typeface="Times New Roman" panose="02020603050405020304" pitchFamily="18" charset="0"/>
              </a:rPr>
            </a:br>
            <a:r>
              <a:rPr lang="en-US" sz="2400" b="0" i="0" dirty="0">
                <a:solidFill>
                  <a:srgbClr val="212A30"/>
                </a:solidFill>
                <a:effectLst/>
                <a:latin typeface="Times New Roman" panose="02020603050405020304" pitchFamily="18" charset="0"/>
                <a:cs typeface="Times New Roman" panose="02020603050405020304" pitchFamily="18" charset="0"/>
              </a:rPr>
              <a:t>the mountains, consider renting a car with </a:t>
            </a:r>
            <a:br>
              <a:rPr lang="en-US" sz="2400" b="0" i="0" dirty="0">
                <a:solidFill>
                  <a:srgbClr val="212A30"/>
                </a:solidFill>
                <a:effectLst/>
                <a:latin typeface="Times New Roman" panose="02020603050405020304" pitchFamily="18" charset="0"/>
                <a:cs typeface="Times New Roman" panose="02020603050405020304" pitchFamily="18" charset="0"/>
              </a:rPr>
            </a:br>
            <a:r>
              <a:rPr lang="en-US" sz="2400" b="0" i="0" dirty="0">
                <a:solidFill>
                  <a:srgbClr val="212A30"/>
                </a:solidFill>
                <a:effectLst/>
                <a:latin typeface="Times New Roman" panose="02020603050405020304" pitchFamily="18" charset="0"/>
                <a:cs typeface="Times New Roman" panose="02020603050405020304" pitchFamily="18" charset="0"/>
              </a:rPr>
              <a:t>four-wheel drive.</a:t>
            </a:r>
          </a:p>
          <a:p>
            <a:pPr marL="342900" indent="-342900">
              <a:buFont typeface="Arial" panose="020B0604020202020204" pitchFamily="34" charset="0"/>
              <a:buChar char="•"/>
            </a:pPr>
            <a:r>
              <a:rPr lang="en-US" sz="2400" b="0" i="0" dirty="0">
                <a:effectLst/>
                <a:latin typeface="Times New Roman" panose="02020603050405020304" pitchFamily="18" charset="0"/>
                <a:cs typeface="Times New Roman" panose="02020603050405020304" pitchFamily="18" charset="0"/>
              </a:rPr>
              <a:t>On average a rental car in Saint Croix costs </a:t>
            </a:r>
            <a:br>
              <a:rPr lang="en-US" sz="2400" b="0" i="0" dirty="0">
                <a:effectLst/>
                <a:latin typeface="Times New Roman" panose="02020603050405020304" pitchFamily="18" charset="0"/>
                <a:cs typeface="Times New Roman" panose="02020603050405020304" pitchFamily="18" charset="0"/>
              </a:rPr>
            </a:br>
            <a:r>
              <a:rPr lang="en-US" sz="2400" b="0" i="0" dirty="0">
                <a:effectLst/>
                <a:latin typeface="Times New Roman" panose="02020603050405020304" pitchFamily="18" charset="0"/>
                <a:cs typeface="Times New Roman" panose="02020603050405020304" pitchFamily="18" charset="0"/>
              </a:rPr>
              <a:t>about $86 per day.</a:t>
            </a:r>
            <a:endParaRPr lang="en-US" sz="2400" dirty="0">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B8E12934-C39F-8667-8AEA-A24C4510A1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1435" y="2929744"/>
            <a:ext cx="4019189" cy="274080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E568CD76-E470-7FE2-9492-56C1E805DB62}"/>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603B77CF-9F9F-5448-8975-4DF30047A4E1}"/>
              </a:ext>
            </a:extLst>
          </p:cNvPr>
          <p:cNvSpPr>
            <a:spLocks noGrp="1"/>
          </p:cNvSpPr>
          <p:nvPr>
            <p:ph type="sldNum" sz="quarter" idx="4294967295"/>
          </p:nvPr>
        </p:nvSpPr>
        <p:spPr>
          <a:xfrm>
            <a:off x="7740650" y="5219700"/>
            <a:ext cx="2339975" cy="360363"/>
          </a:xfrm>
          <a:prstGeom prst="rect">
            <a:avLst/>
          </a:prstGeom>
        </p:spPr>
        <p:txBody>
          <a:bodyPr/>
          <a:lstStyle/>
          <a:p>
            <a:pPr lvl="0"/>
            <a:fld id="{F1745E88-DE43-40A4-ABF6-C2CAAE0C8E93}" type="slidenum">
              <a:rPr lang="en-US" smtClean="0"/>
              <a:t>14</a:t>
            </a:fld>
            <a:endParaRPr lang="en-US"/>
          </a:p>
        </p:txBody>
      </p:sp>
      <p:sp>
        <p:nvSpPr>
          <p:cNvPr id="4" name="TextBox 3">
            <a:extLst>
              <a:ext uri="{FF2B5EF4-FFF2-40B4-BE49-F238E27FC236}">
                <a16:creationId xmlns:a16="http://schemas.microsoft.com/office/drawing/2014/main" id="{E645ABBC-2E97-A9A9-DBD9-E87377672B19}"/>
              </a:ext>
            </a:extLst>
          </p:cNvPr>
          <p:cNvSpPr txBox="1"/>
          <p:nvPr/>
        </p:nvSpPr>
        <p:spPr>
          <a:xfrm>
            <a:off x="-1" y="271844"/>
            <a:ext cx="10080623" cy="769441"/>
          </a:xfrm>
          <a:prstGeom prst="rect">
            <a:avLst/>
          </a:prstGeom>
          <a:noFill/>
        </p:spPr>
        <p:txBody>
          <a:bodyPr wrap="square">
            <a:spAutoFit/>
          </a:bodyPr>
          <a:lstStyle/>
          <a:p>
            <a:pPr algn="ctr"/>
            <a:r>
              <a:rPr lang="en-US" sz="4400" b="1" i="0" dirty="0">
                <a:solidFill>
                  <a:srgbClr val="212529"/>
                </a:solidFill>
                <a:effectLst/>
                <a:latin typeface="Times New Roman" panose="02020603050405020304" pitchFamily="18" charset="0"/>
                <a:cs typeface="Times New Roman" panose="02020603050405020304" pitchFamily="18" charset="0"/>
              </a:rPr>
              <a:t>Columbus Landing Site</a:t>
            </a:r>
            <a:endParaRPr lang="en-US" sz="4400"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AEDF956A-EBB0-6DE9-250A-1AA5CC2535AF}"/>
              </a:ext>
            </a:extLst>
          </p:cNvPr>
          <p:cNvSpPr txBox="1"/>
          <p:nvPr/>
        </p:nvSpPr>
        <p:spPr>
          <a:xfrm>
            <a:off x="301658" y="1112363"/>
            <a:ext cx="9596486" cy="409342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engraving depicts Columbus’s first landing in the New World, on the island he called San Salvador, on October 12, 1492. Columbus is surrounded by his men on the beach. Discussing the landing in his journal, Columbus wrote that he "leaped on shore, and . . . took, possession of the said island for the King and for the Queen."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the engraving, he holds a sword in one hand and the royal banner of Aragon and Castile in the other, declaring the discovery for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Spain. To the side, Native Americans watch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Europeans from behind a tree. In his journal,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Columbus recorded that they "asked us if we had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come from heaven" and called them "the best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|people in the world, and the gentlest.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He also, however, made note of his plan to "with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force . . . subjugated the whole island."</a:t>
            </a:r>
          </a:p>
        </p:txBody>
      </p:sp>
      <p:pic>
        <p:nvPicPr>
          <p:cNvPr id="12" name="Picture 11" descr="A group of men in historical clothing&#10;&#10;Description automatically generated">
            <a:extLst>
              <a:ext uri="{FF2B5EF4-FFF2-40B4-BE49-F238E27FC236}">
                <a16:creationId xmlns:a16="http://schemas.microsoft.com/office/drawing/2014/main" id="{7185A48A-8A9F-2502-6F3C-B7114A4213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1753" y="2688643"/>
            <a:ext cx="4188869" cy="2981907"/>
          </a:xfrm>
          <a:prstGeom prst="rect">
            <a:avLst/>
          </a:prstGeom>
        </p:spPr>
      </p:pic>
    </p:spTree>
    <p:extLst>
      <p:ext uri="{BB962C8B-B14F-4D97-AF65-F5344CB8AC3E}">
        <p14:creationId xmlns:p14="http://schemas.microsoft.com/office/powerpoint/2010/main" val="1441554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B0FB5699-7B8F-2F07-EAF8-E4F31DDCF588}"/>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67BFF2A3-DE40-7EB6-561C-70011944E815}"/>
              </a:ext>
            </a:extLst>
          </p:cNvPr>
          <p:cNvSpPr>
            <a:spLocks noGrp="1"/>
          </p:cNvSpPr>
          <p:nvPr>
            <p:ph type="sldNum" sz="quarter" idx="4294967295"/>
          </p:nvPr>
        </p:nvSpPr>
        <p:spPr>
          <a:xfrm>
            <a:off x="7740650" y="5219700"/>
            <a:ext cx="2339975" cy="360363"/>
          </a:xfrm>
          <a:prstGeom prst="rect">
            <a:avLst/>
          </a:prstGeom>
        </p:spPr>
        <p:txBody>
          <a:bodyPr/>
          <a:lstStyle/>
          <a:p>
            <a:pPr lvl="0"/>
            <a:fld id="{F1745E88-DE43-40A4-ABF6-C2CAAE0C8E93}" type="slidenum">
              <a:rPr/>
              <a:t>15</a:t>
            </a:fld>
            <a:endParaRPr lang="en-US"/>
          </a:p>
        </p:txBody>
      </p:sp>
      <p:sp>
        <p:nvSpPr>
          <p:cNvPr id="2" name="Title 1">
            <a:extLst>
              <a:ext uri="{FF2B5EF4-FFF2-40B4-BE49-F238E27FC236}">
                <a16:creationId xmlns:a16="http://schemas.microsoft.com/office/drawing/2014/main" id="{54F8773A-D965-9C73-F61A-4CF8472255CB}"/>
              </a:ext>
            </a:extLst>
          </p:cNvPr>
          <p:cNvSpPr txBox="1">
            <a:spLocks noGrp="1"/>
          </p:cNvSpPr>
          <p:nvPr>
            <p:ph type="title" idx="4294967295"/>
          </p:nvPr>
        </p:nvSpPr>
        <p:spPr>
          <a:xfrm>
            <a:off x="4336870" y="983016"/>
            <a:ext cx="5548274" cy="769442"/>
          </a:xfrm>
          <a:prstGeom prst="rect">
            <a:avLst/>
          </a:prstGeom>
        </p:spPr>
        <p:txBody>
          <a:bodyPr vert="horz"/>
          <a:lstStyle/>
          <a:p>
            <a:pPr marL="342900" indent="-342900" algn="l">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Founded on the site of an earlier French settlement, Christiansted was laid out in a grid pattern with two marketplaces.</a:t>
            </a:r>
            <a:br>
              <a:rPr lang="en-US" sz="2000" dirty="0">
                <a:latin typeface="Times New Roman" panose="02020603050405020304" pitchFamily="18" charset="0"/>
                <a:cs typeface="Times New Roman" panose="02020603050405020304" pitchFamily="18" charset="0"/>
              </a:rPr>
            </a:br>
            <a:endParaRPr lang="en-US" sz="2000" b="0" i="0" dirty="0">
              <a:solidFill>
                <a:srgbClr val="212529"/>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25ED5367-D7D2-99A1-2858-18F05DAB6434}"/>
              </a:ext>
            </a:extLst>
          </p:cNvPr>
          <p:cNvSpPr txBox="1"/>
          <p:nvPr/>
        </p:nvSpPr>
        <p:spPr>
          <a:xfrm>
            <a:off x="2" y="197260"/>
            <a:ext cx="10080623" cy="769441"/>
          </a:xfrm>
          <a:prstGeom prst="rect">
            <a:avLst/>
          </a:prstGeom>
          <a:noFill/>
        </p:spPr>
        <p:txBody>
          <a:bodyPr wrap="square">
            <a:spAutoFit/>
          </a:bodyPr>
          <a:lstStyle/>
          <a:p>
            <a:pPr algn="ctr"/>
            <a:r>
              <a:rPr lang="en-US" sz="4400" dirty="0">
                <a:latin typeface="Times New Roman" panose="02020603050405020304" pitchFamily="18" charset="0"/>
                <a:cs typeface="Times New Roman" panose="02020603050405020304" pitchFamily="18" charset="0"/>
              </a:rPr>
              <a:t>Christiansted Historical District</a:t>
            </a:r>
          </a:p>
        </p:txBody>
      </p:sp>
      <p:sp>
        <p:nvSpPr>
          <p:cNvPr id="5" name="TextBox 4">
            <a:extLst>
              <a:ext uri="{FF2B5EF4-FFF2-40B4-BE49-F238E27FC236}">
                <a16:creationId xmlns:a16="http://schemas.microsoft.com/office/drawing/2014/main" id="{0142CB89-7CC9-9A2A-7C00-BD57B7154772}"/>
              </a:ext>
            </a:extLst>
          </p:cNvPr>
          <p:cNvSpPr txBox="1"/>
          <p:nvPr/>
        </p:nvSpPr>
        <p:spPr>
          <a:xfrm>
            <a:off x="4336870" y="1810726"/>
            <a:ext cx="5548275" cy="1200329"/>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Market Square is located between Company and King Streets in the west end of town and Sunday Market is bounded by King's Cross and Queen's Cross Streets on the south side of Company Street. </a:t>
            </a:r>
          </a:p>
        </p:txBody>
      </p:sp>
      <p:pic>
        <p:nvPicPr>
          <p:cNvPr id="8" name="Picture 7" descr="A building with a green lawn&#10;&#10;Description automatically generated">
            <a:extLst>
              <a:ext uri="{FF2B5EF4-FFF2-40B4-BE49-F238E27FC236}">
                <a16:creationId xmlns:a16="http://schemas.microsoft.com/office/drawing/2014/main" id="{191EF12B-04CE-C4BB-152C-EF8167C1F84D}"/>
              </a:ext>
            </a:extLst>
          </p:cNvPr>
          <p:cNvPicPr>
            <a:picLocks noChangeAspect="1"/>
          </p:cNvPicPr>
          <p:nvPr/>
        </p:nvPicPr>
        <p:blipFill rotWithShape="1">
          <a:blip r:embed="rId3">
            <a:extLst>
              <a:ext uri="{28A0092B-C50C-407E-A947-70E740481C1C}">
                <a14:useLocalDpi xmlns:a14="http://schemas.microsoft.com/office/drawing/2010/main" val="0"/>
              </a:ext>
            </a:extLst>
          </a:blip>
          <a:srcRect b="19530"/>
          <a:stretch/>
        </p:blipFill>
        <p:spPr>
          <a:xfrm>
            <a:off x="67377" y="1041286"/>
            <a:ext cx="4269493" cy="1969770"/>
          </a:xfrm>
          <a:prstGeom prst="rect">
            <a:avLst/>
          </a:prstGeom>
        </p:spPr>
      </p:pic>
      <p:sp>
        <p:nvSpPr>
          <p:cNvPr id="10" name="TextBox 9">
            <a:extLst>
              <a:ext uri="{FF2B5EF4-FFF2-40B4-BE49-F238E27FC236}">
                <a16:creationId xmlns:a16="http://schemas.microsoft.com/office/drawing/2014/main" id="{E4F5424C-1D05-79E9-9465-18F854EA84D3}"/>
              </a:ext>
            </a:extLst>
          </p:cNvPr>
          <p:cNvSpPr txBox="1"/>
          <p:nvPr/>
        </p:nvSpPr>
        <p:spPr>
          <a:xfrm>
            <a:off x="-2" y="3011055"/>
            <a:ext cx="10013249" cy="2585323"/>
          </a:xfrm>
          <a:prstGeom prst="rect">
            <a:avLst/>
          </a:prstGeom>
          <a:noFill/>
        </p:spPr>
        <p:txBody>
          <a:bodyPr wrap="square">
            <a:spAutoFit/>
          </a:bodyPr>
          <a:lstStyle/>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Christiansted Historic District, which includes the Christiansted National Historic Site, illustrates a continuation of building activity since the Danish colonial era. </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Christiansted was laid out by Frederick Moth, later the first Danish governor of St. Croix. Moth planned streets, subdivided the town, built an eastern fort for protection, and established a series of building restrictions and codes. </a:t>
            </a:r>
          </a:p>
          <a:p>
            <a:pPr marL="285750" indent="-28575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Christiansted National Historic Site, administered by the National Park Service, includes buildings along the waterfront that illustrate the life of a colonial society based on a sugar-producing plantation economy. Notable buildings located within the Christiansted National Historic Site include Fort </a:t>
            </a:r>
            <a:r>
              <a:rPr lang="en-US" sz="1800" dirty="0" err="1">
                <a:latin typeface="Times New Roman" panose="02020603050405020304" pitchFamily="18" charset="0"/>
                <a:cs typeface="Times New Roman" panose="02020603050405020304" pitchFamily="18" charset="0"/>
              </a:rPr>
              <a:t>Christiansvaern</a:t>
            </a:r>
            <a:r>
              <a:rPr lang="en-US" sz="1800" dirty="0">
                <a:latin typeface="Times New Roman" panose="02020603050405020304" pitchFamily="18" charset="0"/>
                <a:cs typeface="Times New Roman" panose="02020603050405020304" pitchFamily="18" charset="0"/>
              </a:rPr>
              <a:t> and the Old Danish Customs House.</a:t>
            </a:r>
            <a:endParaRPr lang="en-US" dirty="0"/>
          </a:p>
        </p:txBody>
      </p:sp>
    </p:spTree>
    <p:extLst>
      <p:ext uri="{BB962C8B-B14F-4D97-AF65-F5344CB8AC3E}">
        <p14:creationId xmlns:p14="http://schemas.microsoft.com/office/powerpoint/2010/main" val="312236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041F0AE5-D8CD-5CDD-404A-4EEAD3453B5F}"/>
            </a:ext>
          </a:extLst>
        </p:cNvPr>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A5B48057-7254-B686-E542-6F06CFB019ED}"/>
              </a:ext>
            </a:extLst>
          </p:cNvPr>
          <p:cNvSpPr>
            <a:spLocks noGrp="1"/>
          </p:cNvSpPr>
          <p:nvPr>
            <p:ph type="sldNum" sz="quarter" idx="4294967295"/>
          </p:nvPr>
        </p:nvSpPr>
        <p:spPr>
          <a:xfrm>
            <a:off x="7740650" y="5219700"/>
            <a:ext cx="2339975" cy="360363"/>
          </a:xfrm>
          <a:prstGeom prst="rect">
            <a:avLst/>
          </a:prstGeom>
        </p:spPr>
        <p:txBody>
          <a:bodyPr/>
          <a:lstStyle/>
          <a:p>
            <a:pPr lvl="0"/>
            <a:fld id="{F1745E88-DE43-40A4-ABF6-C2CAAE0C8E93}" type="slidenum">
              <a:rPr/>
              <a:t>16</a:t>
            </a:fld>
            <a:endParaRPr lang="en-US"/>
          </a:p>
        </p:txBody>
      </p:sp>
      <p:sp>
        <p:nvSpPr>
          <p:cNvPr id="4" name="TextBox 3">
            <a:extLst>
              <a:ext uri="{FF2B5EF4-FFF2-40B4-BE49-F238E27FC236}">
                <a16:creationId xmlns:a16="http://schemas.microsoft.com/office/drawing/2014/main" id="{FAD641F4-D90E-E68A-B65A-C03F240A1C38}"/>
              </a:ext>
            </a:extLst>
          </p:cNvPr>
          <p:cNvSpPr txBox="1"/>
          <p:nvPr/>
        </p:nvSpPr>
        <p:spPr>
          <a:xfrm>
            <a:off x="0" y="104788"/>
            <a:ext cx="10080623" cy="769441"/>
          </a:xfrm>
          <a:prstGeom prst="rect">
            <a:avLst/>
          </a:prstGeom>
          <a:noFill/>
        </p:spPr>
        <p:txBody>
          <a:bodyPr wrap="square">
            <a:spAutoFit/>
          </a:bodyPr>
          <a:lstStyle/>
          <a:p>
            <a:pPr algn="ctr"/>
            <a:r>
              <a:rPr lang="en-US" sz="4400" b="1" dirty="0">
                <a:latin typeface="Times New Roman" panose="02020603050405020304" pitchFamily="18" charset="0"/>
                <a:cs typeface="Times New Roman" panose="02020603050405020304" pitchFamily="18" charset="0"/>
              </a:rPr>
              <a:t>Frederiksted Historic District</a:t>
            </a:r>
          </a:p>
        </p:txBody>
      </p:sp>
      <p:sp>
        <p:nvSpPr>
          <p:cNvPr id="8" name="TextBox 7">
            <a:extLst>
              <a:ext uri="{FF2B5EF4-FFF2-40B4-BE49-F238E27FC236}">
                <a16:creationId xmlns:a16="http://schemas.microsoft.com/office/drawing/2014/main" id="{026A3396-76D0-B734-FB43-5B7DD4B531C2}"/>
              </a:ext>
            </a:extLst>
          </p:cNvPr>
          <p:cNvSpPr txBox="1"/>
          <p:nvPr/>
        </p:nvSpPr>
        <p:spPr>
          <a:xfrm>
            <a:off x="273377" y="961533"/>
            <a:ext cx="9690755" cy="440120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Frederiksted Historic District symbolizes 200 years of western St. Croix's political history. Fort Frederik constructed by the Danes the following year to protect them from pirates, was the focal point of the town plan.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Building codes resulted in the characteristic low buildings, with overhanging galleries supported by arched arcades on slender wood posts.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By 1800, the town's population included dock and warehouse workers, white and free-African craftsmen, house servants, merchants, planters, and government officials.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1878, plantation workers dissatisfied with low wages, set fire to much of the town.</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Important buildings in the district include the fort, the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Customs House and the Victoria Home, one of the most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elaborately detailed buildings in the Virgin Islands and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St. Patrick's Roman Catholic Church was built in 1848.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 Benjamin House, at 48 Queen Street, is a fine example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of early 19</a:t>
            </a:r>
            <a:r>
              <a:rPr lang="en-US" sz="2000" baseline="30000" dirty="0">
                <a:latin typeface="Times New Roman" panose="02020603050405020304" pitchFamily="18" charset="0"/>
                <a:cs typeface="Times New Roman" panose="02020603050405020304" pitchFamily="18" charset="0"/>
              </a:rPr>
              <a:t>th</a:t>
            </a:r>
            <a:r>
              <a:rPr lang="en-US" sz="2000" dirty="0">
                <a:latin typeface="Times New Roman" panose="02020603050405020304" pitchFamily="18" charset="0"/>
                <a:cs typeface="Times New Roman" panose="02020603050405020304" pitchFamily="18" charset="0"/>
              </a:rPr>
              <a:t>-century Danish residential design.</a:t>
            </a:r>
          </a:p>
        </p:txBody>
      </p:sp>
      <p:pic>
        <p:nvPicPr>
          <p:cNvPr id="3" name="Picture 2" descr="A long shot of a pier&#10;&#10;Description automatically generated">
            <a:extLst>
              <a:ext uri="{FF2B5EF4-FFF2-40B4-BE49-F238E27FC236}">
                <a16:creationId xmlns:a16="http://schemas.microsoft.com/office/drawing/2014/main" id="{D0709934-60AC-F3BC-7319-56C1A4AC9A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1199" y="3437846"/>
            <a:ext cx="3386311" cy="2266571"/>
          </a:xfrm>
          <a:prstGeom prst="rect">
            <a:avLst/>
          </a:prstGeom>
        </p:spPr>
      </p:pic>
    </p:spTree>
    <p:extLst>
      <p:ext uri="{BB962C8B-B14F-4D97-AF65-F5344CB8AC3E}">
        <p14:creationId xmlns:p14="http://schemas.microsoft.com/office/powerpoint/2010/main" val="2662670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5057319" y="301904"/>
            <a:ext cx="4888192" cy="1494373"/>
          </a:xfrm>
          <a:prstGeom prst="rect">
            <a:avLst/>
          </a:prstGeom>
        </p:spPr>
        <p:txBody>
          <a:bodyPr vert="horz" lIns="91440" tIns="45720" rIns="91440" bIns="45720" rtlCol="0" anchor="ctr">
            <a:normAutofit fontScale="90000"/>
          </a:bodyPr>
          <a:lstStyle/>
          <a:p>
            <a:pPr algn="ctr"/>
            <a:r>
              <a:rPr lang="en-US" b="1" i="0" dirty="0">
                <a:effectLst/>
                <a:latin typeface="Times New Roman" panose="02020603050405020304" pitchFamily="18" charset="0"/>
                <a:cs typeface="Times New Roman" panose="02020603050405020304" pitchFamily="18" charset="0"/>
              </a:rPr>
              <a:t>Explore Nearby Beaches</a:t>
            </a:r>
            <a:br>
              <a:rPr lang="en-US" sz="3400" dirty="0"/>
            </a:br>
            <a:endParaRPr lang="en-US" sz="3400" b="1" dirty="0"/>
          </a:p>
        </p:txBody>
      </p:sp>
      <p:pic>
        <p:nvPicPr>
          <p:cNvPr id="9218" name="Picture 2" descr="West Beach, St. Croix">
            <a:extLst>
              <a:ext uri="{FF2B5EF4-FFF2-40B4-BE49-F238E27FC236}">
                <a16:creationId xmlns:a16="http://schemas.microsoft.com/office/drawing/2014/main" id="{DFC37CC5-9966-D193-F10F-AD045F3E2F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027" r="19805" b="-2"/>
          <a:stretch/>
        </p:blipFill>
        <p:spPr bwMode="auto">
          <a:xfrm>
            <a:off x="20" y="10"/>
            <a:ext cx="5057299" cy="567054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6449D36-2536-A085-6D2A-ED83FD30E49E}"/>
              </a:ext>
            </a:extLst>
          </p:cNvPr>
          <p:cNvSpPr txBox="1"/>
          <p:nvPr/>
        </p:nvSpPr>
        <p:spPr>
          <a:xfrm>
            <a:off x="5057319" y="1545996"/>
            <a:ext cx="4888192" cy="4124554"/>
          </a:xfrm>
          <a:prstGeom prst="rect">
            <a:avLst/>
          </a:prstGeom>
        </p:spPr>
        <p:txBody>
          <a:bodyPr vert="horz" lIns="91440" tIns="45720" rIns="91440" bIns="45720" rtlCol="0">
            <a:normAutofit/>
          </a:bodyPr>
          <a:lstStyle/>
          <a:p>
            <a:pPr marL="34290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east side of the island has the best beaches. But there are excellent beaches to enjoy everywhere on the island.</a:t>
            </a:r>
          </a:p>
          <a:p>
            <a:pPr marL="34290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West Beach in St. Croix is located on the West side of the island, just 1.3 miles south of the </a:t>
            </a:r>
            <a:r>
              <a:rPr lang="en-US" sz="2000" b="0" i="0" dirty="0" err="1">
                <a:effectLst/>
                <a:latin typeface="Times New Roman" panose="02020603050405020304" pitchFamily="18" charset="0"/>
                <a:cs typeface="Times New Roman" panose="02020603050405020304" pitchFamily="18" charset="0"/>
              </a:rPr>
              <a:t>peir</a:t>
            </a:r>
            <a:r>
              <a:rPr lang="en-US" sz="2000" b="0" i="0" dirty="0">
                <a:effectLst/>
                <a:latin typeface="Times New Roman" panose="02020603050405020304" pitchFamily="18" charset="0"/>
                <a:cs typeface="Times New Roman" panose="02020603050405020304" pitchFamily="18" charset="0"/>
              </a:rPr>
              <a:t>.</a:t>
            </a:r>
          </a:p>
          <a:p>
            <a:pPr marL="342900" indent="-228600">
              <a:lnSpc>
                <a:spcPct val="90000"/>
              </a:lnSpc>
              <a:spcAft>
                <a:spcPts val="600"/>
              </a:spcAft>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This beautiful beach is great for a long walk or just sitting and enjoying the views and has both soft sand and amazing rocky areas. </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Coconuts Beach is just a short .6 miles walk north of the pier, and offers a great place to relax close to the ship.</a:t>
            </a:r>
            <a:endParaRPr lang="en-US" sz="2000" b="0" i="0" dirty="0">
              <a:effectLst/>
              <a:latin typeface="Times New Roman" panose="02020603050405020304" pitchFamily="18" charset="0"/>
              <a:cs typeface="Times New Roman" panose="02020603050405020304" pitchFamily="18" charset="0"/>
            </a:endParaRPr>
          </a:p>
          <a:p>
            <a:pPr marL="342900" indent="-228600">
              <a:lnSpc>
                <a:spcPct val="90000"/>
              </a:lnSpc>
              <a:spcAft>
                <a:spcPts val="600"/>
              </a:spcAft>
              <a:buFont typeface="Arial" panose="020B0604020202020204" pitchFamily="34" charset="0"/>
              <a:buChar char="•"/>
            </a:pPr>
            <a:endParaRPr lang="en-US" sz="1600" b="0" i="0" dirty="0">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page11">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4CE1-FD0F-6863-3C59-E37ED7D08525}"/>
              </a:ext>
            </a:extLst>
          </p:cNvPr>
          <p:cNvSpPr txBox="1">
            <a:spLocks noGrp="1"/>
          </p:cNvSpPr>
          <p:nvPr>
            <p:ph type="title" idx="4294967295"/>
          </p:nvPr>
        </p:nvSpPr>
        <p:spPr>
          <a:xfrm>
            <a:off x="-1" y="-55563"/>
            <a:ext cx="10080623" cy="923330"/>
          </a:xfrm>
          <a:prstGeom prst="rect">
            <a:avLst/>
          </a:prstGeom>
        </p:spPr>
        <p:txBody>
          <a:bodyPr vert="horz"/>
          <a:lstStyle/>
          <a:p>
            <a:pPr algn="ctr" rtl="0">
              <a:lnSpc>
                <a:spcPct val="115000"/>
              </a:lnSpc>
              <a:spcAft>
                <a:spcPts val="1236"/>
              </a:spcAft>
            </a:pPr>
            <a:r>
              <a:rPr lang="en-US" b="1" i="0" dirty="0">
                <a:effectLst/>
                <a:latin typeface="Times New Roman" panose="02020603050405020304" pitchFamily="18" charset="0"/>
                <a:cs typeface="Times New Roman" panose="02020603050405020304" pitchFamily="18" charset="0"/>
              </a:rPr>
              <a:t>St. Croix’s Botanical Garden</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01C17038-C7F6-6AAB-BD0A-62E613EAC357}"/>
              </a:ext>
            </a:extLst>
          </p:cNvPr>
          <p:cNvSpPr txBox="1"/>
          <p:nvPr/>
        </p:nvSpPr>
        <p:spPr>
          <a:xfrm>
            <a:off x="-1" y="4117240"/>
            <a:ext cx="4873659" cy="1200329"/>
          </a:xfrm>
          <a:prstGeom prst="rect">
            <a:avLst/>
          </a:prstGeom>
          <a:noFill/>
        </p:spPr>
        <p:txBody>
          <a:bodyPr wrap="square">
            <a:spAutoFit/>
          </a:bodyPr>
          <a:lstStyle/>
          <a:p>
            <a:pPr algn="ctr" rtl="0" fontAlgn="base"/>
            <a:r>
              <a:rPr lang="en-US" b="1" i="0" dirty="0">
                <a:solidFill>
                  <a:srgbClr val="000000"/>
                </a:solidFill>
                <a:effectLst/>
                <a:latin typeface="Arial" panose="020B0604020202020204" pitchFamily="34" charset="0"/>
              </a:rPr>
              <a:t>General Admission</a:t>
            </a:r>
            <a:endParaRPr lang="en-US" b="0" i="0" dirty="0">
              <a:solidFill>
                <a:srgbClr val="000000"/>
              </a:solidFill>
              <a:effectLst/>
              <a:latin typeface="Arial" panose="020B0604020202020204" pitchFamily="34" charset="0"/>
            </a:endParaRPr>
          </a:p>
          <a:p>
            <a:pPr algn="ctr" rtl="0" fontAlgn="base"/>
            <a:r>
              <a:rPr lang="en-US" b="0" i="0" dirty="0">
                <a:solidFill>
                  <a:srgbClr val="000000"/>
                </a:solidFill>
                <a:effectLst/>
                <a:latin typeface="Arial" panose="020B0604020202020204" pitchFamily="34" charset="0"/>
              </a:rPr>
              <a:t>Adults: $10</a:t>
            </a:r>
          </a:p>
          <a:p>
            <a:pPr algn="ctr" rtl="0" fontAlgn="base"/>
            <a:r>
              <a:rPr lang="en-US" b="0" i="0" dirty="0">
                <a:solidFill>
                  <a:srgbClr val="000000"/>
                </a:solidFill>
                <a:effectLst/>
                <a:latin typeface="Arial" panose="020B0604020202020204" pitchFamily="34" charset="0"/>
              </a:rPr>
              <a:t>Seniors: $8</a:t>
            </a:r>
          </a:p>
          <a:p>
            <a:pPr algn="ctr" rtl="0" fontAlgn="base"/>
            <a:r>
              <a:rPr lang="en-US" b="0" i="0" dirty="0">
                <a:solidFill>
                  <a:srgbClr val="000000"/>
                </a:solidFill>
                <a:effectLst/>
                <a:latin typeface="Arial" panose="020B0604020202020204" pitchFamily="34" charset="0"/>
              </a:rPr>
              <a:t>Children Under 10: $2</a:t>
            </a:r>
          </a:p>
        </p:txBody>
      </p:sp>
      <p:sp>
        <p:nvSpPr>
          <p:cNvPr id="4" name="TextBox 3">
            <a:extLst>
              <a:ext uri="{FF2B5EF4-FFF2-40B4-BE49-F238E27FC236}">
                <a16:creationId xmlns:a16="http://schemas.microsoft.com/office/drawing/2014/main" id="{4ADC7E20-9CEB-7064-14AD-D081C480CB8E}"/>
              </a:ext>
            </a:extLst>
          </p:cNvPr>
          <p:cNvSpPr txBox="1"/>
          <p:nvPr/>
        </p:nvSpPr>
        <p:spPr>
          <a:xfrm>
            <a:off x="65989" y="867767"/>
            <a:ext cx="9785022" cy="1323439"/>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Over 1,000 species of tropical plants await at the St. George Village Botanical Garden; it's an ideal stop for visitors looking for a serene and shady escape in St. Croix. Covering over 16 acres on the ruins of one of the island's many former sugar plantations, this lush garden is just a short drive from Frederiksted and it brings new life to a historic destination. </a:t>
            </a:r>
            <a:endParaRPr lang="en-US" sz="2000" dirty="0">
              <a:latin typeface="Times New Roman" panose="02020603050405020304" pitchFamily="18" charset="0"/>
              <a:cs typeface="Times New Roman" panose="02020603050405020304" pitchFamily="18" charset="0"/>
            </a:endParaRPr>
          </a:p>
        </p:txBody>
      </p:sp>
      <p:pic>
        <p:nvPicPr>
          <p:cNvPr id="8194" name="Picture 2">
            <a:extLst>
              <a:ext uri="{FF2B5EF4-FFF2-40B4-BE49-F238E27FC236}">
                <a16:creationId xmlns:a16="http://schemas.microsoft.com/office/drawing/2014/main" id="{458483DD-642B-BBD6-300D-BE2C46EB3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3658" y="2277060"/>
            <a:ext cx="5219228" cy="33934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7A25B4F-8E24-FF5F-12AC-D57506CC746A}"/>
              </a:ext>
            </a:extLst>
          </p:cNvPr>
          <p:cNvSpPr txBox="1"/>
          <p:nvPr/>
        </p:nvSpPr>
        <p:spPr>
          <a:xfrm>
            <a:off x="65989" y="2277060"/>
            <a:ext cx="4807669" cy="1631216"/>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Herbarium is a collection of over 6,000 dried and pressed plant specimens representing about 80 percent of the plant species known to be growing in the U.S. Virgin Islands.</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page1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F744-97DB-90D1-E14F-4F1573D01B40}"/>
              </a:ext>
            </a:extLst>
          </p:cNvPr>
          <p:cNvSpPr txBox="1">
            <a:spLocks noGrp="1"/>
          </p:cNvSpPr>
          <p:nvPr>
            <p:ph type="title" idx="4294967295"/>
          </p:nvPr>
        </p:nvSpPr>
        <p:spPr>
          <a:xfrm>
            <a:off x="0" y="123546"/>
            <a:ext cx="10080625" cy="1139645"/>
          </a:xfrm>
          <a:prstGeom prst="rect">
            <a:avLst/>
          </a:prstGeom>
        </p:spPr>
        <p:txBody>
          <a:bodyPr vert="horz"/>
          <a:lstStyle/>
          <a:p>
            <a:pPr algn="ctr"/>
            <a:r>
              <a:rPr lang="en-US" b="1" i="0" dirty="0">
                <a:effectLst/>
                <a:latin typeface="Times New Roman" panose="02020603050405020304" pitchFamily="18" charset="0"/>
                <a:cs typeface="Times New Roman" panose="02020603050405020304" pitchFamily="18" charset="0"/>
              </a:rPr>
              <a:t>Christiansted National Historic Site</a:t>
            </a:r>
            <a:endParaRPr lang="en-US" b="1" dirty="0">
              <a:solidFill>
                <a:schemeClr val="tx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DA179AFF-E0F6-AE60-8BED-AF8066CC5EC4}"/>
              </a:ext>
            </a:extLst>
          </p:cNvPr>
          <p:cNvSpPr txBox="1"/>
          <p:nvPr/>
        </p:nvSpPr>
        <p:spPr>
          <a:xfrm>
            <a:off x="235669" y="848412"/>
            <a:ext cx="9596487" cy="2554545"/>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Established in 1952, Christiansted National Historic Site spans seven acres and comprises multiple historic buildings, including customs and government structures from the colonial area.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fort was constructed in 1738 on the remains of an earlier French fortification destroyed by a hurricane. The fort protected commerce from piracy and </a:t>
            </a:r>
            <a:r>
              <a:rPr lang="en-US" sz="2000" b="0" i="0" u="none" strike="noStrike" dirty="0">
                <a:effectLst/>
                <a:latin typeface="Times New Roman" panose="02020603050405020304" pitchFamily="18" charset="0"/>
                <a:cs typeface="Times New Roman" panose="02020603050405020304" pitchFamily="18" charset="0"/>
              </a:rPr>
              <a:t>privateers</a:t>
            </a:r>
            <a:r>
              <a:rPr lang="en-US" sz="2000" b="0" i="0" dirty="0">
                <a:effectLst/>
                <a:latin typeface="Times New Roman" panose="02020603050405020304" pitchFamily="18" charset="0"/>
                <a:cs typeface="Times New Roman" panose="02020603050405020304" pitchFamily="18" charset="0"/>
              </a:rPr>
              <a:t>, and local citizens from </a:t>
            </a:r>
            <a:r>
              <a:rPr lang="en-US" sz="2000" b="0" i="0" u="none" strike="noStrike" dirty="0">
                <a:effectLst/>
                <a:latin typeface="Times New Roman" panose="02020603050405020304" pitchFamily="18" charset="0"/>
                <a:cs typeface="Times New Roman" panose="02020603050405020304" pitchFamily="18" charset="0"/>
              </a:rPr>
              <a:t>slave revolts</a:t>
            </a:r>
            <a:r>
              <a:rPr lang="en-US" sz="2000" b="0" i="0" dirty="0">
                <a:effectLst/>
                <a:latin typeface="Times New Roman" panose="02020603050405020304" pitchFamily="18" charset="0"/>
                <a:cs typeface="Times New Roman" panose="02020603050405020304" pitchFamily="18" charset="0"/>
              </a:rPr>
              <a:t>. The first Danish governors were also housed there.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British occupied the colony from 1801 to 1803 and from 1807 to 1815. The fort housed the police headquarters, court offices, courthouse, and archives starting in 1878</a:t>
            </a:r>
            <a:endParaRPr lang="en-US" sz="2000" dirty="0">
              <a:latin typeface="Times New Roman" panose="02020603050405020304" pitchFamily="18" charset="0"/>
              <a:cs typeface="Times New Roman" panose="02020603050405020304" pitchFamily="18" charset="0"/>
            </a:endParaRPr>
          </a:p>
        </p:txBody>
      </p:sp>
      <p:pic>
        <p:nvPicPr>
          <p:cNvPr id="7170" name="Picture 2">
            <a:extLst>
              <a:ext uri="{FF2B5EF4-FFF2-40B4-BE49-F238E27FC236}">
                <a16:creationId xmlns:a16="http://schemas.microsoft.com/office/drawing/2014/main" id="{07BFEA71-3C51-B355-B2B8-31FD9668DB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027"/>
          <a:stretch/>
        </p:blipFill>
        <p:spPr bwMode="auto">
          <a:xfrm>
            <a:off x="0" y="3346515"/>
            <a:ext cx="4514066" cy="23240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CEF3B4-580E-517C-0AFA-6B90D468E0E7}"/>
              </a:ext>
            </a:extLst>
          </p:cNvPr>
          <p:cNvSpPr txBox="1"/>
          <p:nvPr/>
        </p:nvSpPr>
        <p:spPr>
          <a:xfrm>
            <a:off x="4514066" y="3346515"/>
            <a:ext cx="5318090" cy="2246769"/>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Fort Christiansvaern is the centerpiece of the site and the best-preserved of the Danish-built forts in the U.S. Virgin Islands.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It's the perfect destination for history buffs, and plenty of locals and visitors make use of the area's well-kept lawns for picnics and events. </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79401"/>
            <a:ext cx="7559675" cy="941707"/>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979055" y="967445"/>
            <a:ext cx="8896464" cy="4445069"/>
          </a:xfrm>
        </p:spPr>
        <p:txBody>
          <a:bodyPr/>
          <a:lstStyle/>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My Port Philosophy</a:t>
            </a:r>
            <a:endParaRPr lang="en-US" altLang="en-US" sz="2200"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About </a:t>
            </a:r>
            <a:r>
              <a:rPr lang="en-US" sz="2200" b="1" dirty="0">
                <a:solidFill>
                  <a:srgbClr val="000000"/>
                </a:solidFill>
                <a:latin typeface="Times New Roman" panose="02020603050405020304" pitchFamily="18" charset="0"/>
                <a:cs typeface="Times New Roman" panose="02020603050405020304" pitchFamily="18" charset="0"/>
              </a:rPr>
              <a:t>St. Croix Islands</a:t>
            </a:r>
            <a:endParaRPr lang="en-US" altLang="en-US" sz="22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Area Map of </a:t>
            </a:r>
            <a:r>
              <a:rPr lang="en-US" sz="2200" b="1" dirty="0">
                <a:solidFill>
                  <a:srgbClr val="000000"/>
                </a:solidFill>
                <a:latin typeface="Times New Roman" panose="02020603050405020304" pitchFamily="18" charset="0"/>
                <a:cs typeface="Times New Roman" panose="02020603050405020304" pitchFamily="18" charset="0"/>
              </a:rPr>
              <a:t>St. Croix </a:t>
            </a:r>
            <a:endParaRPr lang="en-US" altLang="en-US" sz="22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Map of </a:t>
            </a:r>
            <a:r>
              <a:rPr lang="en-US" sz="2200" b="1" dirty="0">
                <a:solidFill>
                  <a:srgbClr val="000000"/>
                </a:solidFill>
                <a:latin typeface="Times New Roman" panose="02020603050405020304" pitchFamily="18" charset="0"/>
                <a:cs typeface="Times New Roman" panose="02020603050405020304" pitchFamily="18" charset="0"/>
              </a:rPr>
              <a:t>St. Croix </a:t>
            </a:r>
            <a:endParaRPr lang="en-US" altLang="en-US" sz="2200"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sz="2200" b="1" dirty="0">
                <a:solidFill>
                  <a:srgbClr val="000000"/>
                </a:solidFill>
                <a:latin typeface="Times New Roman" panose="02020603050405020304" pitchFamily="18" charset="0"/>
                <a:cs typeface="Times New Roman" panose="02020603050405020304" pitchFamily="18" charset="0"/>
              </a:rPr>
              <a:t>St. Croix</a:t>
            </a:r>
            <a:r>
              <a:rPr lang="en-US" sz="2200" b="1" dirty="0">
                <a:solidFill>
                  <a:schemeClr val="tx1"/>
                </a:solidFill>
                <a:latin typeface="Times New Roman" panose="02020603050405020304" pitchFamily="18" charset="0"/>
                <a:cs typeface="Times New Roman" panose="02020603050405020304" pitchFamily="18" charset="0"/>
              </a:rPr>
              <a:t> Transportation </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A few restaurant recommendations</a:t>
            </a:r>
          </a:p>
          <a:p>
            <a:pPr algn="l">
              <a:buFont typeface="Wingdings" panose="05000000000000000000" pitchFamily="2" charset="2"/>
              <a:buChar char=""/>
            </a:pPr>
            <a:r>
              <a:rPr lang="en-US" altLang="en-US" sz="2200" b="1" dirty="0">
                <a:solidFill>
                  <a:schemeClr val="tx1"/>
                </a:solidFill>
                <a:latin typeface="Times New Roman" panose="02020603050405020304" pitchFamily="18" charset="0"/>
                <a:cs typeface="Times New Roman" panose="02020603050405020304" pitchFamily="18" charset="0"/>
              </a:rPr>
              <a:t>Conclusion</a:t>
            </a:r>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37306B-320D-8EFA-FCD0-4DD3922C827C}"/>
              </a:ext>
            </a:extLst>
          </p:cNvPr>
          <p:cNvSpPr txBox="1"/>
          <p:nvPr/>
        </p:nvSpPr>
        <p:spPr>
          <a:xfrm>
            <a:off x="0" y="140225"/>
            <a:ext cx="10055718" cy="769441"/>
          </a:xfrm>
          <a:prstGeom prst="rect">
            <a:avLst/>
          </a:prstGeom>
          <a:noFill/>
        </p:spPr>
        <p:txBody>
          <a:bodyPr wrap="square">
            <a:spAutoFit/>
          </a:bodyPr>
          <a:lstStyle/>
          <a:p>
            <a:pPr algn="ctr"/>
            <a:r>
              <a:rPr lang="en-US" sz="4400" b="1" i="0" dirty="0">
                <a:effectLst/>
                <a:latin typeface="Times New Roman" panose="02020603050405020304" pitchFamily="18" charset="0"/>
                <a:cs typeface="Times New Roman" panose="02020603050405020304" pitchFamily="18" charset="0"/>
              </a:rPr>
              <a:t>Fort Frederik</a:t>
            </a:r>
            <a:endParaRPr lang="en-US" sz="44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4BF214B-661C-8DFE-0D03-179D07F22184}"/>
              </a:ext>
            </a:extLst>
          </p:cNvPr>
          <p:cNvSpPr txBox="1"/>
          <p:nvPr/>
        </p:nvSpPr>
        <p:spPr>
          <a:xfrm>
            <a:off x="0" y="826897"/>
            <a:ext cx="9866489" cy="4708981"/>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Completed in 1760, Fort Frederik is one of St. Croix's most important historic sites from its Danish colonial period. It was also the site where the island's governor declared emancipation in 1848.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Located on</a:t>
            </a:r>
            <a:r>
              <a:rPr lang="en-US" sz="2000" b="0" i="0" dirty="0">
                <a:effectLst/>
                <a:latin typeface="Times New Roman" panose="02020603050405020304" pitchFamily="18" charset="0"/>
                <a:cs typeface="Times New Roman" panose="02020603050405020304" pitchFamily="18" charset="0"/>
              </a:rPr>
              <a:t> the west side of the island Fort Frederik, was built out of necessity by the Danish government to protect St. Croix against invasion of European powers, smugglers and pirates! </a:t>
            </a:r>
          </a:p>
          <a:p>
            <a:pPr marL="342900" indent="-342900">
              <a:buFont typeface="Arial" panose="020B0604020202020204" pitchFamily="34" charset="0"/>
              <a:buChar char="•"/>
            </a:pPr>
            <a:r>
              <a:rPr lang="en-US" sz="2000" b="0" i="0" dirty="0">
                <a:solidFill>
                  <a:srgbClr val="212529"/>
                </a:solidFill>
                <a:effectLst/>
                <a:latin typeface="Times New Roman" panose="02020603050405020304" pitchFamily="18" charset="0"/>
                <a:cs typeface="Times New Roman" panose="02020603050405020304" pitchFamily="18" charset="0"/>
              </a:rPr>
              <a:t>During the twentieth century, Fort Frederik served as </a:t>
            </a:r>
            <a:br>
              <a:rPr lang="en-US" sz="2000" b="0" i="0" dirty="0">
                <a:solidFill>
                  <a:srgbClr val="212529"/>
                </a:solidFill>
                <a:effectLst/>
                <a:latin typeface="Times New Roman" panose="02020603050405020304" pitchFamily="18" charset="0"/>
                <a:cs typeface="Times New Roman" panose="02020603050405020304" pitchFamily="18" charset="0"/>
              </a:rPr>
            </a:br>
            <a:r>
              <a:rPr lang="en-US" sz="2000" b="0" i="0" dirty="0">
                <a:solidFill>
                  <a:srgbClr val="212529"/>
                </a:solidFill>
                <a:effectLst/>
                <a:latin typeface="Times New Roman" panose="02020603050405020304" pitchFamily="18" charset="0"/>
                <a:cs typeface="Times New Roman" panose="02020603050405020304" pitchFamily="18" charset="0"/>
              </a:rPr>
              <a:t>a police station, jail, court, fire department, public </a:t>
            </a:r>
            <a:br>
              <a:rPr lang="en-US" sz="2000" b="0" i="0" dirty="0">
                <a:solidFill>
                  <a:srgbClr val="212529"/>
                </a:solidFill>
                <a:effectLst/>
                <a:latin typeface="Times New Roman" panose="02020603050405020304" pitchFamily="18" charset="0"/>
                <a:cs typeface="Times New Roman" panose="02020603050405020304" pitchFamily="18" charset="0"/>
              </a:rPr>
            </a:br>
            <a:r>
              <a:rPr lang="en-US" sz="2000" b="0" i="0" dirty="0">
                <a:solidFill>
                  <a:srgbClr val="212529"/>
                </a:solidFill>
                <a:effectLst/>
                <a:latin typeface="Times New Roman" panose="02020603050405020304" pitchFamily="18" charset="0"/>
                <a:cs typeface="Times New Roman" panose="02020603050405020304" pitchFamily="18" charset="0"/>
              </a:rPr>
              <a:t>library, and telephone exchange. The structure was </a:t>
            </a:r>
            <a:br>
              <a:rPr lang="en-US" sz="2000" b="0" i="0" dirty="0">
                <a:solidFill>
                  <a:srgbClr val="212529"/>
                </a:solidFill>
                <a:effectLst/>
                <a:latin typeface="Times New Roman" panose="02020603050405020304" pitchFamily="18" charset="0"/>
                <a:cs typeface="Times New Roman" panose="02020603050405020304" pitchFamily="18" charset="0"/>
              </a:rPr>
            </a:br>
            <a:r>
              <a:rPr lang="en-US" sz="2000" b="0" i="0" dirty="0">
                <a:solidFill>
                  <a:srgbClr val="212529"/>
                </a:solidFill>
                <a:effectLst/>
                <a:latin typeface="Times New Roman" panose="02020603050405020304" pitchFamily="18" charset="0"/>
                <a:cs typeface="Times New Roman" panose="02020603050405020304" pitchFamily="18" charset="0"/>
              </a:rPr>
              <a:t>vacated in 1973 and restoration as a historic site was </a:t>
            </a:r>
            <a:br>
              <a:rPr lang="en-US" sz="2000" b="0" i="0" dirty="0">
                <a:solidFill>
                  <a:srgbClr val="212529"/>
                </a:solidFill>
                <a:effectLst/>
                <a:latin typeface="Times New Roman" panose="02020603050405020304" pitchFamily="18" charset="0"/>
                <a:cs typeface="Times New Roman" panose="02020603050405020304" pitchFamily="18" charset="0"/>
              </a:rPr>
            </a:br>
            <a:r>
              <a:rPr lang="en-US" sz="2000" b="0" i="0" dirty="0">
                <a:solidFill>
                  <a:srgbClr val="212529"/>
                </a:solidFill>
                <a:effectLst/>
                <a:latin typeface="Times New Roman" panose="02020603050405020304" pitchFamily="18" charset="0"/>
                <a:cs typeface="Times New Roman" panose="02020603050405020304" pitchFamily="18" charset="0"/>
              </a:rPr>
              <a:t>completed by the Virgin Islands government in 1976. </a:t>
            </a:r>
            <a:br>
              <a:rPr lang="en-US" sz="2000" b="0" i="0" dirty="0">
                <a:solidFill>
                  <a:srgbClr val="212529"/>
                </a:solidFill>
                <a:effectLst/>
                <a:latin typeface="Times New Roman" panose="02020603050405020304" pitchFamily="18" charset="0"/>
                <a:cs typeface="Times New Roman" panose="02020603050405020304" pitchFamily="18" charset="0"/>
              </a:rPr>
            </a:br>
            <a:r>
              <a:rPr lang="en-US" sz="2000" b="0" i="0" dirty="0">
                <a:solidFill>
                  <a:srgbClr val="212529"/>
                </a:solidFill>
                <a:effectLst/>
                <a:latin typeface="Times New Roman" panose="02020603050405020304" pitchFamily="18" charset="0"/>
                <a:cs typeface="Times New Roman" panose="02020603050405020304" pitchFamily="18" charset="0"/>
              </a:rPr>
              <a:t>At that time the fort was restored to its 1780 </a:t>
            </a:r>
            <a:br>
              <a:rPr lang="en-US" sz="2000" b="0" i="0" dirty="0">
                <a:solidFill>
                  <a:srgbClr val="212529"/>
                </a:solidFill>
                <a:effectLst/>
                <a:latin typeface="Times New Roman" panose="02020603050405020304" pitchFamily="18" charset="0"/>
                <a:cs typeface="Times New Roman" panose="02020603050405020304" pitchFamily="18" charset="0"/>
              </a:rPr>
            </a:br>
            <a:r>
              <a:rPr lang="en-US" sz="2000" b="0" i="0" dirty="0">
                <a:solidFill>
                  <a:srgbClr val="212529"/>
                </a:solidFill>
                <a:effectLst/>
                <a:latin typeface="Times New Roman" panose="02020603050405020304" pitchFamily="18" charset="0"/>
                <a:cs typeface="Times New Roman" panose="02020603050405020304" pitchFamily="18" charset="0"/>
              </a:rPr>
              <a:t>configuration, and it currently serves as an </a:t>
            </a:r>
            <a:br>
              <a:rPr lang="en-US" sz="2000" b="0" i="0" dirty="0">
                <a:solidFill>
                  <a:srgbClr val="212529"/>
                </a:solidFill>
                <a:effectLst/>
                <a:latin typeface="Times New Roman" panose="02020603050405020304" pitchFamily="18" charset="0"/>
                <a:cs typeface="Times New Roman" panose="02020603050405020304" pitchFamily="18" charset="0"/>
              </a:rPr>
            </a:br>
            <a:r>
              <a:rPr lang="en-US" sz="2000" b="0" i="0" dirty="0">
                <a:solidFill>
                  <a:srgbClr val="212529"/>
                </a:solidFill>
                <a:effectLst/>
                <a:latin typeface="Times New Roman" panose="02020603050405020304" pitchFamily="18" charset="0"/>
                <a:cs typeface="Times New Roman" panose="02020603050405020304" pitchFamily="18" charset="0"/>
              </a:rPr>
              <a:t>interpreted facility and local, history museum.</a:t>
            </a:r>
            <a:endParaRPr lang="en-US" sz="2000" b="0" i="0" dirty="0">
              <a:effectLst/>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fort also features a rotating art exhibit.</a:t>
            </a:r>
            <a:endParaRPr lang="en-US" sz="2000" dirty="0">
              <a:latin typeface="Times New Roman" panose="02020603050405020304" pitchFamily="18" charset="0"/>
              <a:cs typeface="Times New Roman" panose="02020603050405020304" pitchFamily="18" charset="0"/>
            </a:endParaRPr>
          </a:p>
        </p:txBody>
      </p:sp>
      <p:pic>
        <p:nvPicPr>
          <p:cNvPr id="4102" name="Picture 6" descr="Cannons atop a red wall look over the blue ocean. Photo by N2theBlue CC BY-SA-4.0">
            <a:extLst>
              <a:ext uri="{FF2B5EF4-FFF2-40B4-BE49-F238E27FC236}">
                <a16:creationId xmlns:a16="http://schemas.microsoft.com/office/drawing/2014/main" id="{8A3B6E60-856C-A771-EA4A-D9C535D219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7810" y="2835276"/>
            <a:ext cx="4157908" cy="283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885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214490" y="373162"/>
            <a:ext cx="4202022" cy="1607298"/>
          </a:xfrm>
          <a:prstGeom prst="rect">
            <a:avLst/>
          </a:prstGeom>
        </p:spPr>
        <p:txBody>
          <a:bodyPr vert="horz" lIns="91440" tIns="45720" rIns="91440" bIns="45720" rtlCol="0" anchor="ctr">
            <a:normAutofit/>
          </a:bodyPr>
          <a:lstStyle/>
          <a:p>
            <a:r>
              <a:rPr lang="en-US" b="1" i="0" dirty="0">
                <a:effectLst/>
                <a:latin typeface="Times New Roman" panose="02020603050405020304" pitchFamily="18" charset="0"/>
                <a:cs typeface="Times New Roman" panose="02020603050405020304" pitchFamily="18" charset="0"/>
              </a:rPr>
              <a:t>Protestant Cay</a:t>
            </a:r>
            <a:endParaRPr lang="en-US"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D5A097D-F849-8B27-D4AC-1DFCC7958120}"/>
              </a:ext>
            </a:extLst>
          </p:cNvPr>
          <p:cNvSpPr txBox="1"/>
          <p:nvPr/>
        </p:nvSpPr>
        <p:spPr>
          <a:xfrm>
            <a:off x="4128939" y="112886"/>
            <a:ext cx="5737195" cy="2092986"/>
          </a:xfrm>
          <a:prstGeom prst="rect">
            <a:avLst/>
          </a:prstGeom>
        </p:spPr>
        <p:txBody>
          <a:bodyPr vert="horz" lIns="91440" tIns="45720" rIns="91440" bIns="45720" rtlCol="0" anchor="t">
            <a:normAutofit fontScale="92500" lnSpcReduction="20000"/>
          </a:bodyPr>
          <a:lstStyle/>
          <a:p>
            <a:pPr marL="342900" indent="-228600">
              <a:lnSpc>
                <a:spcPct val="120000"/>
              </a:lnSpc>
              <a:spcAft>
                <a:spcPts val="600"/>
              </a:spcAft>
              <a:buFont typeface="Arial" panose="020B0604020202020204" pitchFamily="34" charset="0"/>
              <a:buChar char="•"/>
            </a:pPr>
            <a:r>
              <a:rPr lang="en-US" sz="2200" b="0" i="0" dirty="0">
                <a:effectLst/>
                <a:latin typeface="Times New Roman" panose="02020603050405020304" pitchFamily="18" charset="0"/>
                <a:cs typeface="Times New Roman" panose="02020603050405020304" pitchFamily="18" charset="0"/>
              </a:rPr>
              <a:t>A water taxi to and from the Christiansted pier can take you to the white-sand beaches of Protestant Cay all day long. It's the most easily accessible beach for visitors to Christiansted. </a:t>
            </a:r>
          </a:p>
          <a:p>
            <a:pPr marL="342900" indent="-228600">
              <a:lnSpc>
                <a:spcPct val="120000"/>
              </a:lnSpc>
              <a:spcAft>
                <a:spcPts val="600"/>
              </a:spcAft>
              <a:buFont typeface="Arial" panose="020B0604020202020204" pitchFamily="34" charset="0"/>
              <a:buChar char="•"/>
            </a:pPr>
            <a:r>
              <a:rPr lang="en-US" sz="2200" b="0" i="0" dirty="0">
                <a:effectLst/>
                <a:latin typeface="Times New Roman" panose="02020603050405020304" pitchFamily="18" charset="0"/>
                <a:cs typeface="Times New Roman" panose="02020603050405020304" pitchFamily="18" charset="0"/>
              </a:rPr>
              <a:t>This beautiful cay gets its name from its past as an age-old Protestant burial ground. </a:t>
            </a:r>
          </a:p>
          <a:p>
            <a:pPr marL="342900" indent="-228600">
              <a:lnSpc>
                <a:spcPct val="90000"/>
              </a:lnSpc>
              <a:spcAft>
                <a:spcPts val="600"/>
              </a:spcAft>
              <a:buFont typeface="Arial" panose="020B0604020202020204" pitchFamily="34" charset="0"/>
              <a:buChar char="•"/>
            </a:pPr>
            <a:endParaRPr lang="en-US" sz="1400" dirty="0"/>
          </a:p>
        </p:txBody>
      </p:sp>
      <p:pic>
        <p:nvPicPr>
          <p:cNvPr id="6146" name="Picture 2">
            <a:extLst>
              <a:ext uri="{FF2B5EF4-FFF2-40B4-BE49-F238E27FC236}">
                <a16:creationId xmlns:a16="http://schemas.microsoft.com/office/drawing/2014/main" id="{D6BA627A-34A0-D193-2923-B8537B2075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34" r="2" b="15929"/>
          <a:stretch/>
        </p:blipFill>
        <p:spPr bwMode="auto">
          <a:xfrm>
            <a:off x="-1" y="2330285"/>
            <a:ext cx="10080626" cy="3340264"/>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16B026F2-9D98-26F4-E377-DAB4846000D5}"/>
              </a:ext>
            </a:extLst>
          </p:cNvPr>
          <p:cNvSpPr>
            <a:spLocks noGrp="1"/>
          </p:cNvSpPr>
          <p:nvPr>
            <p:ph type="sldNum" sz="quarter" idx="4294967295"/>
          </p:nvPr>
        </p:nvSpPr>
        <p:spPr>
          <a:xfrm>
            <a:off x="7119441" y="5255759"/>
            <a:ext cx="2268141" cy="301905"/>
          </a:xfrm>
          <a:prstGeom prst="rect">
            <a:avLst/>
          </a:prstGeom>
        </p:spPr>
        <p:txBody>
          <a:bodyPr vert="horz" lIns="91440" tIns="45720" rIns="91440" bIns="45720" rtlCol="0" anchor="ctr">
            <a:normAutofit/>
          </a:bodyPr>
          <a:lstStyle/>
          <a:p>
            <a:pPr algn="r">
              <a:spcAft>
                <a:spcPts val="600"/>
              </a:spcAft>
              <a:defRPr/>
            </a:pPr>
            <a:fld id="{208CE974-47AF-47AF-99E9-12A62538A846}" type="slidenum">
              <a:rPr lang="en-US" sz="1200">
                <a:solidFill>
                  <a:srgbClr val="FFFFFF"/>
                </a:solidFill>
                <a:latin typeface="Calibri" panose="020F0502020204030204"/>
              </a:rPr>
              <a:pPr algn="r">
                <a:spcAft>
                  <a:spcPts val="600"/>
                </a:spcAft>
                <a:defRPr/>
              </a:pPr>
              <a:t>21</a:t>
            </a:fld>
            <a:endParaRPr lang="en-US" sz="1200">
              <a:solidFill>
                <a:srgbClr val="FFFFFF"/>
              </a:solidFill>
              <a:latin typeface="Calibri" panose="020F0502020204030204"/>
            </a:endParaRPr>
          </a:p>
        </p:txBody>
      </p:sp>
      <p:grpSp>
        <p:nvGrpSpPr>
          <p:cNvPr id="6151" name="Group 6150">
            <a:extLst>
              <a:ext uri="{FF2B5EF4-FFF2-40B4-BE49-F238E27FC236}">
                <a16:creationId xmlns:a16="http://schemas.microsoft.com/office/drawing/2014/main" id="{F2221BB3-7B5D-C899-7745-66D7AC3232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54" y="5571094"/>
            <a:ext cx="10093191" cy="102003"/>
            <a:chOff x="-5025" y="6737718"/>
            <a:chExt cx="12207200" cy="123363"/>
          </a:xfrm>
        </p:grpSpPr>
        <p:sp>
          <p:nvSpPr>
            <p:cNvPr id="6152" name="Rectangle 6151">
              <a:extLst>
                <a:ext uri="{FF2B5EF4-FFF2-40B4-BE49-F238E27FC236}">
                  <a16:creationId xmlns:a16="http://schemas.microsoft.com/office/drawing/2014/main" id="{3FD2D571-38D7-DB0F-166C-14FEDA700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3" name="Rectangle 6152">
              <a:extLst>
                <a:ext uri="{FF2B5EF4-FFF2-40B4-BE49-F238E27FC236}">
                  <a16:creationId xmlns:a16="http://schemas.microsoft.com/office/drawing/2014/main" id="{B88AEF72-50CD-C201-F6BF-C595BBBED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282BD1D1-A1C7-D5A0-9032-091836CF091A}"/>
            </a:ext>
          </a:extLst>
        </p:cNvPr>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682F06-D3C4-68C5-F4BD-927797175453}"/>
              </a:ext>
            </a:extLst>
          </p:cNvPr>
          <p:cNvSpPr txBox="1">
            <a:spLocks noGrp="1"/>
          </p:cNvSpPr>
          <p:nvPr>
            <p:ph type="title" idx="4294967295"/>
          </p:nvPr>
        </p:nvSpPr>
        <p:spPr>
          <a:xfrm>
            <a:off x="110145" y="122795"/>
            <a:ext cx="4930168" cy="1494373"/>
          </a:xfrm>
          <a:prstGeom prst="rect">
            <a:avLst/>
          </a:prstGeom>
        </p:spPr>
        <p:txBody>
          <a:bodyPr vert="horz" lIns="91440" tIns="45720" rIns="91440" bIns="45720" rtlCol="0" anchor="ctr">
            <a:normAutofit/>
          </a:bodyPr>
          <a:lstStyle/>
          <a:p>
            <a:pPr algn="ctr"/>
            <a:r>
              <a:rPr lang="en-US" sz="4000" b="1" i="0" dirty="0">
                <a:effectLst/>
                <a:latin typeface="Times New Roman" panose="02020603050405020304" pitchFamily="18" charset="0"/>
                <a:cs typeface="Times New Roman" panose="02020603050405020304" pitchFamily="18" charset="0"/>
              </a:rPr>
              <a:t>Buck Island Reef National Monument</a:t>
            </a:r>
            <a:endParaRPr lang="en-US" sz="40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9D6BC6D-95AD-05A9-DA67-61C992D15359}"/>
              </a:ext>
            </a:extLst>
          </p:cNvPr>
          <p:cNvSpPr txBox="1"/>
          <p:nvPr/>
        </p:nvSpPr>
        <p:spPr>
          <a:xfrm>
            <a:off x="102264" y="1650508"/>
            <a:ext cx="5045672" cy="3761386"/>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i="0" dirty="0">
                <a:effectLst/>
                <a:latin typeface="Times New Roman" panose="02020603050405020304" pitchFamily="18" charset="0"/>
                <a:cs typeface="Times New Roman" panose="02020603050405020304" pitchFamily="18" charset="0"/>
              </a:rPr>
              <a:t>Buck Island is a 176-acre island surrounded by a stunning (and well-protected) coral reef ecosystem.</a:t>
            </a:r>
          </a:p>
          <a:p>
            <a:pPr marL="342900" indent="-228600">
              <a:lnSpc>
                <a:spcPct val="90000"/>
              </a:lnSpc>
              <a:spcAft>
                <a:spcPts val="600"/>
              </a:spcAft>
              <a:buFont typeface="Arial" panose="020B0604020202020204" pitchFamily="34" charset="0"/>
              <a:buChar char="•"/>
            </a:pPr>
            <a:r>
              <a:rPr lang="en-US" sz="2000" i="0" dirty="0">
                <a:effectLst/>
                <a:latin typeface="Times New Roman" panose="02020603050405020304" pitchFamily="18" charset="0"/>
                <a:cs typeface="Times New Roman" panose="02020603050405020304" pitchFamily="18" charset="0"/>
              </a:rPr>
              <a:t>This is a protected sanctuary for endangered sea turtles, a wide variety of fish, beautiful corals, and more. I even spotted a shark while I was snorkeling through the reef!</a:t>
            </a:r>
          </a:p>
          <a:p>
            <a:pPr marL="342900" indent="-228600">
              <a:lnSpc>
                <a:spcPct val="90000"/>
              </a:lnSpc>
              <a:spcAft>
                <a:spcPts val="600"/>
              </a:spcAft>
              <a:buFont typeface="Arial" panose="020B0604020202020204" pitchFamily="34" charset="0"/>
              <a:buChar char="•"/>
            </a:pPr>
            <a:r>
              <a:rPr lang="en-US" sz="2000" i="0" dirty="0">
                <a:effectLst/>
                <a:latin typeface="Times New Roman" panose="02020603050405020304" pitchFamily="18" charset="0"/>
                <a:cs typeface="Times New Roman" panose="02020603050405020304" pitchFamily="18" charset="0"/>
              </a:rPr>
              <a:t>Not only can you relax on Turtle Beach, but you can also snorkel and scuba dive to fully explore the beauty of the coral reef. Snorkeling the reef offers an incredible experience without needing a scuba certification.</a:t>
            </a:r>
          </a:p>
        </p:txBody>
      </p:sp>
      <p:pic>
        <p:nvPicPr>
          <p:cNvPr id="5122" name="Picture 2">
            <a:extLst>
              <a:ext uri="{FF2B5EF4-FFF2-40B4-BE49-F238E27FC236}">
                <a16:creationId xmlns:a16="http://schemas.microsoft.com/office/drawing/2014/main" id="{15520044-3592-2AA1-6A9E-91CD254E612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154" r="24940" b="-2"/>
          <a:stretch/>
        </p:blipFill>
        <p:spPr bwMode="auto">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7" name="Slide Number Placeholder 3">
            <a:extLst>
              <a:ext uri="{FF2B5EF4-FFF2-40B4-BE49-F238E27FC236}">
                <a16:creationId xmlns:a16="http://schemas.microsoft.com/office/drawing/2014/main" id="{EE68CCF7-33DE-6629-65B3-BE9D3D505884}"/>
              </a:ext>
            </a:extLst>
          </p:cNvPr>
          <p:cNvSpPr>
            <a:spLocks noGrp="1"/>
          </p:cNvSpPr>
          <p:nvPr>
            <p:ph type="sldNum" sz="quarter" idx="4294967295"/>
          </p:nvPr>
        </p:nvSpPr>
        <p:spPr>
          <a:xfrm>
            <a:off x="7119441" y="5255759"/>
            <a:ext cx="2268141" cy="301905"/>
          </a:xfrm>
          <a:prstGeom prst="rect">
            <a:avLst/>
          </a:prstGeom>
        </p:spPr>
        <p:txBody>
          <a:bodyPr vert="horz" lIns="91440" tIns="45720" rIns="91440" bIns="45720" rtlCol="0" anchor="ctr">
            <a:normAutofit/>
          </a:bodyPr>
          <a:lstStyle/>
          <a:p>
            <a:pPr algn="r">
              <a:spcAft>
                <a:spcPts val="600"/>
              </a:spcAft>
              <a:defRPr/>
            </a:pPr>
            <a:fld id="{208CE974-47AF-47AF-99E9-12A62538A846}" type="slidenum">
              <a:rPr lang="en-US" sz="1200">
                <a:solidFill>
                  <a:srgbClr val="FFFFFF"/>
                </a:solidFill>
                <a:latin typeface="Calibri" panose="020F0502020204030204"/>
              </a:rPr>
              <a:pPr algn="r">
                <a:spcAft>
                  <a:spcPts val="600"/>
                </a:spcAft>
                <a:defRPr/>
              </a:pPr>
              <a:t>22</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1474267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43088"/>
            <a:ext cx="10080625" cy="830997"/>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Restaurants</a:t>
            </a:r>
            <a:endParaRPr lang="en-US" sz="4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1623D5B-EABF-0232-D585-C0172154D290}"/>
              </a:ext>
            </a:extLst>
          </p:cNvPr>
          <p:cNvSpPr txBox="1"/>
          <p:nvPr/>
        </p:nvSpPr>
        <p:spPr>
          <a:xfrm>
            <a:off x="203200" y="813554"/>
            <a:ext cx="9887910" cy="6924973"/>
          </a:xfrm>
          <a:prstGeom prst="rect">
            <a:avLst/>
          </a:prstGeom>
          <a:noFill/>
        </p:spPr>
        <p:txBody>
          <a:bodyPr wrap="square">
            <a:spAutoFit/>
          </a:bodyPr>
          <a:lstStyle/>
          <a:p>
            <a:pPr>
              <a:buClrTx/>
              <a:buFontTx/>
              <a:buNone/>
            </a:pPr>
            <a:r>
              <a:rPr lang="en-US" altLang="en-US" sz="2000" dirty="0">
                <a:latin typeface="Times New Roman" panose="02020603050405020304" pitchFamily="18" charset="0"/>
                <a:cs typeface="Times New Roman" panose="02020603050405020304" pitchFamily="18" charset="0"/>
              </a:rPr>
              <a:t>There are a lot of excellent restaurants in </a:t>
            </a:r>
            <a:r>
              <a:rPr lang="en-US" sz="2000" b="0" i="0" u="none" strike="noStrike" kern="1200" baseline="0" dirty="0">
                <a:ln>
                  <a:noFill/>
                </a:ln>
                <a:latin typeface="Times New Roman" panose="02020603050405020304" pitchFamily="18" charset="0"/>
                <a:ea typeface="Arial" pitchFamily="34"/>
                <a:cs typeface="Times New Roman" panose="02020603050405020304" pitchFamily="18" charset="0"/>
              </a:rPr>
              <a:t>St. </a:t>
            </a:r>
            <a:r>
              <a:rPr lang="en-US" sz="2000" dirty="0">
                <a:latin typeface="Times New Roman" panose="02020603050405020304" pitchFamily="18" charset="0"/>
                <a:ea typeface="Arial" pitchFamily="34"/>
                <a:cs typeface="Times New Roman" panose="02020603050405020304" pitchFamily="18" charset="0"/>
              </a:rPr>
              <a:t>Croix</a:t>
            </a:r>
            <a:r>
              <a:rPr lang="en-US" altLang="en-US" sz="2000" dirty="0">
                <a:latin typeface="Times New Roman" panose="02020603050405020304" pitchFamily="18" charset="0"/>
                <a:cs typeface="Times New Roman" panose="02020603050405020304" pitchFamily="18" charset="0"/>
              </a:rPr>
              <a:t>. Especially for Caribbean seafood. </a:t>
            </a:r>
          </a:p>
          <a:p>
            <a:pPr algn="l"/>
            <a:r>
              <a:rPr lang="en-US" altLang="en-US" sz="2000" dirty="0">
                <a:latin typeface="Times New Roman" panose="02020603050405020304" pitchFamily="18" charset="0"/>
                <a:cs typeface="Times New Roman" panose="02020603050405020304" pitchFamily="18" charset="0"/>
              </a:rPr>
              <a:t>Here are some recommendations: </a:t>
            </a:r>
            <a:br>
              <a:rPr lang="en-US" altLang="en-US" sz="2000" dirty="0">
                <a:latin typeface="Times New Roman" panose="02020603050405020304" pitchFamily="18" charset="0"/>
                <a:cs typeface="Times New Roman" panose="02020603050405020304" pitchFamily="18" charset="0"/>
              </a:rPr>
            </a:br>
            <a:r>
              <a:rPr lang="en-US" sz="2000" b="1" i="0" dirty="0">
                <a:effectLst/>
                <a:latin typeface="Times New Roman" panose="02020603050405020304" pitchFamily="18" charset="0"/>
                <a:cs typeface="Times New Roman" panose="02020603050405020304" pitchFamily="18" charset="0"/>
              </a:rPr>
              <a:t>Rhythms at Rainbow Beach </a:t>
            </a:r>
            <a:r>
              <a:rPr lang="en-US" sz="2000" b="0" i="0" u="none" strike="noStrike" dirty="0">
                <a:effectLst/>
                <a:latin typeface="Times New Roman" panose="02020603050405020304" pitchFamily="18" charset="0"/>
                <a:cs typeface="Times New Roman" panose="02020603050405020304" pitchFamily="18" charset="0"/>
              </a:rPr>
              <a:t>$$ - $$$ American, Caribbean, Bar</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Rainbow Beach, Frederiksted $$ - $$$ American, Caribbean, Bar</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127 Smithfield Rd Sand Castle on the Beach Hotel, Frederiksted</a:t>
            </a:r>
          </a:p>
          <a:p>
            <a:pPr algn="l"/>
            <a:r>
              <a:rPr lang="en-US" sz="2000" b="1" i="0" dirty="0" err="1">
                <a:effectLst/>
                <a:latin typeface="Times New Roman" panose="02020603050405020304" pitchFamily="18" charset="0"/>
                <a:cs typeface="Times New Roman" panose="02020603050405020304" pitchFamily="18" charset="0"/>
              </a:rPr>
              <a:t>Cibone</a:t>
            </a:r>
            <a:r>
              <a:rPr lang="en-US" sz="2000" b="1" i="0" dirty="0">
                <a:effectLst/>
                <a:latin typeface="Times New Roman" panose="02020603050405020304" pitchFamily="18" charset="0"/>
                <a:cs typeface="Times New Roman" panose="02020603050405020304" pitchFamily="18" charset="0"/>
              </a:rPr>
              <a:t> </a:t>
            </a:r>
            <a:r>
              <a:rPr lang="en-US" sz="2000" b="0" i="0" u="none" strike="noStrike" dirty="0">
                <a:effectLst/>
                <a:latin typeface="Times New Roman" panose="02020603050405020304" pitchFamily="18" charset="0"/>
                <a:cs typeface="Times New Roman" panose="02020603050405020304" pitchFamily="18" charset="0"/>
              </a:rPr>
              <a:t>$$$$ Caribbean, Seafood, Vegetarian</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227 King St, Frederiksted </a:t>
            </a:r>
          </a:p>
          <a:p>
            <a:pPr algn="l"/>
            <a:r>
              <a:rPr lang="en-US" sz="2000" b="1" i="0" dirty="0">
                <a:effectLst/>
                <a:latin typeface="Times New Roman" panose="02020603050405020304" pitchFamily="18" charset="0"/>
                <a:cs typeface="Times New Roman" panose="02020603050405020304" pitchFamily="18" charset="0"/>
              </a:rPr>
              <a:t>Rhythms at Rainbow Beach </a:t>
            </a:r>
            <a:r>
              <a:rPr lang="en-US" sz="2000" b="0" i="0" u="none" strike="noStrike" dirty="0">
                <a:effectLst/>
                <a:latin typeface="Times New Roman" panose="02020603050405020304" pitchFamily="18" charset="0"/>
                <a:cs typeface="Times New Roman" panose="02020603050405020304" pitchFamily="18" charset="0"/>
              </a:rPr>
              <a:t>$$ - $$$ American, Caribbean, Bar</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Rainbow Beach, Frederiksted $$ - $$$ American, Caribbean, Bar</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127 Smithfield Rd Sand Castle on the Beach Hotel, Frederiksted</a:t>
            </a:r>
          </a:p>
          <a:p>
            <a:pPr algn="l"/>
            <a:r>
              <a:rPr lang="en-US" sz="2000" b="1" i="0" dirty="0">
                <a:effectLst/>
                <a:latin typeface="Times New Roman" panose="02020603050405020304" pitchFamily="18" charset="0"/>
                <a:cs typeface="Times New Roman" panose="02020603050405020304" pitchFamily="18" charset="0"/>
              </a:rPr>
              <a:t>Alba's Restaurant </a:t>
            </a:r>
            <a:r>
              <a:rPr lang="en-US" sz="2000" b="0" i="0" u="none" strike="noStrike" dirty="0">
                <a:effectLst/>
                <a:latin typeface="Times New Roman" panose="02020603050405020304" pitchFamily="18" charset="0"/>
                <a:cs typeface="Times New Roman" panose="02020603050405020304" pitchFamily="18" charset="0"/>
              </a:rPr>
              <a:t>Caribbean, Latin Spanish, Puerto Rican</a:t>
            </a:r>
            <a:endParaRPr lang="en-US" sz="2000" b="0" i="0" dirty="0">
              <a:effectLst/>
              <a:latin typeface="Times New Roman" panose="02020603050405020304" pitchFamily="18" charset="0"/>
              <a:cs typeface="Times New Roman" panose="02020603050405020304" pitchFamily="18" charset="0"/>
            </a:endParaRPr>
          </a:p>
          <a:p>
            <a:pPr algn="l"/>
            <a:r>
              <a:rPr lang="en-US" sz="2000" b="0" i="0" u="none" strike="noStrike" dirty="0">
                <a:effectLst/>
                <a:latin typeface="Times New Roman" panose="02020603050405020304" pitchFamily="18" charset="0"/>
                <a:cs typeface="Times New Roman" panose="02020603050405020304" pitchFamily="18" charset="0"/>
              </a:rPr>
              <a:t>60 Queen St, Frederiksted</a:t>
            </a:r>
            <a:endParaRPr lang="en-US" sz="2000" b="0" i="0" dirty="0">
              <a:effectLst/>
              <a:latin typeface="Times New Roman" panose="02020603050405020304" pitchFamily="18" charset="0"/>
              <a:cs typeface="Times New Roman" panose="02020603050405020304" pitchFamily="18" charset="0"/>
            </a:endParaRPr>
          </a:p>
          <a:p>
            <a:pPr algn="l"/>
            <a:endParaRPr lang="en-US" sz="2000" b="0" i="0" dirty="0">
              <a:effectLst/>
              <a:latin typeface="Trip Sans VF"/>
            </a:endParaRPr>
          </a:p>
          <a:p>
            <a:pPr algn="l"/>
            <a:endParaRPr lang="en-US" sz="2000" b="0" i="0" dirty="0">
              <a:effectLst/>
              <a:latin typeface="Times New Roman" panose="02020603050405020304" pitchFamily="18" charset="0"/>
              <a:cs typeface="Times New Roman" panose="02020603050405020304" pitchFamily="18" charset="0"/>
            </a:endParaRPr>
          </a:p>
          <a:p>
            <a:pPr algn="l"/>
            <a:endParaRPr lang="en-US" sz="2400" b="0" i="0" dirty="0">
              <a:effectLst/>
              <a:latin typeface="Trip Sans VF"/>
            </a:endParaRPr>
          </a:p>
          <a:p>
            <a:pPr algn="l"/>
            <a:endParaRPr lang="en-US" sz="2400" b="0" i="0" dirty="0">
              <a:effectLst/>
              <a:latin typeface="Trip Sans VF"/>
            </a:endParaRPr>
          </a:p>
          <a:p>
            <a:pPr algn="l"/>
            <a:endParaRPr lang="en-US" sz="2400" b="0" i="0" dirty="0">
              <a:effectLst/>
              <a:latin typeface="Trip Sans VF"/>
            </a:endParaRPr>
          </a:p>
          <a:p>
            <a:endParaRPr lang="en-US" sz="2000" b="1" dirty="0"/>
          </a:p>
          <a:p>
            <a:endParaRPr lang="en-US" dirty="0">
              <a:latin typeface="Times New Roman" panose="02020603050405020304" pitchFamily="18" charset="0"/>
              <a:cs typeface="Times New Roman" panose="02020603050405020304" pitchFamily="18" charset="0"/>
            </a:endParaRPr>
          </a:p>
          <a:p>
            <a:endParaRPr lang="en-US" dirty="0"/>
          </a:p>
          <a:p>
            <a:endParaRPr lang="en-US" dirty="0"/>
          </a:p>
          <a:p>
            <a:pPr>
              <a:buClrTx/>
              <a:buFontTx/>
              <a:buNone/>
            </a:pPr>
            <a:endParaRPr lang="en-US" altLang="en-US" dirty="0"/>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2" name="Picture 2">
            <a:extLst>
              <a:ext uri="{FF2B5EF4-FFF2-40B4-BE49-F238E27FC236}">
                <a16:creationId xmlns:a16="http://schemas.microsoft.com/office/drawing/2014/main" id="{1F9B23E4-AB11-F687-3DC6-77154E858E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3313" y="1243623"/>
            <a:ext cx="3007797" cy="3293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441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4294967295"/>
          </p:nvPr>
        </p:nvSpPr>
        <p:spPr>
          <a:xfrm>
            <a:off x="7740650" y="5219700"/>
            <a:ext cx="2339975" cy="360363"/>
          </a:xfrm>
          <a:prstGeom prst="rect">
            <a:avLst/>
          </a:prstGeom>
        </p:spPr>
        <p:txBody>
          <a:bodyPr/>
          <a:lstStyle/>
          <a:p>
            <a:pPr lvl="0"/>
            <a:fld id="{6B71CB05-FB6A-43F8-9B74-2C507858005B}" type="slidenum">
              <a:rPr/>
              <a:t>24</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382588"/>
            <a:ext cx="10080625" cy="588256"/>
          </a:xfrm>
          <a:prstGeom prst="rect">
            <a:avLst/>
          </a:prstGeom>
        </p:spPr>
        <p:txBody>
          <a:bodyPr vert="horz"/>
          <a:lstStyle/>
          <a:p>
            <a:pPr lvl="0" algn="ctr" rtl="0"/>
            <a:r>
              <a:rPr lang="en-US" b="1"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399645" y="1439863"/>
            <a:ext cx="7303911" cy="2883781"/>
          </a:xfrm>
          <a:prstGeom prst="rect">
            <a:avLst/>
          </a:prstGeom>
        </p:spPr>
        <p:txBody>
          <a:bodyPr vert="horz"/>
          <a:lstStyle/>
          <a:p>
            <a:pPr lvl="0" rtl="0"/>
            <a:r>
              <a:rPr lang="en-US" sz="2800" b="0" i="0" u="none" strike="noStrike" kern="1200" baseline="0" dirty="0">
                <a:ln>
                  <a:noFill/>
                </a:ln>
                <a:solidFill>
                  <a:srgbClr val="000000"/>
                </a:solidFill>
                <a:latin typeface="Times New Roman" pitchFamily="18"/>
                <a:ea typeface="Arial" pitchFamily="34"/>
                <a:cs typeface="Arial" pitchFamily="34"/>
              </a:rPr>
              <a:t>St. </a:t>
            </a:r>
            <a:r>
              <a:rPr lang="en-US" sz="2800" dirty="0">
                <a:solidFill>
                  <a:srgbClr val="000000"/>
                </a:solidFill>
                <a:latin typeface="Times New Roman" pitchFamily="18"/>
                <a:ea typeface="Arial" pitchFamily="34"/>
                <a:cs typeface="Arial" pitchFamily="34"/>
              </a:rPr>
              <a:t>Croix </a:t>
            </a:r>
            <a:r>
              <a:rPr lang="en-US" sz="2800" dirty="0">
                <a:solidFill>
                  <a:srgbClr val="000000"/>
                </a:solidFill>
                <a:latin typeface="Times New Roman" panose="02020603050405020304" pitchFamily="18" charset="0"/>
                <a:cs typeface="Times New Roman" panose="02020603050405020304" pitchFamily="18" charset="0"/>
              </a:rPr>
              <a:t>is a beautiful Island with a rich history and numerous attractions. Regardless of what you're looking for, </a:t>
            </a:r>
            <a:r>
              <a:rPr lang="en-US" sz="2800" b="0" i="0" u="none" strike="noStrike" kern="1200" baseline="0" dirty="0">
                <a:ln>
                  <a:noFill/>
                </a:ln>
                <a:solidFill>
                  <a:srgbClr val="000000"/>
                </a:solidFill>
                <a:latin typeface="Times New Roman" pitchFamily="18"/>
                <a:ea typeface="Arial" pitchFamily="34"/>
                <a:cs typeface="Arial" pitchFamily="34"/>
              </a:rPr>
              <a:t>St. </a:t>
            </a:r>
            <a:r>
              <a:rPr lang="en-US" sz="2800" dirty="0">
                <a:solidFill>
                  <a:srgbClr val="000000"/>
                </a:solidFill>
                <a:latin typeface="Times New Roman" pitchFamily="18"/>
                <a:ea typeface="Arial" pitchFamily="34"/>
                <a:cs typeface="Arial" pitchFamily="34"/>
              </a:rPr>
              <a:t>Croix</a:t>
            </a:r>
            <a:r>
              <a:rPr lang="en-US" sz="2800" dirty="0">
                <a:solidFill>
                  <a:srgbClr val="000000"/>
                </a:solidFill>
                <a:latin typeface="Times New Roman" panose="02020603050405020304" pitchFamily="18" charset="0"/>
                <a:cs typeface="Times New Roman" panose="02020603050405020304" pitchFamily="18" charset="0"/>
              </a:rPr>
              <a:t>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a:t>
            </a:r>
            <a:r>
              <a:rPr lang="en-US" sz="2800" b="0" i="0" u="none" strike="noStrike" kern="1200" baseline="0" dirty="0">
                <a:ln>
                  <a:noFill/>
                </a:ln>
                <a:solidFill>
                  <a:srgbClr val="000000"/>
                </a:solidFill>
                <a:latin typeface="Times New Roman" pitchFamily="18"/>
                <a:ea typeface="Arial" pitchFamily="34"/>
                <a:cs typeface="Arial" pitchFamily="34"/>
              </a:rPr>
              <a:t>St. </a:t>
            </a:r>
            <a:r>
              <a:rPr lang="en-US" sz="2800" dirty="0">
                <a:solidFill>
                  <a:srgbClr val="000000"/>
                </a:solidFill>
                <a:latin typeface="Times New Roman" pitchFamily="18"/>
                <a:ea typeface="Arial" pitchFamily="34"/>
                <a:cs typeface="Arial" pitchFamily="34"/>
              </a:rPr>
              <a:t>Croix</a:t>
            </a:r>
            <a:r>
              <a:rPr lang="en-US" sz="2800" dirty="0">
                <a:solidFill>
                  <a:srgbClr val="000000"/>
                </a:solidFill>
                <a:latin typeface="Times New Roman" panose="02020603050405020304" pitchFamily="18" charset="0"/>
                <a:cs typeface="Times New Roman" panose="02020603050405020304" pitchFamily="18" charset="0"/>
              </a:rPr>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0" y="503238"/>
            <a:ext cx="10080624"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to </a:t>
            </a:r>
            <a:r>
              <a:rPr lang="en-US" sz="2400" b="1" dirty="0">
                <a:solidFill>
                  <a:srgbClr val="000000"/>
                </a:solidFill>
                <a:latin typeface="Times New Roman" panose="02020603050405020304" pitchFamily="18" charset="0"/>
                <a:cs typeface="Times New Roman" panose="02020603050405020304" pitchFamily="18" charset="0"/>
              </a:rPr>
              <a:t>St. Croix</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2">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512763"/>
            <a:ext cx="10080625" cy="757237"/>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C37901F0-C13E-2AF6-8388-5522F65F115F}"/>
              </a:ext>
            </a:extLst>
          </p:cNvPr>
          <p:cNvSpPr txBox="1"/>
          <p:nvPr/>
        </p:nvSpPr>
        <p:spPr>
          <a:xfrm>
            <a:off x="216816" y="1270475"/>
            <a:ext cx="9653048" cy="3816366"/>
          </a:xfrm>
          <a:prstGeom prst="rect">
            <a:avLst/>
          </a:prstGeom>
          <a:noFill/>
        </p:spPr>
        <p:txBody>
          <a:bodyPr wrap="square">
            <a:spAutoFit/>
          </a:bodyPr>
          <a:lstStyle/>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have been cruising for over 45 years and have taken </a:t>
            </a:r>
            <a:r>
              <a:rPr lang="en-US" altLang="en-US" sz="2400">
                <a:solidFill>
                  <a:srgbClr val="000000"/>
                </a:solidFill>
                <a:latin typeface="Times New Roman" panose="02020603050405020304" pitchFamily="18" charset="0"/>
              </a:rPr>
              <a:t>over 100 </a:t>
            </a:r>
            <a:r>
              <a:rPr lang="en-US" altLang="en-US" sz="2400" dirty="0">
                <a:solidFill>
                  <a:srgbClr val="000000"/>
                </a:solidFill>
                <a:latin typeface="Times New Roman" panose="02020603050405020304" pitchFamily="18" charset="0"/>
              </a:rPr>
              <a:t>cruises. </a:t>
            </a:r>
            <a:br>
              <a:rPr lang="en-US" altLang="en-US" sz="2400" dirty="0">
                <a:solidFill>
                  <a:srgbClr val="000000"/>
                </a:solidFill>
                <a:latin typeface="Times New Roman" panose="02020603050405020304" pitchFamily="18" charset="0"/>
              </a:rPr>
            </a:br>
            <a:r>
              <a:rPr lang="en-US" altLang="en-US" sz="2400" dirty="0">
                <a:solidFill>
                  <a:srgbClr val="000000"/>
                </a:solidFill>
                <a:latin typeface="Times New Roman" panose="02020603050405020304" pitchFamily="18" charset="0"/>
              </a:rPr>
              <a:t>So, I consider myself an experienced cruiser.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The information I will present is based on those many years of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experience.</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When I am on a cruise where the city, I want to visit is not the port city,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I always recommend taking a ship’s tour.</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But when I am in a port with multiple attractions nearby and easy to see </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on my own - I will do it on my own.</a:t>
            </a:r>
          </a:p>
          <a:p>
            <a:pPr marL="106363">
              <a:lnSpc>
                <a:spcPct val="113000"/>
              </a:lnSpc>
              <a:buClr>
                <a:srgbClr val="77CAEE"/>
              </a:buClr>
              <a:buSzPct val="45000"/>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latin typeface="Times New Roman" panose="02020603050405020304" pitchFamily="18" charset="0"/>
              </a:rPr>
              <a:t>This presentation is for that type of port.</a:t>
            </a:r>
            <a:endParaRPr lang="en-US" sz="2400" b="0" i="0" u="none" strike="noStrike" kern="1200" dirty="0">
              <a:ln>
                <a:noFill/>
              </a:ln>
              <a:solidFill>
                <a:srgbClr val="000000"/>
              </a:solidFill>
              <a:latin typeface="Times New Roman" pitchFamily="18"/>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often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ship will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your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0"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0" y="962269"/>
            <a:ext cx="10080625" cy="75277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Arial" pitchFamily="34"/>
                <a:cs typeface="Arial" pitchFamily="34"/>
              </a:rPr>
              <a:t>St. </a:t>
            </a:r>
            <a:r>
              <a:rPr lang="en-US" sz="2400" dirty="0">
                <a:solidFill>
                  <a:srgbClr val="000000"/>
                </a:solidFill>
                <a:latin typeface="Times New Roman" pitchFamily="18"/>
                <a:ea typeface="Arial" pitchFamily="34"/>
                <a:cs typeface="Arial" pitchFamily="34"/>
              </a:rPr>
              <a:t>Croix is a US territory and therefore uses the</a:t>
            </a:r>
            <a:r>
              <a:rPr lang="en-US" sz="2400" dirty="0">
                <a:solidFill>
                  <a:srgbClr val="000000"/>
                </a:solidFill>
                <a:latin typeface="Times New Roman" pitchFamily="18"/>
                <a:ea typeface="Segoe UI" pitchFamily="34"/>
                <a:cs typeface="Segoe UI" pitchFamily="34"/>
              </a:rPr>
              <a:t> US Dollar.</a:t>
            </a:r>
          </a:p>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solidFill>
                  <a:srgbClr val="000000"/>
                </a:solidFill>
                <a:latin typeface="Times New Roman" pitchFamily="18"/>
                <a:ea typeface="Segoe UI" pitchFamily="34"/>
                <a:cs typeface="Segoe UI" pitchFamily="34"/>
              </a:rPr>
              <a:t>But for</a:t>
            </a:r>
            <a:r>
              <a:rPr lang="en-US" sz="2400" dirty="0">
                <a:solidFill>
                  <a:srgbClr val="000000"/>
                </a:solidFill>
                <a:latin typeface="Times New Roman" pitchFamily="18"/>
                <a:ea typeface="Segoe UI" pitchFamily="34"/>
                <a:cs typeface="Segoe UI" pitchFamily="34"/>
              </a:rPr>
              <a:t> </a:t>
            </a:r>
            <a:r>
              <a:rPr lang="en-US" sz="2400" b="0" i="0" u="none" strike="noStrike" kern="1200" baseline="0" dirty="0">
                <a:ln>
                  <a:noFill/>
                </a:ln>
                <a:solidFill>
                  <a:srgbClr val="000000"/>
                </a:solidFill>
                <a:latin typeface="Times New Roman" pitchFamily="18"/>
                <a:ea typeface="Segoe UI" pitchFamily="34"/>
                <a:cs typeface="Segoe UI" pitchFamily="34"/>
              </a:rPr>
              <a:t>foreign travelers here are some international exchange rates:</a:t>
            </a:r>
          </a:p>
        </p:txBody>
      </p:sp>
      <p:graphicFrame>
        <p:nvGraphicFramePr>
          <p:cNvPr id="3" name="Table 2">
            <a:extLst>
              <a:ext uri="{FF2B5EF4-FFF2-40B4-BE49-F238E27FC236}">
                <a16:creationId xmlns:a16="http://schemas.microsoft.com/office/drawing/2014/main" id="{2F13AB5F-6C79-FE47-74FA-890DB5D5E618}"/>
              </a:ext>
            </a:extLst>
          </p:cNvPr>
          <p:cNvGraphicFramePr>
            <a:graphicFrameLocks noGrp="1"/>
          </p:cNvGraphicFramePr>
          <p:nvPr>
            <p:extLst>
              <p:ext uri="{D42A27DB-BD31-4B8C-83A1-F6EECF244321}">
                <p14:modId xmlns:p14="http://schemas.microsoft.com/office/powerpoint/2010/main" val="542211220"/>
              </p:ext>
            </p:extLst>
          </p:nvPr>
        </p:nvGraphicFramePr>
        <p:xfrm>
          <a:off x="2077156" y="2051050"/>
          <a:ext cx="7309731" cy="2514600"/>
        </p:xfrm>
        <a:graphic>
          <a:graphicData uri="http://schemas.openxmlformats.org/drawingml/2006/table">
            <a:tbl>
              <a:tblPr/>
              <a:tblGrid>
                <a:gridCol w="2436577">
                  <a:extLst>
                    <a:ext uri="{9D8B030D-6E8A-4147-A177-3AD203B41FA5}">
                      <a16:colId xmlns:a16="http://schemas.microsoft.com/office/drawing/2014/main" val="2280408327"/>
                    </a:ext>
                  </a:extLst>
                </a:gridCol>
                <a:gridCol w="2436577">
                  <a:extLst>
                    <a:ext uri="{9D8B030D-6E8A-4147-A177-3AD203B41FA5}">
                      <a16:colId xmlns:a16="http://schemas.microsoft.com/office/drawing/2014/main" val="3776263759"/>
                    </a:ext>
                  </a:extLst>
                </a:gridCol>
                <a:gridCol w="2436577">
                  <a:extLst>
                    <a:ext uri="{9D8B030D-6E8A-4147-A177-3AD203B41FA5}">
                      <a16:colId xmlns:a16="http://schemas.microsoft.com/office/drawing/2014/main" val="2056391778"/>
                    </a:ext>
                  </a:extLst>
                </a:gridCol>
              </a:tblGrid>
              <a:tr h="226759">
                <a:tc>
                  <a:txBody>
                    <a:bodyPr/>
                    <a:lstStyle/>
                    <a:p>
                      <a:r>
                        <a:rPr lang="en-US" sz="1500" u="none" dirty="0"/>
                        <a:t>US Dollar</a:t>
                      </a:r>
                    </a:p>
                  </a:txBody>
                  <a:tcPr marL="0" marR="0" marT="0" marB="0" anchor="ctr">
                    <a:lnL>
                      <a:noFill/>
                    </a:lnL>
                    <a:lnR>
                      <a:noFill/>
                    </a:lnR>
                    <a:lnT>
                      <a:noFill/>
                    </a:lnT>
                    <a:lnB>
                      <a:noFill/>
                    </a:lnB>
                    <a:noFill/>
                  </a:tcPr>
                </a:tc>
                <a:tc>
                  <a:txBody>
                    <a:bodyPr/>
                    <a:lstStyle/>
                    <a:p>
                      <a:r>
                        <a:rPr lang="en-US" sz="1500" u="none" dirty="0"/>
                        <a:t>1.00 USD</a:t>
                      </a:r>
                    </a:p>
                  </a:txBody>
                  <a:tcPr marL="0" marR="0" marT="0" marB="0">
                    <a:lnL>
                      <a:noFill/>
                    </a:lnL>
                    <a:lnR>
                      <a:noFill/>
                    </a:lnR>
                    <a:lnT>
                      <a:noFill/>
                    </a:lnT>
                    <a:lnB>
                      <a:noFill/>
                    </a:lnB>
                    <a:noFill/>
                  </a:tcPr>
                </a:tc>
                <a:tc>
                  <a:txBody>
                    <a:bodyPr/>
                    <a:lstStyle/>
                    <a:p>
                      <a:r>
                        <a:rPr lang="en-US" sz="1500" u="none"/>
                        <a:t>inv. 1.00 USD</a:t>
                      </a:r>
                    </a:p>
                  </a:txBody>
                  <a:tcPr marL="0" marR="0" marT="0" marB="0" anchor="ctr">
                    <a:lnL>
                      <a:noFill/>
                    </a:lnL>
                    <a:lnR>
                      <a:noFill/>
                    </a:lnR>
                    <a:lnT>
                      <a:noFill/>
                    </a:lnT>
                    <a:lnB>
                      <a:noFill/>
                    </a:lnB>
                    <a:noFill/>
                  </a:tcPr>
                </a:tc>
                <a:extLst>
                  <a:ext uri="{0D108BD9-81ED-4DB2-BD59-A6C34878D82A}">
                    <a16:rowId xmlns:a16="http://schemas.microsoft.com/office/drawing/2014/main" val="1031904696"/>
                  </a:ext>
                </a:extLst>
              </a:tr>
              <a:tr h="226759">
                <a:tc>
                  <a:txBody>
                    <a:bodyPr/>
                    <a:lstStyle/>
                    <a:p>
                      <a:r>
                        <a:rPr lang="en-US" sz="1500" u="none" dirty="0"/>
                        <a:t>Euro</a:t>
                      </a:r>
                    </a:p>
                  </a:txBody>
                  <a:tcPr marL="0" marR="0" marT="0" marB="0" anchor="ctr">
                    <a:lnL>
                      <a:noFill/>
                    </a:lnL>
                    <a:lnR>
                      <a:noFill/>
                    </a:lnR>
                    <a:lnT>
                      <a:noFill/>
                    </a:lnT>
                    <a:lnB>
                      <a:noFill/>
                    </a:lnB>
                    <a:noFill/>
                  </a:tcPr>
                </a:tc>
                <a:tc>
                  <a:txBody>
                    <a:bodyPr/>
                    <a:lstStyle/>
                    <a:p>
                      <a:r>
                        <a:rPr lang="en-US" sz="1500" u="none" dirty="0">
                          <a:solidFill>
                            <a:schemeClr val="tx1"/>
                          </a:solidFill>
                          <a:hlinkClick r:id="rId3">
                            <a:extLst>
                              <a:ext uri="{A12FA001-AC4F-418D-AE19-62706E023703}">
                                <ahyp:hlinkClr xmlns:ahyp="http://schemas.microsoft.com/office/drawing/2018/hyperlinkcolor" val="tx"/>
                              </a:ext>
                            </a:extLst>
                          </a:hlinkClick>
                        </a:rPr>
                        <a:t>0.928324</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a:solidFill>
                            <a:schemeClr val="tx1"/>
                          </a:solidFill>
                          <a:hlinkClick r:id="rId4">
                            <a:extLst>
                              <a:ext uri="{A12FA001-AC4F-418D-AE19-62706E023703}">
                                <ahyp:hlinkClr xmlns:ahyp="http://schemas.microsoft.com/office/drawing/2018/hyperlinkcolor" val="tx"/>
                              </a:ext>
                            </a:extLst>
                          </a:hlinkClick>
                        </a:rPr>
                        <a:t>1.077210</a:t>
                      </a:r>
                      <a:endParaRPr lang="en-US" sz="1500" u="none">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3924583791"/>
                  </a:ext>
                </a:extLst>
              </a:tr>
              <a:tr h="226759">
                <a:tc>
                  <a:txBody>
                    <a:bodyPr/>
                    <a:lstStyle/>
                    <a:p>
                      <a:r>
                        <a:rPr lang="en-US" sz="1500" u="none" dirty="0"/>
                        <a:t>British Pound</a:t>
                      </a:r>
                    </a:p>
                  </a:txBody>
                  <a:tcPr marL="0" marR="0" marT="0" marB="0" anchor="ctr">
                    <a:lnL>
                      <a:noFill/>
                    </a:lnL>
                    <a:lnR>
                      <a:noFill/>
                    </a:lnR>
                    <a:lnT>
                      <a:noFill/>
                    </a:lnT>
                    <a:lnB>
                      <a:noFill/>
                    </a:lnB>
                    <a:noFill/>
                  </a:tcPr>
                </a:tc>
                <a:tc>
                  <a:txBody>
                    <a:bodyPr/>
                    <a:lstStyle/>
                    <a:p>
                      <a:r>
                        <a:rPr lang="en-US" sz="1500" u="none" dirty="0">
                          <a:solidFill>
                            <a:schemeClr val="tx1"/>
                          </a:solidFill>
                          <a:hlinkClick r:id="rId5">
                            <a:extLst>
                              <a:ext uri="{A12FA001-AC4F-418D-AE19-62706E023703}">
                                <ahyp:hlinkClr xmlns:ahyp="http://schemas.microsoft.com/office/drawing/2018/hyperlinkcolor" val="tx"/>
                              </a:ext>
                            </a:extLst>
                          </a:hlinkClick>
                        </a:rPr>
                        <a:t>0.791784</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a:solidFill>
                            <a:schemeClr val="tx1"/>
                          </a:solidFill>
                          <a:hlinkClick r:id="rId6">
                            <a:extLst>
                              <a:ext uri="{A12FA001-AC4F-418D-AE19-62706E023703}">
                                <ahyp:hlinkClr xmlns:ahyp="http://schemas.microsoft.com/office/drawing/2018/hyperlinkcolor" val="tx"/>
                              </a:ext>
                            </a:extLst>
                          </a:hlinkClick>
                        </a:rPr>
                        <a:t>1.262971</a:t>
                      </a:r>
                      <a:endParaRPr lang="en-US" sz="1500" u="none">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3879864204"/>
                  </a:ext>
                </a:extLst>
              </a:tr>
              <a:tr h="226759">
                <a:tc>
                  <a:txBody>
                    <a:bodyPr/>
                    <a:lstStyle/>
                    <a:p>
                      <a:r>
                        <a:rPr lang="en-US" sz="1500" u="none" dirty="0"/>
                        <a:t>Indian Rupee</a:t>
                      </a:r>
                    </a:p>
                  </a:txBody>
                  <a:tcPr marL="0" marR="0" marT="0" marB="0" anchor="ctr">
                    <a:lnL>
                      <a:noFill/>
                    </a:lnL>
                    <a:lnR>
                      <a:noFill/>
                    </a:lnR>
                    <a:lnT>
                      <a:noFill/>
                    </a:lnT>
                    <a:lnB>
                      <a:noFill/>
                    </a:lnB>
                    <a:noFill/>
                  </a:tcPr>
                </a:tc>
                <a:tc>
                  <a:txBody>
                    <a:bodyPr/>
                    <a:lstStyle/>
                    <a:p>
                      <a:r>
                        <a:rPr lang="en-US" sz="1500" u="none" dirty="0">
                          <a:solidFill>
                            <a:schemeClr val="tx1"/>
                          </a:solidFill>
                          <a:hlinkClick r:id="rId7">
                            <a:extLst>
                              <a:ext uri="{A12FA001-AC4F-418D-AE19-62706E023703}">
                                <ahyp:hlinkClr xmlns:ahyp="http://schemas.microsoft.com/office/drawing/2018/hyperlinkcolor" val="tx"/>
                              </a:ext>
                            </a:extLst>
                          </a:hlinkClick>
                        </a:rPr>
                        <a:t>82.994609</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a:solidFill>
                            <a:schemeClr val="tx1"/>
                          </a:solidFill>
                          <a:hlinkClick r:id="rId8">
                            <a:extLst>
                              <a:ext uri="{A12FA001-AC4F-418D-AE19-62706E023703}">
                                <ahyp:hlinkClr xmlns:ahyp="http://schemas.microsoft.com/office/drawing/2018/hyperlinkcolor" val="tx"/>
                              </a:ext>
                            </a:extLst>
                          </a:hlinkClick>
                        </a:rPr>
                        <a:t>0.012049</a:t>
                      </a:r>
                      <a:endParaRPr lang="en-US" sz="1500" u="none">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3957386029"/>
                  </a:ext>
                </a:extLst>
              </a:tr>
              <a:tr h="226759">
                <a:tc>
                  <a:txBody>
                    <a:bodyPr/>
                    <a:lstStyle/>
                    <a:p>
                      <a:r>
                        <a:rPr lang="en-US" sz="1500" u="none"/>
                        <a:t>Australian Dollar</a:t>
                      </a:r>
                    </a:p>
                  </a:txBody>
                  <a:tcPr marL="0" marR="0" marT="0" marB="0" anchor="ctr">
                    <a:lnL>
                      <a:noFill/>
                    </a:lnL>
                    <a:lnR>
                      <a:noFill/>
                    </a:lnR>
                    <a:lnT>
                      <a:noFill/>
                    </a:lnT>
                    <a:lnB>
                      <a:noFill/>
                    </a:lnB>
                    <a:noFill/>
                  </a:tcPr>
                </a:tc>
                <a:tc>
                  <a:txBody>
                    <a:bodyPr/>
                    <a:lstStyle/>
                    <a:p>
                      <a:r>
                        <a:rPr lang="en-US" sz="1500" u="none" dirty="0">
                          <a:solidFill>
                            <a:schemeClr val="tx1"/>
                          </a:solidFill>
                          <a:hlinkClick r:id="rId9">
                            <a:extLst>
                              <a:ext uri="{A12FA001-AC4F-418D-AE19-62706E023703}">
                                <ahyp:hlinkClr xmlns:ahyp="http://schemas.microsoft.com/office/drawing/2018/hyperlinkcolor" val="tx"/>
                              </a:ext>
                            </a:extLst>
                          </a:hlinkClick>
                        </a:rPr>
                        <a:t>1.531256</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a:solidFill>
                            <a:schemeClr val="tx1"/>
                          </a:solidFill>
                          <a:hlinkClick r:id="rId10">
                            <a:extLst>
                              <a:ext uri="{A12FA001-AC4F-418D-AE19-62706E023703}">
                                <ahyp:hlinkClr xmlns:ahyp="http://schemas.microsoft.com/office/drawing/2018/hyperlinkcolor" val="tx"/>
                              </a:ext>
                            </a:extLst>
                          </a:hlinkClick>
                        </a:rPr>
                        <a:t>0.653059</a:t>
                      </a:r>
                      <a:endParaRPr lang="en-US" sz="1500" u="none">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2867705339"/>
                  </a:ext>
                </a:extLst>
              </a:tr>
              <a:tr h="226759">
                <a:tc>
                  <a:txBody>
                    <a:bodyPr/>
                    <a:lstStyle/>
                    <a:p>
                      <a:r>
                        <a:rPr lang="en-US" sz="1500" u="none"/>
                        <a:t>Canadian Dollar</a:t>
                      </a:r>
                    </a:p>
                  </a:txBody>
                  <a:tcPr marL="0" marR="0" marT="0" marB="0" anchor="ctr">
                    <a:lnL>
                      <a:noFill/>
                    </a:lnL>
                    <a:lnR>
                      <a:noFill/>
                    </a:lnR>
                    <a:lnT>
                      <a:noFill/>
                    </a:lnT>
                    <a:lnB>
                      <a:noFill/>
                    </a:lnB>
                    <a:noFill/>
                  </a:tcPr>
                </a:tc>
                <a:tc>
                  <a:txBody>
                    <a:bodyPr/>
                    <a:lstStyle/>
                    <a:p>
                      <a:r>
                        <a:rPr lang="en-US" sz="1500" u="none" dirty="0">
                          <a:solidFill>
                            <a:schemeClr val="tx1"/>
                          </a:solidFill>
                          <a:hlinkClick r:id="rId11">
                            <a:extLst>
                              <a:ext uri="{A12FA001-AC4F-418D-AE19-62706E023703}">
                                <ahyp:hlinkClr xmlns:ahyp="http://schemas.microsoft.com/office/drawing/2018/hyperlinkcolor" val="tx"/>
                              </a:ext>
                            </a:extLst>
                          </a:hlinkClick>
                        </a:rPr>
                        <a:t>1.345123</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a:solidFill>
                            <a:schemeClr val="tx1"/>
                          </a:solidFill>
                          <a:hlinkClick r:id="rId12">
                            <a:extLst>
                              <a:ext uri="{A12FA001-AC4F-418D-AE19-62706E023703}">
                                <ahyp:hlinkClr xmlns:ahyp="http://schemas.microsoft.com/office/drawing/2018/hyperlinkcolor" val="tx"/>
                              </a:ext>
                            </a:extLst>
                          </a:hlinkClick>
                        </a:rPr>
                        <a:t>0.743426</a:t>
                      </a:r>
                      <a:endParaRPr lang="en-US" sz="1500" u="none">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3791570290"/>
                  </a:ext>
                </a:extLst>
              </a:tr>
              <a:tr h="226759">
                <a:tc>
                  <a:txBody>
                    <a:bodyPr/>
                    <a:lstStyle/>
                    <a:p>
                      <a:r>
                        <a:rPr lang="en-US" sz="1500" u="none"/>
                        <a:t>Singapore Dollar</a:t>
                      </a:r>
                    </a:p>
                  </a:txBody>
                  <a:tcPr marL="0" marR="0" marT="0" marB="0" anchor="ctr">
                    <a:lnL>
                      <a:noFill/>
                    </a:lnL>
                    <a:lnR>
                      <a:noFill/>
                    </a:lnR>
                    <a:lnT>
                      <a:noFill/>
                    </a:lnT>
                    <a:lnB>
                      <a:noFill/>
                    </a:lnB>
                    <a:noFill/>
                  </a:tcPr>
                </a:tc>
                <a:tc>
                  <a:txBody>
                    <a:bodyPr/>
                    <a:lstStyle/>
                    <a:p>
                      <a:r>
                        <a:rPr lang="en-US" sz="1500" u="none" dirty="0">
                          <a:solidFill>
                            <a:schemeClr val="tx1"/>
                          </a:solidFill>
                          <a:hlinkClick r:id="rId13">
                            <a:extLst>
                              <a:ext uri="{A12FA001-AC4F-418D-AE19-62706E023703}">
                                <ahyp:hlinkClr xmlns:ahyp="http://schemas.microsoft.com/office/drawing/2018/hyperlinkcolor" val="tx"/>
                              </a:ext>
                            </a:extLst>
                          </a:hlinkClick>
                        </a:rPr>
                        <a:t>1.344726</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a:solidFill>
                            <a:schemeClr val="tx1"/>
                          </a:solidFill>
                          <a:hlinkClick r:id="rId14">
                            <a:extLst>
                              <a:ext uri="{A12FA001-AC4F-418D-AE19-62706E023703}">
                                <ahyp:hlinkClr xmlns:ahyp="http://schemas.microsoft.com/office/drawing/2018/hyperlinkcolor" val="tx"/>
                              </a:ext>
                            </a:extLst>
                          </a:hlinkClick>
                        </a:rPr>
                        <a:t>0.743646</a:t>
                      </a:r>
                      <a:endParaRPr lang="en-US" sz="1500" u="none">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4096595784"/>
                  </a:ext>
                </a:extLst>
              </a:tr>
              <a:tr h="226759">
                <a:tc>
                  <a:txBody>
                    <a:bodyPr/>
                    <a:lstStyle/>
                    <a:p>
                      <a:r>
                        <a:rPr lang="en-US" sz="1500" u="none"/>
                        <a:t>Swiss Franc</a:t>
                      </a:r>
                    </a:p>
                  </a:txBody>
                  <a:tcPr marL="0" marR="0" marT="0" marB="0" anchor="ctr">
                    <a:lnL>
                      <a:noFill/>
                    </a:lnL>
                    <a:lnR>
                      <a:noFill/>
                    </a:lnR>
                    <a:lnT>
                      <a:noFill/>
                    </a:lnT>
                    <a:lnB>
                      <a:noFill/>
                    </a:lnB>
                    <a:noFill/>
                  </a:tcPr>
                </a:tc>
                <a:tc>
                  <a:txBody>
                    <a:bodyPr/>
                    <a:lstStyle/>
                    <a:p>
                      <a:r>
                        <a:rPr lang="en-US" sz="1500" u="none" dirty="0">
                          <a:solidFill>
                            <a:schemeClr val="tx1"/>
                          </a:solidFill>
                          <a:hlinkClick r:id="rId15">
                            <a:extLst>
                              <a:ext uri="{A12FA001-AC4F-418D-AE19-62706E023703}">
                                <ahyp:hlinkClr xmlns:ahyp="http://schemas.microsoft.com/office/drawing/2018/hyperlinkcolor" val="tx"/>
                              </a:ext>
                            </a:extLst>
                          </a:hlinkClick>
                        </a:rPr>
                        <a:t>0.875639</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dirty="0">
                          <a:solidFill>
                            <a:schemeClr val="tx1"/>
                          </a:solidFill>
                          <a:hlinkClick r:id="rId16">
                            <a:extLst>
                              <a:ext uri="{A12FA001-AC4F-418D-AE19-62706E023703}">
                                <ahyp:hlinkClr xmlns:ahyp="http://schemas.microsoft.com/office/drawing/2018/hyperlinkcolor" val="tx"/>
                              </a:ext>
                            </a:extLst>
                          </a:hlinkClick>
                        </a:rPr>
                        <a:t>1.142023</a:t>
                      </a:r>
                      <a:endParaRPr lang="en-US" sz="1500" u="none" dirty="0">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3474262785"/>
                  </a:ext>
                </a:extLst>
              </a:tr>
              <a:tr h="226759">
                <a:tc>
                  <a:txBody>
                    <a:bodyPr/>
                    <a:lstStyle/>
                    <a:p>
                      <a:r>
                        <a:rPr lang="en-US" sz="1500" u="none"/>
                        <a:t>Malaysian Ringgit</a:t>
                      </a:r>
                    </a:p>
                  </a:txBody>
                  <a:tcPr marL="0" marR="0" marT="0" marB="0" anchor="ctr">
                    <a:lnL>
                      <a:noFill/>
                    </a:lnL>
                    <a:lnR>
                      <a:noFill/>
                    </a:lnR>
                    <a:lnT>
                      <a:noFill/>
                    </a:lnT>
                    <a:lnB>
                      <a:noFill/>
                    </a:lnB>
                    <a:noFill/>
                  </a:tcPr>
                </a:tc>
                <a:tc>
                  <a:txBody>
                    <a:bodyPr/>
                    <a:lstStyle/>
                    <a:p>
                      <a:r>
                        <a:rPr lang="en-US" sz="1500" u="none" dirty="0">
                          <a:solidFill>
                            <a:schemeClr val="tx1"/>
                          </a:solidFill>
                          <a:hlinkClick r:id="rId17">
                            <a:extLst>
                              <a:ext uri="{A12FA001-AC4F-418D-AE19-62706E023703}">
                                <ahyp:hlinkClr xmlns:ahyp="http://schemas.microsoft.com/office/drawing/2018/hyperlinkcolor" val="tx"/>
                              </a:ext>
                            </a:extLst>
                          </a:hlinkClick>
                        </a:rPr>
                        <a:t>4.765044</a:t>
                      </a:r>
                      <a:endParaRPr lang="en-US" sz="1500" u="none" dirty="0">
                        <a:solidFill>
                          <a:schemeClr val="tx1"/>
                        </a:solidFill>
                      </a:endParaRPr>
                    </a:p>
                  </a:txBody>
                  <a:tcPr marL="0" marR="0" marT="0" marB="0" anchor="ctr">
                    <a:lnL>
                      <a:noFill/>
                    </a:lnL>
                    <a:lnR>
                      <a:noFill/>
                    </a:lnR>
                    <a:lnT>
                      <a:noFill/>
                    </a:lnT>
                    <a:lnB>
                      <a:noFill/>
                    </a:lnB>
                    <a:noFill/>
                  </a:tcPr>
                </a:tc>
                <a:tc>
                  <a:txBody>
                    <a:bodyPr/>
                    <a:lstStyle/>
                    <a:p>
                      <a:r>
                        <a:rPr lang="en-US" sz="1500" u="none" dirty="0">
                          <a:solidFill>
                            <a:schemeClr val="tx1"/>
                          </a:solidFill>
                          <a:hlinkClick r:id="rId18">
                            <a:extLst>
                              <a:ext uri="{A12FA001-AC4F-418D-AE19-62706E023703}">
                                <ahyp:hlinkClr xmlns:ahyp="http://schemas.microsoft.com/office/drawing/2018/hyperlinkcolor" val="tx"/>
                              </a:ext>
                            </a:extLst>
                          </a:hlinkClick>
                        </a:rPr>
                        <a:t>0.209862</a:t>
                      </a:r>
                      <a:endParaRPr lang="en-US" sz="1500" u="none" dirty="0">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4251333370"/>
                  </a:ext>
                </a:extLst>
              </a:tr>
              <a:tr h="226759">
                <a:tc>
                  <a:txBody>
                    <a:bodyPr/>
                    <a:lstStyle/>
                    <a:p>
                      <a:r>
                        <a:rPr lang="en-US" sz="1500" u="none"/>
                        <a:t>Japanese Yen</a:t>
                      </a:r>
                    </a:p>
                  </a:txBody>
                  <a:tcPr marL="0" marR="0" marT="0" marB="0" anchor="ctr">
                    <a:lnL>
                      <a:noFill/>
                    </a:lnL>
                    <a:lnR>
                      <a:noFill/>
                    </a:lnR>
                    <a:lnT>
                      <a:noFill/>
                    </a:lnT>
                    <a:lnB>
                      <a:noFill/>
                    </a:lnB>
                    <a:noFill/>
                  </a:tcPr>
                </a:tc>
                <a:tc>
                  <a:txBody>
                    <a:bodyPr/>
                    <a:lstStyle/>
                    <a:p>
                      <a:r>
                        <a:rPr lang="en-US" sz="1500" u="none">
                          <a:solidFill>
                            <a:schemeClr val="tx1"/>
                          </a:solidFill>
                          <a:hlinkClick r:id="rId19">
                            <a:extLst>
                              <a:ext uri="{A12FA001-AC4F-418D-AE19-62706E023703}">
                                <ahyp:hlinkClr xmlns:ahyp="http://schemas.microsoft.com/office/drawing/2018/hyperlinkcolor" val="tx"/>
                              </a:ext>
                            </a:extLst>
                          </a:hlinkClick>
                        </a:rPr>
                        <a:t>149.335187</a:t>
                      </a:r>
                      <a:endParaRPr lang="en-US" sz="1500" u="none">
                        <a:solidFill>
                          <a:schemeClr val="tx1"/>
                        </a:solidFill>
                      </a:endParaRPr>
                    </a:p>
                  </a:txBody>
                  <a:tcPr marL="0" marR="0" marT="0" marB="0" anchor="ctr">
                    <a:lnL>
                      <a:noFill/>
                    </a:lnL>
                    <a:lnR>
                      <a:noFill/>
                    </a:lnR>
                    <a:lnT>
                      <a:noFill/>
                    </a:lnT>
                    <a:lnB>
                      <a:noFill/>
                    </a:lnB>
                    <a:noFill/>
                  </a:tcPr>
                </a:tc>
                <a:tc>
                  <a:txBody>
                    <a:bodyPr/>
                    <a:lstStyle/>
                    <a:p>
                      <a:r>
                        <a:rPr lang="en-US" sz="1500" u="none" dirty="0">
                          <a:solidFill>
                            <a:schemeClr val="tx1"/>
                          </a:solidFill>
                          <a:hlinkClick r:id="rId20">
                            <a:extLst>
                              <a:ext uri="{A12FA001-AC4F-418D-AE19-62706E023703}">
                                <ahyp:hlinkClr xmlns:ahyp="http://schemas.microsoft.com/office/drawing/2018/hyperlinkcolor" val="tx"/>
                              </a:ext>
                            </a:extLst>
                          </a:hlinkClick>
                        </a:rPr>
                        <a:t>0.006696</a:t>
                      </a:r>
                      <a:endParaRPr lang="en-US" sz="1500" u="none" dirty="0">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3563454879"/>
                  </a:ext>
                </a:extLst>
              </a:tr>
              <a:tr h="226759">
                <a:tc>
                  <a:txBody>
                    <a:bodyPr/>
                    <a:lstStyle/>
                    <a:p>
                      <a:r>
                        <a:rPr lang="en-US" sz="1500" u="none"/>
                        <a:t>Chinese Yuan Renminbi</a:t>
                      </a:r>
                    </a:p>
                  </a:txBody>
                  <a:tcPr marL="0" marR="0" marT="0" marB="0" anchor="ctr">
                    <a:lnL>
                      <a:noFill/>
                    </a:lnL>
                    <a:lnR>
                      <a:noFill/>
                    </a:lnR>
                    <a:lnT>
                      <a:noFill/>
                    </a:lnT>
                    <a:lnB>
                      <a:noFill/>
                    </a:lnB>
                    <a:noFill/>
                  </a:tcPr>
                </a:tc>
                <a:tc>
                  <a:txBody>
                    <a:bodyPr/>
                    <a:lstStyle/>
                    <a:p>
                      <a:r>
                        <a:rPr lang="en-US" sz="1500" u="none">
                          <a:solidFill>
                            <a:schemeClr val="tx1"/>
                          </a:solidFill>
                          <a:hlinkClick r:id="rId21">
                            <a:extLst>
                              <a:ext uri="{A12FA001-AC4F-418D-AE19-62706E023703}">
                                <ahyp:hlinkClr xmlns:ahyp="http://schemas.microsoft.com/office/drawing/2018/hyperlinkcolor" val="tx"/>
                              </a:ext>
                            </a:extLst>
                          </a:hlinkClick>
                        </a:rPr>
                        <a:t>7.192832</a:t>
                      </a:r>
                      <a:endParaRPr lang="en-US" sz="1500" u="none">
                        <a:solidFill>
                          <a:schemeClr val="tx1"/>
                        </a:solidFill>
                      </a:endParaRPr>
                    </a:p>
                  </a:txBody>
                  <a:tcPr marL="0" marR="0" marT="0" marB="0" anchor="ctr">
                    <a:lnL>
                      <a:noFill/>
                    </a:lnL>
                    <a:lnR>
                      <a:noFill/>
                    </a:lnR>
                    <a:lnT>
                      <a:noFill/>
                    </a:lnT>
                    <a:lnB>
                      <a:noFill/>
                    </a:lnB>
                    <a:noFill/>
                  </a:tcPr>
                </a:tc>
                <a:tc>
                  <a:txBody>
                    <a:bodyPr/>
                    <a:lstStyle/>
                    <a:p>
                      <a:r>
                        <a:rPr lang="en-US" sz="1500" u="none" dirty="0">
                          <a:solidFill>
                            <a:schemeClr val="tx1"/>
                          </a:solidFill>
                          <a:hlinkClick r:id="rId22">
                            <a:extLst>
                              <a:ext uri="{A12FA001-AC4F-418D-AE19-62706E023703}">
                                <ahyp:hlinkClr xmlns:ahyp="http://schemas.microsoft.com/office/drawing/2018/hyperlinkcolor" val="tx"/>
                              </a:ext>
                            </a:extLst>
                          </a:hlinkClick>
                        </a:rPr>
                        <a:t>0.139027</a:t>
                      </a:r>
                      <a:endParaRPr lang="en-US" sz="1500" u="none" dirty="0">
                        <a:solidFill>
                          <a:schemeClr val="tx1"/>
                        </a:solidFill>
                      </a:endParaRPr>
                    </a:p>
                  </a:txBody>
                  <a:tcPr marL="0" marR="0" marT="0" marB="0" anchor="ctr">
                    <a:lnL>
                      <a:noFill/>
                    </a:lnL>
                    <a:lnR>
                      <a:noFill/>
                    </a:lnR>
                    <a:lnT>
                      <a:noFill/>
                    </a:lnT>
                    <a:lnB>
                      <a:noFill/>
                    </a:lnB>
                    <a:noFill/>
                  </a:tcPr>
                </a:tc>
                <a:extLst>
                  <a:ext uri="{0D108BD9-81ED-4DB2-BD59-A6C34878D82A}">
                    <a16:rowId xmlns:a16="http://schemas.microsoft.com/office/drawing/2014/main" val="244203623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a:t>
            </a:r>
            <a:r>
              <a:rPr lang="en-US" sz="4800" b="1" i="0" u="none" strike="noStrike" kern="1200" baseline="0" dirty="0">
                <a:ln>
                  <a:noFill/>
                </a:ln>
                <a:solidFill>
                  <a:srgbClr val="000000"/>
                </a:solidFill>
                <a:latin typeface="Times New Roman" pitchFamily="18"/>
                <a:ea typeface="Arial" pitchFamily="34"/>
                <a:cs typeface="Arial" pitchFamily="34"/>
              </a:rPr>
              <a:t>St. </a:t>
            </a:r>
            <a:r>
              <a:rPr lang="en-US" sz="4800" b="1" dirty="0">
                <a:solidFill>
                  <a:srgbClr val="000000"/>
                </a:solidFill>
                <a:latin typeface="Times New Roman" pitchFamily="18"/>
                <a:ea typeface="Arial" pitchFamily="34"/>
                <a:cs typeface="Arial" pitchFamily="34"/>
              </a:rPr>
              <a:t>Croix</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878DF8F-9DCF-CF89-8D88-CBD4B1070A89}"/>
              </a:ext>
            </a:extLst>
          </p:cNvPr>
          <p:cNvSpPr txBox="1"/>
          <p:nvPr/>
        </p:nvSpPr>
        <p:spPr>
          <a:xfrm>
            <a:off x="124179" y="846030"/>
            <a:ext cx="9770098" cy="1631216"/>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St. Croix's history spans the rule of seven nations, each influencing the customs, character, language, and architecture of the island. Even today, with modern conveniences, St. Croix retains the old-world charm that has vanished on many other islands.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island is on the same latitude as Acapulco and Hawaii, where it is eternal summer caressed by cooling Tradewinds. </a:t>
            </a:r>
          </a:p>
        </p:txBody>
      </p:sp>
      <p:pic>
        <p:nvPicPr>
          <p:cNvPr id="11266" name="Picture 2" descr=" ">
            <a:extLst>
              <a:ext uri="{FF2B5EF4-FFF2-40B4-BE49-F238E27FC236}">
                <a16:creationId xmlns:a16="http://schemas.microsoft.com/office/drawing/2014/main" id="{785D17E8-96E8-7730-F86C-91CE4B23C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9847" y="2228090"/>
            <a:ext cx="4570778" cy="342389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4016BDB-380D-EECD-B504-B54012EFB2CB}"/>
              </a:ext>
            </a:extLst>
          </p:cNvPr>
          <p:cNvSpPr txBox="1"/>
          <p:nvPr/>
        </p:nvSpPr>
        <p:spPr>
          <a:xfrm>
            <a:off x="124179" y="2359089"/>
            <a:ext cx="5385668" cy="3170099"/>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average temperature is in the mid-80s, and there’s just enough rain to keep the hibiscus, and bougainvillea in bloom year-round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eastern end is dry, with giant cactus and yucca clusters. The middle is flat fertile land, once the site of massive sugar cane plantations, while the western end rises to a height of 1,096 feet on Blue Mountain, culminating in a rainforest of giant mahogany, saman, and Tibet trees.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B49F3C71-01C1-6536-F788-D0EC17006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D7FFBC-3840-2ACB-1172-A0AA89C38BC3}"/>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About </a:t>
            </a:r>
            <a:r>
              <a:rPr lang="en-US" sz="4800" b="1" i="0" u="none" strike="noStrike" kern="1200" baseline="0" dirty="0">
                <a:ln>
                  <a:noFill/>
                </a:ln>
                <a:solidFill>
                  <a:srgbClr val="000000"/>
                </a:solidFill>
                <a:latin typeface="Times New Roman" pitchFamily="18"/>
                <a:ea typeface="Arial" pitchFamily="34"/>
                <a:cs typeface="Arial" pitchFamily="34"/>
              </a:rPr>
              <a:t>Christiansted</a:t>
            </a:r>
            <a:endParaRPr lang="en-US" sz="4800" b="1" dirty="0">
              <a:solidFill>
                <a:srgbClr val="0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E38B688D-9670-065B-9E53-88CF137EFF31}"/>
              </a:ext>
            </a:extLst>
          </p:cNvPr>
          <p:cNvSpPr txBox="1"/>
          <p:nvPr/>
        </p:nvSpPr>
        <p:spPr>
          <a:xfrm>
            <a:off x="124178" y="846030"/>
            <a:ext cx="9821099" cy="4708981"/>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One of two towns on the island, and a National Historic Site, Christiansted was once the Capital of the Danish West Indies and was founded in 1734.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The architectural quality of the town is remarkable, with cobblestone walkways shaded by large arched galleries. Many buildings and homes on St. Croix are not air-conditioned thanks to this ingenious practical design. The buildings were constructed from cut coral blocks and Danish brick brought as ballast.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Thick walls keep the interiors cool, and courtyards and arcades provide shaded retreats. Narrow streets were wide enough for the mule carts of the 1800s!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Ongoing interest continues and plans are underway for the historic restoration of old buildings on the outskirts of town.</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Historic churches, charming courtyards, shaded walkways, stone arches, antique lampposts and rows of restored townhouses add to the city's appeal. Relax on a tranquil, white sand beach or float in the aquamarine water. Enjoy the many shops, boutiques, galleries, cafes and restaurants, or visit attractions like Fort </a:t>
            </a:r>
            <a:r>
              <a:rPr lang="en-US" sz="2000" b="0" i="0" dirty="0" err="1">
                <a:effectLst/>
                <a:latin typeface="Times New Roman" panose="02020603050405020304" pitchFamily="18" charset="0"/>
                <a:cs typeface="Times New Roman" panose="02020603050405020304" pitchFamily="18" charset="0"/>
              </a:rPr>
              <a:t>Christianvaern</a:t>
            </a:r>
            <a:r>
              <a:rPr lang="en-US" sz="2000" b="0" i="0" dirty="0">
                <a:effectLst/>
                <a:latin typeface="Times New Roman" panose="02020603050405020304" pitchFamily="18" charset="0"/>
                <a:cs typeface="Times New Roman" panose="02020603050405020304" pitchFamily="18" charset="0"/>
              </a:rPr>
              <a:t>, the Customs House and the Old Scale House.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680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9EE97B39-9750-C0A2-A39E-5EFE7CBE2E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27DF3-6982-D4C0-7C19-C3283B0E9BBC}"/>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latin typeface="Times New Roman" panose="02020603050405020304" pitchFamily="18" charset="0"/>
                <a:cs typeface="Times New Roman" panose="02020603050405020304" pitchFamily="18" charset="0"/>
              </a:rPr>
              <a:t>About </a:t>
            </a:r>
            <a:r>
              <a:rPr lang="en-US" sz="4800" b="1" i="0" dirty="0">
                <a:effectLst/>
                <a:latin typeface="Times New Roman" panose="02020603050405020304" pitchFamily="18" charset="0"/>
                <a:cs typeface="Times New Roman" panose="02020603050405020304" pitchFamily="18" charset="0"/>
              </a:rPr>
              <a:t>Frederiksted </a:t>
            </a:r>
            <a:endParaRPr lang="en-US" sz="48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26EA041-28D2-26CE-C895-72BC921135AB}"/>
              </a:ext>
            </a:extLst>
          </p:cNvPr>
          <p:cNvSpPr txBox="1"/>
          <p:nvPr/>
        </p:nvSpPr>
        <p:spPr>
          <a:xfrm>
            <a:off x="124178" y="846030"/>
            <a:ext cx="9776177" cy="2246769"/>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Victorian Gingerbread, wide streets, and a picturesque waterfront the full length of the town make Frederiksted one of the most beautiful in the Caribbean. Freedom City, as it is known, has a rich history. </a:t>
            </a:r>
          </a:p>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Smugglers and pirates of the mid-1700s necessitated the construction of Fort Frederik in 1752. The city was destroyed by fire in 1758, and rebuilt in the Victorian style of the era. Time seems to have passed the city by, but the beautiful park, and open-air vendors mart come alive on the days the sleek cruise ships dock at the new pier. </a:t>
            </a:r>
          </a:p>
        </p:txBody>
      </p:sp>
      <p:pic>
        <p:nvPicPr>
          <p:cNvPr id="12290" name="Picture 2" descr="Image result for Frederiksted st. croix falls wi">
            <a:extLst>
              <a:ext uri="{FF2B5EF4-FFF2-40B4-BE49-F238E27FC236}">
                <a16:creationId xmlns:a16="http://schemas.microsoft.com/office/drawing/2014/main" id="{019E3CF9-A778-FAA5-DACD-A6DD8CBEA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71" y="3083169"/>
            <a:ext cx="4705437" cy="261571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A7580F8-6AA4-2298-24DB-60CBB48E9698}"/>
              </a:ext>
            </a:extLst>
          </p:cNvPr>
          <p:cNvSpPr txBox="1"/>
          <p:nvPr/>
        </p:nvSpPr>
        <p:spPr>
          <a:xfrm>
            <a:off x="4791987" y="3083169"/>
            <a:ext cx="5040488" cy="2246769"/>
          </a:xfrm>
          <a:prstGeom prst="rect">
            <a:avLst/>
          </a:prstGeom>
          <a:noFill/>
        </p:spPr>
        <p:txBody>
          <a:bodyPr wrap="square">
            <a:spAutoFit/>
          </a:bodyPr>
          <a:lstStyle/>
          <a:p>
            <a:pPr marL="342900" indent="-342900">
              <a:buFont typeface="Arial" panose="020B0604020202020204" pitchFamily="34" charset="0"/>
              <a:buChar char="•"/>
            </a:pPr>
            <a:r>
              <a:rPr lang="en-US" sz="2000" b="0" i="0" dirty="0">
                <a:effectLst/>
                <a:latin typeface="Times New Roman" panose="02020603050405020304" pitchFamily="18" charset="0"/>
                <a:cs typeface="Times New Roman" panose="02020603050405020304" pitchFamily="18" charset="0"/>
              </a:rPr>
              <a:t>On those evenings, Harbor Night turns Strand Street into a festival, with mocko jumbie stilt dancers, steel pan bans, and street vendors offering local food and drink. Navy ships and subs from the US and foreign fleets dock here often for R&amp;R and frequently give tours of the vessels.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008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7A3DCADB-BED2-13CB-B883-0F2201B1E2CD}"/>
              </a:ext>
            </a:extLst>
          </p:cNvPr>
          <p:cNvSpPr>
            <a:spLocks noGrp="1"/>
          </p:cNvSpPr>
          <p:nvPr>
            <p:ph type="sldNum" sz="quarter" idx="4294967295"/>
          </p:nvPr>
        </p:nvSpPr>
        <p:spPr>
          <a:xfrm>
            <a:off x="7740650" y="5219700"/>
            <a:ext cx="2339975" cy="360363"/>
          </a:xfrm>
          <a:prstGeom prst="rect">
            <a:avLst/>
          </a:prstGeom>
        </p:spPr>
        <p:txBody>
          <a:bodyPr/>
          <a:lstStyle/>
          <a:p>
            <a:pPr lvl="0"/>
            <a:fld id="{2A6BFD85-4870-4D28-95E8-EB6D313F6BEA}" type="slidenum">
              <a:rPr/>
              <a:t>9</a:t>
            </a:fld>
            <a:endParaRPr lang="en-US"/>
          </a:p>
        </p:txBody>
      </p:sp>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73025"/>
            <a:ext cx="10080625" cy="692150"/>
          </a:xfrm>
          <a:prstGeom prst="rect">
            <a:avLst/>
          </a:prstGeom>
        </p:spPr>
        <p:txBody>
          <a:bodyPr vert="horz"/>
          <a:lstStyle/>
          <a:p>
            <a:pPr lvl="0" algn="ctr" rtl="0"/>
            <a:r>
              <a:rPr lang="en-US" sz="4800" dirty="0">
                <a:solidFill>
                  <a:srgbClr val="000000"/>
                </a:solidFill>
                <a:latin typeface="Times New Roman" panose="02020603050405020304" pitchFamily="18" charset="0"/>
                <a:cs typeface="Times New Roman" panose="02020603050405020304" pitchFamily="18" charset="0"/>
              </a:rPr>
              <a:t>Area Map of St. John</a:t>
            </a:r>
          </a:p>
        </p:txBody>
      </p:sp>
      <p:pic>
        <p:nvPicPr>
          <p:cNvPr id="4" name="Picture 3" descr="A map of the virgin islands&#10;&#10;Description automatically generated">
            <a:extLst>
              <a:ext uri="{FF2B5EF4-FFF2-40B4-BE49-F238E27FC236}">
                <a16:creationId xmlns:a16="http://schemas.microsoft.com/office/drawing/2014/main" id="{93D7E54F-A3FB-2EEF-DC5C-4D662E9CC1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254" y="0"/>
            <a:ext cx="7104116" cy="5683293"/>
          </a:xfrm>
          <a:prstGeom prst="rect">
            <a:avLst/>
          </a:prstGeom>
        </p:spPr>
      </p:pic>
      <p:pic>
        <p:nvPicPr>
          <p:cNvPr id="8" name="Picture 7" descr="A map of the islands&#10;&#10;Description automatically generated">
            <a:extLst>
              <a:ext uri="{FF2B5EF4-FFF2-40B4-BE49-F238E27FC236}">
                <a16:creationId xmlns:a16="http://schemas.microsoft.com/office/drawing/2014/main" id="{2F3A1F2F-C4C0-7E87-8B7E-44A913C2B244}"/>
              </a:ext>
            </a:extLst>
          </p:cNvPr>
          <p:cNvPicPr>
            <a:picLocks noChangeAspect="1"/>
          </p:cNvPicPr>
          <p:nvPr/>
        </p:nvPicPr>
        <p:blipFill rotWithShape="1">
          <a:blip r:embed="rId4">
            <a:extLst>
              <a:ext uri="{28A0092B-C50C-407E-A947-70E740481C1C}">
                <a14:useLocalDpi xmlns:a14="http://schemas.microsoft.com/office/drawing/2010/main" val="0"/>
              </a:ext>
            </a:extLst>
          </a:blip>
          <a:srcRect l="18800" r="-1"/>
          <a:stretch/>
        </p:blipFill>
        <p:spPr>
          <a:xfrm>
            <a:off x="-25806" y="1"/>
            <a:ext cx="10106429" cy="5670550"/>
          </a:xfrm>
          <a:prstGeom prst="rect">
            <a:avLst/>
          </a:prstGeom>
        </p:spPr>
      </p:pic>
      <p:sp>
        <p:nvSpPr>
          <p:cNvPr id="10" name="TextBox 9">
            <a:extLst>
              <a:ext uri="{FF2B5EF4-FFF2-40B4-BE49-F238E27FC236}">
                <a16:creationId xmlns:a16="http://schemas.microsoft.com/office/drawing/2014/main" id="{3C5B5EB9-6B57-9B2E-629E-AEC553D56122}"/>
              </a:ext>
            </a:extLst>
          </p:cNvPr>
          <p:cNvSpPr txBox="1"/>
          <p:nvPr/>
        </p:nvSpPr>
        <p:spPr>
          <a:xfrm>
            <a:off x="4947386" y="2634379"/>
            <a:ext cx="4494998" cy="707886"/>
          </a:xfrm>
          <a:prstGeom prst="rect">
            <a:avLst/>
          </a:prstGeom>
          <a:noFill/>
        </p:spPr>
        <p:txBody>
          <a:bodyPr wrap="square">
            <a:spAutoFit/>
          </a:bodyPr>
          <a:lstStyle/>
          <a:p>
            <a:r>
              <a:rPr lang="en-US" sz="4000" b="1" dirty="0">
                <a:solidFill>
                  <a:srgbClr val="000000"/>
                </a:solidFill>
                <a:latin typeface="Times New Roman" panose="02020603050405020304" pitchFamily="18" charset="0"/>
                <a:cs typeface="Times New Roman" panose="02020603050405020304" pitchFamily="18" charset="0"/>
              </a:rPr>
              <a:t>US Virgin Islands</a:t>
            </a:r>
            <a:endParaRPr lang="en-US" sz="4000" dirty="0"/>
          </a:p>
        </p:txBody>
      </p:sp>
    </p:spTree>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1093</TotalTime>
  <Words>2739</Words>
  <Application>Microsoft Office PowerPoint</Application>
  <PresentationFormat>Custom</PresentationFormat>
  <Paragraphs>206</Paragraphs>
  <Slides>25</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-apple-system</vt:lpstr>
      <vt:lpstr>Arial</vt:lpstr>
      <vt:lpstr>Calibri</vt:lpstr>
      <vt:lpstr>Liberation Sans</vt:lpstr>
      <vt:lpstr>Times New Roman</vt:lpstr>
      <vt:lpstr>Trip Sans VF</vt:lpstr>
      <vt:lpstr>Wingdings</vt:lpstr>
      <vt:lpstr>Default</vt:lpstr>
      <vt:lpstr>St. Croix  Virgin Islands Presented by Marc Silver</vt:lpstr>
      <vt:lpstr>What I Will Cover</vt:lpstr>
      <vt:lpstr>My Port Philosophy</vt:lpstr>
      <vt:lpstr>PowerPoint Presentation</vt:lpstr>
      <vt:lpstr>PowerPoint Presentation</vt:lpstr>
      <vt:lpstr>About St. Croix</vt:lpstr>
      <vt:lpstr>About Christiansted</vt:lpstr>
      <vt:lpstr>About Frederiksted </vt:lpstr>
      <vt:lpstr>Area Map of St. John</vt:lpstr>
      <vt:lpstr>PowerPoint Presentation</vt:lpstr>
      <vt:lpstr>St. Croix Buses</vt:lpstr>
      <vt:lpstr>St. Croix Taxis</vt:lpstr>
      <vt:lpstr>Car Rental in  </vt:lpstr>
      <vt:lpstr>PowerPoint Presentation</vt:lpstr>
      <vt:lpstr>Founded on the site of an earlier French settlement, Christiansted was laid out in a grid pattern with two marketplaces. </vt:lpstr>
      <vt:lpstr>PowerPoint Presentation</vt:lpstr>
      <vt:lpstr>Explore Nearby Beaches </vt:lpstr>
      <vt:lpstr>St. Croix’s Botanical Garden</vt:lpstr>
      <vt:lpstr>Christiansted National Historic Site</vt:lpstr>
      <vt:lpstr>PowerPoint Presentation</vt:lpstr>
      <vt:lpstr>Protestant Cay</vt:lpstr>
      <vt:lpstr>Buck Island Reef National Monument</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132</cp:revision>
  <dcterms:created xsi:type="dcterms:W3CDTF">2023-03-25T21:24:27Z</dcterms:created>
  <dcterms:modified xsi:type="dcterms:W3CDTF">2024-08-22T00:51:32Z</dcterms:modified>
</cp:coreProperties>
</file>