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26_A31BF6BB.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2F_F6074A88.xml" ContentType="application/vnd.ms-powerpoint.comments+xml"/>
  <Override PartName="/ppt/notesSlides/notesSlide7.xml" ContentType="application/vnd.openxmlformats-officedocument.presentationml.notesSlide+xml"/>
  <Override PartName="/ppt/comments/modernComment_113_AF658858.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19_91183B2D.xml" ContentType="application/vnd.ms-powerpoint.comments+xml"/>
  <Override PartName="/ppt/comments/modernComment_11A_67E8F0AD.xml" ContentType="application/vnd.ms-powerpoint.comments+xml"/>
  <Override PartName="/ppt/notesSlides/notesSlide10.xml" ContentType="application/vnd.openxmlformats-officedocument.presentationml.notesSlide+xml"/>
  <Override PartName="/ppt/comments/modernComment_11C_320243FA.xml" ContentType="application/vnd.ms-powerpoint.comments+xml"/>
  <Override PartName="/ppt/notesSlides/notesSlide11.xml" ContentType="application/vnd.openxmlformats-officedocument.presentationml.notesSlide+xml"/>
  <Override PartName="/ppt/comments/modernComment_11D_18179E3D.xml" ContentType="application/vnd.ms-powerpoint.comments+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2" r:id="rId3"/>
    <p:sldId id="261" r:id="rId4"/>
    <p:sldId id="264" r:id="rId5"/>
    <p:sldId id="263" r:id="rId6"/>
    <p:sldId id="299" r:id="rId7"/>
    <p:sldId id="258" r:id="rId8"/>
    <p:sldId id="259" r:id="rId9"/>
    <p:sldId id="293" r:id="rId10"/>
    <p:sldId id="294" r:id="rId11"/>
    <p:sldId id="266" r:id="rId12"/>
    <p:sldId id="273" r:id="rId13"/>
    <p:sldId id="303" r:id="rId14"/>
    <p:sldId id="302" r:id="rId15"/>
    <p:sldId id="301" r:id="rId16"/>
    <p:sldId id="272" r:id="rId17"/>
    <p:sldId id="271" r:id="rId18"/>
    <p:sldId id="270" r:id="rId19"/>
    <p:sldId id="269" r:id="rId20"/>
    <p:sldId id="295" r:id="rId21"/>
    <p:sldId id="296" r:id="rId22"/>
    <p:sldId id="297" r:id="rId23"/>
    <p:sldId id="275" r:id="rId24"/>
    <p:sldId id="277" r:id="rId25"/>
    <p:sldId id="276"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8"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44" autoAdjust="0"/>
    <p:restoredTop sz="94660"/>
  </p:normalViewPr>
  <p:slideViewPr>
    <p:cSldViewPr snapToGrid="0" showGuides="1">
      <p:cViewPr varScale="1">
        <p:scale>
          <a:sx n="80" d="100"/>
          <a:sy n="80" d="100"/>
        </p:scale>
        <p:origin x="96" y="192"/>
      </p:cViewPr>
      <p:guideLst>
        <p:guide orient="horz" pos="136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8/10/relationships/authors" Target="authors.xml"/></Relationships>
</file>

<file path=ppt/comments/modernComment_113_AF658858.xml><?xml version="1.0" encoding="utf-8"?>
<p188:cmLst xmlns:a="http://schemas.openxmlformats.org/drawingml/2006/main" xmlns:r="http://schemas.openxmlformats.org/officeDocument/2006/relationships" xmlns:p188="http://schemas.microsoft.com/office/powerpoint/2018/8/main">
  <p188:cm id="{0F8240A3-30D5-4AE8-BEC6-1965238700B3}" authorId="{5A6809BF-033D-8017-B196-2FD9BEB1A563}" created="2024-09-04T00:38:33.630">
    <ac:deMkLst xmlns:ac="http://schemas.microsoft.com/office/drawing/2013/main/command">
      <pc:docMk xmlns:pc="http://schemas.microsoft.com/office/powerpoint/2013/main/command"/>
      <pc:sldMk xmlns:pc="http://schemas.microsoft.com/office/powerpoint/2013/main/command" cId="2942666840" sldId="275"/>
      <ac:spMk id="3" creationId="{5B61F1F9-093E-312F-0E98-9F10E1EDB544}"/>
    </ac:deMkLst>
    <p188:txBody>
      <a:bodyPr/>
      <a:lstStyle/>
      <a:p>
        <a:r>
          <a:rPr lang="en-US"/>
          <a:t>Also called Viura in Rioja and neighboring Navarra)</a:t>
        </a:r>
      </a:p>
    </p188:txBody>
  </p188:cm>
  <p188:cm id="{B67870E5-0321-43B1-B2EA-573CAE75CA9D}" authorId="{5A6809BF-033D-8017-B196-2FD9BEB1A563}" created="2024-09-04T00:45:04.510">
    <ac:deMkLst xmlns:ac="http://schemas.microsoft.com/office/drawing/2013/main/command">
      <pc:docMk xmlns:pc="http://schemas.microsoft.com/office/powerpoint/2013/main/command"/>
      <pc:sldMk xmlns:pc="http://schemas.microsoft.com/office/powerpoint/2013/main/command" cId="2942666840" sldId="275"/>
      <ac:spMk id="3" creationId="{5B61F1F9-093E-312F-0E98-9F10E1EDB544}"/>
    </ac:deMkLst>
    <p188:txBody>
      <a:bodyPr/>
      <a:lstStyle/>
      <a:p>
        <a:r>
          <a:rPr lang="en-US"/>
          <a:t>
Food Pairing: Younger Viura wines pair well with southeast Asian (coconut curries, Viet. vermicelli noodle bowls). Aged Viura pairs nicely with roast meats and resinous herbs.</a:t>
        </a:r>
      </a:p>
    </p188:txBody>
  </p188:cm>
</p188:cmLst>
</file>

<file path=ppt/comments/modernComment_119_91183B2D.xml><?xml version="1.0" encoding="utf-8"?>
<p188:cmLst xmlns:a="http://schemas.openxmlformats.org/drawingml/2006/main" xmlns:r="http://schemas.openxmlformats.org/officeDocument/2006/relationships" xmlns:p188="http://schemas.microsoft.com/office/powerpoint/2018/8/main">
  <p188:cm id="{52E8812C-8286-4A6D-A330-23CAAA0A1FF9}" authorId="{5A6809BF-033D-8017-B196-2FD9BEB1A563}" created="2024-09-04T14:52:08.166">
    <ac:deMkLst xmlns:ac="http://schemas.microsoft.com/office/drawing/2013/main/command">
      <pc:docMk xmlns:pc="http://schemas.microsoft.com/office/powerpoint/2013/main/command"/>
      <pc:sldMk xmlns:pc="http://schemas.microsoft.com/office/powerpoint/2013/main/command" cId="2434284333" sldId="281"/>
      <ac:picMk id="7" creationId="{490C76C6-7C48-C402-B68A-C37545B20E28}"/>
    </ac:deMkLst>
    <p188:txBody>
      <a:bodyPr/>
      <a:lstStyle/>
      <a:p>
        <a:r>
          <a:rPr lang="en-US"/>
          <a:t>Wine Enthuist has also given recognition to the following wines: 
Barón de Chirel Verdejo Viñas Centenarias 2022 – 94 points
XR de Marqués de Riscal 2019 – 93 points
Marqués de Riscal Reserva 2020 – 92 points
Marqués de Riscal Verdejo 2023 – 89 points &amp; Best Buy
Marqués de Riscal Sauvignon Blanc 2023 – 89 points &amp; Best Buy</a:t>
        </a:r>
      </a:p>
    </p188:txBody>
  </p188:cm>
</p188:cmLst>
</file>

<file path=ppt/comments/modernComment_11A_67E8F0AD.xml><?xml version="1.0" encoding="utf-8"?>
<p188:cmLst xmlns:a="http://schemas.openxmlformats.org/drawingml/2006/main" xmlns:r="http://schemas.openxmlformats.org/officeDocument/2006/relationships" xmlns:p188="http://schemas.microsoft.com/office/powerpoint/2018/8/main">
  <p188:cm id="{4B72E540-947D-4257-A262-A7B27487C1D4}" authorId="{5A6809BF-033D-8017-B196-2FD9BEB1A563}" created="2024-09-04T15:00:14.813">
    <ac:deMkLst xmlns:ac="http://schemas.microsoft.com/office/drawing/2013/main/command">
      <pc:docMk xmlns:pc="http://schemas.microsoft.com/office/powerpoint/2013/main/command"/>
      <pc:sldMk xmlns:pc="http://schemas.microsoft.com/office/powerpoint/2013/main/command" cId="1743319213" sldId="282"/>
      <ac:spMk id="3" creationId="{5B61F1F9-093E-312F-0E98-9F10E1EDB544}"/>
    </ac:deMkLst>
    <p188:txBody>
      <a:bodyPr/>
      <a:lstStyle/>
      <a:p>
        <a:r>
          <a:rPr lang="en-US"/>
          <a:t>The literal translation of Unico, Vega Sicilia’s top cuvée, means “unique” or “the only one.” </a:t>
        </a:r>
      </a:p>
    </p188:txBody>
  </p188:cm>
  <p188:cm id="{1EF6F0F2-4EB6-4608-B7C2-8C709C68081F}" authorId="{5A6809BF-033D-8017-B196-2FD9BEB1A563}" created="2024-09-04T15:01:09.521">
    <ac:deMkLst xmlns:ac="http://schemas.microsoft.com/office/drawing/2013/main/command">
      <pc:docMk xmlns:pc="http://schemas.microsoft.com/office/powerpoint/2013/main/command"/>
      <pc:sldMk xmlns:pc="http://schemas.microsoft.com/office/powerpoint/2013/main/command" cId="1743319213" sldId="282"/>
      <ac:spMk id="3" creationId="{5B61F1F9-093E-312F-0E98-9F10E1EDB544}"/>
    </ac:deMkLst>
    <p188:txBody>
      <a:bodyPr/>
      <a:lstStyle/>
      <a:p>
        <a:r>
          <a:rPr lang="en-US"/>
          <a:t>Vega Sicilia owns vineyards in Spain’s Toro and Rioja regions, as well as in Hungary, where it produces desert wines under the label Oremus. </a:t>
        </a:r>
      </a:p>
    </p188:txBody>
  </p188:cm>
</p188:cmLst>
</file>

<file path=ppt/comments/modernComment_11C_320243FA.xml><?xml version="1.0" encoding="utf-8"?>
<p188:cmLst xmlns:a="http://schemas.openxmlformats.org/drawingml/2006/main" xmlns:r="http://schemas.openxmlformats.org/officeDocument/2006/relationships" xmlns:p188="http://schemas.microsoft.com/office/powerpoint/2018/8/main">
  <p188:cm id="{9417B71F-B0C3-443B-86F6-94F26FC0FC7A}" authorId="{5A6809BF-033D-8017-B196-2FD9BEB1A563}" created="2024-09-04T16:35:27.506">
    <ac:txMkLst xmlns:ac="http://schemas.microsoft.com/office/drawing/2013/main/command">
      <pc:docMk xmlns:pc="http://schemas.microsoft.com/office/powerpoint/2013/main/command"/>
      <pc:sldMk xmlns:pc="http://schemas.microsoft.com/office/powerpoint/2013/main/command" cId="839009274" sldId="284"/>
      <ac:spMk id="3" creationId="{5B61F1F9-093E-312F-0E98-9F10E1EDB544}"/>
      <ac:txMk cp="515" len="12">
        <ac:context len="886" hash="1043481633"/>
      </ac:txMk>
    </ac:txMkLst>
    <p188:pos x="4626864" y="2179319"/>
    <p188:txBody>
      <a:bodyPr/>
      <a:lstStyle/>
      <a:p>
        <a:r>
          <a:rPr lang="en-US"/>
          <a:t>Familia Torres Mas La Plana Cabernet Sauvignon 2018 from Penedes, Spain
Scored: 
    94 James     Suckling
    93 Robert     Parker
    91 Wine Spectator</a:t>
        </a:r>
      </a:p>
    </p188:txBody>
  </p188:cm>
  <p188:cm id="{165DE90A-29CB-49A0-B17D-F38271C0175A}" authorId="{5A6809BF-033D-8017-B196-2FD9BEB1A563}" created="2024-09-04T16:43:17.046">
    <ac:txMkLst xmlns:ac="http://schemas.microsoft.com/office/drawing/2013/main/command">
      <pc:docMk xmlns:pc="http://schemas.microsoft.com/office/powerpoint/2013/main/command"/>
      <pc:sldMk xmlns:pc="http://schemas.microsoft.com/office/powerpoint/2013/main/command" cId="839009274" sldId="284"/>
      <ac:spMk id="3" creationId="{5B61F1F9-093E-312F-0E98-9F10E1EDB544}"/>
      <ac:txMk cp="175" len="56">
        <ac:context len="886" hash="1043481633"/>
      </ac:txMk>
    </ac:txMkLst>
    <p188:pos x="6260592" y="1594103"/>
    <p188:txBody>
      <a:bodyPr/>
      <a:lstStyle/>
      <a:p>
        <a:r>
          <a:rPr lang="en-US"/>
          <a:t>Alvaro Palacios is a pioneer of the modern Spanish wine movement, producing acclaimed wines from ancient Garnacha vines in Priorat.</a:t>
        </a:r>
      </a:p>
    </p188:txBody>
  </p188:cm>
</p188:cmLst>
</file>

<file path=ppt/comments/modernComment_11D_18179E3D.xml><?xml version="1.0" encoding="utf-8"?>
<p188:cmLst xmlns:a="http://schemas.openxmlformats.org/drawingml/2006/main" xmlns:r="http://schemas.openxmlformats.org/officeDocument/2006/relationships" xmlns:p188="http://schemas.microsoft.com/office/powerpoint/2018/8/main">
  <p188:cm id="{A9DD12AE-D5DC-4C32-AD63-6A1FEA4203DD}" authorId="{5A6809BF-033D-8017-B196-2FD9BEB1A563}" created="2024-09-04T16:58:42.487">
    <ac:deMkLst xmlns:ac="http://schemas.microsoft.com/office/drawing/2013/main/command">
      <pc:docMk xmlns:pc="http://schemas.microsoft.com/office/powerpoint/2013/main/command"/>
      <pc:sldMk xmlns:pc="http://schemas.microsoft.com/office/powerpoint/2013/main/command" cId="404201021" sldId="285"/>
      <ac:spMk id="3" creationId="{5B61F1F9-093E-312F-0E98-9F10E1EDB544}"/>
    </ac:deMkLst>
    <p188:txBody>
      <a:bodyPr/>
      <a:lstStyle/>
      <a:p>
        <a:r>
          <a:rPr lang="en-US"/>
          <a:t>The winery has played a crucial role in promoting Sherry globally and continues to innovate with new styles and expressions.</a:t>
        </a:r>
      </a:p>
    </p188:txBody>
  </p188:cm>
  <p188:cm id="{7DC4FC0F-0619-43B6-AF27-6262598C30BF}" authorId="{5A6809BF-033D-8017-B196-2FD9BEB1A563}" created="2024-09-04T17:01:51.904">
    <ac:deMkLst xmlns:ac="http://schemas.microsoft.com/office/drawing/2013/main/command">
      <pc:docMk xmlns:pc="http://schemas.microsoft.com/office/powerpoint/2013/main/command"/>
      <pc:sldMk xmlns:pc="http://schemas.microsoft.com/office/powerpoint/2013/main/command" cId="404201021" sldId="285"/>
      <ac:picMk id="5" creationId="{92B19890-F32C-0D33-FB46-F61AC33B75E1}"/>
    </ac:deMkLst>
    <p188:txBody>
      <a:bodyPr/>
      <a:lstStyle/>
      <a:p>
        <a:r>
          <a:rPr lang="en-US"/>
          <a:t>Bottle shown is Gonzalez Byass Noe Envejecido 30 Año Jerez Spanish Fortified Wine - Enjoy Wine</a:t>
        </a:r>
      </a:p>
    </p188:txBody>
  </p188:cm>
</p188:cmLst>
</file>

<file path=ppt/comments/modernComment_126_A31BF6BB.xml><?xml version="1.0" encoding="utf-8"?>
<p188:cmLst xmlns:a="http://schemas.openxmlformats.org/drawingml/2006/main" xmlns:r="http://schemas.openxmlformats.org/officeDocument/2006/relationships" xmlns:p188="http://schemas.microsoft.com/office/powerpoint/2018/8/main">
  <p188:cm id="{4418AFC4-0026-43C5-89DF-4D08AC95CFA4}" authorId="{5A6809BF-033D-8017-B196-2FD9BEB1A563}" created="2024-09-03T21:22:43.643">
    <ac:deMkLst xmlns:ac="http://schemas.microsoft.com/office/drawing/2013/main/command">
      <pc:docMk xmlns:pc="http://schemas.microsoft.com/office/powerpoint/2013/main/command"/>
      <pc:sldMk xmlns:pc="http://schemas.microsoft.com/office/powerpoint/2013/main/command" cId="2736518843" sldId="294"/>
      <ac:spMk id="7" creationId="{C586D521-9E11-9A61-4F3B-462F1E37D488}"/>
    </ac:deMkLst>
    <p188:txBody>
      <a:bodyPr/>
      <a:lstStyle/>
      <a:p>
        <a:r>
          <a:rPr lang="en-US"/>
          <a:t>A small number of red wines are also made in this part of Spain, predominantly from Mencia and Sousao (Vinhao).</a:t>
        </a:r>
      </a:p>
    </p188:txBody>
  </p188:cm>
</p188:cmLst>
</file>

<file path=ppt/comments/modernComment_12F_F6074A88.xml><?xml version="1.0" encoding="utf-8"?>
<p188:cmLst xmlns:a="http://schemas.openxmlformats.org/drawingml/2006/main" xmlns:r="http://schemas.openxmlformats.org/officeDocument/2006/relationships" xmlns:p188="http://schemas.microsoft.com/office/powerpoint/2018/8/main">
  <p188:cm id="{F43DC467-FE32-44E4-B1F0-3E5D6A5E4857}" authorId="{5A6809BF-033D-8017-B196-2FD9BEB1A563}" created="2024-09-03T22:52:19.820">
    <ac:txMkLst xmlns:ac="http://schemas.microsoft.com/office/drawing/2013/main/command">
      <pc:docMk xmlns:pc="http://schemas.microsoft.com/office/powerpoint/2013/main/command"/>
      <pc:sldMk xmlns:pc="http://schemas.microsoft.com/office/powerpoint/2013/main/command" cId="4127672968" sldId="303"/>
      <ac:spMk id="7" creationId="{B0EE8FD7-0D88-A323-BC63-E8CBA8AE81D2}"/>
      <ac:txMk cp="409" len="14">
        <ac:context len="624" hash="3069606862"/>
      </ac:txMk>
    </ac:txMkLst>
    <p188:pos x="7647752" y="1792705"/>
    <p188:txBody>
      <a:bodyPr/>
      <a:lstStyle/>
      <a:p>
        <a:r>
          <a:rPr lang="en-US"/>
          <a:t>1 Hectare is 2.47 acres.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AA1FC-B8DD-4E55-A955-61B0B10EE902}"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884FB-B209-42A2-95AB-96EFEBAFCFBA}" type="slidenum">
              <a:rPr lang="en-US" smtClean="0"/>
              <a:t>‹#›</a:t>
            </a:fld>
            <a:endParaRPr lang="en-US"/>
          </a:p>
        </p:txBody>
      </p:sp>
    </p:spTree>
    <p:extLst>
      <p:ext uri="{BB962C8B-B14F-4D97-AF65-F5344CB8AC3E}">
        <p14:creationId xmlns:p14="http://schemas.microsoft.com/office/powerpoint/2010/main" val="246916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1</a:t>
            </a:fld>
            <a:endParaRPr lang="en-US"/>
          </a:p>
        </p:txBody>
      </p:sp>
    </p:spTree>
    <p:extLst>
      <p:ext uri="{BB962C8B-B14F-4D97-AF65-F5344CB8AC3E}">
        <p14:creationId xmlns:p14="http://schemas.microsoft.com/office/powerpoint/2010/main" val="1505124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31</a:t>
            </a:fld>
            <a:endParaRPr lang="en-US"/>
          </a:p>
        </p:txBody>
      </p:sp>
    </p:spTree>
    <p:extLst>
      <p:ext uri="{BB962C8B-B14F-4D97-AF65-F5344CB8AC3E}">
        <p14:creationId xmlns:p14="http://schemas.microsoft.com/office/powerpoint/2010/main" val="3101788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33</a:t>
            </a:fld>
            <a:endParaRPr lang="en-US"/>
          </a:p>
        </p:txBody>
      </p:sp>
    </p:spTree>
    <p:extLst>
      <p:ext uri="{BB962C8B-B14F-4D97-AF65-F5344CB8AC3E}">
        <p14:creationId xmlns:p14="http://schemas.microsoft.com/office/powerpoint/2010/main" val="425853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36</a:t>
            </a:fld>
            <a:endParaRPr lang="en-US"/>
          </a:p>
        </p:txBody>
      </p:sp>
    </p:spTree>
    <p:extLst>
      <p:ext uri="{BB962C8B-B14F-4D97-AF65-F5344CB8AC3E}">
        <p14:creationId xmlns:p14="http://schemas.microsoft.com/office/powerpoint/2010/main" val="304521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5</a:t>
            </a:fld>
            <a:endParaRPr lang="en-US"/>
          </a:p>
        </p:txBody>
      </p:sp>
    </p:spTree>
    <p:extLst>
      <p:ext uri="{BB962C8B-B14F-4D97-AF65-F5344CB8AC3E}">
        <p14:creationId xmlns:p14="http://schemas.microsoft.com/office/powerpoint/2010/main" val="24013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7</a:t>
            </a:fld>
            <a:endParaRPr lang="en-US"/>
          </a:p>
        </p:txBody>
      </p:sp>
    </p:spTree>
    <p:extLst>
      <p:ext uri="{BB962C8B-B14F-4D97-AF65-F5344CB8AC3E}">
        <p14:creationId xmlns:p14="http://schemas.microsoft.com/office/powerpoint/2010/main" val="3965267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9</a:t>
            </a:fld>
            <a:endParaRPr lang="en-US"/>
          </a:p>
        </p:txBody>
      </p:sp>
    </p:spTree>
    <p:extLst>
      <p:ext uri="{BB962C8B-B14F-4D97-AF65-F5344CB8AC3E}">
        <p14:creationId xmlns:p14="http://schemas.microsoft.com/office/powerpoint/2010/main" val="35723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11</a:t>
            </a:fld>
            <a:endParaRPr lang="en-US"/>
          </a:p>
        </p:txBody>
      </p:sp>
    </p:spTree>
    <p:extLst>
      <p:ext uri="{BB962C8B-B14F-4D97-AF65-F5344CB8AC3E}">
        <p14:creationId xmlns:p14="http://schemas.microsoft.com/office/powerpoint/2010/main" val="307228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12</a:t>
            </a:fld>
            <a:endParaRPr lang="en-US"/>
          </a:p>
        </p:txBody>
      </p:sp>
    </p:spTree>
    <p:extLst>
      <p:ext uri="{BB962C8B-B14F-4D97-AF65-F5344CB8AC3E}">
        <p14:creationId xmlns:p14="http://schemas.microsoft.com/office/powerpoint/2010/main" val="297077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23</a:t>
            </a:fld>
            <a:endParaRPr lang="en-US"/>
          </a:p>
        </p:txBody>
      </p:sp>
    </p:spTree>
    <p:extLst>
      <p:ext uri="{BB962C8B-B14F-4D97-AF65-F5344CB8AC3E}">
        <p14:creationId xmlns:p14="http://schemas.microsoft.com/office/powerpoint/2010/main" val="1348339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27</a:t>
            </a:fld>
            <a:endParaRPr lang="en-US"/>
          </a:p>
        </p:txBody>
      </p:sp>
    </p:spTree>
    <p:extLst>
      <p:ext uri="{BB962C8B-B14F-4D97-AF65-F5344CB8AC3E}">
        <p14:creationId xmlns:p14="http://schemas.microsoft.com/office/powerpoint/2010/main" val="1425442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28</a:t>
            </a:fld>
            <a:endParaRPr lang="en-US"/>
          </a:p>
        </p:txBody>
      </p:sp>
    </p:spTree>
    <p:extLst>
      <p:ext uri="{BB962C8B-B14F-4D97-AF65-F5344CB8AC3E}">
        <p14:creationId xmlns:p14="http://schemas.microsoft.com/office/powerpoint/2010/main" val="303920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11/10/2024</a:t>
            </a:fld>
            <a:endParaRPr lang="en-US"/>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11/10/2024</a:t>
            </a:fld>
            <a:endParaRPr lang="en-US"/>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microsoft.com/office/2018/10/relationships/comments" Target="../comments/modernComment_126_A31BF6BB.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2F_F6074A8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13_AF658858.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wine-searcher.com/regions-jerez+-+xeres+-+sherry"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microsoft.com/office/2018/10/relationships/comments" Target="../comments/modernComment_119_91183B2D.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microsoft.com/office/2018/10/relationships/comments" Target="../comments/modernComment_11A_67E8F0AD.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microsoft.com/office/2018/10/relationships/comments" Target="../comments/modernComment_11C_320243FA.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11D_18179E3D.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vega-sicilia.com/" TargetMode="External"/><Relationship Id="rId2" Type="http://schemas.openxmlformats.org/officeDocument/2006/relationships/hyperlink" Target="http://www.marquesderiscal.com/" TargetMode="External"/><Relationship Id="rId1" Type="http://schemas.openxmlformats.org/officeDocument/2006/relationships/slideLayout" Target="../slideLayouts/slideLayout1.xml"/><Relationship Id="rId6" Type="http://schemas.openxmlformats.org/officeDocument/2006/relationships/hyperlink" Target="https://www.britannica.com/" TargetMode="External"/><Relationship Id="rId5" Type="http://schemas.openxmlformats.org/officeDocument/2006/relationships/hyperlink" Target="http://www.gonzalezbyass.com/" TargetMode="External"/><Relationship Id="rId4" Type="http://schemas.openxmlformats.org/officeDocument/2006/relationships/hyperlink" Target="http://www.torres.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group of wine bottles and a glass of wine&#10;&#10;Description automatically generated">
            <a:extLst>
              <a:ext uri="{FF2B5EF4-FFF2-40B4-BE49-F238E27FC236}">
                <a16:creationId xmlns:a16="http://schemas.microsoft.com/office/drawing/2014/main" id="{405D43C7-B47E-1E9C-3E2D-46D9C667E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327"/>
            <a:ext cx="12192000" cy="8250014"/>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696006"/>
            <a:ext cx="12192000" cy="2392680"/>
          </a:xfrm>
        </p:spPr>
        <p:txBody>
          <a:bodyPr anchor="ctr">
            <a:normAutofit/>
          </a:bodyPr>
          <a:lstStyle/>
          <a:p>
            <a:r>
              <a:rPr lang="en-US" sz="5000" b="1" dirty="0">
                <a:solidFill>
                  <a:srgbClr val="FFFF00"/>
                </a:solidFill>
                <a:effectLst/>
                <a:latin typeface="Times New Roman" panose="02020603050405020304" pitchFamily="18" charset="0"/>
                <a:ea typeface="Aptos" panose="020B0004020202020204" pitchFamily="34" charset="0"/>
              </a:rPr>
              <a:t>Spanish Wine</a:t>
            </a:r>
            <a:br>
              <a:rPr lang="en-US" sz="5000" b="1" dirty="0">
                <a:solidFill>
                  <a:srgbClr val="FFFF00"/>
                </a:solidFill>
                <a:effectLst/>
                <a:latin typeface="Times New Roman" panose="02020603050405020304" pitchFamily="18" charset="0"/>
                <a:ea typeface="Aptos" panose="020B0004020202020204" pitchFamily="34" charset="0"/>
              </a:rPr>
            </a:br>
            <a:r>
              <a:rPr lang="en-US" sz="3000" b="1" dirty="0">
                <a:solidFill>
                  <a:srgbClr val="FFFF00"/>
                </a:solidFill>
                <a:effectLst/>
                <a:latin typeface="Times New Roman" panose="02020603050405020304" pitchFamily="18" charset="0"/>
                <a:ea typeface="Aptos" panose="020B0004020202020204" pitchFamily="34" charset="0"/>
              </a:rPr>
              <a:t>Regions, Varietals, and Prominent Wineries</a:t>
            </a:r>
            <a:endParaRPr lang="en-US" sz="3000" dirty="0">
              <a:solidFill>
                <a:srgbClr val="FFFF00"/>
              </a:solidFill>
            </a:endParaRPr>
          </a:p>
        </p:txBody>
      </p:sp>
      <p:sp>
        <p:nvSpPr>
          <p:cNvPr id="3" name="Subtitle 2">
            <a:extLst>
              <a:ext uri="{FF2B5EF4-FFF2-40B4-BE49-F238E27FC236}">
                <a16:creationId xmlns:a16="http://schemas.microsoft.com/office/drawing/2014/main" id="{9FD64578-FE35-5EF7-6885-F013F83BA786}"/>
              </a:ext>
            </a:extLst>
          </p:cNvPr>
          <p:cNvSpPr>
            <a:spLocks noGrp="1"/>
          </p:cNvSpPr>
          <p:nvPr>
            <p:ph type="subTitle" idx="1"/>
          </p:nvPr>
        </p:nvSpPr>
        <p:spPr>
          <a:xfrm>
            <a:off x="1524000" y="1255776"/>
            <a:ext cx="9144000" cy="4002024"/>
          </a:xfrm>
        </p:spPr>
        <p:txBody>
          <a:bodyPr/>
          <a:lstStyle/>
          <a:p>
            <a:r>
              <a:rPr lang="en-US" dirty="0">
                <a:solidFill>
                  <a:srgbClr val="FFFF00"/>
                </a:solidFill>
              </a:rPr>
              <a:t>Presented by</a:t>
            </a:r>
          </a:p>
          <a:p>
            <a:r>
              <a:rPr lang="en-US" sz="4400" b="1" dirty="0">
                <a:solidFill>
                  <a:srgbClr val="FFFF00"/>
                </a:solidFill>
              </a:rPr>
              <a:t>Marc Silver</a:t>
            </a: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lstStyle/>
          <a:p>
            <a:r>
              <a:rPr lang="en-US" b="1" dirty="0">
                <a:effectLst/>
                <a:latin typeface="Times New Roman" panose="02020603050405020304" pitchFamily="18" charset="0"/>
                <a:ea typeface="Aptos" panose="020B0004020202020204" pitchFamily="34" charset="0"/>
              </a:rPr>
              <a:t>Wine Regions of Spain</a:t>
            </a:r>
            <a:endParaRPr lang="en-US" dirty="0"/>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292608" y="1600201"/>
            <a:ext cx="8168640" cy="5257798"/>
          </a:xfrm>
        </p:spPr>
        <p:txBody>
          <a:bodyPr>
            <a:normAutofit/>
          </a:bodyPr>
          <a:lstStyle/>
          <a:p>
            <a:pPr marL="0" marR="0" algn="l">
              <a:lnSpc>
                <a:spcPct val="107000"/>
              </a:lnSpc>
              <a:spcBef>
                <a:spcPts val="0"/>
              </a:spcBef>
              <a:spcAft>
                <a:spcPts val="800"/>
              </a:spcAft>
            </a:pPr>
            <a:r>
              <a:rPr lang="en-US" sz="2400" b="1" kern="100" dirty="0">
                <a:effectLst/>
                <a:ea typeface="Aptos" panose="020B0004020202020204" pitchFamily="34" charset="0"/>
              </a:rPr>
              <a:t>Rías Baixas</a:t>
            </a:r>
            <a:endParaRPr lang="en-US" sz="2400" kern="100" dirty="0">
              <a:effectLst/>
              <a:ea typeface="Aptos" panose="020B0004020202020204" pitchFamily="34" charset="0"/>
            </a:endParaRP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Rías Baixas, located in </a:t>
            </a:r>
            <a:r>
              <a:rPr lang="en-US" sz="2400" dirty="0"/>
              <a:t>Galicia region of northwestern Spain, located along the Atlantic coastline</a:t>
            </a:r>
            <a:r>
              <a:rPr lang="en-US" sz="2400" kern="100" dirty="0">
                <a:effectLst/>
                <a:ea typeface="Aptos" panose="020B0004020202020204" pitchFamily="34" charset="0"/>
              </a:rPr>
              <a:t> famous for its white wines, particularly those made from the Albariño grape.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region's cool, maritime climate and granite soils create wines with high acidity and minerality, perfect for pairing with seafood.</a:t>
            </a:r>
          </a:p>
          <a:p>
            <a:pPr marL="342900" marR="0" indent="-342900" algn="l">
              <a:lnSpc>
                <a:spcPct val="107000"/>
              </a:lnSpc>
              <a:spcBef>
                <a:spcPts val="0"/>
              </a:spcBef>
              <a:spcAft>
                <a:spcPts val="800"/>
              </a:spcAft>
              <a:buFont typeface="Arial" panose="020B0604020202020204" pitchFamily="34" charset="0"/>
              <a:buChar char="•"/>
            </a:pPr>
            <a:r>
              <a:rPr lang="en-US" sz="2400" dirty="0"/>
              <a:t>The varietal composition of wines can vary. But all wines labeled Rías Baixas must be at least 70 percent Albariño, with the rest made up of Treixadura, Torrontes, Loureiro and </a:t>
            </a:r>
            <a:r>
              <a:rPr lang="en-US" sz="2400" i="1" dirty="0" err="1"/>
              <a:t>Caiño</a:t>
            </a:r>
            <a:r>
              <a:rPr lang="en-US" sz="2400" i="1" dirty="0"/>
              <a:t> Blanco</a:t>
            </a:r>
            <a:r>
              <a:rPr lang="en-US" sz="2400" dirty="0"/>
              <a:t>, a rarely-seen Galician grape which is often mistaken for Albariño. </a:t>
            </a:r>
          </a:p>
          <a:p>
            <a:pPr marL="342900" marR="0" indent="-342900" algn="l">
              <a:lnSpc>
                <a:spcPct val="107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a:p>
            <a:endParaRPr lang="en-US" dirty="0"/>
          </a:p>
        </p:txBody>
      </p:sp>
      <p:pic>
        <p:nvPicPr>
          <p:cNvPr id="5" name="Picture 4" descr="A map of the region of galicia&#10;&#10;Description automatically generated">
            <a:extLst>
              <a:ext uri="{FF2B5EF4-FFF2-40B4-BE49-F238E27FC236}">
                <a16:creationId xmlns:a16="http://schemas.microsoft.com/office/drawing/2014/main" id="{544EBEDC-7E97-AA9D-378C-DA4A63020170}"/>
              </a:ext>
            </a:extLst>
          </p:cNvPr>
          <p:cNvPicPr>
            <a:picLocks noChangeAspect="1"/>
          </p:cNvPicPr>
          <p:nvPr/>
        </p:nvPicPr>
        <p:blipFill>
          <a:blip r:embed="rId3">
            <a:extLst>
              <a:ext uri="{28A0092B-C50C-407E-A947-70E740481C1C}">
                <a14:useLocalDpi xmlns:a14="http://schemas.microsoft.com/office/drawing/2010/main" val="0"/>
              </a:ext>
            </a:extLst>
          </a:blip>
          <a:srcRect b="13010"/>
          <a:stretch/>
        </p:blipFill>
        <p:spPr>
          <a:xfrm>
            <a:off x="8461248" y="1600201"/>
            <a:ext cx="3730752" cy="3220020"/>
          </a:xfrm>
          <a:prstGeom prst="rect">
            <a:avLst/>
          </a:prstGeom>
        </p:spPr>
      </p:pic>
      <p:sp>
        <p:nvSpPr>
          <p:cNvPr id="7" name="TextBox 6">
            <a:extLst>
              <a:ext uri="{FF2B5EF4-FFF2-40B4-BE49-F238E27FC236}">
                <a16:creationId xmlns:a16="http://schemas.microsoft.com/office/drawing/2014/main" id="{C586D521-9E11-9A61-4F3B-462F1E37D488}"/>
              </a:ext>
            </a:extLst>
          </p:cNvPr>
          <p:cNvSpPr txBox="1"/>
          <p:nvPr/>
        </p:nvSpPr>
        <p:spPr>
          <a:xfrm>
            <a:off x="8461248" y="4891286"/>
            <a:ext cx="3730752" cy="1938992"/>
          </a:xfrm>
          <a:prstGeom prst="rect">
            <a:avLst/>
          </a:prstGeom>
          <a:noFill/>
        </p:spPr>
        <p:txBody>
          <a:bodyPr wrap="square">
            <a:spAutoFit/>
          </a:bodyPr>
          <a:lstStyle/>
          <a:p>
            <a:pPr algn="l"/>
            <a:r>
              <a:rPr lang="en-US" sz="2000" b="1" dirty="0">
                <a:latin typeface="Times New Roman" panose="02020603050405020304" pitchFamily="18" charset="0"/>
                <a:cs typeface="Times New Roman" panose="02020603050405020304" pitchFamily="18" charset="0"/>
              </a:rPr>
              <a:t>Wine styles</a:t>
            </a:r>
          </a:p>
          <a:p>
            <a:pPr marL="342900" indent="-3429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finest Rías Baixas wines are characterized by their intense aromatics, and long, pleasant floral aftertaste, often further lifted by a slight fizz. </a:t>
            </a:r>
          </a:p>
        </p:txBody>
      </p:sp>
    </p:spTree>
    <p:extLst>
      <p:ext uri="{BB962C8B-B14F-4D97-AF65-F5344CB8AC3E}">
        <p14:creationId xmlns:p14="http://schemas.microsoft.com/office/powerpoint/2010/main" val="27365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a country&#10;&#10;Description automatically generated">
            <a:extLst>
              <a:ext uri="{FF2B5EF4-FFF2-40B4-BE49-F238E27FC236}">
                <a16:creationId xmlns:a16="http://schemas.microsoft.com/office/drawing/2014/main" id="{C501917E-2F83-06C8-BC23-0A488957A937}"/>
              </a:ext>
            </a:extLst>
          </p:cNvPr>
          <p:cNvPicPr>
            <a:picLocks noChangeAspect="1"/>
          </p:cNvPicPr>
          <p:nvPr/>
        </p:nvPicPr>
        <p:blipFill>
          <a:blip r:embed="rId3">
            <a:extLst>
              <a:ext uri="{28A0092B-C50C-407E-A947-70E740481C1C}">
                <a14:useLocalDpi xmlns:a14="http://schemas.microsoft.com/office/drawing/2010/main" val="0"/>
              </a:ext>
            </a:extLst>
          </a:blip>
          <a:srcRect b="11717"/>
          <a:stretch/>
        </p:blipFill>
        <p:spPr>
          <a:xfrm>
            <a:off x="8790432" y="3017520"/>
            <a:ext cx="3401568" cy="3261360"/>
          </a:xfrm>
          <a:prstGeom prst="rect">
            <a:avLst/>
          </a:prstGeom>
        </p:spPr>
      </p:pic>
      <p:sp>
        <p:nvSpPr>
          <p:cNvPr id="2" name="Title 1">
            <a:extLst>
              <a:ext uri="{FF2B5EF4-FFF2-40B4-BE49-F238E27FC236}">
                <a16:creationId xmlns:a16="http://schemas.microsoft.com/office/drawing/2014/main" id="{D79CE594-D167-23FF-F558-CF128E8774B0}"/>
              </a:ext>
            </a:extLst>
          </p:cNvPr>
          <p:cNvSpPr>
            <a:spLocks noGrp="1"/>
          </p:cNvSpPr>
          <p:nvPr>
            <p:ph type="ctrTitle"/>
          </p:nvPr>
        </p:nvSpPr>
        <p:spPr>
          <a:xfrm>
            <a:off x="0" y="1"/>
            <a:ext cx="12192000" cy="1600200"/>
          </a:xfrm>
        </p:spPr>
        <p:txBody>
          <a:bodyPr anchor="ctr"/>
          <a:lstStyle/>
          <a:p>
            <a:r>
              <a:rPr lang="en-US" b="1" dirty="0">
                <a:effectLst/>
                <a:latin typeface="Times New Roman" panose="02020603050405020304" pitchFamily="18" charset="0"/>
                <a:ea typeface="Aptos" panose="020B0004020202020204" pitchFamily="34" charset="0"/>
              </a:rPr>
              <a:t>Wine Regions of Spain</a:t>
            </a:r>
            <a:endParaRPr lang="en-US" dirty="0"/>
          </a:p>
        </p:txBody>
      </p:sp>
      <p:sp>
        <p:nvSpPr>
          <p:cNvPr id="3" name="Subtitle 2">
            <a:extLst>
              <a:ext uri="{FF2B5EF4-FFF2-40B4-BE49-F238E27FC236}">
                <a16:creationId xmlns:a16="http://schemas.microsoft.com/office/drawing/2014/main" id="{7B29BD4E-77FF-D09B-DC52-C7B1491ADBE0}"/>
              </a:ext>
            </a:extLst>
          </p:cNvPr>
          <p:cNvSpPr>
            <a:spLocks noGrp="1"/>
          </p:cNvSpPr>
          <p:nvPr>
            <p:ph type="subTitle" idx="1"/>
          </p:nvPr>
        </p:nvSpPr>
        <p:spPr>
          <a:xfrm>
            <a:off x="316992" y="1316736"/>
            <a:ext cx="11875008" cy="5864351"/>
          </a:xfrm>
        </p:spPr>
        <p:txBody>
          <a:bodyPr>
            <a:normAutofit fontScale="85000" lnSpcReduction="20000"/>
          </a:bodyPr>
          <a:lstStyle/>
          <a:p>
            <a:pPr marL="0" marR="0" algn="l">
              <a:lnSpc>
                <a:spcPct val="107000"/>
              </a:lnSpc>
              <a:spcBef>
                <a:spcPts val="0"/>
              </a:spcBef>
              <a:spcAft>
                <a:spcPts val="800"/>
              </a:spcAft>
            </a:pPr>
            <a:r>
              <a:rPr lang="en-US" b="1" kern="100" dirty="0">
                <a:effectLst/>
                <a:ea typeface="Aptos" panose="020B0004020202020204" pitchFamily="34" charset="0"/>
              </a:rPr>
              <a:t>Jerez (Sherry)</a:t>
            </a:r>
            <a:endParaRPr lang="en-US" kern="100" dirty="0">
              <a:effectLst/>
              <a:ea typeface="Aptos" panose="020B0004020202020204" pitchFamily="34" charset="0"/>
            </a:endParaRPr>
          </a:p>
          <a:p>
            <a:pPr marL="342900" marR="0" indent="-342900" algn="l">
              <a:lnSpc>
                <a:spcPct val="107000"/>
              </a:lnSpc>
              <a:spcBef>
                <a:spcPts val="0"/>
              </a:spcBef>
              <a:spcAft>
                <a:spcPts val="800"/>
              </a:spcAft>
              <a:buFont typeface="Arial" panose="020B0604020202020204" pitchFamily="34" charset="0"/>
              <a:buChar char="•"/>
            </a:pPr>
            <a:r>
              <a:rPr lang="en-US" dirty="0"/>
              <a:t>Jerez de la Frontera, in the corner of south-western Spain, is a city of long-standing wine traditions. Together Jerez de la Frontera and the nearby coastal towns of Puerto de Santa Maria and Sanlúcar de Barrameda form the three points of the 'Sherry Triangle’. </a:t>
            </a:r>
          </a:p>
          <a:p>
            <a:pPr marL="342900" marR="0" indent="-342900" algn="l">
              <a:lnSpc>
                <a:spcPct val="107000"/>
              </a:lnSpc>
              <a:spcBef>
                <a:spcPts val="0"/>
              </a:spcBef>
              <a:spcAft>
                <a:spcPts val="800"/>
              </a:spcAft>
              <a:buFont typeface="Arial" panose="020B0604020202020204" pitchFamily="34" charset="0"/>
              <a:buChar char="•"/>
            </a:pPr>
            <a:r>
              <a:rPr lang="en-US" kern="100" dirty="0">
                <a:effectLst/>
                <a:ea typeface="Aptos" panose="020B0004020202020204" pitchFamily="34" charset="0"/>
              </a:rPr>
              <a:t>Jerez, in Andalusia, is the home of Sherry, one of the world’s </a:t>
            </a:r>
            <a:br>
              <a:rPr lang="en-US" kern="100" dirty="0">
                <a:effectLst/>
                <a:ea typeface="Aptos" panose="020B0004020202020204" pitchFamily="34" charset="0"/>
              </a:rPr>
            </a:br>
            <a:r>
              <a:rPr lang="en-US" kern="100" dirty="0">
                <a:effectLst/>
                <a:ea typeface="Aptos" panose="020B0004020202020204" pitchFamily="34" charset="0"/>
              </a:rPr>
              <a:t>most distinctive wines. </a:t>
            </a:r>
          </a:p>
          <a:p>
            <a:pPr marL="342900" marR="0" indent="-342900" algn="l">
              <a:lnSpc>
                <a:spcPct val="107000"/>
              </a:lnSpc>
              <a:spcBef>
                <a:spcPts val="0"/>
              </a:spcBef>
              <a:spcAft>
                <a:spcPts val="800"/>
              </a:spcAft>
              <a:buFont typeface="Arial" panose="020B0604020202020204" pitchFamily="34" charset="0"/>
              <a:buChar char="•"/>
            </a:pPr>
            <a:r>
              <a:rPr lang="en-US" kern="100" dirty="0">
                <a:effectLst/>
                <a:ea typeface="Aptos" panose="020B0004020202020204" pitchFamily="34" charset="0"/>
              </a:rPr>
              <a:t>The region's hot climate and albariza soils are ideal for Palomino </a:t>
            </a:r>
            <a:br>
              <a:rPr lang="en-US" kern="100" dirty="0">
                <a:effectLst/>
                <a:ea typeface="Aptos" panose="020B0004020202020204" pitchFamily="34" charset="0"/>
              </a:rPr>
            </a:br>
            <a:r>
              <a:rPr lang="en-US" kern="100" dirty="0">
                <a:effectLst/>
                <a:ea typeface="Aptos" panose="020B0004020202020204" pitchFamily="34" charset="0"/>
              </a:rPr>
              <a:t>grapes, which are used to produce a range of Sherry styles, from </a:t>
            </a:r>
            <a:br>
              <a:rPr lang="en-US" kern="100" dirty="0">
                <a:effectLst/>
                <a:ea typeface="Aptos" panose="020B0004020202020204" pitchFamily="34" charset="0"/>
              </a:rPr>
            </a:br>
            <a:r>
              <a:rPr lang="en-US" kern="100" dirty="0">
                <a:effectLst/>
                <a:ea typeface="Aptos" panose="020B0004020202020204" pitchFamily="34" charset="0"/>
              </a:rPr>
              <a:t>dry Fino to sweet Pedro Ximénez.</a:t>
            </a:r>
          </a:p>
          <a:p>
            <a:pPr algn="l"/>
            <a:r>
              <a:rPr lang="en-US" b="1" dirty="0"/>
              <a:t>Jerez Superior Sherry</a:t>
            </a:r>
          </a:p>
          <a:p>
            <a:pPr marL="457200" indent="-457200" algn="l">
              <a:buFont typeface="Arial" panose="020B0604020202020204" pitchFamily="34" charset="0"/>
              <a:buChar char="•"/>
            </a:pPr>
            <a:r>
              <a:rPr lang="en-US" dirty="0"/>
              <a:t>From 2021 the term Viñedos de Jerez Superior became available </a:t>
            </a:r>
            <a:br>
              <a:rPr lang="en-US" dirty="0"/>
            </a:br>
            <a:r>
              <a:rPr lang="en-US" dirty="0"/>
              <a:t>to any part of the DO, based on technical production crit</a:t>
            </a:r>
            <a:r>
              <a:rPr lang="en-US" b="1" dirty="0"/>
              <a:t>eri</a:t>
            </a:r>
            <a:r>
              <a:rPr lang="en-US" dirty="0"/>
              <a:t>a. </a:t>
            </a:r>
          </a:p>
          <a:p>
            <a:pPr marL="457200" indent="-457200" algn="l">
              <a:buFont typeface="Arial" panose="020B0604020202020204" pitchFamily="34" charset="0"/>
              <a:buChar char="•"/>
            </a:pPr>
            <a:r>
              <a:rPr lang="en-US" dirty="0"/>
              <a:t>Previously this designation was limited by geography and meant </a:t>
            </a:r>
            <a:br>
              <a:rPr lang="en-US" dirty="0"/>
            </a:br>
            <a:r>
              <a:rPr lang="en-US" dirty="0"/>
              <a:t>to apply to the finest sites on albariza soil. </a:t>
            </a:r>
          </a:p>
          <a:p>
            <a:pPr marL="457200" indent="-457200" algn="l">
              <a:buFont typeface="Arial" panose="020B0604020202020204" pitchFamily="34" charset="0"/>
              <a:buChar char="•"/>
            </a:pPr>
            <a:r>
              <a:rPr lang="en-US" dirty="0"/>
              <a:t>As of 2021 over 90 percent of Sherry vineyards were in the Superior zone in any case.</a:t>
            </a:r>
          </a:p>
          <a:p>
            <a:pPr marL="342900" marR="0" indent="-342900" algn="l">
              <a:lnSpc>
                <a:spcPct val="107000"/>
              </a:lnSpc>
              <a:spcBef>
                <a:spcPts val="0"/>
              </a:spcBef>
              <a:spcAft>
                <a:spcPts val="800"/>
              </a:spcAft>
              <a:buFont typeface="Arial" panose="020B0604020202020204" pitchFamily="34" charset="0"/>
              <a:buChar char="•"/>
            </a:pPr>
            <a:endParaRPr lang="en-US" kern="100" dirty="0">
              <a:effectLst/>
              <a:ea typeface="Aptos" panose="020B0004020202020204" pitchFamily="34" charset="0"/>
            </a:endParaRPr>
          </a:p>
          <a:p>
            <a:endParaRPr lang="en-US" dirty="0"/>
          </a:p>
        </p:txBody>
      </p:sp>
    </p:spTree>
    <p:extLst>
      <p:ext uri="{BB962C8B-B14F-4D97-AF65-F5344CB8AC3E}">
        <p14:creationId xmlns:p14="http://schemas.microsoft.com/office/powerpoint/2010/main" val="152163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a wine route&#10;&#10;Description automatically generated">
            <a:extLst>
              <a:ext uri="{FF2B5EF4-FFF2-40B4-BE49-F238E27FC236}">
                <a16:creationId xmlns:a16="http://schemas.microsoft.com/office/drawing/2014/main" id="{4D6B5819-79F8-905E-A05C-E4AC2EAF6FA5}"/>
              </a:ext>
            </a:extLst>
          </p:cNvPr>
          <p:cNvPicPr>
            <a:picLocks noChangeAspect="1"/>
          </p:cNvPicPr>
          <p:nvPr/>
        </p:nvPicPr>
        <p:blipFill>
          <a:blip r:embed="rId3">
            <a:extLst>
              <a:ext uri="{28A0092B-C50C-407E-A947-70E740481C1C}">
                <a14:useLocalDpi xmlns:a14="http://schemas.microsoft.com/office/drawing/2010/main" val="0"/>
              </a:ext>
            </a:extLst>
          </a:blip>
          <a:srcRect l="6277" t="19733" r="32919" b="19733"/>
          <a:stretch/>
        </p:blipFill>
        <p:spPr>
          <a:xfrm>
            <a:off x="8422105" y="4394430"/>
            <a:ext cx="3769895" cy="2463569"/>
          </a:xfrm>
          <a:prstGeom prst="rect">
            <a:avLst/>
          </a:prstGeom>
        </p:spPr>
      </p:pic>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600200"/>
          </a:xfrm>
        </p:spPr>
        <p:txBody>
          <a:bodyPr anchor="ctr">
            <a:normAutofit/>
          </a:bodyPr>
          <a:lstStyle/>
          <a:p>
            <a:r>
              <a:rPr lang="en-US" b="1" dirty="0">
                <a:effectLst/>
                <a:latin typeface="Times New Roman" panose="02020603050405020304" pitchFamily="18" charset="0"/>
                <a:ea typeface="Aptos" panose="020B0004020202020204" pitchFamily="34" charset="0"/>
              </a:rPr>
              <a:t>Other Notable Regions</a:t>
            </a:r>
            <a:endParaRPr lang="en-US" dirty="0"/>
          </a:p>
        </p:txBody>
      </p:sp>
      <p:sp>
        <p:nvSpPr>
          <p:cNvPr id="3" name="Subtitle 2">
            <a:extLst>
              <a:ext uri="{FF2B5EF4-FFF2-40B4-BE49-F238E27FC236}">
                <a16:creationId xmlns:a16="http://schemas.microsoft.com/office/drawing/2014/main" id="{471ACC6D-AE85-6666-673E-1C8AD1373D3F}"/>
              </a:ext>
            </a:extLst>
          </p:cNvPr>
          <p:cNvSpPr>
            <a:spLocks noGrp="1"/>
          </p:cNvSpPr>
          <p:nvPr>
            <p:ph type="subTitle" idx="1"/>
          </p:nvPr>
        </p:nvSpPr>
        <p:spPr>
          <a:xfrm>
            <a:off x="329184" y="1353313"/>
            <a:ext cx="11265408" cy="5504686"/>
          </a:xfrm>
        </p:spPr>
        <p:txBody>
          <a:bodyPr>
            <a:normAutofit/>
          </a:bodyPr>
          <a:lstStyle/>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Penedès: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a:t>Penedès is the most important viticultural area in Catalonia, northeastern Spain, in terms of both volumes produced and the diversity of wine styles. Its Penedès DO title covers dry, sweet, and sparkling styles in all three colors generating vast quantities of Spain's flagship sparkling wine, Cava.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Known for Cava, Spain's sparkling wine, made primarily from Xarel·lo, Macabeo, and Parellada grapes.</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In 1960 the Penedès DO was introduced, followed almost immediately by sweeping changes in the region's approach to quality wine production.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The introduction of stainless steel tanks and temperature</a:t>
            </a:r>
            <a:br>
              <a:rPr lang="en-US" sz="2400" dirty="0"/>
            </a:br>
            <a:r>
              <a:rPr lang="en-US" sz="2400" dirty="0"/>
              <a:t>-controlled fermentations ushered in a new era of cleaner </a:t>
            </a:r>
            <a:br>
              <a:rPr lang="en-US" sz="2400" dirty="0"/>
            </a:br>
            <a:r>
              <a:rPr lang="en-US" sz="2400" dirty="0"/>
              <a:t>winemaking, complemented by experimentation with </a:t>
            </a:r>
            <a:br>
              <a:rPr lang="en-US" sz="2400" dirty="0"/>
            </a:br>
            <a:r>
              <a:rPr lang="en-US" sz="2400" dirty="0"/>
              <a:t>non-traditional grape varieties such as Merlot and Cabernet </a:t>
            </a:r>
            <a:br>
              <a:rPr lang="en-US" sz="2400" dirty="0"/>
            </a:br>
            <a:r>
              <a:rPr lang="en-US" sz="2400" dirty="0"/>
              <a:t>Sauvignon.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33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600200"/>
          </a:xfrm>
        </p:spPr>
        <p:txBody>
          <a:bodyPr anchor="ctr">
            <a:normAutofit/>
          </a:bodyPr>
          <a:lstStyle/>
          <a:p>
            <a:r>
              <a:rPr lang="en-US" b="1" dirty="0">
                <a:effectLst/>
                <a:latin typeface="Times New Roman" panose="02020603050405020304" pitchFamily="18" charset="0"/>
                <a:ea typeface="Aptos" panose="020B0004020202020204" pitchFamily="34" charset="0"/>
              </a:rPr>
              <a:t>Other Notable Regions</a:t>
            </a:r>
            <a:endParaRPr lang="en-US" dirty="0"/>
          </a:p>
        </p:txBody>
      </p:sp>
      <p:sp>
        <p:nvSpPr>
          <p:cNvPr id="3" name="Subtitle 2">
            <a:extLst>
              <a:ext uri="{FF2B5EF4-FFF2-40B4-BE49-F238E27FC236}">
                <a16:creationId xmlns:a16="http://schemas.microsoft.com/office/drawing/2014/main" id="{471ACC6D-AE85-6666-673E-1C8AD1373D3F}"/>
              </a:ext>
            </a:extLst>
          </p:cNvPr>
          <p:cNvSpPr>
            <a:spLocks noGrp="1"/>
          </p:cNvSpPr>
          <p:nvPr>
            <p:ph type="subTitle" idx="1"/>
          </p:nvPr>
        </p:nvSpPr>
        <p:spPr>
          <a:xfrm>
            <a:off x="329184" y="1353313"/>
            <a:ext cx="11265408" cy="3904488"/>
          </a:xfrm>
        </p:spPr>
        <p:txBody>
          <a:bodyPr>
            <a:normAutofit/>
          </a:bodyPr>
          <a:lstStyle/>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Toro: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Produces robust reds from Tinta de Toro, a local variant of Tempranillo.</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spain with different colored regions&#10;&#10;Description automatically generated">
            <a:extLst>
              <a:ext uri="{FF2B5EF4-FFF2-40B4-BE49-F238E27FC236}">
                <a16:creationId xmlns:a16="http://schemas.microsoft.com/office/drawing/2014/main" id="{04F88213-0B3D-66EF-F709-49FBC811F515}"/>
              </a:ext>
            </a:extLst>
          </p:cNvPr>
          <p:cNvPicPr>
            <a:picLocks noChangeAspect="1"/>
          </p:cNvPicPr>
          <p:nvPr/>
        </p:nvPicPr>
        <p:blipFill>
          <a:blip r:embed="rId3">
            <a:extLst>
              <a:ext uri="{28A0092B-C50C-407E-A947-70E740481C1C}">
                <a14:useLocalDpi xmlns:a14="http://schemas.microsoft.com/office/drawing/2010/main" val="0"/>
              </a:ext>
            </a:extLst>
          </a:blip>
          <a:srcRect l="5186" r="45352"/>
          <a:stretch/>
        </p:blipFill>
        <p:spPr>
          <a:xfrm>
            <a:off x="8686800" y="1828487"/>
            <a:ext cx="3505200" cy="5029512"/>
          </a:xfrm>
          <a:prstGeom prst="rect">
            <a:avLst/>
          </a:prstGeom>
        </p:spPr>
      </p:pic>
      <p:sp>
        <p:nvSpPr>
          <p:cNvPr id="7" name="TextBox 6">
            <a:extLst>
              <a:ext uri="{FF2B5EF4-FFF2-40B4-BE49-F238E27FC236}">
                <a16:creationId xmlns:a16="http://schemas.microsoft.com/office/drawing/2014/main" id="{B0EE8FD7-0D88-A323-BC63-E8CBA8AE81D2}"/>
              </a:ext>
            </a:extLst>
          </p:cNvPr>
          <p:cNvSpPr txBox="1"/>
          <p:nvPr/>
        </p:nvSpPr>
        <p:spPr>
          <a:xfrm>
            <a:off x="329185" y="1913021"/>
            <a:ext cx="8357616"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Toro region was named after an ancient settlement of Toro, 65km east of the Portuguese border. The Winemaking in the Toro region dates back to the 1st century BC.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Folklore suggests that the ancient greeks started producing wines which were later inherited by the local Celtic tribes.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Duero river runs horizontally across the region and divides the appellation into two sections. There are currently 8000 hectares covered in vines.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region is highly influenced by a continental climate with the Atlantic Ocean to the west and north. The summer in the area is long, hot, and arid with cool wind in the mornings.</a:t>
            </a:r>
          </a:p>
        </p:txBody>
      </p:sp>
    </p:spTree>
    <p:extLst>
      <p:ext uri="{BB962C8B-B14F-4D97-AF65-F5344CB8AC3E}">
        <p14:creationId xmlns:p14="http://schemas.microsoft.com/office/powerpoint/2010/main" val="41276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600200"/>
          </a:xfrm>
        </p:spPr>
        <p:txBody>
          <a:bodyPr anchor="ctr">
            <a:normAutofit/>
          </a:bodyPr>
          <a:lstStyle/>
          <a:p>
            <a:r>
              <a:rPr lang="en-US" b="1" dirty="0">
                <a:effectLst/>
                <a:latin typeface="Times New Roman" panose="02020603050405020304" pitchFamily="18" charset="0"/>
                <a:ea typeface="Aptos" panose="020B0004020202020204" pitchFamily="34" charset="0"/>
              </a:rPr>
              <a:t>Other Notable Regions</a:t>
            </a:r>
            <a:endParaRPr lang="en-US" dirty="0"/>
          </a:p>
        </p:txBody>
      </p:sp>
      <p:sp>
        <p:nvSpPr>
          <p:cNvPr id="3" name="Subtitle 2">
            <a:extLst>
              <a:ext uri="{FF2B5EF4-FFF2-40B4-BE49-F238E27FC236}">
                <a16:creationId xmlns:a16="http://schemas.microsoft.com/office/drawing/2014/main" id="{471ACC6D-AE85-6666-673E-1C8AD1373D3F}"/>
              </a:ext>
            </a:extLst>
          </p:cNvPr>
          <p:cNvSpPr>
            <a:spLocks noGrp="1"/>
          </p:cNvSpPr>
          <p:nvPr>
            <p:ph type="subTitle" idx="1"/>
          </p:nvPr>
        </p:nvSpPr>
        <p:spPr>
          <a:xfrm>
            <a:off x="329184" y="1353313"/>
            <a:ext cx="11265408" cy="5504686"/>
          </a:xfrm>
        </p:spPr>
        <p:txBody>
          <a:bodyPr>
            <a:normAutofit/>
          </a:bodyPr>
          <a:lstStyle/>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Rueda: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a:t>The homeland of the Verdejo grape, Rueda is as much connected to the Duero river as its red-wine focused neighbors, Ribera del Duero and Toro.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Located about 90 miles northwest of the Spain's capital, Madrid, on roughly the same latitude as Ribera del Duero region.</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It is known for its dry, aromatic white wines made </a:t>
            </a:r>
            <a:br>
              <a:rPr lang="en-US" sz="2400" dirty="0"/>
            </a:br>
            <a:r>
              <a:rPr lang="en-US" sz="2400" dirty="0"/>
              <a:t>predominantly from the Verdejo grape variety.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These fresh, aromatic whites are an ideal </a:t>
            </a:r>
            <a:br>
              <a:rPr lang="en-US" sz="2400" dirty="0"/>
            </a:br>
            <a:r>
              <a:rPr lang="en-US" sz="2400" dirty="0"/>
              <a:t>complement to the heavy Tempranillo-based reds </a:t>
            </a:r>
            <a:br>
              <a:rPr lang="en-US" sz="2400" dirty="0"/>
            </a:br>
            <a:r>
              <a:rPr lang="en-US" sz="2400" dirty="0"/>
              <a:t>of neighboring Toro.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area is also renowned for its Verdejo-based </a:t>
            </a:r>
            <a:br>
              <a:rPr lang="en-US" sz="2400" kern="100" dirty="0">
                <a:ea typeface="Aptos" panose="020B0004020202020204" pitchFamily="34"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white wines.</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endParaRPr lang="en-US" sz="2400" dirty="0"/>
          </a:p>
        </p:txBody>
      </p:sp>
      <p:pic>
        <p:nvPicPr>
          <p:cNvPr id="5" name="Picture 4" descr="A map of spain with a red circle&#10;&#10;Description automatically generated">
            <a:extLst>
              <a:ext uri="{FF2B5EF4-FFF2-40B4-BE49-F238E27FC236}">
                <a16:creationId xmlns:a16="http://schemas.microsoft.com/office/drawing/2014/main" id="{D42EF915-D30F-A597-91D4-64D622DE8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8632" y="2799510"/>
            <a:ext cx="5093368" cy="3972827"/>
          </a:xfrm>
          <a:prstGeom prst="rect">
            <a:avLst/>
          </a:prstGeom>
        </p:spPr>
      </p:pic>
    </p:spTree>
    <p:extLst>
      <p:ext uri="{BB962C8B-B14F-4D97-AF65-F5344CB8AC3E}">
        <p14:creationId xmlns:p14="http://schemas.microsoft.com/office/powerpoint/2010/main" val="179496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600200"/>
          </a:xfrm>
        </p:spPr>
        <p:txBody>
          <a:bodyPr anchor="ctr">
            <a:normAutofit/>
          </a:bodyPr>
          <a:lstStyle/>
          <a:p>
            <a:r>
              <a:rPr lang="en-US" b="1" dirty="0">
                <a:effectLst/>
                <a:latin typeface="Times New Roman" panose="02020603050405020304" pitchFamily="18" charset="0"/>
                <a:ea typeface="Aptos" panose="020B0004020202020204" pitchFamily="34" charset="0"/>
              </a:rPr>
              <a:t>Other Notable Regions</a:t>
            </a:r>
            <a:endParaRPr lang="en-US" dirty="0"/>
          </a:p>
        </p:txBody>
      </p:sp>
      <p:sp>
        <p:nvSpPr>
          <p:cNvPr id="3" name="Subtitle 2">
            <a:extLst>
              <a:ext uri="{FF2B5EF4-FFF2-40B4-BE49-F238E27FC236}">
                <a16:creationId xmlns:a16="http://schemas.microsoft.com/office/drawing/2014/main" id="{471ACC6D-AE85-6666-673E-1C8AD1373D3F}"/>
              </a:ext>
            </a:extLst>
          </p:cNvPr>
          <p:cNvSpPr>
            <a:spLocks noGrp="1"/>
          </p:cNvSpPr>
          <p:nvPr>
            <p:ph type="subTitle" idx="1"/>
          </p:nvPr>
        </p:nvSpPr>
        <p:spPr>
          <a:xfrm>
            <a:off x="329184" y="1353313"/>
            <a:ext cx="6228027" cy="5504686"/>
          </a:xfrm>
        </p:spPr>
        <p:txBody>
          <a:bodyPr>
            <a:normAutofit lnSpcReduction="10000"/>
          </a:bodyPr>
          <a:lstStyle/>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b="1" dirty="0">
                <a:effectLst/>
                <a:ea typeface="Aptos" panose="020B0004020202020204" pitchFamily="34" charset="0"/>
              </a:rPr>
              <a:t>La Mancha:</a:t>
            </a:r>
            <a:r>
              <a:rPr lang="en-US" sz="2400" dirty="0">
                <a:effectLst/>
                <a:ea typeface="Aptos" panose="020B0004020202020204" pitchFamily="34" charset="0"/>
              </a:rPr>
              <a:t> The </a:t>
            </a:r>
            <a:r>
              <a:rPr lang="en-US" sz="2400" dirty="0"/>
              <a:t>land of Don Quixote, is the  </a:t>
            </a:r>
            <a:r>
              <a:rPr lang="en-US" sz="2400" dirty="0">
                <a:effectLst/>
                <a:ea typeface="Aptos" panose="020B0004020202020204" pitchFamily="34" charset="0"/>
              </a:rPr>
              <a:t>largest wine region in Spain,</a:t>
            </a:r>
            <a:r>
              <a:rPr lang="en-US" sz="2400" dirty="0"/>
              <a:t> </a:t>
            </a:r>
            <a:r>
              <a:rPr lang="en-US" sz="2400" dirty="0">
                <a:effectLst/>
                <a:ea typeface="Aptos" panose="020B0004020202020204" pitchFamily="34" charset="0"/>
              </a:rPr>
              <a:t>producing a variety of wines, including reds, whites, and rosés.</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You can find wines that range from sub $10 under the Castilla-La Mancha IGP to $100 bold red blends under the relatively new </a:t>
            </a:r>
            <a:r>
              <a:rPr lang="en-US" sz="2400" i="1" dirty="0"/>
              <a:t>Vino de Pago</a:t>
            </a:r>
            <a:r>
              <a:rPr lang="en-US" sz="2400" dirty="0"/>
              <a:t> designation.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The greatest wines of the region are bold and lush red wines with a characteristic note of grilled toast.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The exceptional whites of the area tend to be oak-aged with nutty and creamy notes of apricots and peaches. </a:t>
            </a:r>
          </a:p>
        </p:txBody>
      </p:sp>
      <p:pic>
        <p:nvPicPr>
          <p:cNvPr id="5" name="Picture 4" descr="A map of spain with a red circle&#10;&#10;Description automatically generated">
            <a:extLst>
              <a:ext uri="{FF2B5EF4-FFF2-40B4-BE49-F238E27FC236}">
                <a16:creationId xmlns:a16="http://schemas.microsoft.com/office/drawing/2014/main" id="{B94FEC03-9EBD-268B-BBA0-16E4C1F0E0BC}"/>
              </a:ext>
            </a:extLst>
          </p:cNvPr>
          <p:cNvPicPr>
            <a:picLocks noChangeAspect="1"/>
          </p:cNvPicPr>
          <p:nvPr/>
        </p:nvPicPr>
        <p:blipFill>
          <a:blip r:embed="rId2">
            <a:extLst>
              <a:ext uri="{28A0092B-C50C-407E-A947-70E740481C1C}">
                <a14:useLocalDpi xmlns:a14="http://schemas.microsoft.com/office/drawing/2010/main" val="0"/>
              </a:ext>
            </a:extLst>
          </a:blip>
          <a:srcRect r="29112" b="5076"/>
          <a:stretch/>
        </p:blipFill>
        <p:spPr>
          <a:xfrm>
            <a:off x="6557211" y="1353314"/>
            <a:ext cx="5634789" cy="5504686"/>
          </a:xfrm>
          <a:prstGeom prst="rect">
            <a:avLst/>
          </a:prstGeom>
        </p:spPr>
      </p:pic>
    </p:spTree>
    <p:extLst>
      <p:ext uri="{BB962C8B-B14F-4D97-AF65-F5344CB8AC3E}">
        <p14:creationId xmlns:p14="http://schemas.microsoft.com/office/powerpoint/2010/main" val="319073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CE9653-BFF6-48F0-1D53-8E413D1636AF}"/>
              </a:ext>
            </a:extLst>
          </p:cNvPr>
          <p:cNvSpPr>
            <a:spLocks noGrp="1"/>
          </p:cNvSpPr>
          <p:nvPr>
            <p:ph type="ctrTitle"/>
          </p:nvPr>
        </p:nvSpPr>
        <p:spPr>
          <a:xfrm>
            <a:off x="-1" y="1"/>
            <a:ext cx="6096001" cy="1515978"/>
          </a:xfrm>
        </p:spPr>
        <p:txBody>
          <a:bodyPr>
            <a:normAutofit/>
          </a:bodyPr>
          <a:lstStyle/>
          <a:p>
            <a:r>
              <a:rPr lang="en-US" b="1" dirty="0">
                <a:effectLst/>
                <a:latin typeface="Times New Roman" panose="02020603050405020304" pitchFamily="18" charset="0"/>
                <a:ea typeface="Aptos" panose="020B0004020202020204" pitchFamily="34" charset="0"/>
              </a:rPr>
              <a:t>Spanish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Red </a:t>
            </a:r>
            <a:r>
              <a:rPr lang="en-US" b="1" dirty="0">
                <a:effectLst/>
                <a:latin typeface="Times New Roman" panose="02020603050405020304" pitchFamily="18" charset="0"/>
                <a:ea typeface="Aptos" panose="020B0004020202020204" pitchFamily="34" charset="0"/>
              </a:rPr>
              <a:t>Wine</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Varietals</a:t>
            </a:r>
            <a:endParaRPr lang="en-US" dirty="0"/>
          </a:p>
        </p:txBody>
      </p:sp>
      <p:sp>
        <p:nvSpPr>
          <p:cNvPr id="3" name="Subtitle 2">
            <a:extLst>
              <a:ext uri="{FF2B5EF4-FFF2-40B4-BE49-F238E27FC236}">
                <a16:creationId xmlns:a16="http://schemas.microsoft.com/office/drawing/2014/main" id="{9E061AFB-01E9-85C2-99BE-D196ED11CD84}"/>
              </a:ext>
            </a:extLst>
          </p:cNvPr>
          <p:cNvSpPr>
            <a:spLocks noGrp="1"/>
          </p:cNvSpPr>
          <p:nvPr>
            <p:ph type="subTitle" idx="1"/>
          </p:nvPr>
        </p:nvSpPr>
        <p:spPr>
          <a:xfrm>
            <a:off x="288758" y="1624263"/>
            <a:ext cx="5674028" cy="5233736"/>
          </a:xfrm>
        </p:spPr>
        <p:txBody>
          <a:bodyPr>
            <a:normAutofit/>
          </a:bodyPr>
          <a:lstStyle/>
          <a:p>
            <a:pPr marL="342900" marR="0" lvl="0" indent="-342900" algn="l">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Tempranillo:</a:t>
            </a:r>
            <a:r>
              <a:rPr lang="en-US" sz="2400" kern="100" dirty="0">
                <a:effectLst/>
                <a:ea typeface="Aptos" panose="020B0004020202020204" pitchFamily="34" charset="0"/>
              </a:rPr>
              <a:t> Spain's flagship grape, known for producing wines with a balance of fruit and savory notes, and excellent aging potential.</a:t>
            </a:r>
          </a:p>
          <a:p>
            <a:pPr marL="342900" marR="0" lvl="0" indent="-342900" algn="l">
              <a:spcBef>
                <a:spcPts val="0"/>
              </a:spcBef>
              <a:spcAft>
                <a:spcPts val="800"/>
              </a:spcAft>
              <a:buSzPct val="100000"/>
              <a:buFont typeface="Arial" panose="020B0604020202020204" pitchFamily="34" charset="0"/>
              <a:buChar char="•"/>
              <a:tabLst>
                <a:tab pos="457200" algn="l"/>
              </a:tabLst>
            </a:pPr>
            <a:r>
              <a:rPr lang="en-US" sz="2400" dirty="0"/>
              <a:t>Tempranillo is a thick-skinned, deeply-colored grape variety that gives juicy strawberry, spice and leather notes to the great red wines of Rioja and Ribera del Douro. </a:t>
            </a:r>
          </a:p>
          <a:p>
            <a:pPr marL="342900" marR="0" lvl="0" indent="-342900" algn="l">
              <a:spcBef>
                <a:spcPts val="0"/>
              </a:spcBef>
              <a:spcAft>
                <a:spcPts val="800"/>
              </a:spcAft>
              <a:buSzPct val="100000"/>
              <a:buFont typeface="Arial" panose="020B0604020202020204" pitchFamily="34" charset="0"/>
              <a:buChar char="•"/>
              <a:tabLst>
                <a:tab pos="457200" algn="l"/>
              </a:tabLst>
            </a:pPr>
            <a:r>
              <a:rPr lang="en-US" sz="2400" dirty="0"/>
              <a:t>The grape makes wines that can age very well, developing leathery, oaky (vanilla, spice) aromas and </a:t>
            </a:r>
            <a:r>
              <a:rPr lang="en-US" sz="2400" dirty="0" err="1"/>
              <a:t>flavours</a:t>
            </a:r>
            <a:r>
              <a:rPr lang="en-US" sz="2400" dirty="0"/>
              <a:t> with a few years in-bottle.</a:t>
            </a:r>
          </a:p>
          <a:p>
            <a:pPr marL="342900" indent="-342900" algn="l">
              <a:spcBef>
                <a:spcPts val="0"/>
              </a:spcBef>
              <a:spcAft>
                <a:spcPts val="800"/>
              </a:spcAft>
              <a:buSzPct val="100000"/>
              <a:buFont typeface="Arial" panose="020B0604020202020204" pitchFamily="34" charset="0"/>
              <a:buChar char="•"/>
              <a:tabLst>
                <a:tab pos="457200" algn="l"/>
              </a:tabLst>
            </a:pPr>
            <a:r>
              <a:rPr lang="en-US" sz="2400" dirty="0"/>
              <a:t>It's also a key grape for making Port. </a:t>
            </a:r>
          </a:p>
          <a:p>
            <a:pPr marL="342900" marR="0" lvl="0" indent="-342900" algn="l">
              <a:spcBef>
                <a:spcPts val="0"/>
              </a:spcBef>
              <a:spcAft>
                <a:spcPts val="800"/>
              </a:spcAft>
              <a:buSzPct val="100000"/>
              <a:buFont typeface="Arial" panose="020B0604020202020204" pitchFamily="34" charset="0"/>
              <a:buChar char="•"/>
              <a:tabLst>
                <a:tab pos="457200" algn="l"/>
              </a:tabLst>
            </a:pPr>
            <a:endParaRPr lang="en-US" sz="700" kern="100" dirty="0">
              <a:effectLst/>
              <a:ea typeface="Aptos" panose="020B0004020202020204" pitchFamily="34" charset="0"/>
            </a:endParaRPr>
          </a:p>
          <a:p>
            <a:pPr algn="l"/>
            <a:endParaRPr lang="en-US" sz="700" dirty="0"/>
          </a:p>
        </p:txBody>
      </p:sp>
      <p:pic>
        <p:nvPicPr>
          <p:cNvPr id="7" name="Picture 6" descr="A bunch of grapes on a vine&#10;&#10;Description automatically generated">
            <a:extLst>
              <a:ext uri="{FF2B5EF4-FFF2-40B4-BE49-F238E27FC236}">
                <a16:creationId xmlns:a16="http://schemas.microsoft.com/office/drawing/2014/main" id="{EE7149F0-8C4D-677F-EFEF-49F3533C04BC}"/>
              </a:ext>
            </a:extLst>
          </p:cNvPr>
          <p:cNvPicPr>
            <a:picLocks noChangeAspect="1"/>
          </p:cNvPicPr>
          <p:nvPr/>
        </p:nvPicPr>
        <p:blipFill>
          <a:blip r:embed="rId2">
            <a:extLst>
              <a:ext uri="{28A0092B-C50C-407E-A947-70E740481C1C}">
                <a14:useLocalDpi xmlns:a14="http://schemas.microsoft.com/office/drawing/2010/main" val="0"/>
              </a:ext>
            </a:extLst>
          </a:blip>
          <a:srcRect l="17038" r="2492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1313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bottle of wine with a label&#10;&#10;Description automatically generated">
            <a:extLst>
              <a:ext uri="{FF2B5EF4-FFF2-40B4-BE49-F238E27FC236}">
                <a16:creationId xmlns:a16="http://schemas.microsoft.com/office/drawing/2014/main" id="{6AEEE041-44A9-6C3D-FF79-67C07A8CEF37}"/>
              </a:ext>
            </a:extLst>
          </p:cNvPr>
          <p:cNvPicPr>
            <a:picLocks noChangeAspect="1"/>
          </p:cNvPicPr>
          <p:nvPr/>
        </p:nvPicPr>
        <p:blipFill>
          <a:blip r:embed="rId2">
            <a:extLst>
              <a:ext uri="{28A0092B-C50C-407E-A947-70E740481C1C}">
                <a14:useLocalDpi xmlns:a14="http://schemas.microsoft.com/office/drawing/2010/main" val="0"/>
              </a:ext>
            </a:extLst>
          </a:blip>
          <a:srcRect l="36745" t="8070" r="34249" b="4386"/>
          <a:stretch/>
        </p:blipFill>
        <p:spPr>
          <a:xfrm>
            <a:off x="10503568" y="9282"/>
            <a:ext cx="1688432" cy="6794576"/>
          </a:xfrm>
          <a:prstGeom prst="rect">
            <a:avLst/>
          </a:prstGeom>
        </p:spPr>
      </p:pic>
      <p:sp>
        <p:nvSpPr>
          <p:cNvPr id="2" name="Title 1">
            <a:extLst>
              <a:ext uri="{FF2B5EF4-FFF2-40B4-BE49-F238E27FC236}">
                <a16:creationId xmlns:a16="http://schemas.microsoft.com/office/drawing/2014/main" id="{8EB43E95-E142-3E85-56E5-A0A70D6579B2}"/>
              </a:ext>
            </a:extLst>
          </p:cNvPr>
          <p:cNvSpPr>
            <a:spLocks noGrp="1"/>
          </p:cNvSpPr>
          <p:nvPr>
            <p:ph type="ctrTitle"/>
          </p:nvPr>
        </p:nvSpPr>
        <p:spPr>
          <a:xfrm>
            <a:off x="0" y="0"/>
            <a:ext cx="12192000" cy="1600200"/>
          </a:xfrm>
        </p:spPr>
        <p:txBody>
          <a:bodyPr anchor="ctr"/>
          <a:lstStyle/>
          <a:p>
            <a:r>
              <a:rPr lang="en-US" b="1" dirty="0">
                <a:effectLst/>
                <a:latin typeface="Times New Roman" panose="02020603050405020304" pitchFamily="18" charset="0"/>
                <a:ea typeface="Aptos" panose="020B0004020202020204" pitchFamily="34" charset="0"/>
              </a:rPr>
              <a:t>Spanish </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Red </a:t>
            </a:r>
            <a:r>
              <a:rPr lang="en-US" b="1" dirty="0">
                <a:effectLst/>
                <a:latin typeface="Times New Roman" panose="02020603050405020304" pitchFamily="18" charset="0"/>
                <a:ea typeface="Aptos" panose="020B0004020202020204" pitchFamily="34" charset="0"/>
              </a:rPr>
              <a:t>Wine</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 Varietals</a:t>
            </a:r>
            <a:endParaRPr lang="en-US" dirty="0"/>
          </a:p>
        </p:txBody>
      </p:sp>
      <p:sp>
        <p:nvSpPr>
          <p:cNvPr id="3" name="Subtitle 2">
            <a:extLst>
              <a:ext uri="{FF2B5EF4-FFF2-40B4-BE49-F238E27FC236}">
                <a16:creationId xmlns:a16="http://schemas.microsoft.com/office/drawing/2014/main" id="{328C5D9A-C850-8FBA-73A7-52F9534B299E}"/>
              </a:ext>
            </a:extLst>
          </p:cNvPr>
          <p:cNvSpPr>
            <a:spLocks noGrp="1"/>
          </p:cNvSpPr>
          <p:nvPr>
            <p:ph type="subTitle" idx="1"/>
          </p:nvPr>
        </p:nvSpPr>
        <p:spPr>
          <a:xfrm>
            <a:off x="348916" y="1600200"/>
            <a:ext cx="10274968" cy="4788568"/>
          </a:xfrm>
        </p:spPr>
        <p:txBody>
          <a:bodyPr>
            <a:normAutofit/>
          </a:bodyPr>
          <a:lstStyle/>
          <a:p>
            <a:pPr marL="342900" indent="-342900" algn="l">
              <a:buFont typeface="Arial" panose="020B0604020202020204" pitchFamily="34" charset="0"/>
              <a:buChar char="•"/>
            </a:pPr>
            <a:r>
              <a:rPr lang="en-US" sz="2400" b="1" kern="100" dirty="0">
                <a:effectLst/>
                <a:ea typeface="Aptos" panose="020B0004020202020204" pitchFamily="34" charset="0"/>
              </a:rPr>
              <a:t>Garnacha (Grenache):</a:t>
            </a:r>
            <a:r>
              <a:rPr lang="en-US" sz="2400" kern="100" dirty="0">
                <a:effectLst/>
                <a:ea typeface="Aptos" panose="020B0004020202020204" pitchFamily="34" charset="0"/>
              </a:rPr>
              <a:t> Common in regions like Priorat and Rioja, producing wines with bright fruit flavors and spice. </a:t>
            </a:r>
            <a:r>
              <a:rPr lang="en-US" sz="2400" dirty="0"/>
              <a:t>It shows different facets depending on where it’s grown and how it’s treated in the cellar. </a:t>
            </a:r>
            <a:endParaRPr lang="en-US" sz="2400" kern="100" dirty="0">
              <a:effectLst/>
              <a:ea typeface="Aptos" panose="020B00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rPr>
              <a:t>The grape Garnacha originated in Aragon, Spain, where it’s the country’s second-most planted wine grape after Tempranillo.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rPr>
              <a:t>Garnacha has an embarrassment of aliases, including Grenache Noir, Tinto Aragones, Cannonau, Tocai Rosso, and Lladoner.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400" dirty="0"/>
              <a:t>Grenache is an adaptable grape that makes a surprising range of wines everything from supple and intense wines of Gigondas to fruity and earthy Spanish reds to delicate and refreshing Rosés.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400" dirty="0"/>
              <a:t>But in all its guises, Grenache usually has a fruity strawberry red cherry, and red plum with soft tannins that make it easy to drink, somewhat like Pinot Noir. It can also display herbal and leathery notes.</a:t>
            </a:r>
          </a:p>
          <a:p>
            <a:pPr marL="342900" indent="-342900" algn="l">
              <a:buFont typeface="Arial" panose="020B0604020202020204" pitchFamily="34" charset="0"/>
              <a:buChar char="•"/>
            </a:pPr>
            <a:endParaRPr lang="en-US" sz="2400" kern="100" dirty="0">
              <a:effectLst/>
              <a:ea typeface="Aptos" panose="020B0004020202020204" pitchFamily="34" charset="0"/>
            </a:endParaRPr>
          </a:p>
          <a:p>
            <a:endParaRPr lang="en-US" dirty="0"/>
          </a:p>
        </p:txBody>
      </p:sp>
    </p:spTree>
    <p:extLst>
      <p:ext uri="{BB962C8B-B14F-4D97-AF65-F5344CB8AC3E}">
        <p14:creationId xmlns:p14="http://schemas.microsoft.com/office/powerpoint/2010/main" val="405876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BB37-ECBB-65E8-1544-CBD31D7E6D0A}"/>
              </a:ext>
            </a:extLst>
          </p:cNvPr>
          <p:cNvSpPr>
            <a:spLocks noGrp="1"/>
          </p:cNvSpPr>
          <p:nvPr>
            <p:ph type="ctrTitle"/>
          </p:nvPr>
        </p:nvSpPr>
        <p:spPr>
          <a:xfrm>
            <a:off x="0" y="0"/>
            <a:ext cx="12192000" cy="1600200"/>
          </a:xfrm>
        </p:spPr>
        <p:txBody>
          <a:bodyPr anchor="ctr"/>
          <a:lstStyle/>
          <a:p>
            <a:r>
              <a:rPr lang="en-US" b="1" dirty="0">
                <a:effectLst/>
                <a:latin typeface="Times New Roman" panose="02020603050405020304" pitchFamily="18" charset="0"/>
                <a:ea typeface="Aptos" panose="020B0004020202020204" pitchFamily="34" charset="0"/>
              </a:rPr>
              <a:t>Spanish </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Red </a:t>
            </a:r>
            <a:r>
              <a:rPr lang="en-US" b="1" dirty="0">
                <a:effectLst/>
                <a:latin typeface="Times New Roman" panose="02020603050405020304" pitchFamily="18" charset="0"/>
                <a:ea typeface="Aptos" panose="020B0004020202020204" pitchFamily="34" charset="0"/>
              </a:rPr>
              <a:t>Wine</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 Varietals</a:t>
            </a:r>
            <a:endParaRPr lang="en-US" dirty="0"/>
          </a:p>
        </p:txBody>
      </p:sp>
      <p:sp>
        <p:nvSpPr>
          <p:cNvPr id="3" name="Subtitle 2">
            <a:extLst>
              <a:ext uri="{FF2B5EF4-FFF2-40B4-BE49-F238E27FC236}">
                <a16:creationId xmlns:a16="http://schemas.microsoft.com/office/drawing/2014/main" id="{4422A989-7BD5-D771-7B4B-8825D901B6E8}"/>
              </a:ext>
            </a:extLst>
          </p:cNvPr>
          <p:cNvSpPr>
            <a:spLocks noGrp="1"/>
          </p:cNvSpPr>
          <p:nvPr>
            <p:ph type="subTitle" idx="1"/>
          </p:nvPr>
        </p:nvSpPr>
        <p:spPr>
          <a:xfrm>
            <a:off x="312821" y="1275347"/>
            <a:ext cx="10299032" cy="5857033"/>
          </a:xfrm>
        </p:spPr>
        <p:txBody>
          <a:bodyPr>
            <a:noAutofit/>
          </a:bodyPr>
          <a:lstStyle/>
          <a:p>
            <a:pPr marL="457200" indent="-457200" algn="l">
              <a:buFont typeface="Arial" panose="020B0604020202020204" pitchFamily="34" charset="0"/>
              <a:buChar char="•"/>
            </a:pPr>
            <a:r>
              <a:rPr lang="en-US" sz="2400" b="1" kern="100" dirty="0">
                <a:effectLst/>
                <a:ea typeface="Aptos" panose="020B0004020202020204" pitchFamily="34" charset="0"/>
              </a:rPr>
              <a:t>Monastrell (Mourvèdre):</a:t>
            </a:r>
            <a:r>
              <a:rPr lang="en-US" sz="2400" kern="100" dirty="0">
                <a:effectLst/>
                <a:ea typeface="Aptos" panose="020B0004020202020204" pitchFamily="34" charset="0"/>
              </a:rPr>
              <a:t> </a:t>
            </a:r>
            <a:r>
              <a:rPr lang="en-US" sz="2400" dirty="0"/>
              <a:t>A deeply bold, smoky red wine found in abundance in Central Spain and Southern France (where it’s known as Mourvèdre). It is also call Mataro, Esparte, </a:t>
            </a:r>
            <a:r>
              <a:rPr lang="en-US" sz="2400" dirty="0" err="1"/>
              <a:t>Étrangle</a:t>
            </a:r>
            <a:r>
              <a:rPr lang="en-US" sz="2400" dirty="0"/>
              <a:t>-and Chien depending upon where in the world it is grown..</a:t>
            </a:r>
          </a:p>
          <a:p>
            <a:pPr marL="457200" indent="-457200" algn="l">
              <a:buFont typeface="Arial" panose="020B0604020202020204" pitchFamily="34" charset="0"/>
              <a:buChar char="•"/>
            </a:pPr>
            <a:r>
              <a:rPr lang="en-US" sz="2400" dirty="0"/>
              <a:t>Thought to have originated in Spain, it is now grown extensively throughout the Iberian Peninsula, southern France, California and South Australia. </a:t>
            </a:r>
          </a:p>
          <a:p>
            <a:pPr marL="457200" indent="-457200" algn="l">
              <a:buFont typeface="Arial" panose="020B0604020202020204" pitchFamily="34" charset="0"/>
              <a:buChar char="•"/>
            </a:pPr>
            <a:r>
              <a:rPr lang="en-US" sz="2400" kern="100" dirty="0">
                <a:effectLst/>
                <a:ea typeface="Aptos" panose="020B0004020202020204" pitchFamily="34" charset="0"/>
              </a:rPr>
              <a:t>It thrives in the warm regions of southeastern Spain, producing full-bodied, tannic wines. </a:t>
            </a:r>
          </a:p>
          <a:p>
            <a:pPr marL="457200" indent="-457200" algn="l">
              <a:buFont typeface="Arial" panose="020B0604020202020204" pitchFamily="34" charset="0"/>
              <a:buChar char="•"/>
            </a:pPr>
            <a:r>
              <a:rPr lang="en-US" sz="2400" dirty="0"/>
              <a:t>A perfect wine with smoked meats and barbecue where the wine’s peppery and gamy flavors seem to vanish, revealing layers of black fruits and chocolate. </a:t>
            </a:r>
          </a:p>
          <a:p>
            <a:pPr marL="457200" indent="-457200" algn="l">
              <a:buFont typeface="Arial" panose="020B0604020202020204" pitchFamily="34" charset="0"/>
              <a:buChar char="•"/>
            </a:pPr>
            <a:r>
              <a:rPr lang="en-US" sz="2400" dirty="0"/>
              <a:t>This Varietal has an extremely broad range of flavor notes that include: blackberry, plum, dark fruit, black fruit, blueberry, black cherry, blackcurrant, cassis, black plum, bramble, blackberry jam, Oak, vanilla, chocolate, dark chocolate, clove, baking spice, caramel, mocha, tobacco, coffee, cedar, and tobacco.</a:t>
            </a:r>
            <a:endParaRPr lang="en-US" sz="2400" kern="100" dirty="0">
              <a:effectLst/>
              <a:ea typeface="Aptos" panose="020B0004020202020204" pitchFamily="34" charset="0"/>
            </a:endParaRPr>
          </a:p>
          <a:p>
            <a:endParaRPr lang="en-US" sz="2400" dirty="0"/>
          </a:p>
        </p:txBody>
      </p:sp>
      <p:pic>
        <p:nvPicPr>
          <p:cNvPr id="5" name="Picture 4" descr="A bottle of wine with a white label&#10;&#10;Description automatically generated">
            <a:extLst>
              <a:ext uri="{FF2B5EF4-FFF2-40B4-BE49-F238E27FC236}">
                <a16:creationId xmlns:a16="http://schemas.microsoft.com/office/drawing/2014/main" id="{9984500A-5444-A768-E5B2-44CB60BD0523}"/>
              </a:ext>
            </a:extLst>
          </p:cNvPr>
          <p:cNvPicPr>
            <a:picLocks noChangeAspect="1"/>
          </p:cNvPicPr>
          <p:nvPr/>
        </p:nvPicPr>
        <p:blipFill>
          <a:blip r:embed="rId2">
            <a:extLst>
              <a:ext uri="{28A0092B-C50C-407E-A947-70E740481C1C}">
                <a14:useLocalDpi xmlns:a14="http://schemas.microsoft.com/office/drawing/2010/main" val="0"/>
              </a:ext>
            </a:extLst>
          </a:blip>
          <a:srcRect l="39218" t="7710" r="40910" b="7358"/>
          <a:stretch/>
        </p:blipFill>
        <p:spPr>
          <a:xfrm>
            <a:off x="10226848" y="-178129"/>
            <a:ext cx="2145632" cy="7132381"/>
          </a:xfrm>
          <a:prstGeom prst="rect">
            <a:avLst/>
          </a:prstGeom>
        </p:spPr>
      </p:pic>
    </p:spTree>
    <p:extLst>
      <p:ext uri="{BB962C8B-B14F-4D97-AF65-F5344CB8AC3E}">
        <p14:creationId xmlns:p14="http://schemas.microsoft.com/office/powerpoint/2010/main" val="255353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50B1-BBBF-4CD4-E3F1-E100230B7112}"/>
              </a:ext>
            </a:extLst>
          </p:cNvPr>
          <p:cNvSpPr>
            <a:spLocks noGrp="1"/>
          </p:cNvSpPr>
          <p:nvPr>
            <p:ph type="ctrTitle"/>
          </p:nvPr>
        </p:nvSpPr>
        <p:spPr>
          <a:xfrm>
            <a:off x="0" y="0"/>
            <a:ext cx="12192000" cy="1600200"/>
          </a:xfrm>
        </p:spPr>
        <p:txBody>
          <a:bodyPr anchor="ctr"/>
          <a:lstStyle/>
          <a:p>
            <a:r>
              <a:rPr lang="en-US" b="1" dirty="0">
                <a:effectLst/>
                <a:latin typeface="Times New Roman" panose="02020603050405020304" pitchFamily="18" charset="0"/>
                <a:ea typeface="Aptos" panose="020B0004020202020204" pitchFamily="34" charset="0"/>
              </a:rPr>
              <a:t>Spanish </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Red </a:t>
            </a:r>
            <a:r>
              <a:rPr lang="en-US" b="1" dirty="0">
                <a:effectLst/>
                <a:latin typeface="Times New Roman" panose="02020603050405020304" pitchFamily="18" charset="0"/>
                <a:ea typeface="Aptos" panose="020B0004020202020204" pitchFamily="34" charset="0"/>
              </a:rPr>
              <a:t>Wine</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 Varietals</a:t>
            </a:r>
            <a:endParaRPr lang="en-US" dirty="0"/>
          </a:p>
        </p:txBody>
      </p:sp>
      <p:sp>
        <p:nvSpPr>
          <p:cNvPr id="3" name="Subtitle 2">
            <a:extLst>
              <a:ext uri="{FF2B5EF4-FFF2-40B4-BE49-F238E27FC236}">
                <a16:creationId xmlns:a16="http://schemas.microsoft.com/office/drawing/2014/main" id="{6F9D1A07-7922-4C01-472C-6AC78DFFC978}"/>
              </a:ext>
            </a:extLst>
          </p:cNvPr>
          <p:cNvSpPr>
            <a:spLocks noGrp="1"/>
          </p:cNvSpPr>
          <p:nvPr>
            <p:ph type="subTitle" idx="1"/>
          </p:nvPr>
        </p:nvSpPr>
        <p:spPr>
          <a:xfrm>
            <a:off x="336884" y="1600200"/>
            <a:ext cx="9833811" cy="5257800"/>
          </a:xfrm>
        </p:spPr>
        <p:txBody>
          <a:bodyPr>
            <a:normAutofit fontScale="92500" lnSpcReduction="10000"/>
          </a:bodyPr>
          <a:lstStyle/>
          <a:p>
            <a:pPr marL="342900" indent="-342900" algn="l">
              <a:lnSpc>
                <a:spcPct val="110000"/>
              </a:lnSpc>
              <a:buFont typeface="Arial" panose="020B0604020202020204" pitchFamily="34" charset="0"/>
              <a:buChar char="•"/>
            </a:pPr>
            <a:r>
              <a:rPr lang="en-US" sz="2400" b="1" kern="100" dirty="0">
                <a:effectLst/>
                <a:ea typeface="Aptos" panose="020B0004020202020204" pitchFamily="34" charset="0"/>
              </a:rPr>
              <a:t>Cariñena (Carignan): </a:t>
            </a:r>
            <a:r>
              <a:rPr lang="en-US" sz="2400" dirty="0"/>
              <a:t>The oft-unsung workhorse of the Mediterranean, Carignan is a red wine grape that likes warm weather and (given its high tannin, acidity and color) mixing with others.</a:t>
            </a:r>
          </a:p>
          <a:p>
            <a:pPr marL="342900" indent="-342900" algn="l">
              <a:lnSpc>
                <a:spcPct val="110000"/>
              </a:lnSpc>
              <a:buFont typeface="Arial" panose="020B0604020202020204" pitchFamily="34" charset="0"/>
              <a:buChar char="•"/>
            </a:pPr>
            <a:r>
              <a:rPr lang="en-US" sz="2400" kern="100" dirty="0">
                <a:effectLst/>
                <a:ea typeface="Aptos" panose="020B0004020202020204" pitchFamily="34" charset="0"/>
              </a:rPr>
              <a:t> Often blended with Garnacha, adding acidity and structure to the wine.</a:t>
            </a:r>
          </a:p>
          <a:p>
            <a:pPr marL="342900" indent="-342900" algn="l">
              <a:lnSpc>
                <a:spcPct val="110000"/>
              </a:lnSpc>
              <a:buFont typeface="Arial" panose="020B0604020202020204" pitchFamily="34" charset="0"/>
              <a:buChar char="•"/>
            </a:pPr>
            <a:r>
              <a:rPr lang="en-US" sz="2400" dirty="0"/>
              <a:t>Cariñena in Spain, Carignane in the US is a black-skinned wine grape variety, most likely native to Aragon. The variety is found in wines along the Mediterranean coast, particularly in northeastern Spain and in France's Languedoc-Roussillon region. It is used most commonly for blending with many of the region's other key varieties – most famously Grenache, Syrah and Mourvedre.</a:t>
            </a:r>
            <a:endParaRPr lang="en-US" sz="2400" kern="100" dirty="0"/>
          </a:p>
          <a:p>
            <a:pPr marL="342900" indent="-342900" algn="l">
              <a:lnSpc>
                <a:spcPct val="110000"/>
              </a:lnSpc>
              <a:buFont typeface="Arial" panose="020B0604020202020204" pitchFamily="34" charset="0"/>
              <a:buChar char="•"/>
            </a:pPr>
            <a:r>
              <a:rPr lang="en-US" sz="2400" dirty="0"/>
              <a:t>Carignan prefers warm, dry climates when the grape can express high tannins, acid and color. This makes it an excellent addition to red wine blends that have plenty of aroma and flavor, but lack body and depth of color. Carignan is only rarely made as a varietal wine, but the best examples can show characteristics of dark and black fruits, pepper, licorice, and spicy and savory accents.</a:t>
            </a:r>
            <a:endParaRPr lang="en-US" sz="2400" kern="100" dirty="0">
              <a:effectLst/>
              <a:ea typeface="Aptos" panose="020B0004020202020204" pitchFamily="34" charset="0"/>
            </a:endParaRPr>
          </a:p>
          <a:p>
            <a:endParaRPr lang="en-US" dirty="0"/>
          </a:p>
        </p:txBody>
      </p:sp>
      <p:pic>
        <p:nvPicPr>
          <p:cNvPr id="9" name="Picture 8" descr="A bottle of wine with a red cap&#10;&#10;Description automatically generated">
            <a:extLst>
              <a:ext uri="{FF2B5EF4-FFF2-40B4-BE49-F238E27FC236}">
                <a16:creationId xmlns:a16="http://schemas.microsoft.com/office/drawing/2014/main" id="{8C795F76-AC00-F183-8367-25454ECDB853}"/>
              </a:ext>
            </a:extLst>
          </p:cNvPr>
          <p:cNvPicPr>
            <a:picLocks noChangeAspect="1"/>
          </p:cNvPicPr>
          <p:nvPr/>
        </p:nvPicPr>
        <p:blipFill>
          <a:blip r:embed="rId2">
            <a:extLst>
              <a:ext uri="{28A0092B-C50C-407E-A947-70E740481C1C}">
                <a14:useLocalDpi xmlns:a14="http://schemas.microsoft.com/office/drawing/2010/main" val="0"/>
              </a:ext>
            </a:extLst>
          </a:blip>
          <a:srcRect l="35322" r="35205"/>
          <a:stretch/>
        </p:blipFill>
        <p:spPr>
          <a:xfrm>
            <a:off x="10170695" y="0"/>
            <a:ext cx="2021305" cy="6858000"/>
          </a:xfrm>
          <a:prstGeom prst="rect">
            <a:avLst/>
          </a:prstGeom>
        </p:spPr>
      </p:pic>
    </p:spTree>
    <p:extLst>
      <p:ext uri="{BB962C8B-B14F-4D97-AF65-F5344CB8AC3E}">
        <p14:creationId xmlns:p14="http://schemas.microsoft.com/office/powerpoint/2010/main" val="174752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600200"/>
          </a:xfrm>
        </p:spPr>
        <p:txBody>
          <a:bodyPr anchor="ct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What I Will Discuss</a:t>
            </a:r>
            <a:endParaRPr lang="en-US"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1499616" y="1600201"/>
            <a:ext cx="9192768" cy="5257798"/>
          </a:xfrm>
        </p:spPr>
        <p:txBody>
          <a:bodyPr>
            <a:normAutofit fontScale="85000" lnSpcReduction="20000"/>
          </a:bodyPr>
          <a:lstStyle/>
          <a:p>
            <a:pPr marL="342900" marR="0" indent="-342900" algn="l">
              <a:lnSpc>
                <a:spcPct val="107000"/>
              </a:lnSpc>
              <a:spcBef>
                <a:spcPts val="0"/>
              </a:spcBef>
              <a:spcAft>
                <a:spcPts val="800"/>
              </a:spcAft>
              <a:buFont typeface="Arial" panose="020B0604020202020204" pitchFamily="34" charset="0"/>
              <a:buChar char="•"/>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This talk aims to provide a detailed exploration of Spain's wine regions, varietals, and leading wineries. </a:t>
            </a:r>
          </a:p>
          <a:p>
            <a:pPr marL="342900" marR="0" indent="-342900" algn="l">
              <a:lnSpc>
                <a:spcPct val="107000"/>
              </a:lnSpc>
              <a:spcBef>
                <a:spcPts val="0"/>
              </a:spcBef>
              <a:spcAft>
                <a:spcPts val="800"/>
              </a:spcAft>
              <a:buFont typeface="Arial" panose="020B0604020202020204" pitchFamily="34" charset="0"/>
              <a:buChar char="•"/>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I will also examine how these elements contribute to the country's global wine identity. </a:t>
            </a:r>
          </a:p>
          <a:p>
            <a:pPr marL="342900" marR="0" indent="-342900" algn="l">
              <a:lnSpc>
                <a:spcPct val="107000"/>
              </a:lnSpc>
              <a:spcBef>
                <a:spcPts val="0"/>
              </a:spcBef>
              <a:spcAft>
                <a:spcPts val="800"/>
              </a:spcAft>
              <a:buFont typeface="Arial" panose="020B0604020202020204" pitchFamily="34" charset="0"/>
              <a:buChar char="•"/>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Today’s topics include:</a:t>
            </a:r>
          </a:p>
          <a:p>
            <a:pPr marL="633413" marR="0" indent="-292100" algn="l">
              <a:lnSpc>
                <a:spcPct val="107000"/>
              </a:lnSpc>
              <a:spcBef>
                <a:spcPts val="0"/>
              </a:spcBef>
              <a:spcAft>
                <a:spcPts val="800"/>
              </a:spcAft>
              <a:buSzPct val="60000"/>
              <a:buFont typeface="Courier New" panose="02070309020205020404" pitchFamily="49" charset="0"/>
              <a:buChar char="o"/>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Spain’s Wine</a:t>
            </a:r>
          </a:p>
          <a:p>
            <a:pPr marL="633413" indent="-292100" algn="l">
              <a:lnSpc>
                <a:spcPct val="107000"/>
              </a:lnSpc>
              <a:spcBef>
                <a:spcPts val="0"/>
              </a:spcBef>
              <a:spcAft>
                <a:spcPts val="800"/>
              </a:spcAft>
              <a:buSzPct val="60000"/>
              <a:buFont typeface="Courier New" panose="02070309020205020404" pitchFamily="49" charset="0"/>
              <a:buChar char="o"/>
            </a:pPr>
            <a:r>
              <a:rPr lang="en-US" sz="2600" dirty="0">
                <a:latin typeface="Times New Roman" panose="02020603050405020304" pitchFamily="18" charset="0"/>
                <a:cs typeface="Times New Roman" panose="02020603050405020304" pitchFamily="18" charset="0"/>
              </a:rPr>
              <a:t>Spanish Wine Classification System</a:t>
            </a:r>
            <a:endParaRPr lang="en-US"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33413" marR="0" indent="-292100" algn="l">
              <a:lnSpc>
                <a:spcPct val="107000"/>
              </a:lnSpc>
              <a:spcBef>
                <a:spcPts val="0"/>
              </a:spcBef>
              <a:spcAft>
                <a:spcPts val="800"/>
              </a:spcAft>
              <a:buSzPct val="60000"/>
              <a:buFont typeface="Courier New" panose="02070309020205020404" pitchFamily="49" charset="0"/>
              <a:buChar char="o"/>
            </a:pPr>
            <a:r>
              <a:rPr lang="en-US" sz="2600" dirty="0">
                <a:effectLst/>
                <a:latin typeface="Times New Roman" panose="02020603050405020304" pitchFamily="18" charset="0"/>
                <a:ea typeface="Aptos" panose="020B0004020202020204" pitchFamily="34" charset="0"/>
              </a:rPr>
              <a:t>Wine Regions of Spain</a:t>
            </a:r>
          </a:p>
          <a:p>
            <a:pPr marL="633413" marR="0" indent="-292100" algn="l">
              <a:lnSpc>
                <a:spcPct val="107000"/>
              </a:lnSpc>
              <a:spcBef>
                <a:spcPts val="0"/>
              </a:spcBef>
              <a:spcAft>
                <a:spcPts val="800"/>
              </a:spcAft>
              <a:buSzPct val="60000"/>
              <a:buFont typeface="Courier New" panose="02070309020205020404" pitchFamily="49" charset="0"/>
              <a:buChar char="o"/>
            </a:pPr>
            <a:r>
              <a:rPr lang="en-US" sz="2600" dirty="0">
                <a:effectLst/>
                <a:latin typeface="Times New Roman" panose="02020603050405020304" pitchFamily="18" charset="0"/>
                <a:ea typeface="Aptos" panose="020B0004020202020204" pitchFamily="34" charset="0"/>
              </a:rPr>
              <a:t>Spanish Wine</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Varietals</a:t>
            </a:r>
          </a:p>
          <a:p>
            <a:pPr marL="633413" marR="0" indent="-292100" algn="l">
              <a:lnSpc>
                <a:spcPct val="107000"/>
              </a:lnSpc>
              <a:spcBef>
                <a:spcPts val="0"/>
              </a:spcBef>
              <a:spcAft>
                <a:spcPts val="800"/>
              </a:spcAft>
              <a:buSzPct val="60000"/>
              <a:buFont typeface="Courier New" panose="02070309020205020404" pitchFamily="49" charset="0"/>
              <a:buChar char="o"/>
            </a:pPr>
            <a:r>
              <a:rPr lang="en-US" sz="2600" dirty="0">
                <a:effectLst/>
                <a:latin typeface="Times New Roman" panose="02020603050405020304" pitchFamily="18" charset="0"/>
                <a:ea typeface="Aptos" panose="020B0004020202020204" pitchFamily="34" charset="0"/>
              </a:rPr>
              <a:t>Prominent Wineries in Spain</a:t>
            </a:r>
          </a:p>
          <a:p>
            <a:pPr marL="633413" marR="0" indent="-292100" algn="l">
              <a:lnSpc>
                <a:spcPct val="107000"/>
              </a:lnSpc>
              <a:spcBef>
                <a:spcPts val="0"/>
              </a:spcBef>
              <a:spcAft>
                <a:spcPts val="800"/>
              </a:spcAft>
              <a:buSzPct val="60000"/>
              <a:buFont typeface="Courier New" panose="02070309020205020404" pitchFamily="49" charset="0"/>
              <a:buChar char="o"/>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Spanish Wine and Global Markets</a:t>
            </a:r>
          </a:p>
          <a:p>
            <a:pPr marL="633413" marR="0" indent="-292100" algn="l">
              <a:lnSpc>
                <a:spcPct val="107000"/>
              </a:lnSpc>
              <a:spcBef>
                <a:spcPts val="0"/>
              </a:spcBef>
              <a:spcAft>
                <a:spcPts val="800"/>
              </a:spcAft>
              <a:buSzPct val="60000"/>
              <a:buFont typeface="Courier New" panose="02070309020205020404" pitchFamily="49" charset="0"/>
              <a:buChar char="o"/>
            </a:pPr>
            <a:r>
              <a:rPr lang="en-US" sz="2600" kern="100" dirty="0">
                <a:ea typeface="Aptos" panose="020B0004020202020204" pitchFamily="34" charset="0"/>
              </a:rPr>
              <a:t>Conclusion</a:t>
            </a:r>
          </a:p>
          <a:p>
            <a:pPr marL="633413" marR="0" indent="-292100" algn="l">
              <a:lnSpc>
                <a:spcPct val="107000"/>
              </a:lnSpc>
              <a:spcBef>
                <a:spcPts val="0"/>
              </a:spcBef>
              <a:spcAft>
                <a:spcPts val="800"/>
              </a:spcAft>
              <a:buSzPct val="60000"/>
              <a:buFont typeface="Courier New" panose="02070309020205020404" pitchFamily="49" charset="0"/>
              <a:buChar char="o"/>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Acknowledgments</a:t>
            </a:r>
          </a:p>
          <a:p>
            <a:pPr marL="342900" marR="0" indent="-342900" algn="l">
              <a:lnSpc>
                <a:spcPct val="107000"/>
              </a:lnSpc>
              <a:spcBef>
                <a:spcPts val="0"/>
              </a:spcBef>
              <a:spcAft>
                <a:spcPts val="800"/>
              </a:spcAft>
              <a:buFont typeface="Arial" panose="020B0604020202020204" pitchFamily="34" charset="0"/>
              <a:buChar char="•"/>
            </a:pPr>
            <a:endParaRPr lang="en-US" sz="2600" dirty="0">
              <a:effectLst/>
              <a:latin typeface="Times New Roman" panose="02020603050405020304" pitchFamily="18" charset="0"/>
              <a:ea typeface="Aptos" panose="020B0004020202020204" pitchFamily="34" charset="0"/>
            </a:endParaRPr>
          </a:p>
          <a:p>
            <a:pPr marL="342900" marR="0" indent="-342900" algn="l">
              <a:lnSpc>
                <a:spcPct val="107000"/>
              </a:lnSpc>
              <a:spcBef>
                <a:spcPts val="0"/>
              </a:spcBef>
              <a:spcAft>
                <a:spcPts val="800"/>
              </a:spcAft>
              <a:buFont typeface="Arial" panose="020B0604020202020204" pitchFamily="34" charset="0"/>
              <a:buChar char="•"/>
            </a:pPr>
            <a:endParaRPr lang="en-US"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endParaRPr lang="en-US" sz="2400" kern="100" dirty="0">
              <a:ea typeface="Aptos" panose="020B0004020202020204" pitchFamily="34" charset="0"/>
            </a:endParaRPr>
          </a:p>
          <a:p>
            <a:pPr marL="342900" marR="0" indent="-342900" algn="l">
              <a:lnSpc>
                <a:spcPct val="107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5793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50B1-BBBF-4CD4-E3F1-E100230B7112}"/>
              </a:ext>
            </a:extLst>
          </p:cNvPr>
          <p:cNvSpPr>
            <a:spLocks noGrp="1"/>
          </p:cNvSpPr>
          <p:nvPr>
            <p:ph type="ctrTitle"/>
          </p:nvPr>
        </p:nvSpPr>
        <p:spPr>
          <a:xfrm>
            <a:off x="0" y="0"/>
            <a:ext cx="12192000" cy="1600200"/>
          </a:xfrm>
        </p:spPr>
        <p:txBody>
          <a:bodyPr anchor="ctr"/>
          <a:lstStyle/>
          <a:p>
            <a:r>
              <a:rPr lang="en-US" b="1" dirty="0">
                <a:effectLst/>
                <a:latin typeface="Times New Roman" panose="02020603050405020304" pitchFamily="18" charset="0"/>
                <a:ea typeface="Aptos" panose="020B0004020202020204" pitchFamily="34" charset="0"/>
              </a:rPr>
              <a:t>Spanish </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Red </a:t>
            </a:r>
            <a:r>
              <a:rPr lang="en-US" b="1" dirty="0">
                <a:effectLst/>
                <a:latin typeface="Times New Roman" panose="02020603050405020304" pitchFamily="18" charset="0"/>
                <a:ea typeface="Aptos" panose="020B0004020202020204" pitchFamily="34" charset="0"/>
              </a:rPr>
              <a:t>Wine</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 Varietals</a:t>
            </a:r>
            <a:endParaRPr lang="en-US" dirty="0"/>
          </a:p>
        </p:txBody>
      </p:sp>
      <p:sp>
        <p:nvSpPr>
          <p:cNvPr id="3" name="Subtitle 2">
            <a:extLst>
              <a:ext uri="{FF2B5EF4-FFF2-40B4-BE49-F238E27FC236}">
                <a16:creationId xmlns:a16="http://schemas.microsoft.com/office/drawing/2014/main" id="{6F9D1A07-7922-4C01-472C-6AC78DFFC978}"/>
              </a:ext>
            </a:extLst>
          </p:cNvPr>
          <p:cNvSpPr>
            <a:spLocks noGrp="1"/>
          </p:cNvSpPr>
          <p:nvPr>
            <p:ph type="subTitle" idx="1"/>
          </p:nvPr>
        </p:nvSpPr>
        <p:spPr>
          <a:xfrm>
            <a:off x="300790" y="1455821"/>
            <a:ext cx="10022306" cy="5257800"/>
          </a:xfrm>
        </p:spPr>
        <p:txBody>
          <a:bodyPr>
            <a:normAutofit/>
          </a:bodyPr>
          <a:lstStyle/>
          <a:p>
            <a:pPr marL="342900" indent="-342900" algn="l">
              <a:buFont typeface="Arial" panose="020B0604020202020204" pitchFamily="34" charset="0"/>
              <a:buChar char="•"/>
            </a:pPr>
            <a:r>
              <a:rPr lang="en-US" sz="2600" b="1" kern="100" dirty="0">
                <a:effectLst/>
                <a:ea typeface="Aptos" panose="020B0004020202020204" pitchFamily="34" charset="0"/>
              </a:rPr>
              <a:t>Mencía:</a:t>
            </a:r>
            <a:r>
              <a:rPr lang="en-US" sz="2600" dirty="0"/>
              <a:t> (“Men-thee-ah”) is n</a:t>
            </a:r>
            <a:r>
              <a:rPr lang="en-US" sz="2600" kern="100" dirty="0">
                <a:effectLst/>
                <a:ea typeface="Aptos" panose="020B0004020202020204" pitchFamily="34" charset="0"/>
              </a:rPr>
              <a:t>ative to northwestern Spain, especially Bierzo region. </a:t>
            </a:r>
          </a:p>
          <a:p>
            <a:pPr marL="342900" indent="-342900" algn="l">
              <a:buFont typeface="Arial" panose="020B0604020202020204" pitchFamily="34" charset="0"/>
              <a:buChar char="•"/>
            </a:pPr>
            <a:r>
              <a:rPr lang="en-US" sz="2600" dirty="0"/>
              <a:t>Mencía is a aromatic medium-bodied red wine grape that produces high quality wines with floral and red fruit flavors. </a:t>
            </a:r>
          </a:p>
          <a:p>
            <a:pPr marL="342900" indent="-342900" algn="l">
              <a:buFont typeface="Arial" panose="020B0604020202020204" pitchFamily="34" charset="0"/>
              <a:buChar char="•"/>
            </a:pPr>
            <a:r>
              <a:rPr lang="en-US" sz="2600" dirty="0"/>
              <a:t>If you’ve never heard of it, it’s not surprising, Mencía only grows in Spain and Portugal on the Iberian peninsula. </a:t>
            </a:r>
          </a:p>
          <a:p>
            <a:pPr marL="342900" indent="-342900" algn="l">
              <a:buFont typeface="Arial" panose="020B0604020202020204" pitchFamily="34" charset="0"/>
              <a:buChar char="•"/>
            </a:pPr>
            <a:r>
              <a:rPr lang="en-US" sz="2600" dirty="0"/>
              <a:t>What makes Mencía special is it has shown the ability to age like other fine wines and it offers rich aromas in the glass. </a:t>
            </a:r>
          </a:p>
          <a:p>
            <a:pPr marL="342900" indent="-342900" algn="l">
              <a:buFont typeface="Arial" panose="020B0604020202020204" pitchFamily="34" charset="0"/>
              <a:buChar char="•"/>
            </a:pPr>
            <a:r>
              <a:rPr lang="en-US" sz="2600" kern="100" dirty="0">
                <a:ea typeface="Aptos" panose="020B0004020202020204" pitchFamily="34" charset="0"/>
              </a:rPr>
              <a:t>Tasting notes include: Tart </a:t>
            </a:r>
            <a:r>
              <a:rPr lang="en-US" sz="2600" kern="100" dirty="0">
                <a:effectLst/>
                <a:ea typeface="Aptos" panose="020B0004020202020204" pitchFamily="34" charset="0"/>
              </a:rPr>
              <a:t>Cherry, Pomegranate, Licorice, and Blackberry. </a:t>
            </a:r>
          </a:p>
          <a:p>
            <a:pPr marL="342900" indent="-342900" algn="l">
              <a:buFont typeface="Arial" panose="020B0604020202020204" pitchFamily="34" charset="0"/>
              <a:buChar char="•"/>
            </a:pPr>
            <a:r>
              <a:rPr lang="en-US" sz="2600" dirty="0"/>
              <a:t>If you love Pinot Noir and other aromatic reds (like Gamay or Schiava), then Mencía is something worth investigating.</a:t>
            </a:r>
            <a:endParaRPr lang="en-US" sz="2600" kern="100" dirty="0">
              <a:effectLst/>
              <a:ea typeface="Aptos" panose="020B0004020202020204" pitchFamily="34" charset="0"/>
            </a:endParaRPr>
          </a:p>
        </p:txBody>
      </p:sp>
      <p:pic>
        <p:nvPicPr>
          <p:cNvPr id="5" name="Picture 4" descr="A bottle of wine with infographics&#10;&#10;Description automatically generated">
            <a:extLst>
              <a:ext uri="{FF2B5EF4-FFF2-40B4-BE49-F238E27FC236}">
                <a16:creationId xmlns:a16="http://schemas.microsoft.com/office/drawing/2014/main" id="{1280B729-1785-F575-FCB3-877BAE9E34D9}"/>
              </a:ext>
            </a:extLst>
          </p:cNvPr>
          <p:cNvPicPr>
            <a:picLocks noChangeAspect="1"/>
          </p:cNvPicPr>
          <p:nvPr/>
        </p:nvPicPr>
        <p:blipFill>
          <a:blip r:embed="rId2">
            <a:extLst>
              <a:ext uri="{28A0092B-C50C-407E-A947-70E740481C1C}">
                <a14:useLocalDpi xmlns:a14="http://schemas.microsoft.com/office/drawing/2010/main" val="0"/>
              </a:ext>
            </a:extLst>
          </a:blip>
          <a:srcRect l="10692" t="5264" r="70488" b="3158"/>
          <a:stretch/>
        </p:blipFill>
        <p:spPr>
          <a:xfrm>
            <a:off x="10323095" y="19216"/>
            <a:ext cx="1868905" cy="6822157"/>
          </a:xfrm>
          <a:prstGeom prst="rect">
            <a:avLst/>
          </a:prstGeom>
        </p:spPr>
      </p:pic>
    </p:spTree>
    <p:extLst>
      <p:ext uri="{BB962C8B-B14F-4D97-AF65-F5344CB8AC3E}">
        <p14:creationId xmlns:p14="http://schemas.microsoft.com/office/powerpoint/2010/main" val="268883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50B1-BBBF-4CD4-E3F1-E100230B7112}"/>
              </a:ext>
            </a:extLst>
          </p:cNvPr>
          <p:cNvSpPr>
            <a:spLocks noGrp="1"/>
          </p:cNvSpPr>
          <p:nvPr>
            <p:ph type="ctrTitle"/>
          </p:nvPr>
        </p:nvSpPr>
        <p:spPr>
          <a:xfrm>
            <a:off x="0" y="0"/>
            <a:ext cx="12192000" cy="1600200"/>
          </a:xfrm>
        </p:spPr>
        <p:txBody>
          <a:bodyPr anchor="ctr"/>
          <a:lstStyle/>
          <a:p>
            <a:r>
              <a:rPr lang="en-US" b="1" dirty="0">
                <a:effectLst/>
                <a:latin typeface="Times New Roman" panose="02020603050405020304" pitchFamily="18" charset="0"/>
                <a:ea typeface="Aptos" panose="020B0004020202020204" pitchFamily="34" charset="0"/>
              </a:rPr>
              <a:t>Spanish </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Red </a:t>
            </a:r>
            <a:r>
              <a:rPr lang="en-US" b="1" dirty="0">
                <a:effectLst/>
                <a:latin typeface="Times New Roman" panose="02020603050405020304" pitchFamily="18" charset="0"/>
                <a:ea typeface="Aptos" panose="020B0004020202020204" pitchFamily="34" charset="0"/>
              </a:rPr>
              <a:t>Wine</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 Varietals</a:t>
            </a:r>
            <a:endParaRPr lang="en-US" dirty="0"/>
          </a:p>
        </p:txBody>
      </p:sp>
      <p:sp>
        <p:nvSpPr>
          <p:cNvPr id="3" name="Subtitle 2">
            <a:extLst>
              <a:ext uri="{FF2B5EF4-FFF2-40B4-BE49-F238E27FC236}">
                <a16:creationId xmlns:a16="http://schemas.microsoft.com/office/drawing/2014/main" id="{6F9D1A07-7922-4C01-472C-6AC78DFFC978}"/>
              </a:ext>
            </a:extLst>
          </p:cNvPr>
          <p:cNvSpPr>
            <a:spLocks noGrp="1"/>
          </p:cNvSpPr>
          <p:nvPr>
            <p:ph type="subTitle" idx="1"/>
          </p:nvPr>
        </p:nvSpPr>
        <p:spPr>
          <a:xfrm>
            <a:off x="228600" y="1359569"/>
            <a:ext cx="10190747" cy="5498432"/>
          </a:xfrm>
        </p:spPr>
        <p:txBody>
          <a:bodyPr>
            <a:normAutofit fontScale="92500"/>
          </a:bodyPr>
          <a:lstStyle/>
          <a:p>
            <a:pPr marL="342900" indent="-342900" algn="l">
              <a:lnSpc>
                <a:spcPct val="110000"/>
              </a:lnSpc>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Albariño: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a:t>Albariño wine (“alba-</a:t>
            </a:r>
            <a:r>
              <a:rPr lang="en-US" sz="2400" dirty="0" err="1"/>
              <a:t>reen</a:t>
            </a:r>
            <a:r>
              <a:rPr lang="en-US" sz="2400" dirty="0"/>
              <a:t>-</a:t>
            </a:r>
            <a:r>
              <a:rPr lang="en-US" sz="2400" dirty="0" err="1"/>
              <a:t>yo</a:t>
            </a:r>
            <a:r>
              <a:rPr lang="en-US" sz="2400" dirty="0"/>
              <a:t>”) is a delightfully refreshing coastal white that grows on the Iberian Peninsula. </a:t>
            </a:r>
          </a:p>
          <a:p>
            <a:pPr marL="342900" indent="-342900" algn="l">
              <a:lnSpc>
                <a:spcPct val="110000"/>
              </a:lnSpc>
              <a:buFont typeface="Arial" panose="020B0604020202020204" pitchFamily="34" charset="0"/>
              <a:buChar char="•"/>
            </a:pPr>
            <a:r>
              <a:rPr lang="en-US" sz="2400" dirty="0"/>
              <a:t>It’s loved for its rich stone fruit flavors, a hint of salinity, and zippy acidity. </a:t>
            </a:r>
          </a:p>
          <a:p>
            <a:pPr marL="342900" indent="-342900" algn="l">
              <a:lnSpc>
                <a:spcPct val="110000"/>
              </a:lnSpc>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star of Rías Baixas, producing fresh, aromatic wines with high acidity.</a:t>
            </a:r>
          </a:p>
          <a:p>
            <a:pPr marL="342900" indent="-342900" algn="l">
              <a:lnSpc>
                <a:spcPct val="110000"/>
              </a:lnSpc>
              <a:buFont typeface="Arial" panose="020B0604020202020204" pitchFamily="34" charset="0"/>
              <a:buChar char="•"/>
            </a:pPr>
            <a:r>
              <a:rPr lang="en-US" sz="2400" dirty="0"/>
              <a:t>Meat Pairing: Lighter meats, fish, and seafood sing with Albariño. Try it with ceviche, seafood risotto, grilled (or fried) fish tacos, oysters, mussels, and clams. </a:t>
            </a:r>
          </a:p>
          <a:p>
            <a:pPr marL="342900" indent="-342900" algn="l">
              <a:lnSpc>
                <a:spcPct val="110000"/>
              </a:lnSpc>
              <a:buFont typeface="Arial" panose="020B0604020202020204" pitchFamily="34" charset="0"/>
              <a:buChar char="•"/>
            </a:pPr>
            <a:r>
              <a:rPr lang="en-US" sz="2400" dirty="0"/>
              <a:t>Cheese Pairing: Soft cheeses like burrata, or semi-hard cheeses such as Manchego, gouda and salty feta will be killer alongside these fresh and bright wines. </a:t>
            </a:r>
          </a:p>
          <a:p>
            <a:pPr marL="342900" indent="-342900" algn="l">
              <a:lnSpc>
                <a:spcPct val="110000"/>
              </a:lnSpc>
              <a:buFont typeface="Arial" panose="020B0604020202020204" pitchFamily="34" charset="0"/>
              <a:buChar char="•"/>
            </a:pPr>
            <a:r>
              <a:rPr lang="en-US" sz="2400" dirty="0"/>
              <a:t>Vegetable Pairing: The grassy notes of Albariño play well with fresh green herbs, like salsa </a:t>
            </a:r>
            <a:r>
              <a:rPr lang="en-US" sz="2400" dirty="0" err="1"/>
              <a:t>verde</a:t>
            </a:r>
            <a:r>
              <a:rPr lang="en-US" sz="2400" dirty="0"/>
              <a:t>. Try Spanish tapas such as grilled padrón (or shishito) peppers, grilled vegetable dishes, caprese, or even Caesar salad. </a:t>
            </a:r>
          </a:p>
          <a:p>
            <a:pPr marL="342900" indent="-342900" algn="l">
              <a:lnSpc>
                <a:spcPct val="110000"/>
              </a:lnSpc>
              <a:buFont typeface="Arial" panose="020B0604020202020204" pitchFamily="34" charset="0"/>
              <a:buChar char="•"/>
            </a:pPr>
            <a:r>
              <a:rPr lang="en-US" sz="2400" kern="100" dirty="0">
                <a:ea typeface="Aptos" panose="020B0004020202020204" pitchFamily="34" charset="0"/>
              </a:rPr>
              <a:t>Tasting notes include: </a:t>
            </a:r>
            <a:r>
              <a:rPr lang="en-US" sz="2400" dirty="0"/>
              <a:t>Lemon Zest, Grapefruit, Honeydew, Nectarine, and Saline.</a:t>
            </a:r>
          </a:p>
          <a:p>
            <a:pPr algn="l"/>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ottle of wine with text and pictures&#10;&#10;Description automatically generated">
            <a:extLst>
              <a:ext uri="{FF2B5EF4-FFF2-40B4-BE49-F238E27FC236}">
                <a16:creationId xmlns:a16="http://schemas.microsoft.com/office/drawing/2014/main" id="{DF8F68C7-FDC2-3F2A-1AEB-44254AC9F09D}"/>
              </a:ext>
            </a:extLst>
          </p:cNvPr>
          <p:cNvPicPr>
            <a:picLocks noChangeAspect="1"/>
          </p:cNvPicPr>
          <p:nvPr/>
        </p:nvPicPr>
        <p:blipFill>
          <a:blip r:embed="rId2">
            <a:extLst>
              <a:ext uri="{28A0092B-C50C-407E-A947-70E740481C1C}">
                <a14:useLocalDpi xmlns:a14="http://schemas.microsoft.com/office/drawing/2010/main" val="0"/>
              </a:ext>
            </a:extLst>
          </a:blip>
          <a:srcRect l="11350" t="5439" r="70882" b="3333"/>
          <a:stretch/>
        </p:blipFill>
        <p:spPr>
          <a:xfrm>
            <a:off x="10419347" y="30007"/>
            <a:ext cx="1772653" cy="6827993"/>
          </a:xfrm>
          <a:prstGeom prst="rect">
            <a:avLst/>
          </a:prstGeom>
        </p:spPr>
      </p:pic>
    </p:spTree>
    <p:extLst>
      <p:ext uri="{BB962C8B-B14F-4D97-AF65-F5344CB8AC3E}">
        <p14:creationId xmlns:p14="http://schemas.microsoft.com/office/powerpoint/2010/main" val="215700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50B1-BBBF-4CD4-E3F1-E100230B7112}"/>
              </a:ext>
            </a:extLst>
          </p:cNvPr>
          <p:cNvSpPr>
            <a:spLocks noGrp="1"/>
          </p:cNvSpPr>
          <p:nvPr>
            <p:ph type="ctrTitle"/>
          </p:nvPr>
        </p:nvSpPr>
        <p:spPr>
          <a:xfrm>
            <a:off x="0" y="0"/>
            <a:ext cx="12192000" cy="1600200"/>
          </a:xfrm>
        </p:spPr>
        <p:txBody>
          <a:bodyPr anchor="ctr"/>
          <a:lstStyle/>
          <a:p>
            <a:r>
              <a:rPr lang="en-US" b="1" dirty="0">
                <a:effectLst/>
                <a:latin typeface="Times New Roman" panose="02020603050405020304" pitchFamily="18" charset="0"/>
                <a:ea typeface="Aptos" panose="020B0004020202020204" pitchFamily="34" charset="0"/>
              </a:rPr>
              <a:t>Spanish </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Red </a:t>
            </a:r>
            <a:r>
              <a:rPr lang="en-US" b="1" dirty="0">
                <a:effectLst/>
                <a:latin typeface="Times New Roman" panose="02020603050405020304" pitchFamily="18" charset="0"/>
                <a:ea typeface="Aptos" panose="020B0004020202020204" pitchFamily="34" charset="0"/>
              </a:rPr>
              <a:t>Wine</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 Varietals</a:t>
            </a:r>
            <a:endParaRPr lang="en-US" dirty="0"/>
          </a:p>
        </p:txBody>
      </p:sp>
      <p:sp>
        <p:nvSpPr>
          <p:cNvPr id="3" name="Subtitle 2">
            <a:extLst>
              <a:ext uri="{FF2B5EF4-FFF2-40B4-BE49-F238E27FC236}">
                <a16:creationId xmlns:a16="http://schemas.microsoft.com/office/drawing/2014/main" id="{6F9D1A07-7922-4C01-472C-6AC78DFFC978}"/>
              </a:ext>
            </a:extLst>
          </p:cNvPr>
          <p:cNvSpPr>
            <a:spLocks noGrp="1"/>
          </p:cNvSpPr>
          <p:nvPr>
            <p:ph type="subTitle" idx="1"/>
          </p:nvPr>
        </p:nvSpPr>
        <p:spPr>
          <a:xfrm>
            <a:off x="288758" y="1600200"/>
            <a:ext cx="10158345" cy="5149516"/>
          </a:xfrm>
        </p:spPr>
        <p:txBody>
          <a:bodyPr>
            <a:normAutofit lnSpcReduction="10000"/>
          </a:bodyPr>
          <a:lstStyle/>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Verdejo:</a:t>
            </a:r>
            <a:r>
              <a:rPr lang="en-US" sz="2400" kern="100" dirty="0">
                <a:effectLst/>
                <a:ea typeface="Aptos" panose="020B0004020202020204" pitchFamily="34" charset="0"/>
              </a:rPr>
              <a:t> </a:t>
            </a:r>
            <a:r>
              <a:rPr lang="en-US" sz="2400" dirty="0"/>
              <a:t>Walk into any bar in Spain and order white wine and you will likely be handed a glass of Verdejo from Rueda.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It is the number one white wine in Spain, Rueda Verdejo has long been known as a bright, refreshing pour that delivers bang for the buck.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Predominantly grown in Rueda, producing wines with citrus and herbaceous notes.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The wine is fermented in oak barrels rather than stainless steel, which is used for most of the bottles produced within DO Rueda. Fermenting in barrel adds a fuller texture that is often described as creamy or buttery.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b="0" dirty="0">
                <a:effectLst/>
              </a:rPr>
              <a:t>It is a crisp white wine style that has a variety of flavors. Verdejo is dry, light-bodied, with high levels of alcohol. And some of its characteristics are similar to Sauvignon Blanc and Pinot Grigio</a:t>
            </a:r>
            <a:endParaRPr lang="en-US" sz="2400" kern="100" dirty="0">
              <a:effectLst/>
              <a:ea typeface="Aptos" panose="020B0004020202020204" pitchFamily="34" charset="0"/>
            </a:endParaRPr>
          </a:p>
          <a:p>
            <a:endParaRPr lang="en-US" dirty="0"/>
          </a:p>
        </p:txBody>
      </p:sp>
      <p:pic>
        <p:nvPicPr>
          <p:cNvPr id="5" name="Picture 4" descr="A bottle of white wine&#10;&#10;Description automatically generated">
            <a:extLst>
              <a:ext uri="{FF2B5EF4-FFF2-40B4-BE49-F238E27FC236}">
                <a16:creationId xmlns:a16="http://schemas.microsoft.com/office/drawing/2014/main" id="{78B291B6-7191-F509-FB0D-0672E6A77107}"/>
              </a:ext>
            </a:extLst>
          </p:cNvPr>
          <p:cNvPicPr>
            <a:picLocks noChangeAspect="1"/>
          </p:cNvPicPr>
          <p:nvPr/>
        </p:nvPicPr>
        <p:blipFill>
          <a:blip r:embed="rId2">
            <a:extLst>
              <a:ext uri="{28A0092B-C50C-407E-A947-70E740481C1C}">
                <a14:useLocalDpi xmlns:a14="http://schemas.microsoft.com/office/drawing/2010/main" val="0"/>
              </a:ext>
            </a:extLst>
          </a:blip>
          <a:srcRect l="37250" r="37379"/>
          <a:stretch/>
        </p:blipFill>
        <p:spPr>
          <a:xfrm>
            <a:off x="10447103" y="0"/>
            <a:ext cx="1744897" cy="6877468"/>
          </a:xfrm>
          <a:prstGeom prst="rect">
            <a:avLst/>
          </a:prstGeom>
        </p:spPr>
      </p:pic>
    </p:spTree>
    <p:extLst>
      <p:ext uri="{BB962C8B-B14F-4D97-AF65-F5344CB8AC3E}">
        <p14:creationId xmlns:p14="http://schemas.microsoft.com/office/powerpoint/2010/main" val="14423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bottle of white wine&#10;&#10;Description automatically generated">
            <a:extLst>
              <a:ext uri="{FF2B5EF4-FFF2-40B4-BE49-F238E27FC236}">
                <a16:creationId xmlns:a16="http://schemas.microsoft.com/office/drawing/2014/main" id="{27B1E37D-F57B-21AC-F41F-A91ECD0BA2E2}"/>
              </a:ext>
            </a:extLst>
          </p:cNvPr>
          <p:cNvPicPr>
            <a:picLocks noChangeAspect="1"/>
          </p:cNvPicPr>
          <p:nvPr/>
        </p:nvPicPr>
        <p:blipFill>
          <a:blip r:embed="rId4">
            <a:extLst>
              <a:ext uri="{28A0092B-C50C-407E-A947-70E740481C1C}">
                <a14:useLocalDpi xmlns:a14="http://schemas.microsoft.com/office/drawing/2010/main" val="0"/>
              </a:ext>
            </a:extLst>
          </a:blip>
          <a:srcRect l="36268" r="37323"/>
          <a:stretch/>
        </p:blipFill>
        <p:spPr>
          <a:xfrm>
            <a:off x="10407331" y="20053"/>
            <a:ext cx="1804738" cy="6833936"/>
          </a:xfrm>
          <a:prstGeom prst="rect">
            <a:avLst/>
          </a:prstGeom>
        </p:spPr>
      </p:pic>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600200"/>
          </a:xfrm>
        </p:spPr>
        <p:txBody>
          <a:bodyPr anchor="ctr">
            <a:normAutofit/>
          </a:bodyPr>
          <a:lstStyle/>
          <a:p>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Spanish White Varietals</a:t>
            </a:r>
            <a:endParaRPr lang="en-US" dirty="0"/>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276726" y="1335502"/>
            <a:ext cx="10130605" cy="5538539"/>
          </a:xfrm>
        </p:spPr>
        <p:txBody>
          <a:bodyPr>
            <a:normAutofit fontScale="77500" lnSpcReduction="20000"/>
          </a:bodyPr>
          <a:lstStyle/>
          <a:p>
            <a:pPr marL="342900" marR="0" lvl="0" indent="-342900" algn="l">
              <a:lnSpc>
                <a:spcPct val="120000"/>
              </a:lnSpc>
              <a:spcBef>
                <a:spcPts val="0"/>
              </a:spcBef>
              <a:spcAft>
                <a:spcPts val="800"/>
              </a:spcAft>
              <a:buSzPct val="100000"/>
              <a:buFont typeface="Arial" panose="020B0604020202020204" pitchFamily="34" charset="0"/>
              <a:buChar char="•"/>
              <a:tabLst>
                <a:tab pos="457200" algn="l"/>
              </a:tabLst>
            </a:pPr>
            <a:r>
              <a:rPr lang="en-US" sz="3100" b="1" kern="100" dirty="0">
                <a:effectLst/>
                <a:ea typeface="Aptos" panose="020B0004020202020204" pitchFamily="34" charset="0"/>
              </a:rPr>
              <a:t>Viura (Macabeo):</a:t>
            </a:r>
            <a:r>
              <a:rPr lang="en-US" sz="3100" dirty="0"/>
              <a:t> is a white wine grape used on either side of the Pyrenees, in the north and east of Spain and the southernmost reaches of France. </a:t>
            </a:r>
          </a:p>
          <a:p>
            <a:pPr marL="342900" marR="0" lvl="0" indent="-342900" algn="l">
              <a:lnSpc>
                <a:spcPct val="120000"/>
              </a:lnSpc>
              <a:spcBef>
                <a:spcPts val="0"/>
              </a:spcBef>
              <a:spcAft>
                <a:spcPts val="800"/>
              </a:spcAft>
              <a:buSzPct val="100000"/>
              <a:buFont typeface="Arial" panose="020B0604020202020204" pitchFamily="34" charset="0"/>
              <a:buChar char="•"/>
              <a:tabLst>
                <a:tab pos="457200" algn="l"/>
              </a:tabLst>
            </a:pPr>
            <a:r>
              <a:rPr lang="en-US" sz="3100" dirty="0"/>
              <a:t>A relatively versatile grape, it is used in still, sparkling, dry and sweet wines. </a:t>
            </a:r>
          </a:p>
          <a:p>
            <a:pPr marL="342900" marR="0" lvl="0" indent="-342900" algn="l">
              <a:lnSpc>
                <a:spcPct val="120000"/>
              </a:lnSpc>
              <a:spcBef>
                <a:spcPts val="0"/>
              </a:spcBef>
              <a:spcAft>
                <a:spcPts val="800"/>
              </a:spcAft>
              <a:buSzPct val="100000"/>
              <a:buFont typeface="Arial" panose="020B0604020202020204" pitchFamily="34" charset="0"/>
              <a:buChar char="•"/>
              <a:tabLst>
                <a:tab pos="457200" algn="l"/>
              </a:tabLst>
            </a:pPr>
            <a:r>
              <a:rPr lang="en-US" sz="3100" dirty="0"/>
              <a:t>Considered one of the most important white grape of Rioja where wines evolve over 10 or more years. </a:t>
            </a:r>
          </a:p>
          <a:p>
            <a:pPr marL="342900" marR="0" lvl="0" indent="-342900" algn="l">
              <a:lnSpc>
                <a:spcPct val="120000"/>
              </a:lnSpc>
              <a:spcBef>
                <a:spcPts val="0"/>
              </a:spcBef>
              <a:spcAft>
                <a:spcPts val="800"/>
              </a:spcAft>
              <a:buSzPct val="100000"/>
              <a:buFont typeface="Arial" panose="020B0604020202020204" pitchFamily="34" charset="0"/>
              <a:buChar char="•"/>
              <a:tabLst>
                <a:tab pos="457200" algn="l"/>
              </a:tabLst>
            </a:pPr>
            <a:r>
              <a:rPr lang="en-US" sz="3100" dirty="0"/>
              <a:t>In Catalonia, Viura is called Macabeo and is the primary blending grape in Cava sparkling wines. </a:t>
            </a:r>
            <a:r>
              <a:rPr lang="en-US" sz="3100" kern="100" dirty="0">
                <a:effectLst/>
                <a:ea typeface="Aptos" panose="020B0004020202020204" pitchFamily="34" charset="0"/>
              </a:rPr>
              <a:t>A key grape in white Rioja and Cava, known for its versatility.</a:t>
            </a:r>
          </a:p>
          <a:p>
            <a:pPr marL="342900" marR="0" lvl="0" indent="-342900" algn="l">
              <a:lnSpc>
                <a:spcPct val="120000"/>
              </a:lnSpc>
              <a:spcBef>
                <a:spcPts val="0"/>
              </a:spcBef>
              <a:spcAft>
                <a:spcPts val="800"/>
              </a:spcAft>
              <a:buSzPct val="100000"/>
              <a:buFont typeface="Arial" panose="020B0604020202020204" pitchFamily="34" charset="0"/>
              <a:buChar char="•"/>
              <a:tabLst>
                <a:tab pos="457200" algn="l"/>
              </a:tabLst>
            </a:pPr>
            <a:r>
              <a:rPr lang="en-US" sz="3100" dirty="0" err="1"/>
              <a:t>Macabeo</a:t>
            </a:r>
            <a:r>
              <a:rPr lang="en-US" sz="3100" dirty="0"/>
              <a:t> in Cava and Viura in Rioja, this versatile white grape is often blended. </a:t>
            </a:r>
          </a:p>
          <a:p>
            <a:pPr marL="342900" marR="0" lvl="0" indent="-342900" algn="l">
              <a:lnSpc>
                <a:spcPct val="120000"/>
              </a:lnSpc>
              <a:spcBef>
                <a:spcPts val="0"/>
              </a:spcBef>
              <a:spcAft>
                <a:spcPts val="800"/>
              </a:spcAft>
              <a:buSzPct val="100000"/>
              <a:buFont typeface="Arial" panose="020B0604020202020204" pitchFamily="34" charset="0"/>
              <a:buChar char="•"/>
              <a:tabLst>
                <a:tab pos="457200" algn="l"/>
              </a:tabLst>
            </a:pPr>
            <a:r>
              <a:rPr lang="en-US" sz="3100" kern="100" dirty="0">
                <a:ea typeface="Aptos" panose="020B0004020202020204" pitchFamily="34" charset="0"/>
              </a:rPr>
              <a:t>Tasting notes include: T</a:t>
            </a:r>
            <a:r>
              <a:rPr lang="en-US" sz="3100" dirty="0"/>
              <a:t>he wines can be fresh, floral and aromatic, when aged in stainless steel, and honeyed and nutty when aged in oak and harvested slightly later. </a:t>
            </a:r>
            <a:r>
              <a:rPr lang="it-IT" sz="3100" dirty="0"/>
              <a:t>Honeydew, Lime Peel, Lemon Verbana, Tarragon, and Hazelnut</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endParaRPr lang="en-US" sz="2400" kern="100" dirty="0">
              <a:effectLst/>
              <a:ea typeface="Aptos" panose="020B0004020202020204" pitchFamily="34"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endParaRPr lang="en-US" dirty="0"/>
          </a:p>
        </p:txBody>
      </p:sp>
    </p:spTree>
    <p:extLst>
      <p:ext uri="{BB962C8B-B14F-4D97-AF65-F5344CB8AC3E}">
        <p14:creationId xmlns:p14="http://schemas.microsoft.com/office/powerpoint/2010/main" val="294266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600200"/>
          </a:xfrm>
        </p:spPr>
        <p:txBody>
          <a:bodyPr anchor="ctr">
            <a:normAutofit/>
          </a:bodyPr>
          <a:lstStyle/>
          <a:p>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Spanish White Varietals</a:t>
            </a:r>
            <a:endParaRPr lang="en-US" dirty="0"/>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252664" y="1600201"/>
            <a:ext cx="10274970" cy="5188421"/>
          </a:xfrm>
        </p:spPr>
        <p:txBody>
          <a:bodyPr>
            <a:normAutofit lnSpcReduction="10000"/>
          </a:bodyPr>
          <a:lstStyle/>
          <a:p>
            <a:pPr marL="34290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Godello:</a:t>
            </a:r>
            <a:r>
              <a:rPr lang="en-US" sz="2400" kern="100" dirty="0">
                <a:effectLst/>
                <a:ea typeface="Aptos" panose="020B0004020202020204" pitchFamily="34" charset="0"/>
              </a:rPr>
              <a:t> .(</a:t>
            </a:r>
            <a:r>
              <a:rPr lang="en-US" sz="2400" dirty="0"/>
              <a:t>Go-day-</a:t>
            </a:r>
            <a:r>
              <a:rPr lang="en-US" sz="2400" dirty="0" err="1"/>
              <a:t>yo</a:t>
            </a:r>
            <a:r>
              <a:rPr lang="en-US" sz="2400" dirty="0"/>
              <a:t>) is g</a:t>
            </a:r>
            <a:r>
              <a:rPr lang="en-US" sz="2400" kern="100" dirty="0">
                <a:effectLst/>
                <a:ea typeface="Aptos" panose="020B0004020202020204" pitchFamily="34" charset="0"/>
              </a:rPr>
              <a:t>rown in Galicia, is a</a:t>
            </a:r>
            <a:r>
              <a:rPr lang="en-US" sz="2400" dirty="0"/>
              <a:t> rare grape with great potential from the Iberian peninsula delivers mouth-watering flavors of briny grapefruit. The best examples offer smoky minerality. </a:t>
            </a:r>
            <a:r>
              <a:rPr lang="en-US" sz="2400" kern="100" dirty="0">
                <a:effectLst/>
                <a:ea typeface="Aptos" panose="020B0004020202020204" pitchFamily="34" charset="0"/>
              </a:rPr>
              <a:t>producing complex wines with good aging potential. It </a:t>
            </a:r>
            <a:r>
              <a:rPr lang="en-US" sz="2400" kern="100" dirty="0">
                <a:ea typeface="Aptos" panose="020B0004020202020204" pitchFamily="34" charset="0"/>
              </a:rPr>
              <a:t>has </a:t>
            </a:r>
            <a:r>
              <a:rPr lang="en-US" sz="2400" dirty="0"/>
              <a:t>medium body and a silky, slightly creamy texture, not unlike an elegant Chardonnay.</a:t>
            </a:r>
            <a:endParaRPr lang="en-US" sz="2400" kern="100" dirty="0">
              <a:effectLst/>
              <a:ea typeface="Aptos" panose="020B0004020202020204" pitchFamily="34" charset="0"/>
            </a:endParaRPr>
          </a:p>
          <a:p>
            <a:pPr marL="34290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It delivers aromas reminiscent of a quality Chardonnay. You’ll detect notes of green apple, pear, and citrus, with a backdrop of white flowers and fresh herbs. </a:t>
            </a:r>
          </a:p>
          <a:p>
            <a:pPr marL="34290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Its profile is sometimes enriched by light hints of vanilla or toasted oak, particularly when oak-aged, much like a well-made White Burgundy.</a:t>
            </a:r>
          </a:p>
          <a:p>
            <a:pPr marL="34290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Godello pairs well with light proteins, grilled fruits, nuts, citrus, or herbs like coriander or fennel. Try grilled shrimp with a citrus-herb marinade, topped with toasted hazelnuts. These flavors highlight the wine’s fruity and slightly nutty notes.</a:t>
            </a:r>
            <a:endParaRPr lang="en-US" sz="2400" kern="100" dirty="0">
              <a:effectLst/>
              <a:ea typeface="Aptos" panose="020B0004020202020204" pitchFamily="34" charset="0"/>
            </a:endParaRPr>
          </a:p>
          <a:p>
            <a:pPr marL="342900" indent="-342900" algn="l">
              <a:lnSpc>
                <a:spcPct val="107000"/>
              </a:lnSpc>
              <a:spcBef>
                <a:spcPts val="0"/>
              </a:spcBef>
              <a:spcAft>
                <a:spcPts val="800"/>
              </a:spcAft>
              <a:buSzPct val="100000"/>
              <a:buFont typeface="Arial" panose="020B0604020202020204" pitchFamily="34" charset="0"/>
              <a:buChar char="•"/>
              <a:tabLst>
                <a:tab pos="457200" algn="l"/>
              </a:tabLst>
            </a:pPr>
            <a:endParaRPr lang="en-US" dirty="0"/>
          </a:p>
        </p:txBody>
      </p:sp>
      <p:pic>
        <p:nvPicPr>
          <p:cNvPr id="5" name="Picture 4" descr="A bottle of white wine&#10;&#10;Description automatically generated">
            <a:extLst>
              <a:ext uri="{FF2B5EF4-FFF2-40B4-BE49-F238E27FC236}">
                <a16:creationId xmlns:a16="http://schemas.microsoft.com/office/drawing/2014/main" id="{CB2E2D49-001C-5C22-E015-ACC998A3DA85}"/>
              </a:ext>
            </a:extLst>
          </p:cNvPr>
          <p:cNvPicPr>
            <a:picLocks noChangeAspect="1"/>
          </p:cNvPicPr>
          <p:nvPr/>
        </p:nvPicPr>
        <p:blipFill>
          <a:blip r:embed="rId2">
            <a:extLst>
              <a:ext uri="{28A0092B-C50C-407E-A947-70E740481C1C}">
                <a14:useLocalDpi xmlns:a14="http://schemas.microsoft.com/office/drawing/2010/main" val="0"/>
              </a:ext>
            </a:extLst>
          </a:blip>
          <a:srcRect l="37564" r="37919"/>
          <a:stretch/>
        </p:blipFill>
        <p:spPr>
          <a:xfrm>
            <a:off x="10527633" y="69378"/>
            <a:ext cx="1664368" cy="6788621"/>
          </a:xfrm>
          <a:prstGeom prst="rect">
            <a:avLst/>
          </a:prstGeom>
        </p:spPr>
      </p:pic>
    </p:spTree>
    <p:extLst>
      <p:ext uri="{BB962C8B-B14F-4D97-AF65-F5344CB8AC3E}">
        <p14:creationId xmlns:p14="http://schemas.microsoft.com/office/powerpoint/2010/main" val="335279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600200"/>
          </a:xfrm>
        </p:spPr>
        <p:txBody>
          <a:bodyPr anchor="ctr">
            <a:normAutofit/>
          </a:bodyPr>
          <a:lstStyle/>
          <a:p>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Spanish White Varietals</a:t>
            </a:r>
            <a:endParaRPr lang="en-US" dirty="0"/>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264695" y="1359568"/>
            <a:ext cx="10422355" cy="5498431"/>
          </a:xfrm>
        </p:spPr>
        <p:txBody>
          <a:bodyPr>
            <a:normAutofit fontScale="92500"/>
          </a:bodyPr>
          <a:lstStyle/>
          <a:p>
            <a:pPr marL="457200" marR="0" lvl="0" indent="-457200" algn="l">
              <a:lnSpc>
                <a:spcPct val="107000"/>
              </a:lnSpc>
              <a:spcBef>
                <a:spcPts val="0"/>
              </a:spcBef>
              <a:spcAft>
                <a:spcPts val="800"/>
              </a:spcAft>
              <a:buSzPct val="100000"/>
              <a:buFont typeface="Arial" panose="020B0604020202020204" pitchFamily="34" charset="0"/>
              <a:buChar char="•"/>
              <a:tabLst>
                <a:tab pos="457200" algn="l"/>
              </a:tabLst>
            </a:pPr>
            <a:r>
              <a:rPr lang="en-US" sz="2600" b="1" kern="100" dirty="0">
                <a:effectLst/>
                <a:ea typeface="Aptos" panose="020B0004020202020204" pitchFamily="34" charset="0"/>
              </a:rPr>
              <a:t>Palomino:</a:t>
            </a:r>
            <a:r>
              <a:rPr lang="en-US" sz="2600" kern="100" dirty="0">
                <a:effectLst/>
                <a:ea typeface="Aptos" panose="020B0004020202020204" pitchFamily="34" charset="0"/>
              </a:rPr>
              <a:t> The main grape used in Sherry production, contributing to its distinctive flavors. </a:t>
            </a:r>
            <a:r>
              <a:rPr lang="en-US" sz="2600" dirty="0"/>
              <a:t>Palomino is a white wine grape from Andalucía region in southwestern Spain, often found on the "albariza" soils of the region.</a:t>
            </a:r>
          </a:p>
          <a:p>
            <a:pPr marL="457200" marR="0" lvl="0" indent="-457200" algn="l">
              <a:lnSpc>
                <a:spcPct val="107000"/>
              </a:lnSpc>
              <a:spcBef>
                <a:spcPts val="0"/>
              </a:spcBef>
              <a:spcAft>
                <a:spcPts val="800"/>
              </a:spcAft>
              <a:buSzPct val="100000"/>
              <a:buFont typeface="Arial" panose="020B0604020202020204" pitchFamily="34" charset="0"/>
              <a:buChar char="•"/>
              <a:tabLst>
                <a:tab pos="457200" algn="l"/>
              </a:tabLst>
            </a:pPr>
            <a:r>
              <a:rPr lang="en-US" sz="2600" dirty="0"/>
              <a:t>Grown in the Andalucía region for centuries, the white grape is an essential component in the various interpretations of dry sherry, from </a:t>
            </a:r>
            <a:r>
              <a:rPr lang="en-US" sz="2600" dirty="0" err="1"/>
              <a:t>fino</a:t>
            </a:r>
            <a:r>
              <a:rPr lang="en-US" sz="2600" dirty="0"/>
              <a:t> to oloroso.</a:t>
            </a:r>
          </a:p>
          <a:p>
            <a:pPr marL="457200" marR="0" lvl="0" indent="-457200" algn="l">
              <a:lnSpc>
                <a:spcPct val="107000"/>
              </a:lnSpc>
              <a:spcBef>
                <a:spcPts val="0"/>
              </a:spcBef>
              <a:spcAft>
                <a:spcPts val="800"/>
              </a:spcAft>
              <a:buSzPct val="100000"/>
              <a:buFont typeface="Arial" panose="020B0604020202020204" pitchFamily="34" charset="0"/>
              <a:buChar char="•"/>
              <a:tabLst>
                <a:tab pos="457200" algn="l"/>
              </a:tabLst>
            </a:pPr>
            <a:r>
              <a:rPr lang="en-US" sz="2600" dirty="0"/>
              <a:t>Palomino occupies almost 95 percent of the total vineyard area in </a:t>
            </a:r>
            <a:r>
              <a:rPr lang="en-US" sz="2600" dirty="0">
                <a:hlinkClick r:id="rId2" tooltip="Jerez Wine Region"/>
              </a:rPr>
              <a:t>Jerez</a:t>
            </a:r>
            <a:r>
              <a:rPr lang="en-US" sz="2600" dirty="0"/>
              <a:t>. The variety is rather neutral in flavor, with low acidity and potential alcohol, making it a natural contender for fortification in Sherry's particular style.</a:t>
            </a:r>
          </a:p>
          <a:p>
            <a:pPr algn="l">
              <a:buSzPct val="60000"/>
            </a:pPr>
            <a:r>
              <a:rPr lang="en-US" sz="2600" b="1" dirty="0"/>
              <a:t>Food pairings for Palomino wines</a:t>
            </a:r>
          </a:p>
          <a:p>
            <a:pPr marL="914400" indent="-457200" algn="l">
              <a:buSzPct val="60000"/>
              <a:buFont typeface="Courier New" panose="02070309020205020404" pitchFamily="49" charset="0"/>
              <a:buChar char="o"/>
            </a:pPr>
            <a:r>
              <a:rPr lang="en-US" sz="2600" dirty="0"/>
              <a:t>Oysters with lime vinaigrette (</a:t>
            </a:r>
            <a:r>
              <a:rPr lang="en-US" sz="2600" dirty="0" err="1"/>
              <a:t>fino</a:t>
            </a:r>
            <a:r>
              <a:rPr lang="en-US" sz="2600" dirty="0"/>
              <a:t>)</a:t>
            </a:r>
          </a:p>
          <a:p>
            <a:pPr marL="914400" indent="-457200" algn="l">
              <a:buSzPct val="60000"/>
              <a:buFont typeface="Courier New" panose="02070309020205020404" pitchFamily="49" charset="0"/>
              <a:buChar char="o"/>
            </a:pPr>
            <a:r>
              <a:rPr lang="en-US" sz="2600" dirty="0"/>
              <a:t>Grilled trout with toasted pinenuts (amontillado, oloroso, or palo cortado)</a:t>
            </a:r>
          </a:p>
          <a:p>
            <a:pPr marL="914400" indent="-457200" algn="l">
              <a:buSzPct val="60000"/>
              <a:buFont typeface="Courier New" panose="02070309020205020404" pitchFamily="49" charset="0"/>
              <a:buChar char="o"/>
            </a:pPr>
            <a:r>
              <a:rPr lang="en-US" sz="2600" dirty="0"/>
              <a:t>Sesame-marinated salmon (amontillado, oloroso, or palo cortado)</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endParaRPr lang="en-US" sz="2400" kern="100" dirty="0">
              <a:effectLst/>
              <a:ea typeface="Aptos" panose="020B0004020202020204" pitchFamily="34" charset="0"/>
            </a:endParaRPr>
          </a:p>
        </p:txBody>
      </p:sp>
      <p:pic>
        <p:nvPicPr>
          <p:cNvPr id="5" name="Picture 4" descr="A bottle of alcohol with a green label&#10;&#10;Description automatically generated">
            <a:extLst>
              <a:ext uri="{FF2B5EF4-FFF2-40B4-BE49-F238E27FC236}">
                <a16:creationId xmlns:a16="http://schemas.microsoft.com/office/drawing/2014/main" id="{B36B88C4-93D5-AD71-A1E3-D1DE11524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050" y="1143000"/>
            <a:ext cx="1504950" cy="5715000"/>
          </a:xfrm>
          <a:prstGeom prst="rect">
            <a:avLst/>
          </a:prstGeom>
        </p:spPr>
      </p:pic>
    </p:spTree>
    <p:extLst>
      <p:ext uri="{BB962C8B-B14F-4D97-AF65-F5344CB8AC3E}">
        <p14:creationId xmlns:p14="http://schemas.microsoft.com/office/powerpoint/2010/main" val="372291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600200"/>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Lesser-Known</a:t>
            </a:r>
            <a:r>
              <a:rPr lang="en-US" b="1" kern="100" dirty="0">
                <a:latin typeface="Aptos" panose="020B0004020202020204" pitchFamily="34" charset="0"/>
                <a:ea typeface="Aptos" panose="020B0004020202020204" pitchFamily="34"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Spanish Varietals</a:t>
            </a:r>
            <a:endParaRPr lang="en-US" dirty="0"/>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304800" y="1316736"/>
            <a:ext cx="10460736" cy="5541263"/>
          </a:xfrm>
        </p:spPr>
        <p:txBody>
          <a:bodyPr>
            <a:normAutofit fontScale="92500" lnSpcReduction="20000"/>
          </a:bodyPr>
          <a:lstStyle/>
          <a:p>
            <a:pPr marL="342900" indent="-342900" algn="l">
              <a:lnSpc>
                <a:spcPct val="107000"/>
              </a:lnSpc>
              <a:spcBef>
                <a:spcPts val="0"/>
              </a:spcBef>
              <a:spcAft>
                <a:spcPts val="800"/>
              </a:spcAft>
              <a:buSzPct val="100000"/>
              <a:buFont typeface="Arial" panose="020B0604020202020204" pitchFamily="34" charset="0"/>
              <a:buChar char="•"/>
              <a:tabLst>
                <a:tab pos="457200" algn="l"/>
              </a:tabLst>
            </a:pPr>
            <a:r>
              <a:rPr lang="en-US" sz="2600" b="1" kern="100" dirty="0">
                <a:effectLst/>
                <a:ea typeface="Aptos" panose="020B0004020202020204" pitchFamily="34" charset="0"/>
              </a:rPr>
              <a:t>Graciano </a:t>
            </a:r>
            <a:r>
              <a:rPr lang="en-US" sz="2600" dirty="0"/>
              <a:t>is a black-skinned wine grape from northern Spain, grown principally in Navarra and Rioja. </a:t>
            </a:r>
            <a:r>
              <a:rPr lang="en-US" sz="2600" kern="100" dirty="0">
                <a:effectLst/>
                <a:ea typeface="Aptos" panose="020B0004020202020204" pitchFamily="34" charset="0"/>
              </a:rPr>
              <a:t>Used in blends for Rioja wines, adding acidity and aging potential.</a:t>
            </a:r>
            <a:endParaRPr lang="en-US" sz="2600" dirty="0"/>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600" dirty="0"/>
              <a:t>Although rarely seen outside Spain, the variety is found in small quantities in Australia and California. Under the name </a:t>
            </a:r>
            <a:r>
              <a:rPr lang="en-US" sz="2600" i="1" dirty="0"/>
              <a:t>Morrastel</a:t>
            </a:r>
            <a:r>
              <a:rPr lang="en-US" sz="2600" dirty="0"/>
              <a:t>, it is also grown in small quantities in the Languedoc.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600" dirty="0"/>
              <a:t>Graciano's intense aroma makes the variety very popular with winemakers, who use it mostly in the classic Rioja Blend with Tempranillo and Garnacha (although a few varietal examples exist).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600" dirty="0"/>
              <a:t>Not only are they particularly susceptible to mildew, but they are also very low-yielding, making the variety unpopular among vine growers.</a:t>
            </a:r>
            <a:endParaRPr lang="en-US" sz="2600" kern="100" dirty="0"/>
          </a:p>
          <a:p>
            <a:pPr algn="l"/>
            <a:r>
              <a:rPr lang="en-US" sz="2600" b="1" dirty="0"/>
              <a:t>Food pairings for Graciano wine</a:t>
            </a:r>
          </a:p>
          <a:p>
            <a:pPr marL="633413" indent="-292100" algn="l">
              <a:buSzPct val="80000"/>
              <a:buFont typeface="Courier New" panose="02070309020205020404" pitchFamily="49" charset="0"/>
              <a:buChar char="o"/>
              <a:tabLst>
                <a:tab pos="573088" algn="l"/>
              </a:tabLst>
            </a:pPr>
            <a:r>
              <a:rPr lang="en-US" sz="2600" dirty="0"/>
              <a:t>Chorizo &amp; Lentil Stew with </a:t>
            </a:r>
            <a:r>
              <a:rPr lang="en-US" sz="2600" i="1" dirty="0"/>
              <a:t>Morcilla</a:t>
            </a:r>
            <a:r>
              <a:rPr lang="en-US" sz="2600" dirty="0"/>
              <a:t> (Spanish Blood Sausage),</a:t>
            </a:r>
          </a:p>
          <a:p>
            <a:pPr marL="633413" indent="-292100" algn="l">
              <a:buSzPct val="80000"/>
              <a:buFont typeface="Courier New" panose="02070309020205020404" pitchFamily="49" charset="0"/>
              <a:buChar char="o"/>
              <a:tabLst>
                <a:tab pos="573088" algn="l"/>
              </a:tabLst>
            </a:pPr>
            <a:r>
              <a:rPr lang="en-US" sz="2600" dirty="0"/>
              <a:t>Lamb-stuffed Bell Peppers</a:t>
            </a:r>
          </a:p>
          <a:p>
            <a:pPr marL="633413" indent="-292100" algn="l">
              <a:buSzPct val="80000"/>
              <a:buFont typeface="Courier New" panose="02070309020205020404" pitchFamily="49" charset="0"/>
              <a:buChar char="o"/>
              <a:tabLst>
                <a:tab pos="573088" algn="l"/>
              </a:tabLst>
            </a:pPr>
            <a:r>
              <a:rPr lang="en-US" sz="2600" dirty="0"/>
              <a:t>Seared Kangaroo with Raspberry Glaze</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ottle of wine with a gold label&#10;&#10;Description automatically generated">
            <a:extLst>
              <a:ext uri="{FF2B5EF4-FFF2-40B4-BE49-F238E27FC236}">
                <a16:creationId xmlns:a16="http://schemas.microsoft.com/office/drawing/2014/main" id="{3AE23EDB-CACB-4A3F-C34A-6078EAB2133B}"/>
              </a:ext>
            </a:extLst>
          </p:cNvPr>
          <p:cNvPicPr>
            <a:picLocks noChangeAspect="1"/>
          </p:cNvPicPr>
          <p:nvPr/>
        </p:nvPicPr>
        <p:blipFill>
          <a:blip r:embed="rId2">
            <a:extLst>
              <a:ext uri="{28A0092B-C50C-407E-A947-70E740481C1C}">
                <a14:useLocalDpi xmlns:a14="http://schemas.microsoft.com/office/drawing/2010/main" val="0"/>
              </a:ext>
            </a:extLst>
          </a:blip>
          <a:srcRect l="38052" r="37625"/>
          <a:stretch/>
        </p:blipFill>
        <p:spPr>
          <a:xfrm>
            <a:off x="10741152" y="998577"/>
            <a:ext cx="1389888" cy="5714286"/>
          </a:xfrm>
          <a:prstGeom prst="rect">
            <a:avLst/>
          </a:prstGeom>
        </p:spPr>
      </p:pic>
    </p:spTree>
    <p:extLst>
      <p:ext uri="{BB962C8B-B14F-4D97-AF65-F5344CB8AC3E}">
        <p14:creationId xmlns:p14="http://schemas.microsoft.com/office/powerpoint/2010/main" val="258595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267968"/>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Lesser-Known</a:t>
            </a:r>
            <a:r>
              <a:rPr lang="en-US" b="1" kern="100" dirty="0">
                <a:latin typeface="Aptos" panose="020B0004020202020204" pitchFamily="34" charset="0"/>
                <a:ea typeface="Aptos" panose="020B0004020202020204" pitchFamily="34"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Spanish Varietals</a:t>
            </a:r>
            <a:endParaRPr lang="en-US" dirty="0"/>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243840" y="1267969"/>
            <a:ext cx="10509504" cy="5553454"/>
          </a:xfrm>
        </p:spPr>
        <p:txBody>
          <a:bodyPr>
            <a:noAutofit/>
          </a:bodyPr>
          <a:lstStyle/>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Trepat:</a:t>
            </a:r>
            <a:r>
              <a:rPr lang="en-US" sz="2400" kern="100" dirty="0">
                <a:effectLst/>
                <a:ea typeface="Aptos" panose="020B0004020202020204" pitchFamily="34" charset="0"/>
              </a:rPr>
              <a:t> </a:t>
            </a:r>
            <a:r>
              <a:rPr lang="en-US" sz="2400" b="1" dirty="0"/>
              <a:t>Trepat</a:t>
            </a:r>
            <a:r>
              <a:rPr lang="en-US" sz="2400" dirty="0"/>
              <a:t> is a red Catalan wine grape variety that is grown primarily in the Conca de Barberà and Costers del Segre </a:t>
            </a:r>
            <a:r>
              <a:rPr lang="en-US" sz="2400" i="1" dirty="0"/>
              <a:t>Denominación de Origen</a:t>
            </a:r>
            <a:r>
              <a:rPr lang="en-US" sz="2400" dirty="0"/>
              <a:t> (DO)s of Catalonia.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Botanists believe that the grape is likely indigenous to Northeastern Iberian Peninsula. Today there are approximately 3,700 acres of the variety, used mostly for light </a:t>
            </a:r>
            <a:r>
              <a:rPr lang="en-US" sz="2400" i="1" dirty="0"/>
              <a:t>rosé wines</a:t>
            </a:r>
            <a:r>
              <a:rPr lang="en-US" sz="2400" dirty="0"/>
              <a:t>.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Also found in Cava Rosado, it adds lightness and fruitiness.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Trepat is mainly found in the blended </a:t>
            </a:r>
            <a:r>
              <a:rPr lang="en-US" sz="2400" i="1" dirty="0"/>
              <a:t>rosé</a:t>
            </a:r>
            <a:r>
              <a:rPr lang="en-US" sz="2400" dirty="0"/>
              <a:t> wines of Conca de Barberà and Costers del Segre where it is often blended with other varieties.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In Conca de Barberà these varieties are permitted to be Grenache, Pinot noir, Tempranillo and Cabernet Sauvignon while in Costers del Segre Trepat is blended with Carignan, Merlot, Mourvèdre, Cabernet Sauvignon, Grenache and Tempranillo</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ottle of wine with a white label&#10;&#10;Description automatically generated">
            <a:extLst>
              <a:ext uri="{FF2B5EF4-FFF2-40B4-BE49-F238E27FC236}">
                <a16:creationId xmlns:a16="http://schemas.microsoft.com/office/drawing/2014/main" id="{0B66BD0A-E48A-AFDB-1ED2-63008A46E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5882" y="1169154"/>
            <a:ext cx="1657350" cy="5838825"/>
          </a:xfrm>
          <a:prstGeom prst="rect">
            <a:avLst/>
          </a:prstGeom>
        </p:spPr>
      </p:pic>
    </p:spTree>
    <p:extLst>
      <p:ext uri="{BB962C8B-B14F-4D97-AF65-F5344CB8AC3E}">
        <p14:creationId xmlns:p14="http://schemas.microsoft.com/office/powerpoint/2010/main" val="86044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600200"/>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Lesser-Known</a:t>
            </a:r>
            <a:r>
              <a:rPr lang="en-US" b="1" kern="100" dirty="0">
                <a:latin typeface="Aptos" panose="020B0004020202020204" pitchFamily="34" charset="0"/>
                <a:ea typeface="Aptos" panose="020B0004020202020204" pitchFamily="34"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Spanish Varietals</a:t>
            </a:r>
            <a:endParaRPr lang="en-US" dirty="0"/>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292608" y="1255777"/>
            <a:ext cx="10399776" cy="5449824"/>
          </a:xfrm>
        </p:spPr>
        <p:txBody>
          <a:bodyPr>
            <a:normAutofit fontScale="92500" lnSpcReduction="10000"/>
          </a:bodyPr>
          <a:lstStyle/>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Listán Negro:</a:t>
            </a:r>
            <a:r>
              <a:rPr lang="en-US" sz="2400" kern="100" dirty="0">
                <a:effectLst/>
                <a:ea typeface="Aptos" panose="020B0004020202020204" pitchFamily="34" charset="0"/>
              </a:rPr>
              <a:t> Indigenous to the Canary Islands, producing unique </a:t>
            </a:r>
            <a:r>
              <a:rPr lang="en-US" sz="2400" kern="100" dirty="0" err="1">
                <a:effectLst/>
                <a:ea typeface="Aptos" panose="020B0004020202020204" pitchFamily="34" charset="0"/>
              </a:rPr>
              <a:t>volcanicly</a:t>
            </a:r>
            <a:r>
              <a:rPr lang="en-US" sz="2400" kern="100" dirty="0">
                <a:effectLst/>
                <a:ea typeface="Aptos" panose="020B0004020202020204" pitchFamily="34" charset="0"/>
              </a:rPr>
              <a:t> influenced wines. </a:t>
            </a:r>
            <a:r>
              <a:rPr lang="en-US" sz="2400" dirty="0"/>
              <a:t>It is thought that Listán Negro and Listán Prieto were widely planted in the Castile region of Spain during the 16th century.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Settlers to the Canary Islands brought the vines with them and eventually Listán Prieto made its way to the Spanish colonies in Mexico and Peru.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dirty="0"/>
              <a:t>It is used both in blended wines, often with Tinta Negra Mole, and in varietal wines, which mostly come from the Tacoronte-Acentejo DO that covers the island of Tenerife. Wines made from Listán Negro vary considerably in style, from rosé wines to light red wines with soft tannins, spice and red berry flavors.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Tasting notes: </a:t>
            </a:r>
            <a:r>
              <a:rPr lang="en-US" sz="2400" dirty="0"/>
              <a:t>Red Cherry, Strawberry, Banana, Spice, and Smoke </a:t>
            </a:r>
          </a:p>
          <a:p>
            <a:pPr algn="l"/>
            <a:r>
              <a:rPr lang="en-US" sz="2400" b="1" dirty="0"/>
              <a:t>Food Pairing: </a:t>
            </a:r>
          </a:p>
          <a:p>
            <a:pPr marL="285750" indent="55563" algn="l">
              <a:buSzPct val="80000"/>
              <a:buFont typeface="Courier New" panose="02070309020205020404" pitchFamily="49" charset="0"/>
              <a:buChar char="o"/>
            </a:pPr>
            <a:r>
              <a:rPr lang="en-US" sz="2400" dirty="0"/>
              <a:t>Traditional baked potatoes with pepper sauce (</a:t>
            </a:r>
            <a:r>
              <a:rPr lang="en-US" sz="2400" i="1" dirty="0"/>
              <a:t>papas </a:t>
            </a:r>
            <a:r>
              <a:rPr lang="en-US" sz="2400" i="1" dirty="0" err="1"/>
              <a:t>arrugadas</a:t>
            </a:r>
            <a:r>
              <a:rPr lang="en-US" sz="2400" dirty="0"/>
              <a:t>)</a:t>
            </a:r>
          </a:p>
          <a:p>
            <a:pPr marL="285750" indent="55563" algn="l">
              <a:buSzPct val="80000"/>
              <a:buFont typeface="Courier New" panose="02070309020205020404" pitchFamily="49" charset="0"/>
              <a:buChar char="o"/>
            </a:pPr>
            <a:r>
              <a:rPr lang="en-US" sz="2400" dirty="0"/>
              <a:t>Stir-fried duck with vegetables</a:t>
            </a:r>
          </a:p>
          <a:p>
            <a:pPr marL="285750" indent="55563" algn="l">
              <a:buSzPct val="80000"/>
              <a:buFont typeface="Courier New" panose="02070309020205020404" pitchFamily="49" charset="0"/>
              <a:buChar char="o"/>
            </a:pPr>
            <a:r>
              <a:rPr lang="en-US" sz="2400" dirty="0"/>
              <a:t>Zucchinis stuffed with lamb</a:t>
            </a:r>
          </a:p>
          <a:p>
            <a:pPr marL="285750" indent="55563" algn="l">
              <a:buSzPct val="80000"/>
              <a:buFont typeface="Courier New" panose="02070309020205020404" pitchFamily="49" charset="0"/>
              <a:buChar char="o"/>
            </a:pPr>
            <a:endParaRPr lang="en-US" sz="1600" dirty="0"/>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ottle of wine with a white label&#10;&#10;Description automatically generated">
            <a:extLst>
              <a:ext uri="{FF2B5EF4-FFF2-40B4-BE49-F238E27FC236}">
                <a16:creationId xmlns:a16="http://schemas.microsoft.com/office/drawing/2014/main" id="{FA782151-135F-0509-ABDE-0F1589390B40}"/>
              </a:ext>
            </a:extLst>
          </p:cNvPr>
          <p:cNvPicPr>
            <a:picLocks noChangeAspect="1"/>
          </p:cNvPicPr>
          <p:nvPr/>
        </p:nvPicPr>
        <p:blipFill>
          <a:blip r:embed="rId3">
            <a:extLst>
              <a:ext uri="{28A0092B-C50C-407E-A947-70E740481C1C}">
                <a14:useLocalDpi xmlns:a14="http://schemas.microsoft.com/office/drawing/2010/main" val="0"/>
              </a:ext>
            </a:extLst>
          </a:blip>
          <a:srcRect l="39582" t="4589" r="36374" b="4700"/>
          <a:stretch/>
        </p:blipFill>
        <p:spPr>
          <a:xfrm>
            <a:off x="10529391" y="659018"/>
            <a:ext cx="1648918" cy="6220919"/>
          </a:xfrm>
          <a:prstGeom prst="rect">
            <a:avLst/>
          </a:prstGeom>
        </p:spPr>
      </p:pic>
    </p:spTree>
    <p:extLst>
      <p:ext uri="{BB962C8B-B14F-4D97-AF65-F5344CB8AC3E}">
        <p14:creationId xmlns:p14="http://schemas.microsoft.com/office/powerpoint/2010/main" val="295159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600200"/>
          </a:xfrm>
        </p:spPr>
        <p:txBody>
          <a:bodyPr anchor="ctr">
            <a:normAutofit/>
          </a:bodyPr>
          <a:lstStyle/>
          <a:p>
            <a:r>
              <a:rPr lang="en-US" b="1" dirty="0">
                <a:effectLst/>
                <a:latin typeface="Times New Roman" panose="02020603050405020304" pitchFamily="18" charset="0"/>
                <a:ea typeface="Aptos" panose="020B0004020202020204" pitchFamily="34" charset="0"/>
              </a:rPr>
              <a:t>Prominent Wineries in Spain</a:t>
            </a:r>
            <a:endParaRPr lang="en-US" dirty="0"/>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256032" y="1267968"/>
            <a:ext cx="10094976" cy="5376671"/>
          </a:xfrm>
        </p:spPr>
        <p:txBody>
          <a:bodyPr>
            <a:normAutofit/>
          </a:bodyPr>
          <a:lstStyle/>
          <a:p>
            <a:pPr marL="0" marR="0" algn="l">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Marqués de Riscal (Rioja)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One of Rioja's oldest and most prestigious wineries, Marqués de Riscal is known for its iconic wines and avant-garde architecture.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winery produces both traditional Rioja reds and innovative whites, including a Verdejo from Rueda.</a:t>
            </a:r>
          </a:p>
          <a:p>
            <a:pPr marL="342900" marR="0" indent="-342900" algn="l">
              <a:lnSpc>
                <a:spcPct val="107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ottle of wine with a label&#10;&#10;Description automatically generated">
            <a:extLst>
              <a:ext uri="{FF2B5EF4-FFF2-40B4-BE49-F238E27FC236}">
                <a16:creationId xmlns:a16="http://schemas.microsoft.com/office/drawing/2014/main" id="{490C76C6-7C48-C402-B68A-C37545B20E28}"/>
              </a:ext>
            </a:extLst>
          </p:cNvPr>
          <p:cNvPicPr>
            <a:picLocks noChangeAspect="1"/>
          </p:cNvPicPr>
          <p:nvPr/>
        </p:nvPicPr>
        <p:blipFill>
          <a:blip r:embed="rId3">
            <a:extLst>
              <a:ext uri="{28A0092B-C50C-407E-A947-70E740481C1C}">
                <a14:useLocalDpi xmlns:a14="http://schemas.microsoft.com/office/drawing/2010/main" val="0"/>
              </a:ext>
            </a:extLst>
          </a:blip>
          <a:srcRect l="37200" t="6765" r="35422"/>
          <a:stretch/>
        </p:blipFill>
        <p:spPr>
          <a:xfrm>
            <a:off x="10265664" y="-15501"/>
            <a:ext cx="2157984" cy="7348989"/>
          </a:xfrm>
          <a:prstGeom prst="rect">
            <a:avLst/>
          </a:prstGeom>
        </p:spPr>
      </p:pic>
      <p:pic>
        <p:nvPicPr>
          <p:cNvPr id="9" name="Picture 8" descr="A building with a purple and silver roof&#10;&#10;Description automatically generated">
            <a:extLst>
              <a:ext uri="{FF2B5EF4-FFF2-40B4-BE49-F238E27FC236}">
                <a16:creationId xmlns:a16="http://schemas.microsoft.com/office/drawing/2014/main" id="{B67F7452-E12F-284E-DFB2-9F0D83FF8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2816" y="3658993"/>
            <a:ext cx="5926902" cy="2540101"/>
          </a:xfrm>
          <a:prstGeom prst="rect">
            <a:avLst/>
          </a:prstGeom>
        </p:spPr>
      </p:pic>
      <p:sp>
        <p:nvSpPr>
          <p:cNvPr id="11" name="TextBox 10">
            <a:extLst>
              <a:ext uri="{FF2B5EF4-FFF2-40B4-BE49-F238E27FC236}">
                <a16:creationId xmlns:a16="http://schemas.microsoft.com/office/drawing/2014/main" id="{06231F81-4D85-4C8C-DA5E-DAD7A9EA9CEA}"/>
              </a:ext>
            </a:extLst>
          </p:cNvPr>
          <p:cNvSpPr txBox="1"/>
          <p:nvPr/>
        </p:nvSpPr>
        <p:spPr>
          <a:xfrm>
            <a:off x="256031" y="3522255"/>
            <a:ext cx="3852506" cy="304698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Founded in 1858 in </a:t>
            </a:r>
            <a:r>
              <a:rPr lang="en-US" sz="2400" dirty="0" err="1">
                <a:latin typeface="Times New Roman" panose="02020603050405020304" pitchFamily="18" charset="0"/>
                <a:cs typeface="Times New Roman" panose="02020603050405020304" pitchFamily="18" charset="0"/>
              </a:rPr>
              <a:t>Elciego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Álava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historyicly</a:t>
            </a:r>
            <a:r>
              <a:rPr lang="en-US" sz="2400" dirty="0">
                <a:latin typeface="Times New Roman" panose="02020603050405020304" pitchFamily="18" charset="0"/>
                <a:cs typeface="Times New Roman" panose="02020603050405020304" pitchFamily="18" charset="0"/>
              </a:rPr>
              <a:t>, Marqués de Riscal has always been an innovating, pioneering cellar and reference in a constantly changing winemaking sector. </a:t>
            </a:r>
          </a:p>
        </p:txBody>
      </p:sp>
    </p:spTree>
    <p:extLst>
      <p:ext uri="{BB962C8B-B14F-4D97-AF65-F5344CB8AC3E}">
        <p14:creationId xmlns:p14="http://schemas.microsoft.com/office/powerpoint/2010/main" val="243428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stle on a hill with trees in the background&#10;&#10;Description automatically generated">
            <a:extLst>
              <a:ext uri="{FF2B5EF4-FFF2-40B4-BE49-F238E27FC236}">
                <a16:creationId xmlns:a16="http://schemas.microsoft.com/office/drawing/2014/main" id="{BC91DBE4-2185-B6B0-BEEC-3B02325DE1FF}"/>
              </a:ext>
            </a:extLst>
          </p:cNvPr>
          <p:cNvPicPr>
            <a:picLocks noChangeAspect="1"/>
          </p:cNvPicPr>
          <p:nvPr/>
        </p:nvPicPr>
        <p:blipFill>
          <a:blip r:embed="rId2">
            <a:extLst>
              <a:ext uri="{28A0092B-C50C-407E-A947-70E740481C1C}">
                <a14:useLocalDpi xmlns:a14="http://schemas.microsoft.com/office/drawing/2010/main" val="0"/>
              </a:ext>
            </a:extLst>
          </a:blip>
          <a:srcRect l="4955" r="10045" b="1"/>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12" name="Rectangle 4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0" cy="6038850"/>
          </a:xfrm>
          <a:custGeom>
            <a:avLst/>
            <a:gdLst>
              <a:gd name="connsiteX0" fmla="*/ 0 w 12192000"/>
              <a:gd name="connsiteY0" fmla="*/ 0 h 5835650"/>
              <a:gd name="connsiteX1" fmla="*/ 12192000 w 12192000"/>
              <a:gd name="connsiteY1" fmla="*/ 0 h 5835650"/>
              <a:gd name="connsiteX2" fmla="*/ 12192000 w 12192000"/>
              <a:gd name="connsiteY2" fmla="*/ 5835650 h 5835650"/>
              <a:gd name="connsiteX3" fmla="*/ 0 w 12192000"/>
              <a:gd name="connsiteY3" fmla="*/ 5835650 h 5835650"/>
              <a:gd name="connsiteX4" fmla="*/ 0 w 12192000"/>
              <a:gd name="connsiteY4"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0 w 12198350"/>
              <a:gd name="connsiteY4" fmla="*/ 5835650 h 5835650"/>
              <a:gd name="connsiteX5" fmla="*/ 0 w 12198350"/>
              <a:gd name="connsiteY5"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0 w 12198350"/>
              <a:gd name="connsiteY5" fmla="*/ 5835650 h 5835650"/>
              <a:gd name="connsiteX6" fmla="*/ 0 w 12198350"/>
              <a:gd name="connsiteY6"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822450 w 12198350"/>
              <a:gd name="connsiteY5" fmla="*/ 58293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727200 w 12198350"/>
              <a:gd name="connsiteY5" fmla="*/ 54864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3854450 w 12198350"/>
              <a:gd name="connsiteY5" fmla="*/ 5695950 h 5835650"/>
              <a:gd name="connsiteX6" fmla="*/ 1727200 w 12198350"/>
              <a:gd name="connsiteY6" fmla="*/ 5486400 h 5835650"/>
              <a:gd name="connsiteX7" fmla="*/ 0 w 12198350"/>
              <a:gd name="connsiteY7" fmla="*/ 5835650 h 5835650"/>
              <a:gd name="connsiteX8" fmla="*/ 0 w 12198350"/>
              <a:gd name="connsiteY8" fmla="*/ 0 h 5835650"/>
              <a:gd name="connsiteX0" fmla="*/ 0 w 12198350"/>
              <a:gd name="connsiteY0" fmla="*/ 0 h 5842000"/>
              <a:gd name="connsiteX1" fmla="*/ 12192000 w 12198350"/>
              <a:gd name="connsiteY1" fmla="*/ 0 h 5842000"/>
              <a:gd name="connsiteX2" fmla="*/ 12198350 w 12198350"/>
              <a:gd name="connsiteY2" fmla="*/ 3505200 h 5842000"/>
              <a:gd name="connsiteX3" fmla="*/ 12192000 w 12198350"/>
              <a:gd name="connsiteY3" fmla="*/ 5835650 h 5842000"/>
              <a:gd name="connsiteX4" fmla="*/ 5060950 w 12198350"/>
              <a:gd name="connsiteY4" fmla="*/ 5835650 h 5842000"/>
              <a:gd name="connsiteX5" fmla="*/ 3663950 w 12198350"/>
              <a:gd name="connsiteY5" fmla="*/ 5842000 h 5842000"/>
              <a:gd name="connsiteX6" fmla="*/ 1727200 w 12198350"/>
              <a:gd name="connsiteY6" fmla="*/ 5486400 h 5842000"/>
              <a:gd name="connsiteX7" fmla="*/ 0 w 12198350"/>
              <a:gd name="connsiteY7" fmla="*/ 5835650 h 5842000"/>
              <a:gd name="connsiteX8" fmla="*/ 0 w 12198350"/>
              <a:gd name="connsiteY8" fmla="*/ 0 h 584200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4883150 w 12198350"/>
              <a:gd name="connsiteY4" fmla="*/ 5924550 h 5924550"/>
              <a:gd name="connsiteX5" fmla="*/ 3663950 w 12198350"/>
              <a:gd name="connsiteY5" fmla="*/ 5842000 h 5924550"/>
              <a:gd name="connsiteX6" fmla="*/ 1727200 w 12198350"/>
              <a:gd name="connsiteY6" fmla="*/ 5486400 h 5924550"/>
              <a:gd name="connsiteX7" fmla="*/ 0 w 12198350"/>
              <a:gd name="connsiteY7" fmla="*/ 5835650 h 5924550"/>
              <a:gd name="connsiteX8" fmla="*/ 0 w 12198350"/>
              <a:gd name="connsiteY8" fmla="*/ 0 h 592455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8318500 w 12198350"/>
              <a:gd name="connsiteY4" fmla="*/ 5867400 h 5924550"/>
              <a:gd name="connsiteX5" fmla="*/ 4883150 w 12198350"/>
              <a:gd name="connsiteY5" fmla="*/ 5924550 h 5924550"/>
              <a:gd name="connsiteX6" fmla="*/ 3663950 w 12198350"/>
              <a:gd name="connsiteY6" fmla="*/ 5842000 h 5924550"/>
              <a:gd name="connsiteX7" fmla="*/ 1727200 w 12198350"/>
              <a:gd name="connsiteY7" fmla="*/ 5486400 h 5924550"/>
              <a:gd name="connsiteX8" fmla="*/ 0 w 12198350"/>
              <a:gd name="connsiteY8" fmla="*/ 5835650 h 5924550"/>
              <a:gd name="connsiteX9" fmla="*/ 0 w 12198350"/>
              <a:gd name="connsiteY9" fmla="*/ 0 h 59245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9766300 w 12198350"/>
              <a:gd name="connsiteY4" fmla="*/ 59245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25525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8813800 w 12198350"/>
              <a:gd name="connsiteY3" fmla="*/ 57467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623550 w 12198350"/>
              <a:gd name="connsiteY3" fmla="*/ 48006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18540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766550 w 12198350"/>
              <a:gd name="connsiteY3" fmla="*/ 410845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350" h="60388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flip="none" rotWithShape="1">
            <a:gsLst>
              <a:gs pos="0">
                <a:srgbClr val="000000">
                  <a:alpha val="60000"/>
                </a:srgbClr>
              </a:gs>
              <a:gs pos="100000">
                <a:srgbClr val="000000">
                  <a:alpha val="0"/>
                </a:srgbClr>
              </a:gs>
              <a:gs pos="68000">
                <a:srgbClr val="000000">
                  <a:alpha val="4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4" name="Group 13">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5" name="Freeform: Shape 14">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1" y="0"/>
            <a:ext cx="5949695" cy="1901952"/>
          </a:xfrm>
        </p:spPr>
        <p:txBody>
          <a:bodyPr anchor="ctr">
            <a:normAutofit/>
          </a:bodyPr>
          <a:lstStyle/>
          <a:p>
            <a:r>
              <a:rPr lang="en-US" sz="7200" b="1" dirty="0">
                <a:solidFill>
                  <a:srgbClr val="FFFFFF"/>
                </a:solidFill>
                <a:effectLst/>
                <a:latin typeface="Times New Roman" panose="02020603050405020304" pitchFamily="18" charset="0"/>
                <a:ea typeface="Aptos" panose="020B0004020202020204" pitchFamily="34" charset="0"/>
              </a:rPr>
              <a:t>Spanish Wine</a:t>
            </a:r>
            <a:endParaRPr lang="en-US" sz="7200" dirty="0">
              <a:solidFill>
                <a:srgbClr val="FFFFFF"/>
              </a:solidFill>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09600" y="1631426"/>
            <a:ext cx="10277856" cy="4293886"/>
          </a:xfrm>
        </p:spPr>
        <p:txBody>
          <a:bodyPr>
            <a:normAutofit fontScale="62500" lnSpcReduction="20000"/>
          </a:bodyPr>
          <a:lstStyle/>
          <a:p>
            <a:pPr marL="463550" indent="-463550" algn="l">
              <a:lnSpc>
                <a:spcPct val="120000"/>
              </a:lnSpc>
              <a:buFont typeface="Arial" panose="020B0604020202020204" pitchFamily="34" charset="0"/>
              <a:buChar char="•"/>
            </a:pPr>
            <a:r>
              <a:rPr lang="en-US" sz="3800" kern="100" dirty="0">
                <a:solidFill>
                  <a:srgbClr val="FFFFFF"/>
                </a:solidFill>
                <a:effectLst/>
                <a:ea typeface="Aptos" panose="020B0004020202020204" pitchFamily="34" charset="0"/>
              </a:rPr>
              <a:t>Spanish wine, renowned for its diversity and richness, holds a pivotal place in the global wine industry. </a:t>
            </a:r>
          </a:p>
          <a:p>
            <a:pPr marL="463550" indent="-463550" algn="l">
              <a:lnSpc>
                <a:spcPct val="120000"/>
              </a:lnSpc>
              <a:buFont typeface="Arial" panose="020B0604020202020204" pitchFamily="34" charset="0"/>
              <a:buChar char="•"/>
            </a:pPr>
            <a:r>
              <a:rPr lang="en-US" sz="3800" kern="100" dirty="0">
                <a:solidFill>
                  <a:srgbClr val="FFFFFF"/>
                </a:solidFill>
                <a:effectLst/>
                <a:ea typeface="Aptos" panose="020B0004020202020204" pitchFamily="34" charset="0"/>
              </a:rPr>
              <a:t>This talk explores the intricate landscape of Spanish wine, focusing on its various wine regions, the distinctive varietals that define them, and the prominent wineries that have shaped its international reputation. </a:t>
            </a:r>
          </a:p>
          <a:p>
            <a:pPr marL="463550" indent="-463550" algn="l">
              <a:lnSpc>
                <a:spcPct val="120000"/>
              </a:lnSpc>
              <a:buFont typeface="Arial" panose="020B0604020202020204" pitchFamily="34" charset="0"/>
              <a:buChar char="•"/>
            </a:pPr>
            <a:r>
              <a:rPr lang="en-US" sz="3800" kern="100" dirty="0">
                <a:solidFill>
                  <a:srgbClr val="FFFFFF"/>
                </a:solidFill>
                <a:effectLst/>
                <a:ea typeface="Aptos" panose="020B0004020202020204" pitchFamily="34" charset="0"/>
              </a:rPr>
              <a:t>By examining the history, geography, and cultural influences that contribute to Spain's winemaking tradition, this study provides a comprehensive understanding of the factors that have propelled Spanish wine to global acclaim.</a:t>
            </a:r>
          </a:p>
          <a:p>
            <a:pPr algn="l"/>
            <a:endParaRPr lang="en-US" sz="900" dirty="0">
              <a:solidFill>
                <a:srgbClr val="FFFFFF"/>
              </a:solidFill>
            </a:endParaRPr>
          </a:p>
        </p:txBody>
      </p:sp>
    </p:spTree>
    <p:extLst>
      <p:ext uri="{BB962C8B-B14F-4D97-AF65-F5344CB8AC3E}">
        <p14:creationId xmlns:p14="http://schemas.microsoft.com/office/powerpoint/2010/main" val="33721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207007"/>
          </a:xfrm>
        </p:spPr>
        <p:txBody>
          <a:bodyPr anchor="ctr">
            <a:normAutofit/>
          </a:bodyPr>
          <a:lstStyle/>
          <a:p>
            <a:r>
              <a:rPr lang="en-US" b="1" dirty="0">
                <a:effectLst/>
                <a:latin typeface="Times New Roman" panose="02020603050405020304" pitchFamily="18" charset="0"/>
                <a:ea typeface="Aptos" panose="020B0004020202020204" pitchFamily="34" charset="0"/>
              </a:rPr>
              <a:t>Prominent Wineries in Spain</a:t>
            </a:r>
            <a:endParaRPr lang="en-US" dirty="0"/>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243840" y="1182624"/>
            <a:ext cx="11716512" cy="5462015"/>
          </a:xfrm>
        </p:spPr>
        <p:txBody>
          <a:bodyPr>
            <a:noAutofit/>
          </a:bodyPr>
          <a:lstStyle/>
          <a:p>
            <a:pPr marL="0" marR="0" algn="l">
              <a:lnSpc>
                <a:spcPct val="107000"/>
              </a:lnSpc>
              <a:spcBef>
                <a:spcPts val="0"/>
              </a:spcBef>
              <a:spcAft>
                <a:spcPts val="800"/>
              </a:spcAft>
            </a:pPr>
            <a:r>
              <a:rPr lang="en-US" sz="2400" b="1" kern="100" dirty="0">
                <a:effectLst/>
                <a:ea typeface="Aptos" panose="020B0004020202020204" pitchFamily="34" charset="0"/>
              </a:rPr>
              <a:t>Vega Sicilia (Ribera del Duero)</a:t>
            </a:r>
            <a:endParaRPr lang="en-US" sz="2400" kern="100" dirty="0">
              <a:effectLst/>
              <a:ea typeface="Aptos" panose="020B0004020202020204" pitchFamily="34" charset="0"/>
            </a:endParaRP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Vega Sicilia is arguably Spain's most famous winery, </a:t>
            </a:r>
            <a:br>
              <a:rPr lang="en-US" sz="2400" kern="100" dirty="0">
                <a:effectLst/>
                <a:ea typeface="Aptos" panose="020B0004020202020204" pitchFamily="34" charset="0"/>
              </a:rPr>
            </a:br>
            <a:r>
              <a:rPr lang="en-US" sz="2400" kern="100" dirty="0">
                <a:effectLst/>
                <a:ea typeface="Aptos" panose="020B0004020202020204" pitchFamily="34" charset="0"/>
              </a:rPr>
              <a:t>known for its ultra-premium wines, including the </a:t>
            </a:r>
            <a:br>
              <a:rPr lang="en-US" sz="2400" kern="100" dirty="0">
                <a:effectLst/>
                <a:ea typeface="Aptos" panose="020B0004020202020204" pitchFamily="34" charset="0"/>
              </a:rPr>
            </a:br>
            <a:r>
              <a:rPr lang="en-US" sz="2400" kern="100" dirty="0">
                <a:effectLst/>
                <a:ea typeface="Aptos" panose="020B0004020202020204" pitchFamily="34" charset="0"/>
              </a:rPr>
              <a:t>legendary Unico. </a:t>
            </a:r>
          </a:p>
          <a:p>
            <a:pPr marL="342900" marR="0" indent="-342900" algn="l">
              <a:lnSpc>
                <a:spcPct val="107000"/>
              </a:lnSpc>
              <a:spcBef>
                <a:spcPts val="0"/>
              </a:spcBef>
              <a:spcAft>
                <a:spcPts val="800"/>
              </a:spcAft>
              <a:buFont typeface="Arial" panose="020B0604020202020204" pitchFamily="34" charset="0"/>
              <a:buChar char="•"/>
            </a:pPr>
            <a:r>
              <a:rPr lang="en-US" sz="2400" dirty="0"/>
              <a:t>Since its founding in 1864, the winery has brought </a:t>
            </a:r>
            <a:br>
              <a:rPr lang="en-US" sz="2400" dirty="0"/>
            </a:br>
            <a:r>
              <a:rPr lang="en-US" sz="2400" dirty="0"/>
              <a:t>international acclaim to the Ribera del Duero region in </a:t>
            </a:r>
            <a:br>
              <a:rPr lang="en-US" sz="2400" dirty="0"/>
            </a:br>
            <a:r>
              <a:rPr lang="en-US" sz="2400" dirty="0"/>
              <a:t>northern Spain formerly overshadowed by the more famous Rioja.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winery blends Tempranillo with Bordeaux varietals to create wines of exceptional depth and longevity. </a:t>
            </a:r>
          </a:p>
          <a:p>
            <a:pPr marL="342900" marR="0" indent="-342900" algn="l">
              <a:lnSpc>
                <a:spcPct val="107000"/>
              </a:lnSpc>
              <a:spcBef>
                <a:spcPts val="0"/>
              </a:spcBef>
              <a:spcAft>
                <a:spcPts val="800"/>
              </a:spcAft>
              <a:buFont typeface="Arial" panose="020B0604020202020204" pitchFamily="34" charset="0"/>
              <a:buChar char="•"/>
            </a:pPr>
            <a:r>
              <a:rPr lang="en-US" sz="2400" dirty="0"/>
              <a:t>Vega Sicilia was founded by the Bordeaux-trained Spanish winemaker Don Eloy Lecanda y Chaves. In addition to planting the traditional Bordeaux varieties Cabernet Sauvignon, Merlot, and Malbec, Chaves also planted “Tinto Fino,” the local name for the Tempranillo grape. Today, most of Vega Sicilia’s wines are made solely with Tempranillo.</a:t>
            </a:r>
            <a:endParaRPr lang="en-US" sz="2400" kern="100" dirty="0">
              <a:effectLst/>
              <a:ea typeface="Aptos" panose="020B0004020202020204" pitchFamily="34" charset="0"/>
            </a:endParaRPr>
          </a:p>
        </p:txBody>
      </p:sp>
      <p:pic>
        <p:nvPicPr>
          <p:cNvPr id="5" name="Picture 4" descr="A close-up of a kitchen&#10;&#10;Description automatically generated">
            <a:extLst>
              <a:ext uri="{FF2B5EF4-FFF2-40B4-BE49-F238E27FC236}">
                <a16:creationId xmlns:a16="http://schemas.microsoft.com/office/drawing/2014/main" id="{672EA664-18A3-EBED-DD4D-9B5BE0F9D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8080" y="1187602"/>
            <a:ext cx="4693920" cy="2592729"/>
          </a:xfrm>
          <a:prstGeom prst="rect">
            <a:avLst/>
          </a:prstGeom>
        </p:spPr>
      </p:pic>
    </p:spTree>
    <p:extLst>
      <p:ext uri="{BB962C8B-B14F-4D97-AF65-F5344CB8AC3E}">
        <p14:creationId xmlns:p14="http://schemas.microsoft.com/office/powerpoint/2010/main" val="174331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600200"/>
          </a:xfrm>
        </p:spPr>
        <p:txBody>
          <a:bodyPr anchor="ctr">
            <a:normAutofit/>
          </a:bodyPr>
          <a:lstStyle/>
          <a:p>
            <a:r>
              <a:rPr lang="en-US" b="1" dirty="0">
                <a:effectLst/>
                <a:latin typeface="Times New Roman" panose="02020603050405020304" pitchFamily="18" charset="0"/>
                <a:ea typeface="Aptos" panose="020B0004020202020204" pitchFamily="34" charset="0"/>
              </a:rPr>
              <a:t>Prominent Wineries in Spain</a:t>
            </a:r>
            <a:endParaRPr lang="en-US" dirty="0"/>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316992" y="1365504"/>
            <a:ext cx="6773097" cy="3215641"/>
          </a:xfrm>
        </p:spPr>
        <p:txBody>
          <a:bodyPr>
            <a:normAutofit/>
          </a:bodyPr>
          <a:lstStyle/>
          <a:p>
            <a:pPr marL="0" marR="0" algn="l">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Alvaro Palacios (Priorat)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Senior Alvaro Palacios is a leading figure in the revitalization of Priorat.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His flagship wine, L'Ermita, is one of Spain's most sought-after and expensive wines, showcasing the power and elegance of old-vine Garnacha.</a:t>
            </a:r>
          </a:p>
          <a:p>
            <a:pPr marL="342900" marR="0" indent="-342900" algn="l">
              <a:lnSpc>
                <a:spcPct val="107000"/>
              </a:lnSpc>
              <a:spcBef>
                <a:spcPts val="0"/>
              </a:spcBef>
              <a:spcAft>
                <a:spcPts val="800"/>
              </a:spcAft>
              <a:buFont typeface="Arial" panose="020B0604020202020204" pitchFamily="34" charset="0"/>
              <a:buChar char="•"/>
            </a:pPr>
            <a:r>
              <a:rPr lang="en-US" sz="2400" b="1" kern="100" dirty="0">
                <a:ea typeface="Aptos" panose="020B0004020202020204" pitchFamily="34" charset="0"/>
              </a:rPr>
              <a:t>Award winning wines:</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group of wine bottles&#10;&#10;Description automatically generated">
            <a:extLst>
              <a:ext uri="{FF2B5EF4-FFF2-40B4-BE49-F238E27FC236}">
                <a16:creationId xmlns:a16="http://schemas.microsoft.com/office/drawing/2014/main" id="{D25DBDB1-7A63-0E76-CF36-675A15EF5E08}"/>
              </a:ext>
            </a:extLst>
          </p:cNvPr>
          <p:cNvPicPr>
            <a:picLocks noChangeAspect="1"/>
          </p:cNvPicPr>
          <p:nvPr/>
        </p:nvPicPr>
        <p:blipFill>
          <a:blip r:embed="rId3">
            <a:extLst>
              <a:ext uri="{28A0092B-C50C-407E-A947-70E740481C1C}">
                <a14:useLocalDpi xmlns:a14="http://schemas.microsoft.com/office/drawing/2010/main" val="0"/>
              </a:ext>
            </a:extLst>
          </a:blip>
          <a:srcRect l="10304" t="12275" r="13004" b="14524"/>
          <a:stretch/>
        </p:blipFill>
        <p:spPr>
          <a:xfrm>
            <a:off x="7090089" y="1365505"/>
            <a:ext cx="5101911" cy="3215640"/>
          </a:xfrm>
          <a:prstGeom prst="rect">
            <a:avLst/>
          </a:prstGeom>
        </p:spPr>
      </p:pic>
      <p:graphicFrame>
        <p:nvGraphicFramePr>
          <p:cNvPr id="9" name="Table 8">
            <a:extLst>
              <a:ext uri="{FF2B5EF4-FFF2-40B4-BE49-F238E27FC236}">
                <a16:creationId xmlns:a16="http://schemas.microsoft.com/office/drawing/2014/main" id="{62EAC204-1719-0560-2B97-8D1F3B5DE26D}"/>
              </a:ext>
            </a:extLst>
          </p:cNvPr>
          <p:cNvGraphicFramePr>
            <a:graphicFrameLocks noGrp="1"/>
          </p:cNvGraphicFramePr>
          <p:nvPr>
            <p:extLst>
              <p:ext uri="{D42A27DB-BD31-4B8C-83A1-F6EECF244321}">
                <p14:modId xmlns:p14="http://schemas.microsoft.com/office/powerpoint/2010/main" val="1517299720"/>
              </p:ext>
            </p:extLst>
          </p:nvPr>
        </p:nvGraphicFramePr>
        <p:xfrm>
          <a:off x="316992" y="4581145"/>
          <a:ext cx="9777312" cy="2123808"/>
        </p:xfrm>
        <a:graphic>
          <a:graphicData uri="http://schemas.openxmlformats.org/drawingml/2006/table">
            <a:tbl>
              <a:tblPr/>
              <a:tblGrid>
                <a:gridCol w="782502">
                  <a:extLst>
                    <a:ext uri="{9D8B030D-6E8A-4147-A177-3AD203B41FA5}">
                      <a16:colId xmlns:a16="http://schemas.microsoft.com/office/drawing/2014/main" val="4076441169"/>
                    </a:ext>
                  </a:extLst>
                </a:gridCol>
                <a:gridCol w="3540145">
                  <a:extLst>
                    <a:ext uri="{9D8B030D-6E8A-4147-A177-3AD203B41FA5}">
                      <a16:colId xmlns:a16="http://schemas.microsoft.com/office/drawing/2014/main" val="3910416593"/>
                    </a:ext>
                  </a:extLst>
                </a:gridCol>
                <a:gridCol w="997416">
                  <a:extLst>
                    <a:ext uri="{9D8B030D-6E8A-4147-A177-3AD203B41FA5}">
                      <a16:colId xmlns:a16="http://schemas.microsoft.com/office/drawing/2014/main" val="3945906332"/>
                    </a:ext>
                  </a:extLst>
                </a:gridCol>
                <a:gridCol w="1221407">
                  <a:extLst>
                    <a:ext uri="{9D8B030D-6E8A-4147-A177-3AD203B41FA5}">
                      <a16:colId xmlns:a16="http://schemas.microsoft.com/office/drawing/2014/main" val="4090230492"/>
                    </a:ext>
                  </a:extLst>
                </a:gridCol>
                <a:gridCol w="3235842">
                  <a:extLst>
                    <a:ext uri="{9D8B030D-6E8A-4147-A177-3AD203B41FA5}">
                      <a16:colId xmlns:a16="http://schemas.microsoft.com/office/drawing/2014/main" val="1040697368"/>
                    </a:ext>
                  </a:extLst>
                </a:gridCol>
              </a:tblGrid>
              <a:tr h="281544">
                <a:tc>
                  <a:txBody>
                    <a:bodyPr/>
                    <a:lstStyle/>
                    <a:p>
                      <a:r>
                        <a:rPr lang="en-US" sz="2000" dirty="0">
                          <a:effectLst/>
                          <a:latin typeface="Times New Roman" panose="02020603050405020304" pitchFamily="18" charset="0"/>
                          <a:cs typeface="Times New Roman" panose="02020603050405020304" pitchFamily="18" charset="0"/>
                        </a:rPr>
                        <a:t>2019 </a:t>
                      </a:r>
                    </a:p>
                  </a:txBody>
                  <a:tcPr marL="73751" marR="73751" marT="36876" marB="36876" anchor="ctr">
                    <a:lnL>
                      <a:noFill/>
                    </a:lnL>
                    <a:lnR>
                      <a:noFill/>
                    </a:lnR>
                    <a:lnT>
                      <a:noFill/>
                    </a:lnT>
                    <a:lnB>
                      <a:noFill/>
                    </a:lnB>
                    <a:noFill/>
                  </a:tcPr>
                </a:tc>
                <a:tc>
                  <a:txBody>
                    <a:bodyPr/>
                    <a:lstStyle/>
                    <a:p>
                      <a:r>
                        <a:rPr lang="en-US" sz="2000" dirty="0">
                          <a:latin typeface="Times New Roman" panose="02020603050405020304" pitchFamily="18" charset="0"/>
                          <a:cs typeface="Times New Roman" panose="02020603050405020304" pitchFamily="18" charset="0"/>
                        </a:rPr>
                        <a:t>Álvaro Palacios L'Ermita </a:t>
                      </a:r>
                    </a:p>
                  </a:txBody>
                  <a:tcPr marL="73751" marR="73751" marT="36876" marB="36876" anchor="ctr">
                    <a:lnL>
                      <a:noFill/>
                    </a:lnL>
                    <a:lnR>
                      <a:noFill/>
                    </a:lnR>
                    <a:lnT>
                      <a:noFill/>
                    </a:lnT>
                    <a:lnB>
                      <a:noFill/>
                    </a:lnB>
                    <a:noFill/>
                  </a:tcPr>
                </a:tc>
                <a:tc>
                  <a:txBody>
                    <a:bodyPr/>
                    <a:lstStyle/>
                    <a:p>
                      <a:r>
                        <a:rPr lang="en-US" sz="2000" dirty="0">
                          <a:latin typeface="Times New Roman" panose="02020603050405020304" pitchFamily="18" charset="0"/>
                          <a:cs typeface="Times New Roman" panose="02020603050405020304" pitchFamily="18" charset="0"/>
                        </a:rPr>
                        <a:t>LG100 </a:t>
                      </a:r>
                    </a:p>
                  </a:txBody>
                  <a:tcPr marL="73751" marR="73751" marT="36876" marB="36876" anchor="ctr">
                    <a:lnL>
                      <a:noFill/>
                    </a:lnL>
                    <a:lnR>
                      <a:noFill/>
                    </a:lnR>
                    <a:lnT>
                      <a:noFill/>
                    </a:lnT>
                    <a:lnB>
                      <a:noFill/>
                    </a:lnB>
                    <a:noFill/>
                  </a:tcPr>
                </a:tc>
                <a:tc>
                  <a:txBody>
                    <a:bodyPr/>
                    <a:lstStyle/>
                    <a:p>
                      <a:r>
                        <a:rPr lang="en-US" sz="2000" dirty="0">
                          <a:latin typeface="Times New Roman" panose="02020603050405020304" pitchFamily="18" charset="0"/>
                          <a:cs typeface="Times New Roman" panose="02020603050405020304" pitchFamily="18" charset="0"/>
                        </a:rPr>
                        <a:t>$995.00 </a:t>
                      </a:r>
                    </a:p>
                  </a:txBody>
                  <a:tcPr marL="73751" marR="73751" marT="36876" marB="36876" anchor="ctr">
                    <a:lnL>
                      <a:noFill/>
                    </a:lnL>
                    <a:lnR>
                      <a:noFill/>
                    </a:lnR>
                    <a:lnT>
                      <a:noFill/>
                    </a:lnT>
                    <a:lnB>
                      <a:noFill/>
                    </a:lnB>
                    <a:noFill/>
                  </a:tcPr>
                </a:tc>
                <a:tc>
                  <a:txBody>
                    <a:bodyPr/>
                    <a:lstStyle/>
                    <a:p>
                      <a:endParaRPr lang="en-US" sz="2000" dirty="0">
                        <a:latin typeface="Times New Roman" panose="02020603050405020304" pitchFamily="18" charset="0"/>
                        <a:cs typeface="Times New Roman" panose="02020603050405020304" pitchFamily="18" charset="0"/>
                      </a:endParaRPr>
                    </a:p>
                  </a:txBody>
                  <a:tcPr marL="73751" marR="73751" marT="36876" marB="36876" anchor="ctr">
                    <a:lnL>
                      <a:noFill/>
                    </a:lnL>
                    <a:lnR>
                      <a:noFill/>
                    </a:lnR>
                    <a:lnT>
                      <a:noFill/>
                    </a:lnT>
                    <a:lnB>
                      <a:noFill/>
                    </a:lnB>
                    <a:noFill/>
                  </a:tcPr>
                </a:tc>
                <a:extLst>
                  <a:ext uri="{0D108BD9-81ED-4DB2-BD59-A6C34878D82A}">
                    <a16:rowId xmlns:a16="http://schemas.microsoft.com/office/drawing/2014/main" val="1710140141"/>
                  </a:ext>
                </a:extLst>
              </a:tr>
              <a:tr h="281544">
                <a:tc>
                  <a:txBody>
                    <a:bodyPr/>
                    <a:lstStyle/>
                    <a:p>
                      <a:r>
                        <a:rPr lang="en-US" sz="2000" dirty="0">
                          <a:effectLst/>
                          <a:latin typeface="Times New Roman" panose="02020603050405020304" pitchFamily="18" charset="0"/>
                          <a:cs typeface="Times New Roman" panose="02020603050405020304" pitchFamily="18" charset="0"/>
                        </a:rPr>
                        <a:t>2020 </a:t>
                      </a:r>
                    </a:p>
                  </a:txBody>
                  <a:tcPr marL="73751" marR="73751" marT="36876" marB="36876" anchor="ctr">
                    <a:lnL>
                      <a:noFill/>
                    </a:lnL>
                    <a:lnR>
                      <a:noFill/>
                    </a:lnR>
                    <a:lnT>
                      <a:noFill/>
                    </a:lnT>
                    <a:lnB>
                      <a:noFill/>
                    </a:lnB>
                    <a:noFill/>
                  </a:tcPr>
                </a:tc>
                <a:tc>
                  <a:txBody>
                    <a:bodyPr/>
                    <a:lstStyle/>
                    <a:p>
                      <a:r>
                        <a:rPr lang="en-US" sz="2000" dirty="0">
                          <a:latin typeface="Times New Roman" panose="02020603050405020304" pitchFamily="18" charset="0"/>
                          <a:cs typeface="Times New Roman" panose="02020603050405020304" pitchFamily="18" charset="0"/>
                        </a:rPr>
                        <a:t>Álvaro Palacios L'Ermita </a:t>
                      </a:r>
                    </a:p>
                  </a:txBody>
                  <a:tcPr marL="73751" marR="73751" marT="36876" marB="36876" anchor="ctr">
                    <a:lnL>
                      <a:noFill/>
                    </a:lnL>
                    <a:lnR>
                      <a:noFill/>
                    </a:lnR>
                    <a:lnT>
                      <a:noFill/>
                    </a:lnT>
                    <a:lnB>
                      <a:noFill/>
                    </a:lnB>
                    <a:noFill/>
                  </a:tcPr>
                </a:tc>
                <a:tc>
                  <a:txBody>
                    <a:bodyPr/>
                    <a:lstStyle/>
                    <a:p>
                      <a:r>
                        <a:rPr lang="en-US" sz="2000" dirty="0">
                          <a:latin typeface="Times New Roman" panose="02020603050405020304" pitchFamily="18" charset="0"/>
                          <a:cs typeface="Times New Roman" panose="02020603050405020304" pitchFamily="18" charset="0"/>
                        </a:rPr>
                        <a:t>LG99 </a:t>
                      </a:r>
                    </a:p>
                  </a:txBody>
                  <a:tcPr marL="73751" marR="73751" marT="36876" marB="36876" anchor="ctr">
                    <a:lnL>
                      <a:noFill/>
                    </a:lnL>
                    <a:lnR>
                      <a:noFill/>
                    </a:lnR>
                    <a:lnT>
                      <a:noFill/>
                    </a:lnT>
                    <a:lnB>
                      <a:noFill/>
                    </a:lnB>
                    <a:noFill/>
                  </a:tcPr>
                </a:tc>
                <a:tc>
                  <a:txBody>
                    <a:bodyPr/>
                    <a:lstStyle/>
                    <a:p>
                      <a:r>
                        <a:rPr lang="en-US" sz="2000" dirty="0">
                          <a:latin typeface="Times New Roman" panose="02020603050405020304" pitchFamily="18" charset="0"/>
                          <a:cs typeface="Times New Roman" panose="02020603050405020304" pitchFamily="18" charset="0"/>
                        </a:rPr>
                        <a:t>$950.00 </a:t>
                      </a:r>
                    </a:p>
                  </a:txBody>
                  <a:tcPr marL="73751" marR="73751" marT="36876" marB="36876" anchor="ctr">
                    <a:lnL>
                      <a:noFill/>
                    </a:lnL>
                    <a:lnR>
                      <a:noFill/>
                    </a:lnR>
                    <a:lnT>
                      <a:noFill/>
                    </a:lnT>
                    <a:lnB>
                      <a:noFill/>
                    </a:lnB>
                    <a:noFill/>
                  </a:tcPr>
                </a:tc>
                <a:tc>
                  <a:txBody>
                    <a:bodyPr/>
                    <a:lstStyle/>
                    <a:p>
                      <a:endParaRPr lang="en-US" sz="2000" dirty="0">
                        <a:latin typeface="Times New Roman" panose="02020603050405020304" pitchFamily="18" charset="0"/>
                        <a:cs typeface="Times New Roman" panose="02020603050405020304" pitchFamily="18" charset="0"/>
                      </a:endParaRPr>
                    </a:p>
                  </a:txBody>
                  <a:tcPr marL="73751" marR="73751" marT="36876" marB="36876" anchor="ctr">
                    <a:lnL>
                      <a:noFill/>
                    </a:lnL>
                    <a:lnR>
                      <a:noFill/>
                    </a:lnR>
                    <a:lnT>
                      <a:noFill/>
                    </a:lnT>
                    <a:lnB>
                      <a:noFill/>
                    </a:lnB>
                    <a:noFill/>
                  </a:tcPr>
                </a:tc>
                <a:extLst>
                  <a:ext uri="{0D108BD9-81ED-4DB2-BD59-A6C34878D82A}">
                    <a16:rowId xmlns:a16="http://schemas.microsoft.com/office/drawing/2014/main" val="4068830411"/>
                  </a:ext>
                </a:extLst>
              </a:tr>
              <a:tr h="0">
                <a:tc>
                  <a:txBody>
                    <a:bodyPr/>
                    <a:lstStyle/>
                    <a:p>
                      <a:r>
                        <a:rPr lang="en-US" sz="2000" dirty="0">
                          <a:effectLst/>
                          <a:latin typeface="Times New Roman" panose="02020603050405020304" pitchFamily="18" charset="0"/>
                          <a:cs typeface="Times New Roman" panose="02020603050405020304" pitchFamily="18" charset="0"/>
                        </a:rPr>
                        <a:t>2020 </a:t>
                      </a:r>
                    </a:p>
                  </a:txBody>
                  <a:tcPr marL="73751" marR="73751" marT="36876" marB="36876" anchor="ctr">
                    <a:lnL>
                      <a:noFill/>
                    </a:lnL>
                    <a:lnR>
                      <a:noFill/>
                    </a:lnR>
                    <a:lnT>
                      <a:noFill/>
                    </a:lnT>
                    <a:lnB>
                      <a:noFill/>
                    </a:lnB>
                    <a:noFill/>
                  </a:tcPr>
                </a:tc>
                <a:tc>
                  <a:txBody>
                    <a:bodyPr/>
                    <a:lstStyle/>
                    <a:p>
                      <a:r>
                        <a:rPr lang="es-ES" sz="2000" dirty="0">
                          <a:latin typeface="Times New Roman" panose="02020603050405020304" pitchFamily="18" charset="0"/>
                          <a:cs typeface="Times New Roman" panose="02020603050405020304" pitchFamily="18" charset="0"/>
                        </a:rPr>
                        <a:t>Descendientes de J. Palacios La Faraona </a:t>
                      </a:r>
                    </a:p>
                  </a:txBody>
                  <a:tcPr marL="73751" marR="73751" marT="36876" marB="36876" anchor="ctr">
                    <a:lnL>
                      <a:noFill/>
                    </a:lnL>
                    <a:lnR>
                      <a:noFill/>
                    </a:lnR>
                    <a:lnT>
                      <a:noFill/>
                    </a:lnT>
                    <a:lnB>
                      <a:noFill/>
                    </a:lnB>
                    <a:noFill/>
                  </a:tcPr>
                </a:tc>
                <a:tc>
                  <a:txBody>
                    <a:bodyPr/>
                    <a:lstStyle/>
                    <a:p>
                      <a:r>
                        <a:rPr lang="en-US" sz="2000" dirty="0">
                          <a:latin typeface="Times New Roman" panose="02020603050405020304" pitchFamily="18" charset="0"/>
                          <a:cs typeface="Times New Roman" panose="02020603050405020304" pitchFamily="18" charset="0"/>
                        </a:rPr>
                        <a:t>LG99 / DEC98 </a:t>
                      </a:r>
                    </a:p>
                  </a:txBody>
                  <a:tcPr marL="73751" marR="73751" marT="36876" marB="36876" anchor="ctr">
                    <a:lnL>
                      <a:noFill/>
                    </a:lnL>
                    <a:lnR>
                      <a:noFill/>
                    </a:lnR>
                    <a:lnT>
                      <a:noFill/>
                    </a:lnT>
                    <a:lnB>
                      <a:noFill/>
                    </a:lnB>
                    <a:noFill/>
                  </a:tcPr>
                </a:tc>
                <a:tc>
                  <a:txBody>
                    <a:bodyPr/>
                    <a:lstStyle/>
                    <a:p>
                      <a:r>
                        <a:rPr lang="en-US" sz="2000" dirty="0">
                          <a:latin typeface="Times New Roman" panose="02020603050405020304" pitchFamily="18" charset="0"/>
                          <a:cs typeface="Times New Roman" panose="02020603050405020304" pitchFamily="18" charset="0"/>
                        </a:rPr>
                        <a:t>$1,095.00 </a:t>
                      </a:r>
                    </a:p>
                  </a:txBody>
                  <a:tcPr marL="73751" marR="73751" marT="36876" marB="36876" anchor="ctr">
                    <a:lnL>
                      <a:noFill/>
                    </a:lnL>
                    <a:lnR>
                      <a:noFill/>
                    </a:lnR>
                    <a:lnT>
                      <a:noFill/>
                    </a:lnT>
                    <a:lnB>
                      <a:noFill/>
                    </a:lnB>
                    <a:noFill/>
                  </a:tcPr>
                </a:tc>
                <a:tc>
                  <a:txBody>
                    <a:bodyPr/>
                    <a:lstStyle/>
                    <a:p>
                      <a:endParaRPr lang="en-US" sz="2000" dirty="0">
                        <a:latin typeface="Times New Roman" panose="02020603050405020304" pitchFamily="18" charset="0"/>
                        <a:cs typeface="Times New Roman" panose="02020603050405020304" pitchFamily="18" charset="0"/>
                      </a:endParaRPr>
                    </a:p>
                  </a:txBody>
                  <a:tcPr marL="73751" marR="73751" marT="36876" marB="36876" anchor="ctr">
                    <a:lnL>
                      <a:noFill/>
                    </a:lnL>
                    <a:lnR>
                      <a:noFill/>
                    </a:lnR>
                    <a:lnT>
                      <a:noFill/>
                    </a:lnT>
                    <a:lnB>
                      <a:noFill/>
                    </a:lnB>
                    <a:noFill/>
                  </a:tcPr>
                </a:tc>
                <a:extLst>
                  <a:ext uri="{0D108BD9-81ED-4DB2-BD59-A6C34878D82A}">
                    <a16:rowId xmlns:a16="http://schemas.microsoft.com/office/drawing/2014/main" val="704816288"/>
                  </a:ext>
                </a:extLst>
              </a:tr>
              <a:tr h="366280">
                <a:tc>
                  <a:txBody>
                    <a:bodyPr/>
                    <a:lstStyle/>
                    <a:p>
                      <a:r>
                        <a:rPr lang="en-US" sz="2000" dirty="0">
                          <a:effectLst/>
                          <a:latin typeface="Times New Roman" panose="02020603050405020304" pitchFamily="18" charset="0"/>
                          <a:cs typeface="Times New Roman" panose="02020603050405020304" pitchFamily="18" charset="0"/>
                        </a:rPr>
                        <a:t>2020 </a:t>
                      </a:r>
                    </a:p>
                  </a:txBody>
                  <a:tcPr marL="73751" marR="73751" marT="36876" marB="36876" anchor="ctr">
                    <a:lnL>
                      <a:noFill/>
                    </a:lnL>
                    <a:lnR>
                      <a:noFill/>
                    </a:lnR>
                    <a:lnT>
                      <a:noFill/>
                    </a:lnT>
                    <a:lnB>
                      <a:noFill/>
                    </a:lnB>
                    <a:noFill/>
                  </a:tcPr>
                </a:tc>
                <a:tc>
                  <a:txBody>
                    <a:bodyPr/>
                    <a:lstStyle/>
                    <a:p>
                      <a:r>
                        <a:rPr lang="es-ES" sz="2000" dirty="0">
                          <a:latin typeface="Times New Roman" panose="02020603050405020304" pitchFamily="18" charset="0"/>
                          <a:cs typeface="Times New Roman" panose="02020603050405020304" pitchFamily="18" charset="0"/>
                        </a:rPr>
                        <a:t>Descendientes de J. Palacios La Faraona </a:t>
                      </a:r>
                    </a:p>
                  </a:txBody>
                  <a:tcPr marL="73751" marR="73751" marT="36876" marB="36876" anchor="ctr">
                    <a:lnL>
                      <a:noFill/>
                    </a:lnL>
                    <a:lnR>
                      <a:noFill/>
                    </a:lnR>
                    <a:lnT>
                      <a:noFill/>
                    </a:lnT>
                    <a:lnB>
                      <a:noFill/>
                    </a:lnB>
                    <a:noFill/>
                  </a:tcPr>
                </a:tc>
                <a:tc>
                  <a:txBody>
                    <a:bodyPr/>
                    <a:lstStyle/>
                    <a:p>
                      <a:r>
                        <a:rPr lang="en-US" sz="2000" dirty="0">
                          <a:latin typeface="Times New Roman" panose="02020603050405020304" pitchFamily="18" charset="0"/>
                          <a:cs typeface="Times New Roman" panose="02020603050405020304" pitchFamily="18" charset="0"/>
                        </a:rPr>
                        <a:t>LG99 / DEC98 </a:t>
                      </a:r>
                    </a:p>
                  </a:txBody>
                  <a:tcPr marL="73751" marR="73751" marT="36876" marB="36876" anchor="ctr">
                    <a:lnL>
                      <a:noFill/>
                    </a:lnL>
                    <a:lnR>
                      <a:noFill/>
                    </a:lnR>
                    <a:lnT>
                      <a:noFill/>
                    </a:lnT>
                    <a:lnB>
                      <a:noFill/>
                    </a:lnB>
                    <a:noFill/>
                  </a:tcPr>
                </a:tc>
                <a:tc>
                  <a:txBody>
                    <a:bodyPr/>
                    <a:lstStyle/>
                    <a:p>
                      <a:r>
                        <a:rPr lang="en-US" sz="2000" dirty="0">
                          <a:latin typeface="Times New Roman" panose="02020603050405020304" pitchFamily="18" charset="0"/>
                          <a:cs typeface="Times New Roman" panose="02020603050405020304" pitchFamily="18" charset="0"/>
                        </a:rPr>
                        <a:t>$2,350.00 </a:t>
                      </a:r>
                    </a:p>
                  </a:txBody>
                  <a:tcPr marL="73751" marR="73751" marT="36876" marB="36876" anchor="ctr">
                    <a:lnL>
                      <a:noFill/>
                    </a:lnL>
                    <a:lnR>
                      <a:noFill/>
                    </a:lnR>
                    <a:lnT>
                      <a:noFill/>
                    </a:lnT>
                    <a:lnB>
                      <a:noFill/>
                    </a:lnB>
                    <a:noFill/>
                  </a:tcPr>
                </a:tc>
                <a:tc>
                  <a:txBody>
                    <a:bodyPr/>
                    <a:lstStyle/>
                    <a:p>
                      <a:endParaRPr lang="en-US" sz="2000" dirty="0">
                        <a:latin typeface="Times New Roman" panose="02020603050405020304" pitchFamily="18" charset="0"/>
                        <a:cs typeface="Times New Roman" panose="02020603050405020304" pitchFamily="18" charset="0"/>
                      </a:endParaRPr>
                    </a:p>
                  </a:txBody>
                  <a:tcPr marL="73751" marR="73751" marT="36876" marB="36876" anchor="ctr">
                    <a:lnL>
                      <a:noFill/>
                    </a:lnL>
                    <a:lnR>
                      <a:noFill/>
                    </a:lnR>
                    <a:lnT>
                      <a:noFill/>
                    </a:lnT>
                    <a:lnB>
                      <a:noFill/>
                    </a:lnB>
                    <a:noFill/>
                  </a:tcPr>
                </a:tc>
                <a:extLst>
                  <a:ext uri="{0D108BD9-81ED-4DB2-BD59-A6C34878D82A}">
                    <a16:rowId xmlns:a16="http://schemas.microsoft.com/office/drawing/2014/main" val="2945589396"/>
                  </a:ext>
                </a:extLst>
              </a:tr>
            </a:tbl>
          </a:graphicData>
        </a:graphic>
      </p:graphicFrame>
      <p:pic>
        <p:nvPicPr>
          <p:cNvPr id="11" name="Picture 10" descr="A landscape with rows of trees&#10;&#10;Description automatically generated">
            <a:extLst>
              <a:ext uri="{FF2B5EF4-FFF2-40B4-BE49-F238E27FC236}">
                <a16:creationId xmlns:a16="http://schemas.microsoft.com/office/drawing/2014/main" id="{0648EAB7-50C0-31D9-D5D3-AC5AFE24BE1F}"/>
              </a:ext>
            </a:extLst>
          </p:cNvPr>
          <p:cNvPicPr>
            <a:picLocks noChangeAspect="1"/>
          </p:cNvPicPr>
          <p:nvPr/>
        </p:nvPicPr>
        <p:blipFill>
          <a:blip r:embed="rId4">
            <a:extLst>
              <a:ext uri="{28A0092B-C50C-407E-A947-70E740481C1C}">
                <a14:useLocalDpi xmlns:a14="http://schemas.microsoft.com/office/drawing/2010/main" val="0"/>
              </a:ext>
            </a:extLst>
          </a:blip>
          <a:srcRect b="21556"/>
          <a:stretch/>
        </p:blipFill>
        <p:spPr>
          <a:xfrm>
            <a:off x="7090089" y="4581145"/>
            <a:ext cx="5101911" cy="2271409"/>
          </a:xfrm>
          <a:prstGeom prst="rect">
            <a:avLst/>
          </a:prstGeom>
        </p:spPr>
      </p:pic>
    </p:spTree>
    <p:extLst>
      <p:ext uri="{BB962C8B-B14F-4D97-AF65-F5344CB8AC3E}">
        <p14:creationId xmlns:p14="http://schemas.microsoft.com/office/powerpoint/2010/main" val="202234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170431"/>
          </a:xfrm>
        </p:spPr>
        <p:txBody>
          <a:bodyPr anchor="ctr">
            <a:normAutofit/>
          </a:bodyPr>
          <a:lstStyle/>
          <a:p>
            <a:r>
              <a:rPr lang="en-US" b="1" dirty="0">
                <a:effectLst/>
                <a:latin typeface="Times New Roman" panose="02020603050405020304" pitchFamily="18" charset="0"/>
                <a:ea typeface="Aptos" panose="020B0004020202020204" pitchFamily="34" charset="0"/>
              </a:rPr>
              <a:t>Prominent Wineries in Spain</a:t>
            </a:r>
            <a:endParaRPr lang="en-US" dirty="0"/>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292608" y="1255776"/>
            <a:ext cx="9960865" cy="5900928"/>
          </a:xfrm>
        </p:spPr>
        <p:txBody>
          <a:bodyPr>
            <a:normAutofit fontScale="77500" lnSpcReduction="20000"/>
          </a:bodyPr>
          <a:lstStyle/>
          <a:p>
            <a:pPr marR="0" algn="l">
              <a:lnSpc>
                <a:spcPct val="107000"/>
              </a:lnSpc>
              <a:spcBef>
                <a:spcPts val="0"/>
              </a:spcBef>
              <a:spcAft>
                <a:spcPts val="800"/>
              </a:spcAft>
            </a:pPr>
            <a:r>
              <a:rPr lang="en-US" b="1" kern="100" dirty="0">
                <a:effectLst/>
                <a:ea typeface="Aptos" panose="020B0004020202020204" pitchFamily="34" charset="0"/>
              </a:rPr>
              <a:t>Bodegas Torres (Catalonia)</a:t>
            </a:r>
            <a:endParaRPr lang="en-US" kern="100" dirty="0">
              <a:effectLst/>
              <a:ea typeface="Aptos" panose="020B0004020202020204" pitchFamily="34" charset="0"/>
            </a:endParaRPr>
          </a:p>
          <a:p>
            <a:pPr marL="342900" indent="-342900" algn="l">
              <a:lnSpc>
                <a:spcPct val="120000"/>
              </a:lnSpc>
              <a:buFont typeface="Arial" panose="020B0604020202020204" pitchFamily="34" charset="0"/>
              <a:buChar char="•"/>
            </a:pPr>
            <a:r>
              <a:rPr lang="en-US" kern="100" dirty="0">
                <a:effectLst/>
                <a:ea typeface="Aptos" panose="020B0004020202020204" pitchFamily="34" charset="0"/>
              </a:rPr>
              <a:t>Bodegas Torres is one of Spain's largest and most innovative wine producers, with a strong focus on sustainability. </a:t>
            </a:r>
          </a:p>
          <a:p>
            <a:pPr marL="342900" indent="-342900" algn="l">
              <a:lnSpc>
                <a:spcPct val="120000"/>
              </a:lnSpc>
              <a:buFont typeface="Arial" panose="020B0604020202020204" pitchFamily="34" charset="0"/>
              <a:buChar char="•"/>
            </a:pPr>
            <a:r>
              <a:rPr lang="en-US" dirty="0"/>
              <a:t>The renowned Spanish winemaker Alvaro Palacios (awarded </a:t>
            </a:r>
            <a:r>
              <a:rPr lang="en-US" b="1" dirty="0"/>
              <a:t>Decanter Man of the Year 2015)</a:t>
            </a:r>
            <a:r>
              <a:rPr lang="en-US" dirty="0"/>
              <a:t> is credited for putting Priorat on the world wine map. </a:t>
            </a:r>
          </a:p>
          <a:p>
            <a:pPr marL="342900" indent="-342900" algn="l">
              <a:lnSpc>
                <a:spcPct val="120000"/>
              </a:lnSpc>
              <a:buFont typeface="Arial" panose="020B0604020202020204" pitchFamily="34" charset="0"/>
              <a:buChar char="•"/>
            </a:pPr>
            <a:r>
              <a:rPr lang="en-US" dirty="0"/>
              <a:t>His Garnacha-based L'Ermita wine is a highly collectible one - on par with the likes of Vega Sicilia and Dominio de Pingus. </a:t>
            </a:r>
          </a:p>
          <a:p>
            <a:pPr marL="342900" indent="-342900" algn="l">
              <a:lnSpc>
                <a:spcPct val="120000"/>
              </a:lnSpc>
              <a:buFont typeface="Arial" panose="020B0604020202020204" pitchFamily="34" charset="0"/>
              <a:buChar char="•"/>
            </a:pPr>
            <a:r>
              <a:rPr lang="en-US" kern="100" dirty="0">
                <a:effectLst/>
                <a:ea typeface="Aptos" panose="020B0004020202020204" pitchFamily="34" charset="0"/>
              </a:rPr>
              <a:t>Torres produces a wide range of wines, from everyday drinking options to high-end offerings, including Mas La Plana, a celebrated Cabernet Sauvignon. </a:t>
            </a:r>
          </a:p>
          <a:p>
            <a:pPr marL="342900" indent="-342900" algn="l">
              <a:lnSpc>
                <a:spcPct val="120000"/>
              </a:lnSpc>
              <a:buFont typeface="Arial" panose="020B0604020202020204" pitchFamily="34" charset="0"/>
              <a:buChar char="•"/>
            </a:pPr>
            <a:r>
              <a:rPr lang="en-US" dirty="0"/>
              <a:t>Alvaro Palacios laid the foundation for his winery in the enchanting wine region of Priorat, nestled amidst the scenic landscapes south of Barcelona in Tarragona. </a:t>
            </a:r>
          </a:p>
          <a:p>
            <a:pPr marL="342900" indent="-342900" algn="l">
              <a:lnSpc>
                <a:spcPct val="120000"/>
              </a:lnSpc>
              <a:buFont typeface="Arial" panose="020B0604020202020204" pitchFamily="34" charset="0"/>
              <a:buChar char="•"/>
            </a:pPr>
            <a:r>
              <a:rPr lang="en-US" dirty="0"/>
              <a:t>The wines crafted by Alvaro Palacios have achieved a cult-like following and have become the subject of genuine admiration on esteemed wine magazines’ pages.</a:t>
            </a:r>
            <a:endParaRPr lang="en-US" kern="100" dirty="0"/>
          </a:p>
          <a:p>
            <a:pPr marL="342900" marR="0" indent="-342900" algn="l">
              <a:lnSpc>
                <a:spcPct val="107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ottle of wine with a gold label&#10;&#10;Description automatically generated">
            <a:extLst>
              <a:ext uri="{FF2B5EF4-FFF2-40B4-BE49-F238E27FC236}">
                <a16:creationId xmlns:a16="http://schemas.microsoft.com/office/drawing/2014/main" id="{30578FDC-D25D-2322-A9D9-B997E89DCA1C}"/>
              </a:ext>
            </a:extLst>
          </p:cNvPr>
          <p:cNvPicPr>
            <a:picLocks noChangeAspect="1"/>
          </p:cNvPicPr>
          <p:nvPr/>
        </p:nvPicPr>
        <p:blipFill>
          <a:blip r:embed="rId3">
            <a:extLst>
              <a:ext uri="{28A0092B-C50C-407E-A947-70E740481C1C}">
                <a14:useLocalDpi xmlns:a14="http://schemas.microsoft.com/office/drawing/2010/main" val="0"/>
              </a:ext>
            </a:extLst>
          </a:blip>
          <a:srcRect l="36448" r="36273" b="2459"/>
          <a:stretch/>
        </p:blipFill>
        <p:spPr>
          <a:xfrm>
            <a:off x="10253473" y="-18797"/>
            <a:ext cx="1926336" cy="6888040"/>
          </a:xfrm>
          <a:prstGeom prst="rect">
            <a:avLst/>
          </a:prstGeom>
        </p:spPr>
      </p:pic>
    </p:spTree>
    <p:extLst>
      <p:ext uri="{BB962C8B-B14F-4D97-AF65-F5344CB8AC3E}">
        <p14:creationId xmlns:p14="http://schemas.microsoft.com/office/powerpoint/2010/main" val="83900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600200"/>
          </a:xfrm>
        </p:spPr>
        <p:txBody>
          <a:bodyPr anchor="ctr">
            <a:normAutofit/>
          </a:bodyPr>
          <a:lstStyle/>
          <a:p>
            <a:r>
              <a:rPr lang="en-US" b="1" dirty="0">
                <a:effectLst/>
                <a:latin typeface="Times New Roman" panose="02020603050405020304" pitchFamily="18" charset="0"/>
                <a:ea typeface="Aptos" panose="020B0004020202020204" pitchFamily="34" charset="0"/>
              </a:rPr>
              <a:t>Prominent Wineries in Spain</a:t>
            </a:r>
            <a:endParaRPr lang="en-US" dirty="0"/>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585216" y="1600201"/>
            <a:ext cx="10326624" cy="4983479"/>
          </a:xfrm>
        </p:spPr>
        <p:txBody>
          <a:bodyPr>
            <a:noAutofit/>
          </a:bodyPr>
          <a:lstStyle/>
          <a:p>
            <a:pPr marL="0" marR="0" algn="l">
              <a:lnSpc>
                <a:spcPct val="107000"/>
              </a:lnSpc>
              <a:spcBef>
                <a:spcPts val="0"/>
              </a:spcBef>
              <a:spcAft>
                <a:spcPts val="800"/>
              </a:spcAft>
            </a:pPr>
            <a:r>
              <a:rPr lang="en-US" sz="2400" b="1" kern="100" dirty="0">
                <a:effectLst/>
                <a:ea typeface="Aptos" panose="020B0004020202020204" pitchFamily="34" charset="0"/>
              </a:rPr>
              <a:t>González Byass (Jerez)</a:t>
            </a:r>
            <a:endParaRPr lang="en-US" sz="2400" kern="100" dirty="0">
              <a:effectLst/>
              <a:ea typeface="Aptos" panose="020B0004020202020204" pitchFamily="34" charset="0"/>
            </a:endParaRP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González Byass is synonymous with Sherry, particularly the iconic Tío Pepe Fino. </a:t>
            </a:r>
          </a:p>
          <a:p>
            <a:pPr marL="342900" marR="0" indent="-342900" algn="l">
              <a:lnSpc>
                <a:spcPct val="107000"/>
              </a:lnSpc>
              <a:spcBef>
                <a:spcPts val="0"/>
              </a:spcBef>
              <a:spcAft>
                <a:spcPts val="800"/>
              </a:spcAft>
              <a:buFont typeface="Arial" panose="020B0604020202020204" pitchFamily="34" charset="0"/>
              <a:buChar char="•"/>
            </a:pPr>
            <a:r>
              <a:rPr lang="en-US" sz="2400" dirty="0"/>
              <a:t>Founded in 1835 as a partnership between Spanish visionary Manuel Maria González Angel and his British agent Robert Blake Byass, González Byass stands as a cornerstone of the esteemed Sherry Triangle. </a:t>
            </a:r>
          </a:p>
          <a:p>
            <a:pPr marL="342900" marR="0" indent="-342900" algn="l">
              <a:lnSpc>
                <a:spcPct val="107000"/>
              </a:lnSpc>
              <a:spcBef>
                <a:spcPts val="0"/>
              </a:spcBef>
              <a:spcAft>
                <a:spcPts val="800"/>
              </a:spcAft>
              <a:buFont typeface="Arial" panose="020B0604020202020204" pitchFamily="34" charset="0"/>
              <a:buChar char="•"/>
            </a:pPr>
            <a:r>
              <a:rPr lang="en-US" sz="2400" dirty="0"/>
              <a:t>González Byass extends their expertise to other wine regions, including La Rioja, Cava, and Chile. The art of brandy production is also an esteemed craft, and their Soberano brand stands as one of Spain’s most prestigious offerings. </a:t>
            </a:r>
          </a:p>
          <a:p>
            <a:pPr marL="342900" marR="0" indent="-342900" algn="l">
              <a:lnSpc>
                <a:spcPct val="107000"/>
              </a:lnSpc>
              <a:spcBef>
                <a:spcPts val="0"/>
              </a:spcBef>
              <a:spcAft>
                <a:spcPts val="800"/>
              </a:spcAft>
              <a:buFont typeface="Arial" panose="020B0604020202020204" pitchFamily="34" charset="0"/>
              <a:buChar char="•"/>
            </a:pPr>
            <a:r>
              <a:rPr lang="en-US" sz="2400" dirty="0"/>
              <a:t>It is most widely known for its flagship brand Tío Pepe, although it produces a full range of Fino, Manzanilla, Oloroso, Amontillado and Pedro Ximénez sherries. They have wines that Range from $ 8 to $ 1,205</a:t>
            </a:r>
            <a:endParaRPr lang="en-US" sz="2400" kern="100" dirty="0">
              <a:effectLst/>
              <a:ea typeface="Aptos" panose="020B0004020202020204" pitchFamily="34" charset="0"/>
            </a:endParaRPr>
          </a:p>
        </p:txBody>
      </p:sp>
      <p:pic>
        <p:nvPicPr>
          <p:cNvPr id="5" name="Picture 4" descr="A bottle of wine with a gold label&#10;&#10;Description automatically generated">
            <a:extLst>
              <a:ext uri="{FF2B5EF4-FFF2-40B4-BE49-F238E27FC236}">
                <a16:creationId xmlns:a16="http://schemas.microsoft.com/office/drawing/2014/main" id="{92B19890-F32C-0D33-FB46-F61AC33B75E1}"/>
              </a:ext>
            </a:extLst>
          </p:cNvPr>
          <p:cNvPicPr>
            <a:picLocks noChangeAspect="1"/>
          </p:cNvPicPr>
          <p:nvPr/>
        </p:nvPicPr>
        <p:blipFill>
          <a:blip r:embed="rId4">
            <a:extLst>
              <a:ext uri="{28A0092B-C50C-407E-A947-70E740481C1C}">
                <a14:useLocalDpi xmlns:a14="http://schemas.microsoft.com/office/drawing/2010/main" val="0"/>
              </a:ext>
            </a:extLst>
          </a:blip>
          <a:srcRect l="37378" r="37733"/>
          <a:stretch/>
        </p:blipFill>
        <p:spPr>
          <a:xfrm>
            <a:off x="10643616" y="800101"/>
            <a:ext cx="1706880" cy="6858000"/>
          </a:xfrm>
          <a:prstGeom prst="rect">
            <a:avLst/>
          </a:prstGeom>
        </p:spPr>
      </p:pic>
    </p:spTree>
    <p:extLst>
      <p:ext uri="{BB962C8B-B14F-4D97-AF65-F5344CB8AC3E}">
        <p14:creationId xmlns:p14="http://schemas.microsoft.com/office/powerpoint/2010/main" val="40420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600200"/>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Other Noteworthy</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r>
              <a:rPr lang="en-US" b="1" dirty="0">
                <a:effectLst/>
                <a:latin typeface="Times New Roman" panose="02020603050405020304" pitchFamily="18" charset="0"/>
                <a:ea typeface="Aptos" panose="020B0004020202020204" pitchFamily="34" charset="0"/>
              </a:rPr>
              <a:t> Wineries in Spain</a:t>
            </a:r>
            <a:endParaRPr lang="en-US" dirty="0"/>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585216" y="1600201"/>
            <a:ext cx="10972800" cy="4873751"/>
          </a:xfrm>
        </p:spPr>
        <p:txBody>
          <a:bodyPr>
            <a:normAutofit/>
          </a:bodyPr>
          <a:lstStyle/>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Bodegas Muga (Rioja):</a:t>
            </a:r>
            <a:r>
              <a:rPr lang="en-US" sz="2400" kern="100" dirty="0">
                <a:effectLst/>
                <a:ea typeface="Aptos" panose="020B0004020202020204" pitchFamily="34" charset="0"/>
              </a:rPr>
              <a:t> Known for its traditional, oak-aged Rioja wines.</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Bodegas López de Heredia (Rioja):</a:t>
            </a:r>
            <a:r>
              <a:rPr lang="en-US" sz="2400" kern="100" dirty="0">
                <a:effectLst/>
                <a:ea typeface="Aptos" panose="020B0004020202020204" pitchFamily="34" charset="0"/>
              </a:rPr>
              <a:t> A bastion of traditional winemaking in Rioja, producing wines with remarkable aging potential.</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Bodegas Emilio Moro (Ribera del Duero):</a:t>
            </a:r>
            <a:r>
              <a:rPr lang="en-US" sz="2400" kern="100" dirty="0">
                <a:effectLst/>
                <a:ea typeface="Aptos" panose="020B0004020202020204" pitchFamily="34" charset="0"/>
              </a:rPr>
              <a:t> A family-run winery known for its expressive Tinto Fino wines.</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b="1" kern="100" dirty="0" err="1">
                <a:effectLst/>
                <a:ea typeface="Aptos" panose="020B0004020202020204" pitchFamily="34" charset="0"/>
              </a:rPr>
              <a:t>Celler</a:t>
            </a:r>
            <a:r>
              <a:rPr lang="en-US" sz="2400" b="1" kern="100" dirty="0">
                <a:effectLst/>
                <a:ea typeface="Aptos" panose="020B0004020202020204" pitchFamily="34" charset="0"/>
              </a:rPr>
              <a:t> Mas </a:t>
            </a:r>
            <a:r>
              <a:rPr lang="en-US" sz="2400" b="1" kern="100" dirty="0" err="1">
                <a:effectLst/>
                <a:ea typeface="Aptos" panose="020B0004020202020204" pitchFamily="34" charset="0"/>
              </a:rPr>
              <a:t>Doix</a:t>
            </a:r>
            <a:r>
              <a:rPr lang="en-US" sz="2400" b="1" kern="100" dirty="0">
                <a:effectLst/>
                <a:ea typeface="Aptos" panose="020B0004020202020204" pitchFamily="34" charset="0"/>
              </a:rPr>
              <a:t> (Priorat):</a:t>
            </a:r>
            <a:r>
              <a:rPr lang="en-US" sz="2400" kern="100" dirty="0">
                <a:effectLst/>
                <a:ea typeface="Aptos" panose="020B0004020202020204" pitchFamily="34" charset="0"/>
              </a:rPr>
              <a:t> Produces small quantities of highly concentrated wines from old vines.</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Bodegas Martín </a:t>
            </a:r>
            <a:r>
              <a:rPr lang="en-US" sz="2400" b="1" kern="100" dirty="0" err="1">
                <a:effectLst/>
                <a:ea typeface="Aptos" panose="020B0004020202020204" pitchFamily="34" charset="0"/>
              </a:rPr>
              <a:t>Códax</a:t>
            </a:r>
            <a:r>
              <a:rPr lang="en-US" sz="2400" b="1" kern="100" dirty="0">
                <a:effectLst/>
                <a:ea typeface="Aptos" panose="020B0004020202020204" pitchFamily="34" charset="0"/>
              </a:rPr>
              <a:t> (Rías Baixas):</a:t>
            </a:r>
            <a:r>
              <a:rPr lang="en-US" sz="2400" kern="100" dirty="0">
                <a:effectLst/>
                <a:ea typeface="Aptos" panose="020B0004020202020204" pitchFamily="34" charset="0"/>
              </a:rPr>
              <a:t> A leading producer of Albariño, known for its vibrant and expressive wines.</a:t>
            </a:r>
          </a:p>
        </p:txBody>
      </p:sp>
    </p:spTree>
    <p:extLst>
      <p:ext uri="{BB962C8B-B14F-4D97-AF65-F5344CB8AC3E}">
        <p14:creationId xmlns:p14="http://schemas.microsoft.com/office/powerpoint/2010/main" val="202040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Impact of Spanish Wine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on Global Markets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268224" y="1600201"/>
            <a:ext cx="5657088" cy="4873751"/>
          </a:xfrm>
        </p:spPr>
        <p:txBody>
          <a:bodyPr>
            <a:normAutofit lnSpcReduction="10000"/>
          </a:bodyPr>
          <a:lstStyle/>
          <a:p>
            <a:pPr marL="0" marR="0" algn="l">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Export Growth and Challenges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Spain is one of the largest wine exporters globally, with key markets in Europe, the United States, and Asia.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country's ability to produce high-quality wines at competitive prices has been a significant factor in its export success.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However, Spanish wine faces challenges, including competition from New World wines and the need to modernize its image to appeal to younger consumers.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endParaRPr lang="en-US" sz="2400" kern="100" dirty="0">
              <a:effectLst/>
              <a:ea typeface="Aptos" panose="020B0004020202020204" pitchFamily="34" charset="0"/>
            </a:endParaRPr>
          </a:p>
        </p:txBody>
      </p:sp>
      <p:pic>
        <p:nvPicPr>
          <p:cNvPr id="5" name="Picture 4" descr="A map of wine regions&#10;&#10;Description automatically generated">
            <a:extLst>
              <a:ext uri="{FF2B5EF4-FFF2-40B4-BE49-F238E27FC236}">
                <a16:creationId xmlns:a16="http://schemas.microsoft.com/office/drawing/2014/main" id="{368F83D5-419E-4EAC-91D1-39A0A176427F}"/>
              </a:ext>
            </a:extLst>
          </p:cNvPr>
          <p:cNvPicPr>
            <a:picLocks noChangeAspect="1"/>
          </p:cNvPicPr>
          <p:nvPr/>
        </p:nvPicPr>
        <p:blipFill>
          <a:blip r:embed="rId2">
            <a:extLst>
              <a:ext uri="{28A0092B-C50C-407E-A947-70E740481C1C}">
                <a14:useLocalDpi xmlns:a14="http://schemas.microsoft.com/office/drawing/2010/main" val="0"/>
              </a:ext>
            </a:extLst>
          </a:blip>
          <a:srcRect b="10044"/>
          <a:stretch/>
        </p:blipFill>
        <p:spPr>
          <a:xfrm>
            <a:off x="5925312" y="1627633"/>
            <a:ext cx="6266688" cy="5242340"/>
          </a:xfrm>
          <a:prstGeom prst="rect">
            <a:avLst/>
          </a:prstGeom>
        </p:spPr>
      </p:pic>
    </p:spTree>
    <p:extLst>
      <p:ext uri="{BB962C8B-B14F-4D97-AF65-F5344CB8AC3E}">
        <p14:creationId xmlns:p14="http://schemas.microsoft.com/office/powerpoint/2010/main" val="342652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Impact of Spanish Wine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on Global Markets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585216" y="1600201"/>
            <a:ext cx="10972800" cy="3657599"/>
          </a:xfrm>
        </p:spPr>
        <p:txBody>
          <a:bodyPr>
            <a:normAutofit/>
          </a:bodyPr>
          <a:lstStyle/>
          <a:p>
            <a:pPr marL="0" marR="0" algn="l">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The Role of Wine Tourism</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 tourism has become an essential aspect of Spain's wine industry, with regions like Rioja, Priorat, and Jerez attracting visitors from around the world.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Wineries have invested in hospitality, offering tours, tastings, and luxury accommodations, contributing to the local economy and enhancing Spain's wine. reputation.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endParaRPr lang="en-US" sz="2400" kern="100" dirty="0">
              <a:effectLst/>
              <a:ea typeface="Aptos" panose="020B0004020202020204" pitchFamily="34" charset="0"/>
            </a:endParaRPr>
          </a:p>
        </p:txBody>
      </p:sp>
      <p:pic>
        <p:nvPicPr>
          <p:cNvPr id="7" name="Picture 6" descr="A yellow arrow sign with a red and yellow arrow&#10;&#10;Description automatically generated">
            <a:extLst>
              <a:ext uri="{FF2B5EF4-FFF2-40B4-BE49-F238E27FC236}">
                <a16:creationId xmlns:a16="http://schemas.microsoft.com/office/drawing/2014/main" id="{D9B56396-5D7A-6FE5-435A-4D8EB971E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3825"/>
            <a:ext cx="4514850" cy="2924175"/>
          </a:xfrm>
          <a:prstGeom prst="rect">
            <a:avLst/>
          </a:prstGeom>
        </p:spPr>
      </p:pic>
      <p:pic>
        <p:nvPicPr>
          <p:cNvPr id="9" name="Picture 8" descr="A couple of wine bottles and a glass of wine&#10;&#10;Description automatically generated">
            <a:extLst>
              <a:ext uri="{FF2B5EF4-FFF2-40B4-BE49-F238E27FC236}">
                <a16:creationId xmlns:a16="http://schemas.microsoft.com/office/drawing/2014/main" id="{7929AFBB-47D7-7CF9-C585-03C5A88F1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511" y="3933825"/>
            <a:ext cx="4880489" cy="2924175"/>
          </a:xfrm>
          <a:prstGeom prst="rect">
            <a:avLst/>
          </a:prstGeom>
        </p:spPr>
      </p:pic>
      <p:pic>
        <p:nvPicPr>
          <p:cNvPr id="11" name="Picture 10" descr="A table with wine and cheese&#10;&#10;Description automatically generated">
            <a:extLst>
              <a:ext uri="{FF2B5EF4-FFF2-40B4-BE49-F238E27FC236}">
                <a16:creationId xmlns:a16="http://schemas.microsoft.com/office/drawing/2014/main" id="{C92C64AF-EE25-9A2F-644A-787A6C77C0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3731" y="3952917"/>
            <a:ext cx="3878900" cy="2905083"/>
          </a:xfrm>
          <a:prstGeom prst="rect">
            <a:avLst/>
          </a:prstGeom>
        </p:spPr>
      </p:pic>
    </p:spTree>
    <p:extLst>
      <p:ext uri="{BB962C8B-B14F-4D97-AF65-F5344CB8AC3E}">
        <p14:creationId xmlns:p14="http://schemas.microsoft.com/office/powerpoint/2010/main" val="86183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Impact of Spanish Wine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on Global Markets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585216" y="1600201"/>
            <a:ext cx="4592535" cy="5166359"/>
          </a:xfrm>
        </p:spPr>
        <p:txBody>
          <a:bodyPr>
            <a:normAutofit/>
          </a:bodyPr>
          <a:lstStyle/>
          <a:p>
            <a:pPr marL="0" marR="0" algn="l">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Sustainability and Innovation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Sustainability is increasingly important in the Spanish wine industry, with many wineries adopting organic and biodynamic practices.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Innovation is also a key focus, with winemakers experimenting with new varietals, techniques, and wine styles to meet changing consumer preferences.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endParaRPr lang="en-US" sz="2400" kern="100" dirty="0">
              <a:effectLst/>
              <a:ea typeface="Aptos" panose="020B0004020202020204" pitchFamily="34" charset="0"/>
            </a:endParaRPr>
          </a:p>
        </p:txBody>
      </p:sp>
      <p:pic>
        <p:nvPicPr>
          <p:cNvPr id="5" name="Picture 4" descr="A hand holding a bottle with grass and flowers&#10;&#10;Description automatically generated">
            <a:extLst>
              <a:ext uri="{FF2B5EF4-FFF2-40B4-BE49-F238E27FC236}">
                <a16:creationId xmlns:a16="http://schemas.microsoft.com/office/drawing/2014/main" id="{32D063A3-C5D6-B972-0765-36964A3D7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7751" y="1600200"/>
            <a:ext cx="7026441" cy="5257799"/>
          </a:xfrm>
          <a:prstGeom prst="rect">
            <a:avLst/>
          </a:prstGeom>
        </p:spPr>
      </p:pic>
    </p:spTree>
    <p:extLst>
      <p:ext uri="{BB962C8B-B14F-4D97-AF65-F5344CB8AC3E}">
        <p14:creationId xmlns:p14="http://schemas.microsoft.com/office/powerpoint/2010/main" val="284266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Conclusion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585216" y="1600201"/>
            <a:ext cx="10972800" cy="5257798"/>
          </a:xfrm>
        </p:spPr>
        <p:txBody>
          <a:bodyPr>
            <a:normAutofit fontScale="62500" lnSpcReduction="20000"/>
          </a:bodyPr>
          <a:lstStyle/>
          <a:p>
            <a:pPr marL="0" marR="0" algn="l">
              <a:lnSpc>
                <a:spcPct val="120000"/>
              </a:lnSpc>
              <a:spcBef>
                <a:spcPts val="0"/>
              </a:spcBef>
              <a:spcAft>
                <a:spcPts val="800"/>
              </a:spcAft>
            </a:pPr>
            <a:r>
              <a:rPr lang="en-US" sz="3500" b="1" kern="100" dirty="0">
                <a:effectLst/>
                <a:ea typeface="Aptos" panose="020B0004020202020204" pitchFamily="34" charset="0"/>
              </a:rPr>
              <a:t>Summary of Findings</a:t>
            </a:r>
            <a:endParaRPr lang="en-US" sz="3500" kern="100" dirty="0">
              <a:effectLst/>
              <a:ea typeface="Aptos" panose="020B0004020202020204" pitchFamily="34" charset="0"/>
            </a:endParaRPr>
          </a:p>
          <a:p>
            <a:pPr marL="457200" marR="0" indent="-457200" algn="l">
              <a:lnSpc>
                <a:spcPct val="120000"/>
              </a:lnSpc>
              <a:spcBef>
                <a:spcPts val="0"/>
              </a:spcBef>
              <a:spcAft>
                <a:spcPts val="800"/>
              </a:spcAft>
              <a:buFont typeface="Arial" panose="020B0604020202020204" pitchFamily="34" charset="0"/>
              <a:buChar char="•"/>
            </a:pPr>
            <a:r>
              <a:rPr lang="en-US" sz="3500" kern="100" dirty="0">
                <a:effectLst/>
                <a:ea typeface="Aptos" panose="020B0004020202020204" pitchFamily="34" charset="0"/>
              </a:rPr>
              <a:t>Spanish wine is a testament to the country's rich history, diverse geography, and innovative spirit. From the noble reds of Rioja to the crisp whites of Rías Baixas and the complex Sherries of Jerez, Spain offers a wine experience that is both broad and deep.</a:t>
            </a:r>
          </a:p>
          <a:p>
            <a:pPr marL="0" marR="0" algn="l">
              <a:lnSpc>
                <a:spcPct val="120000"/>
              </a:lnSpc>
              <a:spcBef>
                <a:spcPts val="0"/>
              </a:spcBef>
              <a:spcAft>
                <a:spcPts val="800"/>
              </a:spcAft>
            </a:pPr>
            <a:r>
              <a:rPr lang="en-US" sz="3500" b="1" kern="100" dirty="0">
                <a:effectLst/>
                <a:ea typeface="Aptos" panose="020B0004020202020204" pitchFamily="34" charset="0"/>
              </a:rPr>
              <a:t>Future Prospects for Spanish Wine</a:t>
            </a:r>
            <a:endParaRPr lang="en-US" sz="3500" kern="100" dirty="0">
              <a:effectLst/>
              <a:ea typeface="Aptos" panose="020B0004020202020204" pitchFamily="34" charset="0"/>
            </a:endParaRPr>
          </a:p>
          <a:p>
            <a:pPr marL="457200" marR="0" indent="-457200" algn="l">
              <a:lnSpc>
                <a:spcPct val="120000"/>
              </a:lnSpc>
              <a:spcBef>
                <a:spcPts val="0"/>
              </a:spcBef>
              <a:spcAft>
                <a:spcPts val="800"/>
              </a:spcAft>
              <a:buFont typeface="Arial" panose="020B0604020202020204" pitchFamily="34" charset="0"/>
              <a:buChar char="•"/>
            </a:pPr>
            <a:r>
              <a:rPr lang="en-US" sz="3500" kern="100" dirty="0">
                <a:effectLst/>
                <a:ea typeface="Aptos" panose="020B0004020202020204" pitchFamily="34" charset="0"/>
              </a:rPr>
              <a:t>The future of Spanish wine looks promising, with growing international recognition and a strong commitment to quality and sustainability. However, continued success will depend on the industry's ability to adapt to changing market dynamics and consumer tastes.</a:t>
            </a:r>
          </a:p>
          <a:p>
            <a:pPr marL="0" marR="0" algn="l">
              <a:lnSpc>
                <a:spcPct val="120000"/>
              </a:lnSpc>
              <a:spcBef>
                <a:spcPts val="0"/>
              </a:spcBef>
              <a:spcAft>
                <a:spcPts val="800"/>
              </a:spcAft>
            </a:pPr>
            <a:r>
              <a:rPr lang="en-US" sz="3500" b="1" kern="100" dirty="0">
                <a:effectLst/>
                <a:ea typeface="Aptos" panose="020B0004020202020204" pitchFamily="34" charset="0"/>
              </a:rPr>
              <a:t>Final Thoughts</a:t>
            </a:r>
            <a:endParaRPr lang="en-US" sz="3500" kern="100" dirty="0">
              <a:effectLst/>
              <a:ea typeface="Aptos" panose="020B0004020202020204" pitchFamily="34" charset="0"/>
            </a:endParaRPr>
          </a:p>
          <a:p>
            <a:pPr marL="457200" indent="-457200" algn="l">
              <a:lnSpc>
                <a:spcPct val="120000"/>
              </a:lnSpc>
              <a:buFont typeface="Arial" panose="020B0604020202020204" pitchFamily="34" charset="0"/>
              <a:buChar char="•"/>
            </a:pPr>
            <a:r>
              <a:rPr lang="en-US" sz="3500" dirty="0">
                <a:effectLst/>
                <a:ea typeface="Aptos" panose="020B0004020202020204" pitchFamily="34" charset="0"/>
              </a:rPr>
              <a:t>Spanish wine is more than just a beverage; it is a cultural expression that embodies the soul of Spain. As the country continues to evolve as a leading wine producer, its wines will undoubtedly remain a favorite among connoisseurs and casual drinkers alike.</a:t>
            </a:r>
            <a:endParaRPr lang="en-US" sz="3500" kern="100" dirty="0">
              <a:effectLst/>
              <a:ea typeface="Aptos" panose="020B0004020202020204" pitchFamily="34"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endParaRPr lang="en-US" sz="2400" kern="100" dirty="0">
              <a:effectLst/>
              <a:ea typeface="Aptos" panose="020B0004020202020204" pitchFamily="34" charset="0"/>
            </a:endParaRPr>
          </a:p>
        </p:txBody>
      </p:sp>
    </p:spTree>
    <p:extLst>
      <p:ext uri="{BB962C8B-B14F-4D97-AF65-F5344CB8AC3E}">
        <p14:creationId xmlns:p14="http://schemas.microsoft.com/office/powerpoint/2010/main" val="230903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829056"/>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829058"/>
            <a:ext cx="11436096" cy="6028942"/>
          </a:xfrm>
        </p:spPr>
        <p:txBody>
          <a:bodyPr>
            <a:normAutofit fontScale="40000" lnSpcReduction="20000"/>
          </a:bodyPr>
          <a:lstStyle/>
          <a:p>
            <a:r>
              <a:rPr lang="en-US" sz="7400" dirty="0"/>
              <a:t>My seminars are the result of many years of travel experience combined with many hours of research over the internet.</a:t>
            </a:r>
          </a:p>
          <a:p>
            <a:r>
              <a:rPr lang="en-US" sz="7400" dirty="0"/>
              <a:t>I would like to acknowledge the many source I have accessed.</a:t>
            </a:r>
          </a:p>
          <a:p>
            <a:pPr algn="l"/>
            <a:r>
              <a:rPr lang="en-US" sz="6000" b="1" dirty="0"/>
              <a:t>References</a:t>
            </a:r>
            <a:endParaRPr lang="en-US" sz="6000" dirty="0"/>
          </a:p>
          <a:p>
            <a:pPr algn="l"/>
            <a:r>
              <a:rPr lang="en-US" sz="6000" dirty="0"/>
              <a:t>A comprehensive list of sources used in the talk</a:t>
            </a:r>
          </a:p>
          <a:p>
            <a:pPr algn="l"/>
            <a:r>
              <a:rPr lang="en-US" sz="6000" dirty="0"/>
              <a:t>The talk I provided was a conceptual, original synthesis based on general knowledge of Spanish wine, its regions, varietals, and prominent wineries. Since it was generated as a comprehensive overview, specific external sources were not directly cited. However, if you need a list of potential sources that could be used to further explore the topics covered, I can suggest the following:</a:t>
            </a:r>
          </a:p>
          <a:p>
            <a:pPr algn="l"/>
            <a:r>
              <a:rPr lang="en-US" sz="6000" b="1" dirty="0"/>
              <a:t>Potential Sources for Further Research:</a:t>
            </a:r>
            <a:endParaRPr lang="en-US" sz="6000" dirty="0"/>
          </a:p>
          <a:p>
            <a:pPr lvl="0" algn="l"/>
            <a:r>
              <a:rPr lang="en-US" sz="6000" b="1" dirty="0"/>
              <a:t>Books:</a:t>
            </a:r>
            <a:endParaRPr lang="en-US" sz="6000" dirty="0"/>
          </a:p>
          <a:p>
            <a:pPr lvl="1" algn="l"/>
            <a:r>
              <a:rPr lang="en-US" sz="6000" i="1" dirty="0">
                <a:latin typeface="Times New Roman" panose="02020603050405020304" pitchFamily="18" charset="0"/>
                <a:cs typeface="Times New Roman" panose="02020603050405020304" pitchFamily="18" charset="0"/>
              </a:rPr>
              <a:t>The Wine Bible</a:t>
            </a:r>
            <a:r>
              <a:rPr lang="en-US" sz="6000" dirty="0">
                <a:latin typeface="Times New Roman" panose="02020603050405020304" pitchFamily="18" charset="0"/>
                <a:cs typeface="Times New Roman" panose="02020603050405020304" pitchFamily="18" charset="0"/>
              </a:rPr>
              <a:t> by Karen MacNeil</a:t>
            </a:r>
          </a:p>
          <a:p>
            <a:pPr lvl="1" algn="l"/>
            <a:r>
              <a:rPr lang="en-US" sz="6000" i="1" dirty="0">
                <a:latin typeface="Times New Roman" panose="02020603050405020304" pitchFamily="18" charset="0"/>
                <a:cs typeface="Times New Roman" panose="02020603050405020304" pitchFamily="18" charset="0"/>
              </a:rPr>
              <a:t>The World Atlas of Wine</a:t>
            </a:r>
            <a:r>
              <a:rPr lang="en-US" sz="6000" dirty="0">
                <a:latin typeface="Times New Roman" panose="02020603050405020304" pitchFamily="18" charset="0"/>
                <a:cs typeface="Times New Roman" panose="02020603050405020304" pitchFamily="18" charset="0"/>
              </a:rPr>
              <a:t> by Hugh Johnson and Jancis Robinson</a:t>
            </a:r>
          </a:p>
          <a:p>
            <a:pPr lvl="1" algn="l"/>
            <a:r>
              <a:rPr lang="en-US" sz="6000" i="1" dirty="0">
                <a:latin typeface="Times New Roman" panose="02020603050405020304" pitchFamily="18" charset="0"/>
                <a:cs typeface="Times New Roman" panose="02020603050405020304" pitchFamily="18" charset="0"/>
              </a:rPr>
              <a:t>Sherry, Manzanilla &amp; </a:t>
            </a:r>
            <a:r>
              <a:rPr lang="en-US" sz="6000" i="1" dirty="0" err="1">
                <a:latin typeface="Times New Roman" panose="02020603050405020304" pitchFamily="18" charset="0"/>
                <a:cs typeface="Times New Roman" panose="02020603050405020304" pitchFamily="18" charset="0"/>
              </a:rPr>
              <a:t>Montilla</a:t>
            </a:r>
            <a:r>
              <a:rPr lang="en-US" sz="6000" dirty="0">
                <a:latin typeface="Times New Roman" panose="02020603050405020304" pitchFamily="18" charset="0"/>
                <a:cs typeface="Times New Roman" panose="02020603050405020304" pitchFamily="18" charset="0"/>
              </a:rPr>
              <a:t> by Peter </a:t>
            </a:r>
            <a:r>
              <a:rPr lang="en-US" sz="6000" dirty="0" err="1">
                <a:latin typeface="Times New Roman" panose="02020603050405020304" pitchFamily="18" charset="0"/>
                <a:cs typeface="Times New Roman" panose="02020603050405020304" pitchFamily="18" charset="0"/>
              </a:rPr>
              <a:t>Liem</a:t>
            </a:r>
            <a:r>
              <a:rPr lang="en-US" sz="6000" dirty="0">
                <a:latin typeface="Times New Roman" panose="02020603050405020304" pitchFamily="18" charset="0"/>
                <a:cs typeface="Times New Roman" panose="02020603050405020304" pitchFamily="18" charset="0"/>
              </a:rPr>
              <a:t> and Jesús </a:t>
            </a:r>
            <a:r>
              <a:rPr lang="en-US" sz="6000" dirty="0" err="1">
                <a:latin typeface="Times New Roman" panose="02020603050405020304" pitchFamily="18" charset="0"/>
                <a:cs typeface="Times New Roman" panose="02020603050405020304" pitchFamily="18" charset="0"/>
              </a:rPr>
              <a:t>Barquín</a:t>
            </a:r>
            <a:endParaRPr lang="en-US" sz="6000" dirty="0">
              <a:latin typeface="Times New Roman" panose="02020603050405020304" pitchFamily="18" charset="0"/>
              <a:cs typeface="Times New Roman" panose="02020603050405020304" pitchFamily="18" charset="0"/>
            </a:endParaRPr>
          </a:p>
          <a:p>
            <a:pPr lvl="1" algn="l"/>
            <a:r>
              <a:rPr lang="en-US" sz="6000" i="1" dirty="0">
                <a:latin typeface="Times New Roman" panose="02020603050405020304" pitchFamily="18" charset="0"/>
                <a:cs typeface="Times New Roman" panose="02020603050405020304" pitchFamily="18" charset="0"/>
              </a:rPr>
              <a:t>The Wines of Spain</a:t>
            </a:r>
            <a:r>
              <a:rPr lang="en-US" sz="6000" dirty="0">
                <a:latin typeface="Times New Roman" panose="02020603050405020304" pitchFamily="18" charset="0"/>
                <a:cs typeface="Times New Roman" panose="02020603050405020304" pitchFamily="18" charset="0"/>
              </a:rPr>
              <a:t> by Julian Jeffs</a:t>
            </a: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372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Overview of Spanish Wine</a:t>
            </a:r>
            <a:endParaRPr lang="en-US" dirty="0"/>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573024" y="1600201"/>
            <a:ext cx="11045952" cy="3657599"/>
          </a:xfrm>
        </p:spPr>
        <p:txBody>
          <a:bodyPr>
            <a:noAutofit/>
          </a:bodyPr>
          <a:lstStyle/>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Spain is the third-largest wine producer in the world, behind France and Italy, and boasts the most extensive vineyard area globally.</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Spanish wine's diversity is unparalleled, reflecting the country's varied climate, geography, and historical influences.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From the rich reds of Rioja to the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sparkling Cava of Catalonia, Spain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offers a wine for every palate.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wine bottle and glass with different countries/regions&#10;&#10;Description automatically generated">
            <a:extLst>
              <a:ext uri="{FF2B5EF4-FFF2-40B4-BE49-F238E27FC236}">
                <a16:creationId xmlns:a16="http://schemas.microsoft.com/office/drawing/2014/main" id="{FA721E85-A69D-264F-5593-ECEF9AAAA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347" y="3072384"/>
            <a:ext cx="6253141" cy="3517392"/>
          </a:xfrm>
          <a:prstGeom prst="rect">
            <a:avLst/>
          </a:prstGeom>
        </p:spPr>
      </p:pic>
    </p:spTree>
    <p:extLst>
      <p:ext uri="{BB962C8B-B14F-4D97-AF65-F5344CB8AC3E}">
        <p14:creationId xmlns:p14="http://schemas.microsoft.com/office/powerpoint/2010/main" val="15133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829056"/>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7408" y="829058"/>
            <a:ext cx="11423904" cy="6028944"/>
          </a:xfrm>
        </p:spPr>
        <p:txBody>
          <a:bodyPr>
            <a:normAutofit/>
          </a:bodyPr>
          <a:lstStyle/>
          <a:p>
            <a:pPr lvl="0" algn="l"/>
            <a:r>
              <a:rPr lang="en-US" sz="2600" b="1" dirty="0"/>
              <a:t>Academic Journals and Articles:</a:t>
            </a:r>
            <a:endParaRPr lang="en-US" sz="2600" dirty="0"/>
          </a:p>
          <a:p>
            <a:pPr lvl="1" algn="l"/>
            <a:r>
              <a:rPr lang="en-US" sz="2600" i="1" dirty="0">
                <a:latin typeface="Times New Roman" panose="02020603050405020304" pitchFamily="18" charset="0"/>
                <a:cs typeface="Times New Roman" panose="02020603050405020304" pitchFamily="18" charset="0"/>
              </a:rPr>
              <a:t>Journal of Wine Research</a:t>
            </a:r>
            <a:endParaRPr lang="en-US" sz="2600" dirty="0">
              <a:latin typeface="Times New Roman" panose="02020603050405020304" pitchFamily="18" charset="0"/>
              <a:cs typeface="Times New Roman" panose="02020603050405020304" pitchFamily="18" charset="0"/>
            </a:endParaRPr>
          </a:p>
          <a:p>
            <a:pPr lvl="1" algn="l"/>
            <a:r>
              <a:rPr lang="en-US" sz="2600" i="1" dirty="0">
                <a:latin typeface="Times New Roman" panose="02020603050405020304" pitchFamily="18" charset="0"/>
                <a:cs typeface="Times New Roman" panose="02020603050405020304" pitchFamily="18" charset="0"/>
              </a:rPr>
              <a:t>American Journal of Enology and Viticulture</a:t>
            </a:r>
            <a:endParaRPr lang="en-US" sz="2600" dirty="0">
              <a:latin typeface="Times New Roman" panose="02020603050405020304" pitchFamily="18" charset="0"/>
              <a:cs typeface="Times New Roman" panose="02020603050405020304" pitchFamily="18" charset="0"/>
            </a:endParaRPr>
          </a:p>
          <a:p>
            <a:pPr lvl="1" algn="l"/>
            <a:r>
              <a:rPr lang="en-US" sz="2600" i="1" dirty="0">
                <a:latin typeface="Times New Roman" panose="02020603050405020304" pitchFamily="18" charset="0"/>
                <a:cs typeface="Times New Roman" panose="02020603050405020304" pitchFamily="18" charset="0"/>
              </a:rPr>
              <a:t>Journal of Wine Economics</a:t>
            </a:r>
            <a:endParaRPr lang="en-US" sz="2600" dirty="0">
              <a:latin typeface="Times New Roman" panose="02020603050405020304" pitchFamily="18" charset="0"/>
              <a:cs typeface="Times New Roman" panose="02020603050405020304" pitchFamily="18" charset="0"/>
            </a:endParaRPr>
          </a:p>
          <a:p>
            <a:pPr lvl="1" algn="l"/>
            <a:r>
              <a:rPr lang="en-US" sz="2600" dirty="0">
                <a:latin typeface="Times New Roman" panose="02020603050405020304" pitchFamily="18" charset="0"/>
                <a:cs typeface="Times New Roman" panose="02020603050405020304" pitchFamily="18" charset="0"/>
              </a:rPr>
              <a:t>Research articles from </a:t>
            </a:r>
            <a:r>
              <a:rPr lang="en-US" sz="2600" i="1" dirty="0">
                <a:latin typeface="Times New Roman" panose="02020603050405020304" pitchFamily="18" charset="0"/>
                <a:cs typeface="Times New Roman" panose="02020603050405020304" pitchFamily="18" charset="0"/>
              </a:rPr>
              <a:t>ScienceDirect</a:t>
            </a:r>
            <a:r>
              <a:rPr lang="en-US" sz="2600" dirty="0">
                <a:latin typeface="Times New Roman" panose="02020603050405020304" pitchFamily="18" charset="0"/>
                <a:cs typeface="Times New Roman" panose="02020603050405020304" pitchFamily="18" charset="0"/>
              </a:rPr>
              <a:t> and </a:t>
            </a:r>
            <a:r>
              <a:rPr lang="en-US" sz="2600" i="1" dirty="0">
                <a:latin typeface="Times New Roman" panose="02020603050405020304" pitchFamily="18" charset="0"/>
                <a:cs typeface="Times New Roman" panose="02020603050405020304" pitchFamily="18" charset="0"/>
              </a:rPr>
              <a:t>SpringerLink</a:t>
            </a:r>
            <a:r>
              <a:rPr lang="en-US" sz="2600" dirty="0">
                <a:latin typeface="Times New Roman" panose="02020603050405020304" pitchFamily="18" charset="0"/>
                <a:cs typeface="Times New Roman" panose="02020603050405020304" pitchFamily="18" charset="0"/>
              </a:rPr>
              <a:t> focusing on Spanish viticulture.</a:t>
            </a:r>
          </a:p>
          <a:p>
            <a:pPr lvl="0" algn="l"/>
            <a:r>
              <a:rPr lang="en-US" sz="2600" b="1" dirty="0"/>
              <a:t>Online Databases and Resources:</a:t>
            </a:r>
            <a:endParaRPr lang="en-US" sz="2600" dirty="0"/>
          </a:p>
          <a:p>
            <a:pPr lvl="1" algn="l"/>
            <a:r>
              <a:rPr lang="en-US" sz="2600" i="1" dirty="0">
                <a:latin typeface="Times New Roman" panose="02020603050405020304" pitchFamily="18" charset="0"/>
                <a:cs typeface="Times New Roman" panose="02020603050405020304" pitchFamily="18" charset="0"/>
              </a:rPr>
              <a:t>Wine-Searcher</a:t>
            </a:r>
            <a:r>
              <a:rPr lang="en-US" sz="2600" dirty="0">
                <a:latin typeface="Times New Roman" panose="02020603050405020304" pitchFamily="18" charset="0"/>
                <a:cs typeface="Times New Roman" panose="02020603050405020304" pitchFamily="18" charset="0"/>
              </a:rPr>
              <a:t> (for wine region profiles and varietals)</a:t>
            </a:r>
          </a:p>
          <a:p>
            <a:pPr lvl="1" algn="l"/>
            <a:r>
              <a:rPr lang="en-US" sz="2600" i="1" dirty="0">
                <a:latin typeface="Times New Roman" panose="02020603050405020304" pitchFamily="18" charset="0"/>
                <a:cs typeface="Times New Roman" panose="02020603050405020304" pitchFamily="18" charset="0"/>
              </a:rPr>
              <a:t>Decanter</a:t>
            </a:r>
            <a:r>
              <a:rPr lang="en-US" sz="2600" dirty="0">
                <a:latin typeface="Times New Roman" panose="02020603050405020304" pitchFamily="18" charset="0"/>
                <a:cs typeface="Times New Roman" panose="02020603050405020304" pitchFamily="18" charset="0"/>
              </a:rPr>
              <a:t> (articles on Spanish wine)</a:t>
            </a:r>
          </a:p>
          <a:p>
            <a:pPr lvl="1" algn="l"/>
            <a:r>
              <a:rPr lang="en-US" sz="2600" i="1" dirty="0">
                <a:latin typeface="Times New Roman" panose="02020603050405020304" pitchFamily="18" charset="0"/>
                <a:cs typeface="Times New Roman" panose="02020603050405020304" pitchFamily="18" charset="0"/>
              </a:rPr>
              <a:t>JancisRobinson.com</a:t>
            </a:r>
            <a:r>
              <a:rPr lang="en-US" sz="2600" dirty="0">
                <a:latin typeface="Times New Roman" panose="02020603050405020304" pitchFamily="18" charset="0"/>
                <a:cs typeface="Times New Roman" panose="02020603050405020304" pitchFamily="18" charset="0"/>
              </a:rPr>
              <a:t> (for expert opinions on Spanish wines)</a:t>
            </a:r>
          </a:p>
          <a:p>
            <a:pPr lvl="1" algn="l"/>
            <a:r>
              <a:rPr lang="en-US" sz="2600" i="1" dirty="0" err="1">
                <a:latin typeface="Times New Roman" panose="02020603050405020304" pitchFamily="18" charset="0"/>
                <a:cs typeface="Times New Roman" panose="02020603050405020304" pitchFamily="18" charset="0"/>
              </a:rPr>
              <a:t>GuildSomm</a:t>
            </a:r>
            <a:r>
              <a:rPr lang="en-US" sz="2600" dirty="0">
                <a:latin typeface="Times New Roman" panose="02020603050405020304" pitchFamily="18" charset="0"/>
                <a:cs typeface="Times New Roman" panose="02020603050405020304" pitchFamily="18" charset="0"/>
              </a:rPr>
              <a:t> (for deep dives into specific regions and varietals)</a:t>
            </a:r>
          </a:p>
          <a:p>
            <a:pPr lvl="1" algn="l"/>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99735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829056"/>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621792" y="829058"/>
            <a:ext cx="11399520" cy="6028944"/>
          </a:xfrm>
        </p:spPr>
        <p:txBody>
          <a:bodyPr>
            <a:normAutofit/>
          </a:bodyPr>
          <a:lstStyle/>
          <a:p>
            <a:pPr lvl="0" algn="l"/>
            <a:r>
              <a:rPr lang="en-US" sz="2400" b="1" dirty="0"/>
              <a:t>Wineries' Official Websites:</a:t>
            </a:r>
            <a:endParaRPr lang="en-US" sz="2400" dirty="0"/>
          </a:p>
          <a:p>
            <a:pPr lvl="1" algn="l"/>
            <a:r>
              <a:rPr lang="en-US" sz="2400" i="1" dirty="0">
                <a:latin typeface="Times New Roman" panose="02020603050405020304" pitchFamily="18" charset="0"/>
                <a:cs typeface="Times New Roman" panose="02020603050405020304" pitchFamily="18" charset="0"/>
              </a:rPr>
              <a:t>Marqués de Riscal</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hlinkClick r:id="rId2"/>
              </a:rPr>
              <a:t>www.marquesderiscal.com</a:t>
            </a:r>
            <a:r>
              <a:rPr lang="en-US" sz="2400" dirty="0">
                <a:latin typeface="Times New Roman" panose="02020603050405020304" pitchFamily="18" charset="0"/>
                <a:cs typeface="Times New Roman" panose="02020603050405020304" pitchFamily="18" charset="0"/>
              </a:rPr>
              <a:t>)</a:t>
            </a:r>
          </a:p>
          <a:p>
            <a:pPr lvl="1" algn="l"/>
            <a:r>
              <a:rPr lang="en-US" sz="2400" i="1" dirty="0">
                <a:latin typeface="Times New Roman" panose="02020603050405020304" pitchFamily="18" charset="0"/>
                <a:cs typeface="Times New Roman" panose="02020603050405020304" pitchFamily="18" charset="0"/>
              </a:rPr>
              <a:t>Vega Sicilia</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hlinkClick r:id="rId3"/>
              </a:rPr>
              <a:t>www.vega-sicilia.com</a:t>
            </a:r>
            <a:r>
              <a:rPr lang="en-US" sz="2400" dirty="0">
                <a:latin typeface="Times New Roman" panose="02020603050405020304" pitchFamily="18" charset="0"/>
                <a:cs typeface="Times New Roman" panose="02020603050405020304" pitchFamily="18" charset="0"/>
              </a:rPr>
              <a:t>)</a:t>
            </a:r>
          </a:p>
          <a:p>
            <a:pPr lvl="1" algn="l"/>
            <a:r>
              <a:rPr lang="en-US" sz="2400" i="1" dirty="0">
                <a:latin typeface="Times New Roman" panose="02020603050405020304" pitchFamily="18" charset="0"/>
                <a:cs typeface="Times New Roman" panose="02020603050405020304" pitchFamily="18" charset="0"/>
              </a:rPr>
              <a:t>Bodegas Torres</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hlinkClick r:id="rId4"/>
              </a:rPr>
              <a:t>www.torres.es</a:t>
            </a:r>
            <a:r>
              <a:rPr lang="en-US" sz="2400" dirty="0">
                <a:latin typeface="Times New Roman" panose="02020603050405020304" pitchFamily="18" charset="0"/>
                <a:cs typeface="Times New Roman" panose="02020603050405020304" pitchFamily="18" charset="0"/>
              </a:rPr>
              <a:t>)</a:t>
            </a:r>
          </a:p>
          <a:p>
            <a:pPr lvl="1" algn="l"/>
            <a:r>
              <a:rPr lang="en-US" sz="2400" i="1" dirty="0">
                <a:latin typeface="Times New Roman" panose="02020603050405020304" pitchFamily="18" charset="0"/>
                <a:cs typeface="Times New Roman" panose="02020603050405020304" pitchFamily="18" charset="0"/>
              </a:rPr>
              <a:t>González Byass</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hlinkClick r:id="rId5"/>
              </a:rPr>
              <a:t>www.gonzalezbyass.com</a:t>
            </a:r>
            <a:r>
              <a:rPr lang="en-US" sz="2400" dirty="0">
                <a:latin typeface="Times New Roman" panose="02020603050405020304" pitchFamily="18" charset="0"/>
                <a:cs typeface="Times New Roman" panose="02020603050405020304" pitchFamily="18" charset="0"/>
              </a:rPr>
              <a:t>)</a:t>
            </a:r>
          </a:p>
          <a:p>
            <a:pPr lvl="0" algn="l"/>
            <a:r>
              <a:rPr lang="en-US" sz="2400" b="1" dirty="0"/>
              <a:t>Wine Magazines and Reviews:</a:t>
            </a:r>
            <a:endParaRPr lang="en-US" sz="2400" dirty="0"/>
          </a:p>
          <a:p>
            <a:pPr lvl="1" algn="l"/>
            <a:r>
              <a:rPr lang="en-US" sz="2400" i="1" dirty="0">
                <a:latin typeface="Times New Roman" panose="02020603050405020304" pitchFamily="18" charset="0"/>
                <a:cs typeface="Times New Roman" panose="02020603050405020304" pitchFamily="18" charset="0"/>
              </a:rPr>
              <a:t>Wine Spectator</a:t>
            </a:r>
            <a:endParaRPr lang="en-US" sz="2400" dirty="0">
              <a:latin typeface="Times New Roman" panose="02020603050405020304" pitchFamily="18" charset="0"/>
              <a:cs typeface="Times New Roman" panose="02020603050405020304" pitchFamily="18" charset="0"/>
            </a:endParaRPr>
          </a:p>
          <a:p>
            <a:pPr lvl="1" algn="l"/>
            <a:r>
              <a:rPr lang="en-US" sz="2400" i="1" dirty="0">
                <a:latin typeface="Times New Roman" panose="02020603050405020304" pitchFamily="18" charset="0"/>
                <a:cs typeface="Times New Roman" panose="02020603050405020304" pitchFamily="18" charset="0"/>
              </a:rPr>
              <a:t>Wine Enthusiast</a:t>
            </a:r>
            <a:endParaRPr lang="en-US" sz="2400" dirty="0">
              <a:latin typeface="Times New Roman" panose="02020603050405020304" pitchFamily="18" charset="0"/>
              <a:cs typeface="Times New Roman" panose="02020603050405020304" pitchFamily="18" charset="0"/>
            </a:endParaRPr>
          </a:p>
          <a:p>
            <a:pPr lvl="1" algn="l"/>
            <a:r>
              <a:rPr lang="en-US" sz="2400" i="1" dirty="0">
                <a:latin typeface="Times New Roman" panose="02020603050405020304" pitchFamily="18" charset="0"/>
                <a:cs typeface="Times New Roman" panose="02020603050405020304" pitchFamily="18" charset="0"/>
              </a:rPr>
              <a:t>Robert Parker's Wine Advocate</a:t>
            </a:r>
            <a:endParaRPr lang="en-US" sz="2400" dirty="0">
              <a:latin typeface="Times New Roman" panose="02020603050405020304" pitchFamily="18" charset="0"/>
              <a:cs typeface="Times New Roman" panose="02020603050405020304" pitchFamily="18" charset="0"/>
            </a:endParaRPr>
          </a:p>
          <a:p>
            <a:pPr lvl="1" algn="l"/>
            <a:r>
              <a:rPr lang="en-US" sz="2400" i="1" dirty="0">
                <a:latin typeface="Times New Roman" panose="02020603050405020304" pitchFamily="18" charset="0"/>
                <a:cs typeface="Times New Roman" panose="02020603050405020304" pitchFamily="18" charset="0"/>
              </a:rPr>
              <a:t>The Wine Advocate</a:t>
            </a:r>
            <a:r>
              <a:rPr lang="en-US" sz="2400" dirty="0">
                <a:latin typeface="Times New Roman" panose="02020603050405020304" pitchFamily="18" charset="0"/>
                <a:cs typeface="Times New Roman" panose="02020603050405020304" pitchFamily="18" charset="0"/>
              </a:rPr>
              <a:t> for tasting notes and winery profiles.</a:t>
            </a:r>
            <a:endParaRPr lang="en-US" sz="2400"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6"/>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4882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Spain’s First Wine</a:t>
            </a:r>
            <a:endParaRPr lang="en-US"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585216" y="1295401"/>
            <a:ext cx="11467084" cy="3962400"/>
          </a:xfrm>
        </p:spPr>
        <p:txBody>
          <a:bodyPr>
            <a:normAutofit/>
          </a:bodyPr>
          <a:lstStyle/>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Spain's winemaking history dates back over 3,000 years, with Phoenicians and Romans playing crucial roles in the early development of viticulture.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Reconquista and subsequent Christian rule significantly influenced the spread of vineyards across Spain, while the phylloxera plague in the 19th century and the Spanish Civil War in the 20th century both brought challenges that reshaped the industry.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7" name="Picture 6" descr="A painting of people working in a room&#10;&#10;Description automatically generated">
            <a:extLst>
              <a:ext uri="{FF2B5EF4-FFF2-40B4-BE49-F238E27FC236}">
                <a16:creationId xmlns:a16="http://schemas.microsoft.com/office/drawing/2014/main" id="{763A7365-2BF8-136C-DBDA-CDC7DEDEE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364" y="3770375"/>
            <a:ext cx="4707636" cy="3073936"/>
          </a:xfrm>
          <a:prstGeom prst="rect">
            <a:avLst/>
          </a:prstGeom>
        </p:spPr>
      </p:pic>
      <p:pic>
        <p:nvPicPr>
          <p:cNvPr id="9" name="Picture 8" descr="A row of jars with bags&#10;&#10;Description automatically generated">
            <a:extLst>
              <a:ext uri="{FF2B5EF4-FFF2-40B4-BE49-F238E27FC236}">
                <a16:creationId xmlns:a16="http://schemas.microsoft.com/office/drawing/2014/main" id="{6CD45426-32E4-CEC9-1F29-D60E57DEA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70374"/>
            <a:ext cx="5051573" cy="3087626"/>
          </a:xfrm>
          <a:prstGeom prst="rect">
            <a:avLst/>
          </a:prstGeom>
        </p:spPr>
      </p:pic>
      <p:pic>
        <p:nvPicPr>
          <p:cNvPr id="11" name="Picture 10" descr="A mosaic of men dancing&#10;&#10;Description automatically generated">
            <a:extLst>
              <a:ext uri="{FF2B5EF4-FFF2-40B4-BE49-F238E27FC236}">
                <a16:creationId xmlns:a16="http://schemas.microsoft.com/office/drawing/2014/main" id="{F906A484-6794-5B97-9885-19A4AEF29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000" y="3770374"/>
            <a:ext cx="3581400" cy="3073937"/>
          </a:xfrm>
          <a:prstGeom prst="rect">
            <a:avLst/>
          </a:prstGeom>
        </p:spPr>
      </p:pic>
    </p:spTree>
    <p:extLst>
      <p:ext uri="{BB962C8B-B14F-4D97-AF65-F5344CB8AC3E}">
        <p14:creationId xmlns:p14="http://schemas.microsoft.com/office/powerpoint/2010/main" val="140870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art of wine classification system&#10;&#10;Description automatically generated">
            <a:extLst>
              <a:ext uri="{FF2B5EF4-FFF2-40B4-BE49-F238E27FC236}">
                <a16:creationId xmlns:a16="http://schemas.microsoft.com/office/drawing/2014/main" id="{F6087882-D02A-33AF-B645-974599A3139D}"/>
              </a:ext>
            </a:extLst>
          </p:cNvPr>
          <p:cNvPicPr>
            <a:picLocks noChangeAspect="1"/>
          </p:cNvPicPr>
          <p:nvPr/>
        </p:nvPicPr>
        <p:blipFill>
          <a:blip r:embed="rId2">
            <a:extLst>
              <a:ext uri="{28A0092B-C50C-407E-A947-70E740481C1C}">
                <a14:useLocalDpi xmlns:a14="http://schemas.microsoft.com/office/drawing/2010/main" val="0"/>
              </a:ext>
            </a:extLst>
          </a:blip>
          <a:srcRect b="8978"/>
          <a:stretch/>
        </p:blipFill>
        <p:spPr>
          <a:xfrm>
            <a:off x="-243840" y="-62805"/>
            <a:ext cx="10338816" cy="7057965"/>
          </a:xfrm>
          <a:prstGeom prst="rect">
            <a:avLst/>
          </a:prstGeom>
        </p:spPr>
      </p:pic>
      <p:sp>
        <p:nvSpPr>
          <p:cNvPr id="7" name="TextBox 6">
            <a:extLst>
              <a:ext uri="{FF2B5EF4-FFF2-40B4-BE49-F238E27FC236}">
                <a16:creationId xmlns:a16="http://schemas.microsoft.com/office/drawing/2014/main" id="{EFD3434B-BB0F-9051-4630-BCAAF448D95B}"/>
              </a:ext>
            </a:extLst>
          </p:cNvPr>
          <p:cNvSpPr txBox="1"/>
          <p:nvPr/>
        </p:nvSpPr>
        <p:spPr>
          <a:xfrm>
            <a:off x="-263048" y="6139665"/>
            <a:ext cx="7540669"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Spanish Wine Classification</a:t>
            </a:r>
          </a:p>
        </p:txBody>
      </p:sp>
    </p:spTree>
    <p:extLst>
      <p:ext uri="{BB962C8B-B14F-4D97-AF65-F5344CB8AC3E}">
        <p14:creationId xmlns:p14="http://schemas.microsoft.com/office/powerpoint/2010/main" val="45183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4AE6-3E93-C16D-037A-151E99D2FB8A}"/>
              </a:ext>
            </a:extLst>
          </p:cNvPr>
          <p:cNvSpPr>
            <a:spLocks noGrp="1"/>
          </p:cNvSpPr>
          <p:nvPr>
            <p:ph type="ctrTitle"/>
          </p:nvPr>
        </p:nvSpPr>
        <p:spPr>
          <a:xfrm>
            <a:off x="0" y="1"/>
            <a:ext cx="12192000" cy="1600200"/>
          </a:xfrm>
        </p:spPr>
        <p:txBody>
          <a:bodyPr anchor="ctr">
            <a:normAutofit/>
          </a:bodyPr>
          <a:lstStyle/>
          <a:p>
            <a:r>
              <a:rPr lang="en-US" b="1" dirty="0">
                <a:effectLst/>
                <a:latin typeface="Times New Roman" panose="02020603050405020304" pitchFamily="18" charset="0"/>
                <a:ea typeface="Aptos" panose="020B0004020202020204" pitchFamily="34" charset="0"/>
              </a:rPr>
              <a:t>Wine Regions of Spain</a:t>
            </a:r>
            <a:endParaRPr lang="en-US" dirty="0"/>
          </a:p>
        </p:txBody>
      </p:sp>
      <p:sp>
        <p:nvSpPr>
          <p:cNvPr id="3" name="Subtitle 2">
            <a:extLst>
              <a:ext uri="{FF2B5EF4-FFF2-40B4-BE49-F238E27FC236}">
                <a16:creationId xmlns:a16="http://schemas.microsoft.com/office/drawing/2014/main" id="{8FAAFC48-B349-E5F0-1CC4-6738A116AE67}"/>
              </a:ext>
            </a:extLst>
          </p:cNvPr>
          <p:cNvSpPr>
            <a:spLocks noGrp="1"/>
          </p:cNvSpPr>
          <p:nvPr>
            <p:ph type="subTitle" idx="1"/>
          </p:nvPr>
        </p:nvSpPr>
        <p:spPr>
          <a:xfrm>
            <a:off x="585216" y="1600201"/>
            <a:ext cx="10997184" cy="5257798"/>
          </a:xfrm>
        </p:spPr>
        <p:txBody>
          <a:bodyPr>
            <a:normAutofit/>
          </a:bodyPr>
          <a:lstStyle/>
          <a:p>
            <a:pPr marL="0" marR="0" algn="l">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Rioja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Rioja, Spain's most famous wine region, is divided into three sub-regions: Rioja Alta, Rioja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Alavesa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Rioja Baja.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Each sub-region has its unique climate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and soil composition, contributing to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complexity of Rioja wines.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Tempranillo is the dominant grape,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known for producing structured wines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with aging potential.</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map of the spanish wine regions&#10;&#10;Description automatically generated">
            <a:extLst>
              <a:ext uri="{FF2B5EF4-FFF2-40B4-BE49-F238E27FC236}">
                <a16:creationId xmlns:a16="http://schemas.microsoft.com/office/drawing/2014/main" id="{8BFAE448-EB7B-C2DD-3D39-EFE32804EE5F}"/>
              </a:ext>
            </a:extLst>
          </p:cNvPr>
          <p:cNvPicPr>
            <a:picLocks noChangeAspect="1"/>
          </p:cNvPicPr>
          <p:nvPr/>
        </p:nvPicPr>
        <p:blipFill>
          <a:blip r:embed="rId3">
            <a:extLst>
              <a:ext uri="{28A0092B-C50C-407E-A947-70E740481C1C}">
                <a14:useLocalDpi xmlns:a14="http://schemas.microsoft.com/office/drawing/2010/main" val="0"/>
              </a:ext>
            </a:extLst>
          </a:blip>
          <a:srcRect l="1690" t="2280" r="2395" b="8936"/>
          <a:stretch/>
        </p:blipFill>
        <p:spPr>
          <a:xfrm>
            <a:off x="5918200" y="2572424"/>
            <a:ext cx="6249416" cy="4285576"/>
          </a:xfrm>
          <a:prstGeom prst="rect">
            <a:avLst/>
          </a:prstGeom>
        </p:spPr>
      </p:pic>
    </p:spTree>
    <p:extLst>
      <p:ext uri="{BB962C8B-B14F-4D97-AF65-F5344CB8AC3E}">
        <p14:creationId xmlns:p14="http://schemas.microsoft.com/office/powerpoint/2010/main" val="233243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a river with different colored areas&#10;&#10;Description automatically generated">
            <a:extLst>
              <a:ext uri="{FF2B5EF4-FFF2-40B4-BE49-F238E27FC236}">
                <a16:creationId xmlns:a16="http://schemas.microsoft.com/office/drawing/2014/main" id="{6936477B-E09E-A278-A0CA-37FC0C0334F9}"/>
              </a:ext>
            </a:extLst>
          </p:cNvPr>
          <p:cNvPicPr>
            <a:picLocks noChangeAspect="1"/>
          </p:cNvPicPr>
          <p:nvPr/>
        </p:nvPicPr>
        <p:blipFill>
          <a:blip r:embed="rId2">
            <a:extLst>
              <a:ext uri="{28A0092B-C50C-407E-A947-70E740481C1C}">
                <a14:useLocalDpi xmlns:a14="http://schemas.microsoft.com/office/drawing/2010/main" val="0"/>
              </a:ext>
            </a:extLst>
          </a:blip>
          <a:srcRect l="35086" r="24852"/>
          <a:stretch/>
        </p:blipFill>
        <p:spPr>
          <a:xfrm>
            <a:off x="9253728" y="3524249"/>
            <a:ext cx="2938272" cy="3333750"/>
          </a:xfrm>
          <a:prstGeom prst="rect">
            <a:avLst/>
          </a:prstGeom>
        </p:spPr>
      </p:pic>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lstStyle/>
          <a:p>
            <a:r>
              <a:rPr lang="en-US" b="1" dirty="0">
                <a:effectLst/>
                <a:latin typeface="Times New Roman" panose="02020603050405020304" pitchFamily="18" charset="0"/>
                <a:ea typeface="Aptos" panose="020B0004020202020204" pitchFamily="34" charset="0"/>
              </a:rPr>
              <a:t>Wine Regions of Spain</a:t>
            </a:r>
            <a:endParaRPr lang="en-US" dirty="0"/>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268224" y="1600201"/>
            <a:ext cx="11241024" cy="4507991"/>
          </a:xfrm>
        </p:spPr>
        <p:txBody>
          <a:bodyPr>
            <a:normAutofit lnSpcReduction="10000"/>
          </a:bodyPr>
          <a:lstStyle/>
          <a:p>
            <a:pPr marL="0" marR="0" algn="l">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Ribera del Duero</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Located along the Duero River, Ribera del Duero is celebrated for its powerful red wines, primarily made from Tempranillo, known locally as Tinto Fino.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region's extreme climate, with hot summers and cold winters, produces wines with intense flavor and high tannin levels.</a:t>
            </a:r>
          </a:p>
          <a:p>
            <a:pPr marL="342900" marR="0" indent="-342900" algn="l">
              <a:lnSpc>
                <a:spcPct val="107000"/>
              </a:lnSpc>
              <a:spcBef>
                <a:spcPts val="0"/>
              </a:spcBef>
              <a:spcAft>
                <a:spcPts val="800"/>
              </a:spcAft>
              <a:buFont typeface="Arial" panose="020B0604020202020204" pitchFamily="34" charset="0"/>
              <a:buChar char="•"/>
            </a:pPr>
            <a:r>
              <a:rPr lang="en-US" sz="2400" dirty="0"/>
              <a:t>Ribera del Duero is classified as a Denomination of Origin (DO) in </a:t>
            </a:r>
            <a:br>
              <a:rPr lang="en-US" sz="2400" dirty="0"/>
            </a:br>
            <a:r>
              <a:rPr lang="en-US" sz="2400" dirty="0"/>
              <a:t>Spain. In other words, this region, among others, adheres to a set of </a:t>
            </a:r>
            <a:br>
              <a:rPr lang="en-US" sz="2400" dirty="0"/>
            </a:br>
            <a:r>
              <a:rPr lang="en-US" sz="2400" dirty="0"/>
              <a:t>guidelines set in place by a regulatory control board for wine in Spain.</a:t>
            </a:r>
          </a:p>
          <a:p>
            <a:pPr marL="342900" marR="0" indent="-342900" algn="l">
              <a:lnSpc>
                <a:spcPct val="107000"/>
              </a:lnSpc>
              <a:spcBef>
                <a:spcPts val="0"/>
              </a:spcBef>
              <a:spcAft>
                <a:spcPts val="800"/>
              </a:spcAft>
              <a:buFont typeface="Arial" panose="020B0604020202020204" pitchFamily="34" charset="0"/>
              <a:buChar char="•"/>
            </a:pPr>
            <a:r>
              <a:rPr lang="en-US" sz="2400" dirty="0"/>
              <a:t>In the United States, Rioja typically tends to take precedence over </a:t>
            </a:r>
            <a:br>
              <a:rPr lang="en-US" sz="2400" dirty="0"/>
            </a:br>
            <a:r>
              <a:rPr lang="en-US" sz="2400" dirty="0"/>
              <a:t>wines from Ribera. However in Spain, many Ribera del Duero wines </a:t>
            </a:r>
            <a:br>
              <a:rPr lang="en-US" sz="2400" dirty="0"/>
            </a:br>
            <a:r>
              <a:rPr lang="en-US" sz="2400" dirty="0"/>
              <a:t>are preferred by many locals over </a:t>
            </a:r>
            <a:r>
              <a:rPr lang="en-US" sz="2400" dirty="0" err="1"/>
              <a:t>DOCa</a:t>
            </a:r>
            <a:r>
              <a:rPr lang="en-US" sz="2400" dirty="0"/>
              <a:t> Rioja.</a:t>
            </a:r>
            <a:endParaRPr lang="en-US" sz="2400" kern="100" dirty="0">
              <a:effectLst/>
              <a:ea typeface="Aptos" panose="020B0004020202020204" pitchFamily="34" charset="0"/>
            </a:endParaRPr>
          </a:p>
          <a:p>
            <a:endParaRPr lang="en-US" dirty="0"/>
          </a:p>
        </p:txBody>
      </p:sp>
    </p:spTree>
    <p:extLst>
      <p:ext uri="{BB962C8B-B14F-4D97-AF65-F5344CB8AC3E}">
        <p14:creationId xmlns:p14="http://schemas.microsoft.com/office/powerpoint/2010/main" val="40258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map of a region&#10;&#10;Description automatically generated">
            <a:extLst>
              <a:ext uri="{FF2B5EF4-FFF2-40B4-BE49-F238E27FC236}">
                <a16:creationId xmlns:a16="http://schemas.microsoft.com/office/drawing/2014/main" id="{D1D02768-DD8B-F255-0F86-D153B78144EC}"/>
              </a:ext>
            </a:extLst>
          </p:cNvPr>
          <p:cNvPicPr>
            <a:picLocks noChangeAspect="1"/>
          </p:cNvPicPr>
          <p:nvPr/>
        </p:nvPicPr>
        <p:blipFill>
          <a:blip r:embed="rId3">
            <a:extLst>
              <a:ext uri="{28A0092B-C50C-407E-A947-70E740481C1C}">
                <a14:useLocalDpi xmlns:a14="http://schemas.microsoft.com/office/drawing/2010/main" val="0"/>
              </a:ext>
            </a:extLst>
          </a:blip>
          <a:srcRect t="4616" b="13874"/>
          <a:stretch/>
        </p:blipFill>
        <p:spPr>
          <a:xfrm>
            <a:off x="7296926" y="1267967"/>
            <a:ext cx="4895075" cy="5590031"/>
          </a:xfrm>
          <a:prstGeom prst="rect">
            <a:avLst/>
          </a:prstGeom>
        </p:spPr>
      </p:pic>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lstStyle/>
          <a:p>
            <a:r>
              <a:rPr lang="en-US" b="1" dirty="0">
                <a:effectLst/>
                <a:latin typeface="Times New Roman" panose="02020603050405020304" pitchFamily="18" charset="0"/>
                <a:ea typeface="Aptos" panose="020B0004020202020204" pitchFamily="34" charset="0"/>
              </a:rPr>
              <a:t>Wine Regions of Spain</a:t>
            </a:r>
            <a:endParaRPr lang="en-US" dirty="0"/>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280416" y="1600200"/>
            <a:ext cx="7016509" cy="4849368"/>
          </a:xfrm>
        </p:spPr>
        <p:txBody>
          <a:bodyPr>
            <a:normAutofit fontScale="92500" lnSpcReduction="10000"/>
          </a:bodyPr>
          <a:lstStyle/>
          <a:p>
            <a:pPr marL="0" marR="0" algn="l">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Priorat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600" kern="100" dirty="0">
                <a:effectLst/>
                <a:ea typeface="Aptos" panose="020B0004020202020204" pitchFamily="34" charset="0"/>
              </a:rPr>
              <a:t>Priorat, in Catalonia, is one of Spain's two </a:t>
            </a:r>
            <a:r>
              <a:rPr lang="en-US" sz="2600" kern="100" dirty="0" err="1">
                <a:effectLst/>
                <a:ea typeface="Aptos" panose="020B0004020202020204" pitchFamily="34" charset="0"/>
              </a:rPr>
              <a:t>DOCa</a:t>
            </a:r>
            <a:r>
              <a:rPr lang="en-US" sz="2600" kern="100" dirty="0">
                <a:effectLst/>
                <a:ea typeface="Aptos" panose="020B0004020202020204" pitchFamily="34" charset="0"/>
              </a:rPr>
              <a:t> regions, alongside Rioja. </a:t>
            </a:r>
          </a:p>
          <a:p>
            <a:pPr marL="342900" marR="0" indent="-342900" algn="l">
              <a:lnSpc>
                <a:spcPct val="107000"/>
              </a:lnSpc>
              <a:spcBef>
                <a:spcPts val="0"/>
              </a:spcBef>
              <a:spcAft>
                <a:spcPts val="800"/>
              </a:spcAft>
              <a:buFont typeface="Arial" panose="020B0604020202020204" pitchFamily="34" charset="0"/>
              <a:buChar char="•"/>
            </a:pPr>
            <a:r>
              <a:rPr lang="en-US" sz="2600" kern="100" dirty="0">
                <a:effectLst/>
                <a:ea typeface="Aptos" panose="020B0004020202020204" pitchFamily="34" charset="0"/>
              </a:rPr>
              <a:t>The region is known for its rugged terrain and “Llicorella" soils, which contribute to the concentrated flavors of its wines. </a:t>
            </a:r>
            <a:r>
              <a:rPr lang="en-US" sz="2600" dirty="0"/>
              <a:t>Llicorella is the Catalan name for the type of soil in Priorat, which consists mainly of reddish-black slate with small particles of mica quartz, the different layers of soil being filled in by clayey soil.</a:t>
            </a:r>
            <a:endParaRPr lang="en-US" sz="2600" kern="100" dirty="0">
              <a:effectLst/>
              <a:ea typeface="Aptos" panose="020B0004020202020204" pitchFamily="34" charset="0"/>
            </a:endParaRPr>
          </a:p>
          <a:p>
            <a:pPr marL="342900" marR="0" indent="-342900" algn="l">
              <a:lnSpc>
                <a:spcPct val="107000"/>
              </a:lnSpc>
              <a:spcBef>
                <a:spcPts val="0"/>
              </a:spcBef>
              <a:spcAft>
                <a:spcPts val="800"/>
              </a:spcAft>
              <a:buFont typeface="Arial" panose="020B0604020202020204" pitchFamily="34" charset="0"/>
              <a:buChar char="•"/>
            </a:pPr>
            <a:r>
              <a:rPr lang="en-US" sz="2600" kern="100" dirty="0">
                <a:effectLst/>
                <a:ea typeface="Aptos" panose="020B0004020202020204" pitchFamily="34" charset="0"/>
              </a:rPr>
              <a:t>Garnacha and Cariñena are the primary grapes, producing bold, full-bodied wines.</a:t>
            </a:r>
          </a:p>
          <a:p>
            <a:endParaRPr lang="en-US" dirty="0"/>
          </a:p>
        </p:txBody>
      </p:sp>
      <p:pic>
        <p:nvPicPr>
          <p:cNvPr id="5" name="Picture 4" descr="A map of spain with different colored regions&#10;&#10;Description automatically generated">
            <a:extLst>
              <a:ext uri="{FF2B5EF4-FFF2-40B4-BE49-F238E27FC236}">
                <a16:creationId xmlns:a16="http://schemas.microsoft.com/office/drawing/2014/main" id="{484288E7-E674-36D3-D352-8072D2DECC12}"/>
              </a:ext>
            </a:extLst>
          </p:cNvPr>
          <p:cNvPicPr>
            <a:picLocks noChangeAspect="1"/>
          </p:cNvPicPr>
          <p:nvPr/>
        </p:nvPicPr>
        <p:blipFill>
          <a:blip r:embed="rId4">
            <a:extLst>
              <a:ext uri="{28A0092B-C50C-407E-A947-70E740481C1C}">
                <a14:useLocalDpi xmlns:a14="http://schemas.microsoft.com/office/drawing/2010/main" val="0"/>
              </a:ext>
            </a:extLst>
          </a:blip>
          <a:srcRect l="70569" t="12930" r="6989" b="56422"/>
          <a:stretch/>
        </p:blipFill>
        <p:spPr>
          <a:xfrm>
            <a:off x="7296926" y="5257798"/>
            <a:ext cx="1627582" cy="1600200"/>
          </a:xfrm>
          <a:prstGeom prst="rect">
            <a:avLst/>
          </a:prstGeom>
        </p:spPr>
      </p:pic>
    </p:spTree>
    <p:extLst>
      <p:ext uri="{BB962C8B-B14F-4D97-AF65-F5344CB8AC3E}">
        <p14:creationId xmlns:p14="http://schemas.microsoft.com/office/powerpoint/2010/main" val="179517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879</TotalTime>
  <Words>4805</Words>
  <Application>Microsoft Office PowerPoint</Application>
  <PresentationFormat>Widescreen</PresentationFormat>
  <Paragraphs>290</Paragraphs>
  <Slides>41</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vt:lpstr>
      <vt:lpstr>Aptos Display</vt:lpstr>
      <vt:lpstr>Arial</vt:lpstr>
      <vt:lpstr>Courier New</vt:lpstr>
      <vt:lpstr>Symbol</vt:lpstr>
      <vt:lpstr>Times New Roman</vt:lpstr>
      <vt:lpstr>Office Theme</vt:lpstr>
      <vt:lpstr>Spanish Wine Regions, Varietals, and Prominent Wineries</vt:lpstr>
      <vt:lpstr>What I Will Discuss</vt:lpstr>
      <vt:lpstr>Spanish Wine</vt:lpstr>
      <vt:lpstr>Overview of Spanish Wine</vt:lpstr>
      <vt:lpstr>Spain’s First Wine</vt:lpstr>
      <vt:lpstr>PowerPoint Presentation</vt:lpstr>
      <vt:lpstr>Wine Regions of Spain</vt:lpstr>
      <vt:lpstr>Wine Regions of Spain</vt:lpstr>
      <vt:lpstr>Wine Regions of Spain</vt:lpstr>
      <vt:lpstr>Wine Regions of Spain</vt:lpstr>
      <vt:lpstr>Wine Regions of Spain</vt:lpstr>
      <vt:lpstr>Other Notable Regions</vt:lpstr>
      <vt:lpstr>Other Notable Regions</vt:lpstr>
      <vt:lpstr>Other Notable Regions</vt:lpstr>
      <vt:lpstr>Other Notable Regions</vt:lpstr>
      <vt:lpstr>Spanish Red Wine Varietals</vt:lpstr>
      <vt:lpstr>Spanish Red Wine Varietals</vt:lpstr>
      <vt:lpstr>Spanish Red Wine Varietals</vt:lpstr>
      <vt:lpstr>Spanish Red Wine Varietals</vt:lpstr>
      <vt:lpstr>Spanish Red Wine Varietals</vt:lpstr>
      <vt:lpstr>Spanish Red Wine Varietals</vt:lpstr>
      <vt:lpstr>Spanish Red Wine Varietals</vt:lpstr>
      <vt:lpstr>Spanish White Varietals</vt:lpstr>
      <vt:lpstr>Spanish White Varietals</vt:lpstr>
      <vt:lpstr>Spanish White Varietals</vt:lpstr>
      <vt:lpstr>Lesser-Known Spanish Varietals</vt:lpstr>
      <vt:lpstr>Lesser-Known Spanish Varietals</vt:lpstr>
      <vt:lpstr>Lesser-Known Spanish Varietals</vt:lpstr>
      <vt:lpstr>Prominent Wineries in Spain</vt:lpstr>
      <vt:lpstr>Prominent Wineries in Spain</vt:lpstr>
      <vt:lpstr>Prominent Wineries in Spain</vt:lpstr>
      <vt:lpstr>Prominent Wineries in Spain</vt:lpstr>
      <vt:lpstr>Prominent Wineries in Spain</vt:lpstr>
      <vt:lpstr>Other Noteworthy  Wineries in Spain</vt:lpstr>
      <vt:lpstr>The Impact of Spanish Wine  on Global Markets</vt:lpstr>
      <vt:lpstr>The Impact of Spanish Wine  on Global Markets</vt:lpstr>
      <vt:lpstr>The Impact of Spanish Wine  on Global Markets</vt:lpstr>
      <vt:lpstr>Conclusion</vt:lpstr>
      <vt:lpstr>Acknowledgement</vt:lpstr>
      <vt:lpstr>Acknowledgement</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43</cp:revision>
  <dcterms:created xsi:type="dcterms:W3CDTF">2024-07-15T00:09:41Z</dcterms:created>
  <dcterms:modified xsi:type="dcterms:W3CDTF">2024-11-10T14:24:20Z</dcterms:modified>
</cp:coreProperties>
</file>