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16_373AFDA5.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0B_B490C708.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8" r:id="rId2"/>
    <p:sldId id="256" r:id="rId3"/>
    <p:sldId id="257" r:id="rId4"/>
    <p:sldId id="260" r:id="rId5"/>
    <p:sldId id="259" r:id="rId6"/>
    <p:sldId id="261" r:id="rId7"/>
    <p:sldId id="262" r:id="rId8"/>
    <p:sldId id="278" r:id="rId9"/>
    <p:sldId id="279" r:id="rId10"/>
    <p:sldId id="263" r:id="rId11"/>
    <p:sldId id="264" r:id="rId12"/>
    <p:sldId id="265" r:id="rId13"/>
    <p:sldId id="266" r:id="rId14"/>
    <p:sldId id="267" r:id="rId15"/>
    <p:sldId id="280" r:id="rId16"/>
    <p:sldId id="268" r:id="rId17"/>
    <p:sldId id="269" r:id="rId18"/>
    <p:sldId id="299" r:id="rId19"/>
    <p:sldId id="270" r:id="rId20"/>
    <p:sldId id="271" r:id="rId21"/>
    <p:sldId id="272" r:id="rId22"/>
    <p:sldId id="273" r:id="rId23"/>
    <p:sldId id="274" r:id="rId24"/>
    <p:sldId id="275" r:id="rId25"/>
    <p:sldId id="276" r:id="rId26"/>
    <p:sldId id="291" r:id="rId27"/>
    <p:sldId id="281" r:id="rId28"/>
    <p:sldId id="304" r:id="rId29"/>
    <p:sldId id="282" r:id="rId30"/>
    <p:sldId id="300" r:id="rId31"/>
    <p:sldId id="284" r:id="rId32"/>
    <p:sldId id="285" r:id="rId33"/>
    <p:sldId id="287" r:id="rId34"/>
    <p:sldId id="290" r:id="rId35"/>
    <p:sldId id="286" r:id="rId36"/>
    <p:sldId id="288" r:id="rId37"/>
    <p:sldId id="289" r:id="rId38"/>
    <p:sldId id="292" r:id="rId39"/>
    <p:sldId id="298" r:id="rId40"/>
    <p:sldId id="296" r:id="rId41"/>
    <p:sldId id="293" r:id="rId42"/>
    <p:sldId id="297" r:id="rId43"/>
    <p:sldId id="301" r:id="rId44"/>
    <p:sldId id="303" r:id="rId45"/>
    <p:sldId id="30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6809BF-033D-8017-B196-2FD9BEB1A563}" name="Marc Silver" initials="MS" userId="5483e828a1166d9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66" autoAdjust="0"/>
    <p:restoredTop sz="94190" autoAdjust="0"/>
  </p:normalViewPr>
  <p:slideViewPr>
    <p:cSldViewPr snapToGrid="0" showGuides="1">
      <p:cViewPr varScale="1">
        <p:scale>
          <a:sx n="79" d="100"/>
          <a:sy n="79" d="100"/>
        </p:scale>
        <p:origin x="81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omments/modernComment_10B_B490C708.xml><?xml version="1.0" encoding="utf-8"?>
<p188:cmLst xmlns:a="http://schemas.openxmlformats.org/drawingml/2006/main" xmlns:r="http://schemas.openxmlformats.org/officeDocument/2006/relationships" xmlns:p188="http://schemas.microsoft.com/office/powerpoint/2018/8/main">
  <p188:cm id="{D3DE02D8-23F8-427D-93DB-C63B8C570F08}" authorId="{5A6809BF-033D-8017-B196-2FD9BEB1A563}" created="2024-08-13T19:25:55.330">
    <ac:deMkLst xmlns:ac="http://schemas.microsoft.com/office/drawing/2013/main/command">
      <pc:docMk xmlns:pc="http://schemas.microsoft.com/office/powerpoint/2013/main/command"/>
      <pc:sldMk xmlns:pc="http://schemas.microsoft.com/office/powerpoint/2013/main/command" cId="3029387016" sldId="267"/>
      <ac:spMk id="3" creationId="{D861AF8B-0A64-636F-3B71-1AAFF7A80E19}"/>
    </ac:deMkLst>
    <p188:txBody>
      <a:bodyPr/>
      <a:lstStyle/>
      <a:p>
        <a:r>
          <a:rPr lang="en-US"/>
          <a:t>KWV was established  the same year South Africa’s first democratically elected president, Nelson Mandela, was born.</a:t>
        </a:r>
      </a:p>
    </p188:txBody>
  </p188:cm>
</p188:cmLst>
</file>

<file path=ppt/comments/modernComment_116_373AFDA5.xml><?xml version="1.0" encoding="utf-8"?>
<p188:cmLst xmlns:a="http://schemas.openxmlformats.org/drawingml/2006/main" xmlns:r="http://schemas.openxmlformats.org/officeDocument/2006/relationships" xmlns:p188="http://schemas.microsoft.com/office/powerpoint/2018/8/main">
  <p188:cm id="{9FA670C6-9F0B-4F1C-983A-ABDBB3C662E2}" authorId="{5A6809BF-033D-8017-B196-2FD9BEB1A563}" created="2024-08-12T22:50:49.563">
    <pc:sldMkLst xmlns:pc="http://schemas.microsoft.com/office/powerpoint/2013/main/command">
      <pc:docMk/>
      <pc:sldMk cId="926612901" sldId="278"/>
    </pc:sldMkLst>
    <p188:txBody>
      <a:bodyPr/>
      <a:lstStyle/>
      <a:p>
        <a:r>
          <a:rPr lang="en-US"/>
          <a:t>Walloons are a Gallo-Romance ethnic group native to Wallonia and the immediate adjacent regions of Flanders, France, Germany, Luxembourg and the Netherlands.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4E6123-37A7-463E-8E06-CD4DFA7D4ADB}" type="datetimeFigureOut">
              <a:rPr lang="en-US" smtClean="0"/>
              <a:t>9/23/2024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B096DB-1DA3-467A-9F90-4715F40804BA}" type="slidenum">
              <a:rPr lang="en-US" smtClean="0"/>
              <a:t>‹#›</a:t>
            </a:fld>
            <a:endParaRPr lang="en-US"/>
          </a:p>
        </p:txBody>
      </p:sp>
    </p:spTree>
    <p:extLst>
      <p:ext uri="{BB962C8B-B14F-4D97-AF65-F5344CB8AC3E}">
        <p14:creationId xmlns:p14="http://schemas.microsoft.com/office/powerpoint/2010/main" val="1892298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B096DB-1DA3-467A-9F90-4715F40804BA}" type="slidenum">
              <a:rPr lang="en-US" smtClean="0"/>
              <a:t>7</a:t>
            </a:fld>
            <a:endParaRPr lang="en-US"/>
          </a:p>
        </p:txBody>
      </p:sp>
    </p:spTree>
    <p:extLst>
      <p:ext uri="{BB962C8B-B14F-4D97-AF65-F5344CB8AC3E}">
        <p14:creationId xmlns:p14="http://schemas.microsoft.com/office/powerpoint/2010/main" val="309554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5458E4F6-644A-6B6E-E2D6-4418BB49F3E3}"/>
              </a:ext>
            </a:extLst>
          </p:cNvPr>
          <p:cNvSpPr>
            <a:spLocks noGrp="1" noChangeArrowheads="1"/>
          </p:cNvSpPr>
          <p:nvPr>
            <p:ph type="sldNum"/>
          </p:nvPr>
        </p:nvSpPr>
        <p:spPr>
          <a:ln/>
        </p:spPr>
        <p:txBody>
          <a:bodyPr/>
          <a:lstStyle/>
          <a:p>
            <a:fld id="{A2214109-73B8-4538-AFFA-A873BA99956E}" type="slidenum">
              <a:rPr lang="en-US" altLang="en-US"/>
              <a:pPr/>
              <a:t>39</a:t>
            </a:fld>
            <a:endParaRPr lang="en-US" altLang="en-US"/>
          </a:p>
        </p:txBody>
      </p:sp>
      <p:sp>
        <p:nvSpPr>
          <p:cNvPr id="27649" name="Rectangle 1">
            <a:extLst>
              <a:ext uri="{FF2B5EF4-FFF2-40B4-BE49-F238E27FC236}">
                <a16:creationId xmlns:a16="http://schemas.microsoft.com/office/drawing/2014/main" id="{8E5C4BDB-F795-3C26-9537-B9E675919F36}"/>
              </a:ext>
            </a:extLst>
          </p:cNvPr>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a:extLst>
              <a:ext uri="{FF2B5EF4-FFF2-40B4-BE49-F238E27FC236}">
                <a16:creationId xmlns:a16="http://schemas.microsoft.com/office/drawing/2014/main" id="{F329F64A-F4CE-D043-B29B-9497C54AC698}"/>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312656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B096DB-1DA3-467A-9F90-4715F40804BA}" type="slidenum">
              <a:rPr lang="en-US" smtClean="0"/>
              <a:t>43</a:t>
            </a:fld>
            <a:endParaRPr lang="en-US"/>
          </a:p>
        </p:txBody>
      </p:sp>
    </p:spTree>
    <p:extLst>
      <p:ext uri="{BB962C8B-B14F-4D97-AF65-F5344CB8AC3E}">
        <p14:creationId xmlns:p14="http://schemas.microsoft.com/office/powerpoint/2010/main" val="4289859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B096DB-1DA3-467A-9F90-4715F40804BA}" type="slidenum">
              <a:rPr lang="en-US" smtClean="0"/>
              <a:t>9</a:t>
            </a:fld>
            <a:endParaRPr lang="en-US"/>
          </a:p>
        </p:txBody>
      </p:sp>
    </p:spTree>
    <p:extLst>
      <p:ext uri="{BB962C8B-B14F-4D97-AF65-F5344CB8AC3E}">
        <p14:creationId xmlns:p14="http://schemas.microsoft.com/office/powerpoint/2010/main" val="3366563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B096DB-1DA3-467A-9F90-4715F40804BA}" type="slidenum">
              <a:rPr lang="en-US" smtClean="0"/>
              <a:t>14</a:t>
            </a:fld>
            <a:endParaRPr lang="en-US"/>
          </a:p>
        </p:txBody>
      </p:sp>
    </p:spTree>
    <p:extLst>
      <p:ext uri="{BB962C8B-B14F-4D97-AF65-F5344CB8AC3E}">
        <p14:creationId xmlns:p14="http://schemas.microsoft.com/office/powerpoint/2010/main" val="998768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B096DB-1DA3-467A-9F90-4715F40804BA}" type="slidenum">
              <a:rPr lang="en-US" smtClean="0"/>
              <a:t>15</a:t>
            </a:fld>
            <a:endParaRPr lang="en-US"/>
          </a:p>
        </p:txBody>
      </p:sp>
    </p:spTree>
    <p:extLst>
      <p:ext uri="{BB962C8B-B14F-4D97-AF65-F5344CB8AC3E}">
        <p14:creationId xmlns:p14="http://schemas.microsoft.com/office/powerpoint/2010/main" val="2798241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B096DB-1DA3-467A-9F90-4715F40804BA}" type="slidenum">
              <a:rPr lang="en-US" smtClean="0"/>
              <a:t>17</a:t>
            </a:fld>
            <a:endParaRPr lang="en-US"/>
          </a:p>
        </p:txBody>
      </p:sp>
    </p:spTree>
    <p:extLst>
      <p:ext uri="{BB962C8B-B14F-4D97-AF65-F5344CB8AC3E}">
        <p14:creationId xmlns:p14="http://schemas.microsoft.com/office/powerpoint/2010/main" val="347201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B096DB-1DA3-467A-9F90-4715F40804BA}" type="slidenum">
              <a:rPr lang="en-US" smtClean="0"/>
              <a:t>23</a:t>
            </a:fld>
            <a:endParaRPr lang="en-US"/>
          </a:p>
        </p:txBody>
      </p:sp>
    </p:spTree>
    <p:extLst>
      <p:ext uri="{BB962C8B-B14F-4D97-AF65-F5344CB8AC3E}">
        <p14:creationId xmlns:p14="http://schemas.microsoft.com/office/powerpoint/2010/main" val="887354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B096DB-1DA3-467A-9F90-4715F40804BA}" type="slidenum">
              <a:rPr lang="en-US" smtClean="0"/>
              <a:t>32</a:t>
            </a:fld>
            <a:endParaRPr lang="en-US"/>
          </a:p>
        </p:txBody>
      </p:sp>
    </p:spTree>
    <p:extLst>
      <p:ext uri="{BB962C8B-B14F-4D97-AF65-F5344CB8AC3E}">
        <p14:creationId xmlns:p14="http://schemas.microsoft.com/office/powerpoint/2010/main" val="625482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B096DB-1DA3-467A-9F90-4715F40804BA}" type="slidenum">
              <a:rPr lang="en-US" smtClean="0"/>
              <a:t>37</a:t>
            </a:fld>
            <a:endParaRPr lang="en-US"/>
          </a:p>
        </p:txBody>
      </p:sp>
    </p:spTree>
    <p:extLst>
      <p:ext uri="{BB962C8B-B14F-4D97-AF65-F5344CB8AC3E}">
        <p14:creationId xmlns:p14="http://schemas.microsoft.com/office/powerpoint/2010/main" val="2544375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B096DB-1DA3-467A-9F90-4715F40804BA}" type="slidenum">
              <a:rPr lang="en-US" smtClean="0"/>
              <a:t>38</a:t>
            </a:fld>
            <a:endParaRPr lang="en-US"/>
          </a:p>
        </p:txBody>
      </p:sp>
    </p:spTree>
    <p:extLst>
      <p:ext uri="{BB962C8B-B14F-4D97-AF65-F5344CB8AC3E}">
        <p14:creationId xmlns:p14="http://schemas.microsoft.com/office/powerpoint/2010/main" val="2258390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1EA09-487F-C539-69D2-902713C6B0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2E86A8-8A65-DBB9-DF75-BADB45735D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8AC184-B181-B3D2-0BB6-1190E40DAEC4}"/>
              </a:ext>
            </a:extLst>
          </p:cNvPr>
          <p:cNvSpPr>
            <a:spLocks noGrp="1"/>
          </p:cNvSpPr>
          <p:nvPr>
            <p:ph type="dt" sz="half" idx="10"/>
          </p:nvPr>
        </p:nvSpPr>
        <p:spPr/>
        <p:txBody>
          <a:bodyPr/>
          <a:lstStyle/>
          <a:p>
            <a:fld id="{4C1F3E73-1655-4CD1-924E-2FDABA8EB377}" type="datetimeFigureOut">
              <a:rPr lang="en-US" smtClean="0"/>
              <a:t>9/23/2024</a:t>
            </a:fld>
            <a:endParaRPr lang="en-US"/>
          </a:p>
        </p:txBody>
      </p:sp>
      <p:sp>
        <p:nvSpPr>
          <p:cNvPr id="5" name="Footer Placeholder 4">
            <a:extLst>
              <a:ext uri="{FF2B5EF4-FFF2-40B4-BE49-F238E27FC236}">
                <a16:creationId xmlns:a16="http://schemas.microsoft.com/office/drawing/2014/main" id="{3AAEC011-E3B9-4280-A303-BF27098DD4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5DA146-D8A7-6F4E-95CA-51579D2692F8}"/>
              </a:ext>
            </a:extLst>
          </p:cNvPr>
          <p:cNvSpPr>
            <a:spLocks noGrp="1"/>
          </p:cNvSpPr>
          <p:nvPr>
            <p:ph type="sldNum" sz="quarter" idx="12"/>
          </p:nvPr>
        </p:nvSpPr>
        <p:spPr/>
        <p:txBody>
          <a:bodyPr/>
          <a:lstStyle/>
          <a:p>
            <a:fld id="{84729B3B-96B5-4462-819D-84930C3B8BB7}" type="slidenum">
              <a:rPr lang="en-US" smtClean="0"/>
              <a:t>‹#›</a:t>
            </a:fld>
            <a:endParaRPr lang="en-US"/>
          </a:p>
        </p:txBody>
      </p:sp>
    </p:spTree>
    <p:extLst>
      <p:ext uri="{BB962C8B-B14F-4D97-AF65-F5344CB8AC3E}">
        <p14:creationId xmlns:p14="http://schemas.microsoft.com/office/powerpoint/2010/main" val="2898406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C16F5-7763-E070-0627-266E466390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B47D88-BA83-DC6B-5690-BF58A897D3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CDE811-22F2-0705-68A6-1093029EC1E9}"/>
              </a:ext>
            </a:extLst>
          </p:cNvPr>
          <p:cNvSpPr>
            <a:spLocks noGrp="1"/>
          </p:cNvSpPr>
          <p:nvPr>
            <p:ph type="dt" sz="half" idx="10"/>
          </p:nvPr>
        </p:nvSpPr>
        <p:spPr/>
        <p:txBody>
          <a:bodyPr/>
          <a:lstStyle/>
          <a:p>
            <a:fld id="{4C1F3E73-1655-4CD1-924E-2FDABA8EB377}" type="datetimeFigureOut">
              <a:rPr lang="en-US" smtClean="0"/>
              <a:t>9/23/2024</a:t>
            </a:fld>
            <a:endParaRPr lang="en-US"/>
          </a:p>
        </p:txBody>
      </p:sp>
      <p:sp>
        <p:nvSpPr>
          <p:cNvPr id="5" name="Footer Placeholder 4">
            <a:extLst>
              <a:ext uri="{FF2B5EF4-FFF2-40B4-BE49-F238E27FC236}">
                <a16:creationId xmlns:a16="http://schemas.microsoft.com/office/drawing/2014/main" id="{59853D59-5A29-F569-DCAD-B5403063AC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D7C04C-9954-3CF6-F835-41162CD4DD69}"/>
              </a:ext>
            </a:extLst>
          </p:cNvPr>
          <p:cNvSpPr>
            <a:spLocks noGrp="1"/>
          </p:cNvSpPr>
          <p:nvPr>
            <p:ph type="sldNum" sz="quarter" idx="12"/>
          </p:nvPr>
        </p:nvSpPr>
        <p:spPr/>
        <p:txBody>
          <a:bodyPr/>
          <a:lstStyle/>
          <a:p>
            <a:fld id="{84729B3B-96B5-4462-819D-84930C3B8BB7}" type="slidenum">
              <a:rPr lang="en-US" smtClean="0"/>
              <a:t>‹#›</a:t>
            </a:fld>
            <a:endParaRPr lang="en-US"/>
          </a:p>
        </p:txBody>
      </p:sp>
    </p:spTree>
    <p:extLst>
      <p:ext uri="{BB962C8B-B14F-4D97-AF65-F5344CB8AC3E}">
        <p14:creationId xmlns:p14="http://schemas.microsoft.com/office/powerpoint/2010/main" val="779195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5EAFA4-FC99-420F-8D12-3524B75C412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635709-E4C6-BB61-55DA-3BD7BC3076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C73C73-426B-3E61-C3F4-4F7B0FB25FC6}"/>
              </a:ext>
            </a:extLst>
          </p:cNvPr>
          <p:cNvSpPr>
            <a:spLocks noGrp="1"/>
          </p:cNvSpPr>
          <p:nvPr>
            <p:ph type="dt" sz="half" idx="10"/>
          </p:nvPr>
        </p:nvSpPr>
        <p:spPr/>
        <p:txBody>
          <a:bodyPr/>
          <a:lstStyle/>
          <a:p>
            <a:fld id="{4C1F3E73-1655-4CD1-924E-2FDABA8EB377}" type="datetimeFigureOut">
              <a:rPr lang="en-US" smtClean="0"/>
              <a:t>9/23/2024</a:t>
            </a:fld>
            <a:endParaRPr lang="en-US"/>
          </a:p>
        </p:txBody>
      </p:sp>
      <p:sp>
        <p:nvSpPr>
          <p:cNvPr id="5" name="Footer Placeholder 4">
            <a:extLst>
              <a:ext uri="{FF2B5EF4-FFF2-40B4-BE49-F238E27FC236}">
                <a16:creationId xmlns:a16="http://schemas.microsoft.com/office/drawing/2014/main" id="{9E9C16F3-6D93-0C87-25B6-3BF34B22F3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0791AE-5C1B-3F28-FF40-81D407463BF1}"/>
              </a:ext>
            </a:extLst>
          </p:cNvPr>
          <p:cNvSpPr>
            <a:spLocks noGrp="1"/>
          </p:cNvSpPr>
          <p:nvPr>
            <p:ph type="sldNum" sz="quarter" idx="12"/>
          </p:nvPr>
        </p:nvSpPr>
        <p:spPr/>
        <p:txBody>
          <a:bodyPr/>
          <a:lstStyle/>
          <a:p>
            <a:fld id="{84729B3B-96B5-4462-819D-84930C3B8BB7}" type="slidenum">
              <a:rPr lang="en-US" smtClean="0"/>
              <a:t>‹#›</a:t>
            </a:fld>
            <a:endParaRPr lang="en-US"/>
          </a:p>
        </p:txBody>
      </p:sp>
    </p:spTree>
    <p:extLst>
      <p:ext uri="{BB962C8B-B14F-4D97-AF65-F5344CB8AC3E}">
        <p14:creationId xmlns:p14="http://schemas.microsoft.com/office/powerpoint/2010/main" val="2668409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A2599-4B5E-832B-EF50-7E4ECB1CE1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8927D0-056F-030D-D194-09634E2F4D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39866B-4D83-C102-5ABF-99C1E7A277AB}"/>
              </a:ext>
            </a:extLst>
          </p:cNvPr>
          <p:cNvSpPr>
            <a:spLocks noGrp="1"/>
          </p:cNvSpPr>
          <p:nvPr>
            <p:ph type="dt" sz="half" idx="10"/>
          </p:nvPr>
        </p:nvSpPr>
        <p:spPr/>
        <p:txBody>
          <a:bodyPr/>
          <a:lstStyle/>
          <a:p>
            <a:fld id="{4C1F3E73-1655-4CD1-924E-2FDABA8EB377}" type="datetimeFigureOut">
              <a:rPr lang="en-US" smtClean="0"/>
              <a:t>9/23/2024</a:t>
            </a:fld>
            <a:endParaRPr lang="en-US"/>
          </a:p>
        </p:txBody>
      </p:sp>
      <p:sp>
        <p:nvSpPr>
          <p:cNvPr id="5" name="Footer Placeholder 4">
            <a:extLst>
              <a:ext uri="{FF2B5EF4-FFF2-40B4-BE49-F238E27FC236}">
                <a16:creationId xmlns:a16="http://schemas.microsoft.com/office/drawing/2014/main" id="{919AE568-138B-3D31-B565-7DD0221FEC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556265-B400-598D-0A66-1B9669623716}"/>
              </a:ext>
            </a:extLst>
          </p:cNvPr>
          <p:cNvSpPr>
            <a:spLocks noGrp="1"/>
          </p:cNvSpPr>
          <p:nvPr>
            <p:ph type="sldNum" sz="quarter" idx="12"/>
          </p:nvPr>
        </p:nvSpPr>
        <p:spPr/>
        <p:txBody>
          <a:bodyPr/>
          <a:lstStyle/>
          <a:p>
            <a:fld id="{84729B3B-96B5-4462-819D-84930C3B8BB7}" type="slidenum">
              <a:rPr lang="en-US" smtClean="0"/>
              <a:t>‹#›</a:t>
            </a:fld>
            <a:endParaRPr lang="en-US"/>
          </a:p>
        </p:txBody>
      </p:sp>
    </p:spTree>
    <p:extLst>
      <p:ext uri="{BB962C8B-B14F-4D97-AF65-F5344CB8AC3E}">
        <p14:creationId xmlns:p14="http://schemas.microsoft.com/office/powerpoint/2010/main" val="1644646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AA328-214D-F338-E96D-BACB16A4F9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BD8E10-851A-CE05-47B9-D0A8EF7F655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9A1704-6C11-7565-0D3A-5F17ED6EF11F}"/>
              </a:ext>
            </a:extLst>
          </p:cNvPr>
          <p:cNvSpPr>
            <a:spLocks noGrp="1"/>
          </p:cNvSpPr>
          <p:nvPr>
            <p:ph type="dt" sz="half" idx="10"/>
          </p:nvPr>
        </p:nvSpPr>
        <p:spPr/>
        <p:txBody>
          <a:bodyPr/>
          <a:lstStyle/>
          <a:p>
            <a:fld id="{4C1F3E73-1655-4CD1-924E-2FDABA8EB377}" type="datetimeFigureOut">
              <a:rPr lang="en-US" smtClean="0"/>
              <a:t>9/23/2024</a:t>
            </a:fld>
            <a:endParaRPr lang="en-US"/>
          </a:p>
        </p:txBody>
      </p:sp>
      <p:sp>
        <p:nvSpPr>
          <p:cNvPr id="5" name="Footer Placeholder 4">
            <a:extLst>
              <a:ext uri="{FF2B5EF4-FFF2-40B4-BE49-F238E27FC236}">
                <a16:creationId xmlns:a16="http://schemas.microsoft.com/office/drawing/2014/main" id="{AC9ACBD4-3BB6-E664-02D0-04AFCD9A63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258644-CA78-B22D-DB61-4BCF6ACC9023}"/>
              </a:ext>
            </a:extLst>
          </p:cNvPr>
          <p:cNvSpPr>
            <a:spLocks noGrp="1"/>
          </p:cNvSpPr>
          <p:nvPr>
            <p:ph type="sldNum" sz="quarter" idx="12"/>
          </p:nvPr>
        </p:nvSpPr>
        <p:spPr/>
        <p:txBody>
          <a:bodyPr/>
          <a:lstStyle/>
          <a:p>
            <a:fld id="{84729B3B-96B5-4462-819D-84930C3B8BB7}" type="slidenum">
              <a:rPr lang="en-US" smtClean="0"/>
              <a:t>‹#›</a:t>
            </a:fld>
            <a:endParaRPr lang="en-US"/>
          </a:p>
        </p:txBody>
      </p:sp>
    </p:spTree>
    <p:extLst>
      <p:ext uri="{BB962C8B-B14F-4D97-AF65-F5344CB8AC3E}">
        <p14:creationId xmlns:p14="http://schemas.microsoft.com/office/powerpoint/2010/main" val="3117736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8E04D-AB27-EDE4-5B9A-992D0E1D21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268822-9965-F2E8-33D3-1F9BD09708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7049EF-CEB0-F5FA-B761-A73922078E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82655F-E135-44AE-FC8E-4F8E75EE8966}"/>
              </a:ext>
            </a:extLst>
          </p:cNvPr>
          <p:cNvSpPr>
            <a:spLocks noGrp="1"/>
          </p:cNvSpPr>
          <p:nvPr>
            <p:ph type="dt" sz="half" idx="10"/>
          </p:nvPr>
        </p:nvSpPr>
        <p:spPr/>
        <p:txBody>
          <a:bodyPr/>
          <a:lstStyle/>
          <a:p>
            <a:fld id="{4C1F3E73-1655-4CD1-924E-2FDABA8EB377}" type="datetimeFigureOut">
              <a:rPr lang="en-US" smtClean="0"/>
              <a:t>9/23/2024</a:t>
            </a:fld>
            <a:endParaRPr lang="en-US"/>
          </a:p>
        </p:txBody>
      </p:sp>
      <p:sp>
        <p:nvSpPr>
          <p:cNvPr id="6" name="Footer Placeholder 5">
            <a:extLst>
              <a:ext uri="{FF2B5EF4-FFF2-40B4-BE49-F238E27FC236}">
                <a16:creationId xmlns:a16="http://schemas.microsoft.com/office/drawing/2014/main" id="{A6420599-F82C-C73A-6A12-C64BF02481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64D111-16DE-D82C-59B3-A876FAC48B97}"/>
              </a:ext>
            </a:extLst>
          </p:cNvPr>
          <p:cNvSpPr>
            <a:spLocks noGrp="1"/>
          </p:cNvSpPr>
          <p:nvPr>
            <p:ph type="sldNum" sz="quarter" idx="12"/>
          </p:nvPr>
        </p:nvSpPr>
        <p:spPr/>
        <p:txBody>
          <a:bodyPr/>
          <a:lstStyle/>
          <a:p>
            <a:fld id="{84729B3B-96B5-4462-819D-84930C3B8BB7}" type="slidenum">
              <a:rPr lang="en-US" smtClean="0"/>
              <a:t>‹#›</a:t>
            </a:fld>
            <a:endParaRPr lang="en-US"/>
          </a:p>
        </p:txBody>
      </p:sp>
    </p:spTree>
    <p:extLst>
      <p:ext uri="{BB962C8B-B14F-4D97-AF65-F5344CB8AC3E}">
        <p14:creationId xmlns:p14="http://schemas.microsoft.com/office/powerpoint/2010/main" val="4194264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20297-8EF5-36C1-6465-93726720593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77D78D-D03D-357E-56E5-ECF9A42002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DB8D27-82A9-D1AF-EF5A-6DA4A09E7BE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D89CA3-92C8-6B2D-A23B-EAC6806239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D2EAE1-56E5-E7A8-6EF7-BD822D418F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D5FCA43-307D-62B9-2C4C-F3F07EBAD5D2}"/>
              </a:ext>
            </a:extLst>
          </p:cNvPr>
          <p:cNvSpPr>
            <a:spLocks noGrp="1"/>
          </p:cNvSpPr>
          <p:nvPr>
            <p:ph type="dt" sz="half" idx="10"/>
          </p:nvPr>
        </p:nvSpPr>
        <p:spPr/>
        <p:txBody>
          <a:bodyPr/>
          <a:lstStyle/>
          <a:p>
            <a:fld id="{4C1F3E73-1655-4CD1-924E-2FDABA8EB377}" type="datetimeFigureOut">
              <a:rPr lang="en-US" smtClean="0"/>
              <a:t>9/23/2024</a:t>
            </a:fld>
            <a:endParaRPr lang="en-US"/>
          </a:p>
        </p:txBody>
      </p:sp>
      <p:sp>
        <p:nvSpPr>
          <p:cNvPr id="8" name="Footer Placeholder 7">
            <a:extLst>
              <a:ext uri="{FF2B5EF4-FFF2-40B4-BE49-F238E27FC236}">
                <a16:creationId xmlns:a16="http://schemas.microsoft.com/office/drawing/2014/main" id="{9A1A7B7B-FAC4-D497-C78C-B0346DD54E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A57CEAC-4646-B801-3898-EE8C8489FB30}"/>
              </a:ext>
            </a:extLst>
          </p:cNvPr>
          <p:cNvSpPr>
            <a:spLocks noGrp="1"/>
          </p:cNvSpPr>
          <p:nvPr>
            <p:ph type="sldNum" sz="quarter" idx="12"/>
          </p:nvPr>
        </p:nvSpPr>
        <p:spPr/>
        <p:txBody>
          <a:bodyPr/>
          <a:lstStyle/>
          <a:p>
            <a:fld id="{84729B3B-96B5-4462-819D-84930C3B8BB7}" type="slidenum">
              <a:rPr lang="en-US" smtClean="0"/>
              <a:t>‹#›</a:t>
            </a:fld>
            <a:endParaRPr lang="en-US"/>
          </a:p>
        </p:txBody>
      </p:sp>
    </p:spTree>
    <p:extLst>
      <p:ext uri="{BB962C8B-B14F-4D97-AF65-F5344CB8AC3E}">
        <p14:creationId xmlns:p14="http://schemas.microsoft.com/office/powerpoint/2010/main" val="2621942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630D1-ACCC-B08C-3CF4-6EFF02B07C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5651EF-6483-2C35-E6F5-41FAF457E641}"/>
              </a:ext>
            </a:extLst>
          </p:cNvPr>
          <p:cNvSpPr>
            <a:spLocks noGrp="1"/>
          </p:cNvSpPr>
          <p:nvPr>
            <p:ph type="dt" sz="half" idx="10"/>
          </p:nvPr>
        </p:nvSpPr>
        <p:spPr/>
        <p:txBody>
          <a:bodyPr/>
          <a:lstStyle/>
          <a:p>
            <a:fld id="{4C1F3E73-1655-4CD1-924E-2FDABA8EB377}" type="datetimeFigureOut">
              <a:rPr lang="en-US" smtClean="0"/>
              <a:t>9/23/2024</a:t>
            </a:fld>
            <a:endParaRPr lang="en-US"/>
          </a:p>
        </p:txBody>
      </p:sp>
      <p:sp>
        <p:nvSpPr>
          <p:cNvPr id="4" name="Footer Placeholder 3">
            <a:extLst>
              <a:ext uri="{FF2B5EF4-FFF2-40B4-BE49-F238E27FC236}">
                <a16:creationId xmlns:a16="http://schemas.microsoft.com/office/drawing/2014/main" id="{5B3CFFA2-E9E9-9F5D-C275-53AD4BE66B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08F2F9-179B-C4D3-464F-0EF91345E117}"/>
              </a:ext>
            </a:extLst>
          </p:cNvPr>
          <p:cNvSpPr>
            <a:spLocks noGrp="1"/>
          </p:cNvSpPr>
          <p:nvPr>
            <p:ph type="sldNum" sz="quarter" idx="12"/>
          </p:nvPr>
        </p:nvSpPr>
        <p:spPr/>
        <p:txBody>
          <a:bodyPr/>
          <a:lstStyle/>
          <a:p>
            <a:fld id="{84729B3B-96B5-4462-819D-84930C3B8BB7}" type="slidenum">
              <a:rPr lang="en-US" smtClean="0"/>
              <a:t>‹#›</a:t>
            </a:fld>
            <a:endParaRPr lang="en-US"/>
          </a:p>
        </p:txBody>
      </p:sp>
    </p:spTree>
    <p:extLst>
      <p:ext uri="{BB962C8B-B14F-4D97-AF65-F5344CB8AC3E}">
        <p14:creationId xmlns:p14="http://schemas.microsoft.com/office/powerpoint/2010/main" val="971004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92B421-54FF-3DD8-25C7-EC8AF8684FA6}"/>
              </a:ext>
            </a:extLst>
          </p:cNvPr>
          <p:cNvSpPr>
            <a:spLocks noGrp="1"/>
          </p:cNvSpPr>
          <p:nvPr>
            <p:ph type="dt" sz="half" idx="10"/>
          </p:nvPr>
        </p:nvSpPr>
        <p:spPr/>
        <p:txBody>
          <a:bodyPr/>
          <a:lstStyle/>
          <a:p>
            <a:fld id="{4C1F3E73-1655-4CD1-924E-2FDABA8EB377}" type="datetimeFigureOut">
              <a:rPr lang="en-US" smtClean="0"/>
              <a:t>9/23/2024</a:t>
            </a:fld>
            <a:endParaRPr lang="en-US"/>
          </a:p>
        </p:txBody>
      </p:sp>
      <p:sp>
        <p:nvSpPr>
          <p:cNvPr id="3" name="Footer Placeholder 2">
            <a:extLst>
              <a:ext uri="{FF2B5EF4-FFF2-40B4-BE49-F238E27FC236}">
                <a16:creationId xmlns:a16="http://schemas.microsoft.com/office/drawing/2014/main" id="{82BDD5D1-5C9D-FB9A-89BD-0CE875B344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11ED90-7AE3-458E-F9B9-3EF29D207DE7}"/>
              </a:ext>
            </a:extLst>
          </p:cNvPr>
          <p:cNvSpPr>
            <a:spLocks noGrp="1"/>
          </p:cNvSpPr>
          <p:nvPr>
            <p:ph type="sldNum" sz="quarter" idx="12"/>
          </p:nvPr>
        </p:nvSpPr>
        <p:spPr/>
        <p:txBody>
          <a:bodyPr/>
          <a:lstStyle/>
          <a:p>
            <a:fld id="{84729B3B-96B5-4462-819D-84930C3B8BB7}" type="slidenum">
              <a:rPr lang="en-US" smtClean="0"/>
              <a:t>‹#›</a:t>
            </a:fld>
            <a:endParaRPr lang="en-US"/>
          </a:p>
        </p:txBody>
      </p:sp>
    </p:spTree>
    <p:extLst>
      <p:ext uri="{BB962C8B-B14F-4D97-AF65-F5344CB8AC3E}">
        <p14:creationId xmlns:p14="http://schemas.microsoft.com/office/powerpoint/2010/main" val="2993616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750CD-C97D-D9DF-B9CF-01B88952E3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6D6209-2AFB-98AD-8158-1BA8E4B35E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12B73E-6E94-E5CB-1A33-0AF3733F98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CAA54D-0F22-8551-1428-50CB491C806F}"/>
              </a:ext>
            </a:extLst>
          </p:cNvPr>
          <p:cNvSpPr>
            <a:spLocks noGrp="1"/>
          </p:cNvSpPr>
          <p:nvPr>
            <p:ph type="dt" sz="half" idx="10"/>
          </p:nvPr>
        </p:nvSpPr>
        <p:spPr/>
        <p:txBody>
          <a:bodyPr/>
          <a:lstStyle/>
          <a:p>
            <a:fld id="{4C1F3E73-1655-4CD1-924E-2FDABA8EB377}" type="datetimeFigureOut">
              <a:rPr lang="en-US" smtClean="0"/>
              <a:t>9/23/2024</a:t>
            </a:fld>
            <a:endParaRPr lang="en-US"/>
          </a:p>
        </p:txBody>
      </p:sp>
      <p:sp>
        <p:nvSpPr>
          <p:cNvPr id="6" name="Footer Placeholder 5">
            <a:extLst>
              <a:ext uri="{FF2B5EF4-FFF2-40B4-BE49-F238E27FC236}">
                <a16:creationId xmlns:a16="http://schemas.microsoft.com/office/drawing/2014/main" id="{A5D6E4DC-2A94-5D15-5EEC-FBABF7812E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50E8A5-D42A-A42F-B049-07830EE4452F}"/>
              </a:ext>
            </a:extLst>
          </p:cNvPr>
          <p:cNvSpPr>
            <a:spLocks noGrp="1"/>
          </p:cNvSpPr>
          <p:nvPr>
            <p:ph type="sldNum" sz="quarter" idx="12"/>
          </p:nvPr>
        </p:nvSpPr>
        <p:spPr/>
        <p:txBody>
          <a:bodyPr/>
          <a:lstStyle/>
          <a:p>
            <a:fld id="{84729B3B-96B5-4462-819D-84930C3B8BB7}" type="slidenum">
              <a:rPr lang="en-US" smtClean="0"/>
              <a:t>‹#›</a:t>
            </a:fld>
            <a:endParaRPr lang="en-US"/>
          </a:p>
        </p:txBody>
      </p:sp>
    </p:spTree>
    <p:extLst>
      <p:ext uri="{BB962C8B-B14F-4D97-AF65-F5344CB8AC3E}">
        <p14:creationId xmlns:p14="http://schemas.microsoft.com/office/powerpoint/2010/main" val="1091867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A3AAA-06F6-F4F8-39FD-D03F36468E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BD0645-4F8C-3C0A-8D05-91EB4D7412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6F146D-EC70-EB5E-B530-4B06DFB203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B5B15C-9E71-14C8-7757-D06ECC886B64}"/>
              </a:ext>
            </a:extLst>
          </p:cNvPr>
          <p:cNvSpPr>
            <a:spLocks noGrp="1"/>
          </p:cNvSpPr>
          <p:nvPr>
            <p:ph type="dt" sz="half" idx="10"/>
          </p:nvPr>
        </p:nvSpPr>
        <p:spPr/>
        <p:txBody>
          <a:bodyPr/>
          <a:lstStyle/>
          <a:p>
            <a:fld id="{4C1F3E73-1655-4CD1-924E-2FDABA8EB377}" type="datetimeFigureOut">
              <a:rPr lang="en-US" smtClean="0"/>
              <a:t>9/23/2024</a:t>
            </a:fld>
            <a:endParaRPr lang="en-US"/>
          </a:p>
        </p:txBody>
      </p:sp>
      <p:sp>
        <p:nvSpPr>
          <p:cNvPr id="6" name="Footer Placeholder 5">
            <a:extLst>
              <a:ext uri="{FF2B5EF4-FFF2-40B4-BE49-F238E27FC236}">
                <a16:creationId xmlns:a16="http://schemas.microsoft.com/office/drawing/2014/main" id="{18D7BC2C-1252-596D-5EE6-6650A8C8E4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37251D-8B08-BA0C-3207-1AA237257727}"/>
              </a:ext>
            </a:extLst>
          </p:cNvPr>
          <p:cNvSpPr>
            <a:spLocks noGrp="1"/>
          </p:cNvSpPr>
          <p:nvPr>
            <p:ph type="sldNum" sz="quarter" idx="12"/>
          </p:nvPr>
        </p:nvSpPr>
        <p:spPr/>
        <p:txBody>
          <a:bodyPr/>
          <a:lstStyle/>
          <a:p>
            <a:fld id="{84729B3B-96B5-4462-819D-84930C3B8BB7}" type="slidenum">
              <a:rPr lang="en-US" smtClean="0"/>
              <a:t>‹#›</a:t>
            </a:fld>
            <a:endParaRPr lang="en-US"/>
          </a:p>
        </p:txBody>
      </p:sp>
    </p:spTree>
    <p:extLst>
      <p:ext uri="{BB962C8B-B14F-4D97-AF65-F5344CB8AC3E}">
        <p14:creationId xmlns:p14="http://schemas.microsoft.com/office/powerpoint/2010/main" val="1419415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2B082E-5FC7-BEB1-B2D0-4E57082D6F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90F074-7E41-109A-6E9F-C68C309966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6739FC-AEB6-CE91-3E82-9F26C5F956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C1F3E73-1655-4CD1-924E-2FDABA8EB377}" type="datetimeFigureOut">
              <a:rPr lang="en-US" smtClean="0"/>
              <a:t>9/23/2024</a:t>
            </a:fld>
            <a:endParaRPr lang="en-US"/>
          </a:p>
        </p:txBody>
      </p:sp>
      <p:sp>
        <p:nvSpPr>
          <p:cNvPr id="5" name="Footer Placeholder 4">
            <a:extLst>
              <a:ext uri="{FF2B5EF4-FFF2-40B4-BE49-F238E27FC236}">
                <a16:creationId xmlns:a16="http://schemas.microsoft.com/office/drawing/2014/main" id="{F92BED5B-176C-1F4E-8E27-0D1A1F917E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B1777F4-3EDF-A16D-7E6C-40558A7456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4729B3B-96B5-4462-819D-84930C3B8BB7}" type="slidenum">
              <a:rPr lang="en-US" smtClean="0"/>
              <a:t>‹#›</a:t>
            </a:fld>
            <a:endParaRPr lang="en-US"/>
          </a:p>
        </p:txBody>
      </p:sp>
    </p:spTree>
    <p:extLst>
      <p:ext uri="{BB962C8B-B14F-4D97-AF65-F5344CB8AC3E}">
        <p14:creationId xmlns:p14="http://schemas.microsoft.com/office/powerpoint/2010/main" val="33183123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10B_B490C708.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britannica.com/" TargetMode="Externa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microsoft.com/office/2018/10/relationships/comments" Target="../comments/modernComment_116_373AFDA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A group of people working in a vineyard&#10;&#10;Description automatically generated">
            <a:extLst>
              <a:ext uri="{FF2B5EF4-FFF2-40B4-BE49-F238E27FC236}">
                <a16:creationId xmlns:a16="http://schemas.microsoft.com/office/drawing/2014/main" id="{947F41A3-4004-FF7C-9D88-84AD0C72E71B}"/>
              </a:ext>
            </a:extLst>
          </p:cNvPr>
          <p:cNvPicPr>
            <a:picLocks noChangeAspect="1"/>
          </p:cNvPicPr>
          <p:nvPr/>
        </p:nvPicPr>
        <p:blipFill rotWithShape="1">
          <a:blip r:embed="rId2">
            <a:extLst>
              <a:ext uri="{28A0092B-C50C-407E-A947-70E740481C1C}">
                <a14:useLocalDpi xmlns:a14="http://schemas.microsoft.com/office/drawing/2010/main" val="0"/>
              </a:ext>
            </a:extLst>
          </a:blip>
          <a:srcRect l="4902" r="5071"/>
          <a:stretch/>
        </p:blipFill>
        <p:spPr>
          <a:xfrm>
            <a:off x="29343" y="0"/>
            <a:ext cx="12162657" cy="6858000"/>
          </a:xfrm>
          <a:prstGeom prst="rect">
            <a:avLst/>
          </a:prstGeom>
        </p:spPr>
      </p:pic>
      <p:sp>
        <p:nvSpPr>
          <p:cNvPr id="2" name="Title 1">
            <a:extLst>
              <a:ext uri="{FF2B5EF4-FFF2-40B4-BE49-F238E27FC236}">
                <a16:creationId xmlns:a16="http://schemas.microsoft.com/office/drawing/2014/main" id="{D2AB891C-6F49-CDD8-8D29-1BCF067856A8}"/>
              </a:ext>
            </a:extLst>
          </p:cNvPr>
          <p:cNvSpPr>
            <a:spLocks noGrp="1"/>
          </p:cNvSpPr>
          <p:nvPr>
            <p:ph type="title"/>
          </p:nvPr>
        </p:nvSpPr>
        <p:spPr>
          <a:xfrm>
            <a:off x="838200" y="2937637"/>
            <a:ext cx="10515600" cy="3597275"/>
          </a:xfrm>
        </p:spPr>
        <p:txBody>
          <a:bodyPr>
            <a:normAutofit/>
          </a:bodyPr>
          <a:lstStyle/>
          <a:p>
            <a:pPr algn="ctr"/>
            <a:r>
              <a:rPr lang="en-US" sz="2800" b="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Presented by</a:t>
            </a:r>
            <a:br>
              <a:rPr lang="en-US" sz="4000" b="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br>
            <a:r>
              <a:rPr lang="en-US" sz="4000" b="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Marc Silver</a:t>
            </a:r>
            <a:endParaRPr lang="en-US" sz="4000" dirty="0">
              <a:solidFill>
                <a:schemeClr val="bg1"/>
              </a:solidFill>
            </a:endParaRPr>
          </a:p>
        </p:txBody>
      </p:sp>
    </p:spTree>
    <p:extLst>
      <p:ext uri="{BB962C8B-B14F-4D97-AF65-F5344CB8AC3E}">
        <p14:creationId xmlns:p14="http://schemas.microsoft.com/office/powerpoint/2010/main" val="661738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F28A-C9A4-8052-3A9B-B5E7183AB205}"/>
              </a:ext>
            </a:extLst>
          </p:cNvPr>
          <p:cNvSpPr>
            <a:spLocks noGrp="1"/>
          </p:cNvSpPr>
          <p:nvPr>
            <p:ph type="title"/>
          </p:nvPr>
        </p:nvSpPr>
        <p:spPr>
          <a:xfrm>
            <a:off x="0" y="1"/>
            <a:ext cx="12192000" cy="1670303"/>
          </a:xfrm>
        </p:spPr>
        <p:txBody>
          <a:bodyPr>
            <a:noAutofit/>
          </a:bodyPr>
          <a:lstStyle/>
          <a:p>
            <a:pPr marL="228600" marR="0" algn="ctr">
              <a:lnSpc>
                <a:spcPct val="107000"/>
              </a:lnSpc>
              <a:spcBef>
                <a:spcPts val="0"/>
              </a:spcBef>
              <a:spcAft>
                <a:spcPts val="800"/>
              </a:spcAf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The Huguenot Influence and the Rise of Constantia (1680s-1800s)</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861AF8B-0A64-636F-3B71-1AAFF7A80E19}"/>
              </a:ext>
            </a:extLst>
          </p:cNvPr>
          <p:cNvSpPr>
            <a:spLocks noGrp="1"/>
          </p:cNvSpPr>
          <p:nvPr>
            <p:ph idx="1"/>
          </p:nvPr>
        </p:nvSpPr>
        <p:spPr>
          <a:xfrm>
            <a:off x="329184" y="1832356"/>
            <a:ext cx="5925312" cy="3291840"/>
          </a:xfrm>
        </p:spPr>
        <p:txBody>
          <a:bodyPr>
            <a:noAutofit/>
          </a:bodyPr>
          <a:lstStyle/>
          <a:p>
            <a:pPr marL="22860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French Huguenots, who fled religious persecution in France and arrived at the Cape in the late 17th century, significantly influenced the South African wine industry. </a:t>
            </a:r>
          </a:p>
          <a:p>
            <a:pPr marL="22860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Many of these refugees were skilled viticulturists, and their expertise helped improve the quality of wine production in the region. </a:t>
            </a:r>
          </a:p>
        </p:txBody>
      </p:sp>
      <p:pic>
        <p:nvPicPr>
          <p:cNvPr id="7" name="Picture 6" descr="A group of people standing in a harbor&#10;&#10;Description automatically generated">
            <a:extLst>
              <a:ext uri="{FF2B5EF4-FFF2-40B4-BE49-F238E27FC236}">
                <a16:creationId xmlns:a16="http://schemas.microsoft.com/office/drawing/2014/main" id="{44A6E640-D5EB-22F8-07ED-1A15ABA374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6688" y="1832357"/>
            <a:ext cx="5925312" cy="3291840"/>
          </a:xfrm>
          <a:prstGeom prst="rect">
            <a:avLst/>
          </a:prstGeom>
        </p:spPr>
      </p:pic>
      <p:sp>
        <p:nvSpPr>
          <p:cNvPr id="9" name="TextBox 8">
            <a:extLst>
              <a:ext uri="{FF2B5EF4-FFF2-40B4-BE49-F238E27FC236}">
                <a16:creationId xmlns:a16="http://schemas.microsoft.com/office/drawing/2014/main" id="{322914C2-A2A6-1F09-C31C-1891E4BA86B9}"/>
              </a:ext>
            </a:extLst>
          </p:cNvPr>
          <p:cNvSpPr txBox="1"/>
          <p:nvPr/>
        </p:nvSpPr>
        <p:spPr>
          <a:xfrm>
            <a:off x="0" y="5152136"/>
            <a:ext cx="11826240" cy="866263"/>
          </a:xfrm>
          <a:prstGeom prst="rect">
            <a:avLst/>
          </a:prstGeom>
          <a:noFill/>
        </p:spPr>
        <p:txBody>
          <a:bodyPr wrap="square">
            <a:spAutoFit/>
          </a:bodyPr>
          <a:lstStyle/>
          <a:p>
            <a:pPr marL="514350" marR="0" indent="-28575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They settled in areas such as Franschhoek, a name that translates to “French Corner,” which remains one of South Africa’s most famous wine regions today.</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32692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EDF28A-C9A4-8052-3A9B-B5E7183AB205}"/>
              </a:ext>
            </a:extLst>
          </p:cNvPr>
          <p:cNvSpPr>
            <a:spLocks noGrp="1"/>
          </p:cNvSpPr>
          <p:nvPr>
            <p:ph type="title"/>
          </p:nvPr>
        </p:nvSpPr>
        <p:spPr>
          <a:xfrm>
            <a:off x="0" y="438913"/>
            <a:ext cx="6448423" cy="2380488"/>
          </a:xfrm>
        </p:spPr>
        <p:txBody>
          <a:bodyPr anchor="t">
            <a:normAutofit/>
          </a:bodyPr>
          <a:lstStyle/>
          <a:p>
            <a:pPr marL="228600" marR="0" algn="ctr">
              <a:spcBef>
                <a:spcPts val="0"/>
              </a:spcBef>
              <a:spcAft>
                <a:spcPts val="800"/>
              </a:spcAft>
            </a:pPr>
            <a:r>
              <a:rPr lang="en-US" sz="3700" b="1" kern="100" dirty="0">
                <a:effectLst/>
                <a:latin typeface="Times New Roman" panose="02020603050405020304" pitchFamily="18" charset="0"/>
                <a:ea typeface="Aptos" panose="020B0004020202020204" pitchFamily="34" charset="0"/>
                <a:cs typeface="Times New Roman" panose="02020603050405020304" pitchFamily="18" charset="0"/>
              </a:rPr>
              <a:t>The Huguenot Influence and the Rise of Constantia </a:t>
            </a:r>
            <a:br>
              <a:rPr lang="en-US" sz="3700" b="1"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3700" b="1" kern="100" dirty="0">
                <a:effectLst/>
                <a:latin typeface="Times New Roman" panose="02020603050405020304" pitchFamily="18" charset="0"/>
                <a:ea typeface="Aptos" panose="020B0004020202020204" pitchFamily="34" charset="0"/>
                <a:cs typeface="Times New Roman" panose="02020603050405020304" pitchFamily="18" charset="0"/>
              </a:rPr>
              <a:t>(1680s-1800s)</a:t>
            </a:r>
            <a:endParaRPr lang="en-US" sz="37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landscape with a house and trees&#10;&#10;Description automatically generated">
            <a:extLst>
              <a:ext uri="{FF2B5EF4-FFF2-40B4-BE49-F238E27FC236}">
                <a16:creationId xmlns:a16="http://schemas.microsoft.com/office/drawing/2014/main" id="{15FC5C43-5CFB-F829-CE82-46AD9EEB47A6}"/>
              </a:ext>
            </a:extLst>
          </p:cNvPr>
          <p:cNvPicPr>
            <a:picLocks noChangeAspect="1"/>
          </p:cNvPicPr>
          <p:nvPr/>
        </p:nvPicPr>
        <p:blipFill>
          <a:blip r:embed="rId2">
            <a:extLst>
              <a:ext uri="{28A0092B-C50C-407E-A947-70E740481C1C}">
                <a14:useLocalDpi xmlns:a14="http://schemas.microsoft.com/office/drawing/2010/main" val="0"/>
              </a:ext>
            </a:extLst>
          </a:blip>
          <a:srcRect r="3778" b="1"/>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3" name="Content Placeholder 2">
            <a:extLst>
              <a:ext uri="{FF2B5EF4-FFF2-40B4-BE49-F238E27FC236}">
                <a16:creationId xmlns:a16="http://schemas.microsoft.com/office/drawing/2014/main" id="{D861AF8B-0A64-636F-3B71-1AAFF7A80E19}"/>
              </a:ext>
            </a:extLst>
          </p:cNvPr>
          <p:cNvSpPr>
            <a:spLocks noGrp="1"/>
          </p:cNvSpPr>
          <p:nvPr>
            <p:ph idx="1"/>
          </p:nvPr>
        </p:nvSpPr>
        <p:spPr>
          <a:xfrm>
            <a:off x="6797004" y="243840"/>
            <a:ext cx="5260884" cy="6614160"/>
          </a:xfrm>
        </p:spPr>
        <p:txBody>
          <a:bodyPr anchor="t">
            <a:normAutofit/>
          </a:bodyPr>
          <a:lstStyle/>
          <a:p>
            <a:pPr marL="228600" marR="0">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establishment of the Constantia estate in 1685 by Simon van der Stel, the governor of the Cape, was a landmark moment in the history of South African wine. </a:t>
            </a:r>
          </a:p>
          <a:p>
            <a:pPr marL="228600" marR="0">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Located just outside Cape Town, the estate quickly gained a reputation for producing high-quality wines.</a:t>
            </a:r>
          </a:p>
          <a:p>
            <a:pPr marL="228600" marR="0">
              <a:spcBef>
                <a:spcPts val="0"/>
              </a:spcBef>
              <a:spcAft>
                <a:spcPts val="800"/>
              </a:spcAft>
            </a:pPr>
            <a:r>
              <a:rPr lang="en-US" sz="2400" kern="100" dirty="0" err="1">
                <a:latin typeface="Times New Roman" panose="02020603050405020304" pitchFamily="18" charset="0"/>
                <a:ea typeface="Aptos" panose="020B0004020202020204" pitchFamily="34" charset="0"/>
                <a:cs typeface="Times New Roman" panose="02020603050405020304" pitchFamily="18" charset="0"/>
              </a:rPr>
              <a:t>Klien</a:t>
            </a:r>
            <a:r>
              <a:rPr lang="en-US" sz="2400" kern="100" dirty="0">
                <a:latin typeface="Times New Roman" panose="02020603050405020304" pitchFamily="18" charset="0"/>
                <a:ea typeface="Aptos" panose="020B0004020202020204" pitchFamily="34" charset="0"/>
                <a:cs typeface="Times New Roman" panose="02020603050405020304" pitchFamily="18" charset="0"/>
              </a:rPr>
              <a:t> Constantia is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particularly known for its sweet dessert wine, which became known simply as "Constantia." </a:t>
            </a:r>
          </a:p>
          <a:p>
            <a:pPr marL="228600" marR="0">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By the 18th century, Constantia wines had gained international fame, enjoyed by European royalty, including King Louis Philippe of France and King George IV of England, as well as literary figures such as Jane Austen and Charles Baudelaire</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99370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F28A-C9A4-8052-3A9B-B5E7183AB205}"/>
              </a:ext>
            </a:extLst>
          </p:cNvPr>
          <p:cNvSpPr>
            <a:spLocks noGrp="1"/>
          </p:cNvSpPr>
          <p:nvPr>
            <p:ph type="title"/>
          </p:nvPr>
        </p:nvSpPr>
        <p:spPr>
          <a:xfrm>
            <a:off x="0" y="1"/>
            <a:ext cx="12192000" cy="1670303"/>
          </a:xfrm>
        </p:spPr>
        <p:txBody>
          <a:bodyPr>
            <a:noAutofit/>
          </a:bodyPr>
          <a:lstStyle/>
          <a:p>
            <a:pPr marL="228600" marR="0" algn="ctr">
              <a:lnSpc>
                <a:spcPct val="107000"/>
              </a:lnSpc>
              <a:spcBef>
                <a:spcPts val="0"/>
              </a:spcBef>
              <a:spcAft>
                <a:spcPts val="800"/>
              </a:spcAf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The Huguenot Influence and </a:t>
            </a:r>
            <a:br>
              <a:rPr lang="en-US" b="1"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the Rise of Constantia (1680s-1800s)</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861AF8B-0A64-636F-3B71-1AAFF7A80E19}"/>
              </a:ext>
            </a:extLst>
          </p:cNvPr>
          <p:cNvSpPr>
            <a:spLocks noGrp="1"/>
          </p:cNvSpPr>
          <p:nvPr>
            <p:ph idx="1"/>
          </p:nvPr>
        </p:nvSpPr>
        <p:spPr>
          <a:xfrm>
            <a:off x="353568" y="1670304"/>
            <a:ext cx="7900417" cy="4840224"/>
          </a:xfrm>
        </p:spPr>
        <p:txBody>
          <a:bodyPr>
            <a:noAutofit/>
          </a:bodyPr>
          <a:lstStyle/>
          <a:p>
            <a:pPr marL="22860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Constantia’s success helped solidify the Cape’s reputation as a wine-producing region of note. </a:t>
            </a:r>
          </a:p>
          <a:p>
            <a:pPr marL="228600" marR="0">
              <a:lnSpc>
                <a:spcPct val="107000"/>
              </a:lnSpc>
              <a:spcBef>
                <a:spcPts val="0"/>
              </a:spcBef>
              <a:spcAft>
                <a:spcPts val="800"/>
              </a:spcAft>
            </a:pPr>
            <a:r>
              <a:rPr lang="en-US" sz="2400" dirty="0">
                <a:latin typeface="Times New Roman" panose="02020603050405020304" pitchFamily="18" charset="0"/>
                <a:cs typeface="Times New Roman" panose="02020603050405020304" pitchFamily="18" charset="0"/>
              </a:rPr>
              <a:t>In 1705, Naturalist François Valentyn called </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Constantia’s wine </a:t>
            </a:r>
            <a:r>
              <a:rPr lang="en-US" sz="2400" dirty="0">
                <a:latin typeface="Times New Roman" panose="02020603050405020304" pitchFamily="18" charset="0"/>
                <a:cs typeface="Times New Roman" panose="02020603050405020304" pitchFamily="18" charset="0"/>
              </a:rPr>
              <a:t>"The choicest wine to be found at the Cape...so divine and enticing in taste.</a:t>
            </a:r>
            <a:r>
              <a:rPr lang="en-US" sz="2400" baseline="300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But it was Hendrik Cloete, who bought the homestead in 1778 and expanded the winery and is considered the Father of South African Wine.</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22860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However, the 19th century brought new challenges, as the industry faced devastating setbacks due to the arrival of vine diseases such as phylloxera and powdery mildew, which decimated vineyards across the Cape.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hand pouring wine into a glass&#10;&#10;Description automatically generated">
            <a:extLst>
              <a:ext uri="{FF2B5EF4-FFF2-40B4-BE49-F238E27FC236}">
                <a16:creationId xmlns:a16="http://schemas.microsoft.com/office/drawing/2014/main" id="{660C7C6A-F0B5-1D87-E0FF-CA8A5136238F}"/>
              </a:ext>
            </a:extLst>
          </p:cNvPr>
          <p:cNvPicPr>
            <a:picLocks noChangeAspect="1"/>
          </p:cNvPicPr>
          <p:nvPr/>
        </p:nvPicPr>
        <p:blipFill rotWithShape="1">
          <a:blip r:embed="rId2">
            <a:extLst>
              <a:ext uri="{28A0092B-C50C-407E-A947-70E740481C1C}">
                <a14:useLocalDpi xmlns:a14="http://schemas.microsoft.com/office/drawing/2010/main" val="0"/>
              </a:ext>
            </a:extLst>
          </a:blip>
          <a:srcRect l="13970" t="11533" b="22600"/>
          <a:stretch/>
        </p:blipFill>
        <p:spPr>
          <a:xfrm>
            <a:off x="8345806" y="1622883"/>
            <a:ext cx="3846194" cy="5235116"/>
          </a:xfrm>
          <a:prstGeom prst="rect">
            <a:avLst/>
          </a:prstGeom>
        </p:spPr>
      </p:pic>
    </p:spTree>
    <p:extLst>
      <p:ext uri="{BB962C8B-B14F-4D97-AF65-F5344CB8AC3E}">
        <p14:creationId xmlns:p14="http://schemas.microsoft.com/office/powerpoint/2010/main" val="220829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F28A-C9A4-8052-3A9B-B5E7183AB205}"/>
              </a:ext>
            </a:extLst>
          </p:cNvPr>
          <p:cNvSpPr>
            <a:spLocks noGrp="1"/>
          </p:cNvSpPr>
          <p:nvPr>
            <p:ph type="title"/>
          </p:nvPr>
        </p:nvSpPr>
        <p:spPr>
          <a:xfrm>
            <a:off x="0" y="1"/>
            <a:ext cx="12192000" cy="1402079"/>
          </a:xfrm>
        </p:spPr>
        <p:txBody>
          <a:bodyPr>
            <a:noAutofit/>
          </a:bodyPr>
          <a:lstStyle/>
          <a:p>
            <a:pPr marL="228600" marR="0" algn="ctr">
              <a:lnSpc>
                <a:spcPct val="107000"/>
              </a:lnSpc>
              <a:spcBef>
                <a:spcPts val="0"/>
              </a:spcBef>
              <a:spcAft>
                <a:spcPts val="800"/>
              </a:spcAft>
            </a:pP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The Struggles and Transformations </a:t>
            </a:r>
            <a:b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of the 19th Century</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861AF8B-0A64-636F-3B71-1AAFF7A80E19}"/>
              </a:ext>
            </a:extLst>
          </p:cNvPr>
          <p:cNvSpPr>
            <a:spLocks noGrp="1"/>
          </p:cNvSpPr>
          <p:nvPr>
            <p:ph idx="1"/>
          </p:nvPr>
        </p:nvSpPr>
        <p:spPr>
          <a:xfrm>
            <a:off x="0" y="1492715"/>
            <a:ext cx="12045696" cy="2182368"/>
          </a:xfrm>
        </p:spPr>
        <p:txBody>
          <a:bodyPr>
            <a:noAutofit/>
          </a:bodyPr>
          <a:lstStyle/>
          <a:p>
            <a:pPr marL="22860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19th century was a tumultuous period for the South African wine industry. The discovery of gold and diamonds in the late 1800s shifted the country’s economic focus away from agriculture, including viticulture. </a:t>
            </a:r>
          </a:p>
          <a:p>
            <a:pPr marL="22860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introduction of British colonial rule also had significant impacts, as the British initially preferred spirits and fortified wines, leading to a decline in the production of table wines.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close-up of a leaf with many spots&#10;&#10;Description automatically generated">
            <a:extLst>
              <a:ext uri="{FF2B5EF4-FFF2-40B4-BE49-F238E27FC236}">
                <a16:creationId xmlns:a16="http://schemas.microsoft.com/office/drawing/2014/main" id="{95C58C16-F6ED-FB15-DAEC-E9864D55BF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75083"/>
            <a:ext cx="4514850" cy="3272833"/>
          </a:xfrm>
          <a:prstGeom prst="rect">
            <a:avLst/>
          </a:prstGeom>
        </p:spPr>
      </p:pic>
      <p:sp>
        <p:nvSpPr>
          <p:cNvPr id="7" name="TextBox 6">
            <a:extLst>
              <a:ext uri="{FF2B5EF4-FFF2-40B4-BE49-F238E27FC236}">
                <a16:creationId xmlns:a16="http://schemas.microsoft.com/office/drawing/2014/main" id="{FFEF7B65-560C-B132-4D17-DC6B464D3C6B}"/>
              </a:ext>
            </a:extLst>
          </p:cNvPr>
          <p:cNvSpPr txBox="1"/>
          <p:nvPr/>
        </p:nvSpPr>
        <p:spPr>
          <a:xfrm>
            <a:off x="4514850" y="3608027"/>
            <a:ext cx="7530846" cy="3339889"/>
          </a:xfrm>
          <a:prstGeom prst="rect">
            <a:avLst/>
          </a:prstGeom>
          <a:noFill/>
        </p:spPr>
        <p:txBody>
          <a:bodyPr wrap="square">
            <a:spAutoFit/>
          </a:bodyPr>
          <a:lstStyle/>
          <a:p>
            <a:pPr marL="571500" marR="0" indent="-34290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arrival of phylloxera, a vine-destroying insect, in the 1880s, followed by powdery mildew, caused widespread devastation to South African vineyards. </a:t>
            </a:r>
          </a:p>
          <a:p>
            <a:pPr marL="571500" marR="0" indent="-34290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Many farmers were forced to turn to other crops or abandoned farming altogether. This period of hardship led to a decline in the quality and quantity of South African wine, and it took years for the industry to recover.</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13529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F28A-C9A4-8052-3A9B-B5E7183AB205}"/>
              </a:ext>
            </a:extLst>
          </p:cNvPr>
          <p:cNvSpPr>
            <a:spLocks noGrp="1"/>
          </p:cNvSpPr>
          <p:nvPr>
            <p:ph type="title"/>
          </p:nvPr>
        </p:nvSpPr>
        <p:spPr>
          <a:xfrm>
            <a:off x="0" y="1"/>
            <a:ext cx="12192000" cy="1670303"/>
          </a:xfrm>
        </p:spPr>
        <p:txBody>
          <a:bodyPr>
            <a:noAutofit/>
          </a:bodyPr>
          <a:lstStyle/>
          <a:p>
            <a:pPr marL="228600" marR="0"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The Establishment of KWV </a:t>
            </a:r>
            <a:b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and the Industry's Revival (20th Century)</a:t>
            </a:r>
            <a:endParaRPr lang="en-US" sz="4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861AF8B-0A64-636F-3B71-1AAFF7A80E19}"/>
              </a:ext>
            </a:extLst>
          </p:cNvPr>
          <p:cNvSpPr>
            <a:spLocks noGrp="1"/>
          </p:cNvSpPr>
          <p:nvPr>
            <p:ph idx="1"/>
          </p:nvPr>
        </p:nvSpPr>
        <p:spPr>
          <a:xfrm>
            <a:off x="353568" y="1670304"/>
            <a:ext cx="11155680" cy="5187696"/>
          </a:xfrm>
        </p:spPr>
        <p:txBody>
          <a:bodyPr>
            <a:noAutofit/>
          </a:bodyPr>
          <a:lstStyle/>
          <a:p>
            <a:pPr marL="22860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early 20th century marked the beginning of a new era for South African wine, as the industry sought to recover from the challenges of the previous century. </a:t>
            </a:r>
          </a:p>
          <a:p>
            <a:pPr marL="22860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Koöperatieve Wijnbouwers Vereniging van Zuid-Afrika (KWV) which translates to: </a:t>
            </a:r>
            <a:r>
              <a:rPr lang="en-US" sz="2400" dirty="0">
                <a:latin typeface="Times New Roman" panose="02020603050405020304" pitchFamily="18" charset="0"/>
                <a:cs typeface="Times New Roman" panose="02020603050405020304" pitchFamily="18" charset="0"/>
              </a:rPr>
              <a:t>Cooperative Wine Growers Association of South Africa, </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was established by wine farmers as a cooperative aimed at stabilizing the industry. </a:t>
            </a:r>
          </a:p>
          <a:p>
            <a:pPr>
              <a:lnSpc>
                <a:spcPct val="107000"/>
              </a:lnSpc>
              <a:spcBef>
                <a:spcPts val="0"/>
              </a:spcBef>
              <a:spcAft>
                <a:spcPts val="800"/>
              </a:spcAft>
            </a:pPr>
            <a:r>
              <a:rPr lang="en-US" sz="2400" dirty="0">
                <a:effectLst/>
                <a:latin typeface="Times New Roman" panose="02020603050405020304" pitchFamily="18" charset="0"/>
                <a:cs typeface="Times New Roman" panose="02020603050405020304" pitchFamily="18" charset="0"/>
              </a:rPr>
              <a:t>KWV, Wine &amp; Spirits producers in South Africa was founded in 1918</a:t>
            </a:r>
            <a:r>
              <a:rPr lang="en-US" sz="2400" dirty="0">
                <a:latin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cs typeface="Times New Roman" panose="02020603050405020304" pitchFamily="18" charset="0"/>
              </a:rPr>
              <a:t> </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Today KWV’s co-operative is still active and represents 29 brands.</a:t>
            </a:r>
            <a:r>
              <a:rPr lang="en-US" sz="2400" dirty="0">
                <a:effectLst/>
                <a:latin typeface="Times New Roman" panose="02020603050405020304" pitchFamily="18" charset="0"/>
                <a:cs typeface="Times New Roman" panose="02020603050405020304" pitchFamily="18" charset="0"/>
              </a:rPr>
              <a:t> </a:t>
            </a:r>
          </a:p>
          <a:p>
            <a:pPr>
              <a:lnSpc>
                <a:spcPct val="107000"/>
              </a:lnSpc>
              <a:spcBef>
                <a:spcPts val="0"/>
              </a:spcBef>
              <a:spcAft>
                <a:spcPts val="800"/>
              </a:spcAft>
            </a:pPr>
            <a:r>
              <a:rPr lang="en-US" sz="2400" dirty="0">
                <a:latin typeface="Times New Roman" panose="02020603050405020304" pitchFamily="18" charset="0"/>
                <a:cs typeface="Times New Roman" panose="02020603050405020304" pitchFamily="18" charset="0"/>
              </a:rPr>
              <a:t>In 1924 the KWV Act is passed, and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specific administrative responsibilities,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as well as the sole exporting and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importing of surplus alcohol, were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assigned to KWV.</a:t>
            </a:r>
          </a:p>
          <a:p>
            <a:pPr>
              <a:lnSpc>
                <a:spcPct val="107000"/>
              </a:lnSpc>
              <a:spcBef>
                <a:spcPts val="0"/>
              </a:spcBef>
              <a:spcAft>
                <a:spcPts val="800"/>
              </a:spcAft>
            </a:pPr>
            <a:endParaRPr lang="en-US" sz="2400" dirty="0">
              <a:latin typeface="Times New Roman" panose="02020603050405020304" pitchFamily="18" charset="0"/>
              <a:cs typeface="Times New Roman" panose="02020603050405020304" pitchFamily="18" charset="0"/>
            </a:endParaRPr>
          </a:p>
          <a:p>
            <a:pPr>
              <a:lnSpc>
                <a:spcPct val="107000"/>
              </a:lnSpc>
              <a:spcBef>
                <a:spcPts val="0"/>
              </a:spcBef>
              <a:spcAft>
                <a:spcPts val="800"/>
              </a:spcAft>
            </a:pPr>
            <a:endParaRPr lang="en-US" sz="2400" dirty="0">
              <a:latin typeface="Times New Roman" panose="02020603050405020304" pitchFamily="18" charset="0"/>
              <a:cs typeface="Times New Roman" panose="02020603050405020304" pitchFamily="18" charset="0"/>
            </a:endParaRPr>
          </a:p>
          <a:p>
            <a:pPr marL="228600" marR="0">
              <a:lnSpc>
                <a:spcPct val="107000"/>
              </a:lnSpc>
              <a:spcBef>
                <a:spcPts val="0"/>
              </a:spcBef>
              <a:spcAft>
                <a:spcPts val="800"/>
              </a:spcAft>
            </a:pP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5" name="Picture 4" descr="A row of wine bottles on a table&#10;&#10;Description automatically generated">
            <a:extLst>
              <a:ext uri="{FF2B5EF4-FFF2-40B4-BE49-F238E27FC236}">
                <a16:creationId xmlns:a16="http://schemas.microsoft.com/office/drawing/2014/main" id="{83DC857B-F481-E410-61C0-DE7DBE5AC315}"/>
              </a:ext>
            </a:extLst>
          </p:cNvPr>
          <p:cNvPicPr>
            <a:picLocks noChangeAspect="1"/>
          </p:cNvPicPr>
          <p:nvPr/>
        </p:nvPicPr>
        <p:blipFill rotWithShape="1">
          <a:blip r:embed="rId4">
            <a:extLst>
              <a:ext uri="{28A0092B-C50C-407E-A947-70E740481C1C}">
                <a14:useLocalDpi xmlns:a14="http://schemas.microsoft.com/office/drawing/2010/main" val="0"/>
              </a:ext>
            </a:extLst>
          </a:blip>
          <a:srcRect l="6071" t="50554" r="4695" b="15447"/>
          <a:stretch/>
        </p:blipFill>
        <p:spPr>
          <a:xfrm>
            <a:off x="5471668" y="4940300"/>
            <a:ext cx="6720332" cy="1917699"/>
          </a:xfrm>
          <a:prstGeom prst="rect">
            <a:avLst/>
          </a:prstGeom>
        </p:spPr>
      </p:pic>
    </p:spTree>
    <p:extLst>
      <p:ext uri="{BB962C8B-B14F-4D97-AF65-F5344CB8AC3E}">
        <p14:creationId xmlns:p14="http://schemas.microsoft.com/office/powerpoint/2010/main" val="302938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F28A-C9A4-8052-3A9B-B5E7183AB205}"/>
              </a:ext>
            </a:extLst>
          </p:cNvPr>
          <p:cNvSpPr>
            <a:spLocks noGrp="1"/>
          </p:cNvSpPr>
          <p:nvPr>
            <p:ph type="title"/>
          </p:nvPr>
        </p:nvSpPr>
        <p:spPr>
          <a:xfrm>
            <a:off x="0" y="1"/>
            <a:ext cx="12192000" cy="1670303"/>
          </a:xfrm>
        </p:spPr>
        <p:txBody>
          <a:bodyPr>
            <a:noAutofit/>
          </a:bodyPr>
          <a:lstStyle/>
          <a:p>
            <a:pPr marL="228600" marR="0"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The Establishment of KWV </a:t>
            </a:r>
            <a:b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and the Industry's Revival (20th Century)</a:t>
            </a:r>
            <a:endParaRPr lang="en-US" sz="4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861AF8B-0A64-636F-3B71-1AAFF7A80E19}"/>
              </a:ext>
            </a:extLst>
          </p:cNvPr>
          <p:cNvSpPr>
            <a:spLocks noGrp="1"/>
          </p:cNvSpPr>
          <p:nvPr>
            <p:ph idx="1"/>
          </p:nvPr>
        </p:nvSpPr>
        <p:spPr>
          <a:xfrm>
            <a:off x="353568" y="1670304"/>
            <a:ext cx="11399520" cy="1267968"/>
          </a:xfrm>
        </p:spPr>
        <p:txBody>
          <a:bodyPr>
            <a:noAutofit/>
          </a:bodyPr>
          <a:lstStyle/>
          <a:p>
            <a:pPr marL="22860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KWV played a crucial role in regulating wine production, controlling prices, and improving quality standards. It also introduced measures to combat overproduction, which had been a persistent problem.</a:t>
            </a:r>
          </a:p>
          <a:p>
            <a:pPr marL="228600" marR="0">
              <a:lnSpc>
                <a:spcPct val="107000"/>
              </a:lnSpc>
              <a:spcBef>
                <a:spcPts val="0"/>
              </a:spcBef>
              <a:spcAft>
                <a:spcPts val="800"/>
              </a:spcAft>
            </a:pPr>
            <a:endParaRPr lang="en-US" sz="2400" dirty="0">
              <a:latin typeface="Times New Roman" panose="02020603050405020304" pitchFamily="18" charset="0"/>
              <a:cs typeface="Times New Roman" panose="02020603050405020304" pitchFamily="18" charset="0"/>
            </a:endParaRPr>
          </a:p>
          <a:p>
            <a:pPr marL="228600" marR="0">
              <a:lnSpc>
                <a:spcPct val="107000"/>
              </a:lnSpc>
              <a:spcBef>
                <a:spcPts val="0"/>
              </a:spcBef>
              <a:spcAft>
                <a:spcPts val="800"/>
              </a:spcAft>
            </a:pP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5" name="Picture 4" descr="A bottle of liquor with a gold label&#10;&#10;Description automatically generated">
            <a:extLst>
              <a:ext uri="{FF2B5EF4-FFF2-40B4-BE49-F238E27FC236}">
                <a16:creationId xmlns:a16="http://schemas.microsoft.com/office/drawing/2014/main" id="{03535B9A-2D8F-16C8-954E-20391F1190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264" y="2938272"/>
            <a:ext cx="1840650" cy="3334511"/>
          </a:xfrm>
          <a:prstGeom prst="rect">
            <a:avLst/>
          </a:prstGeom>
        </p:spPr>
      </p:pic>
      <p:sp>
        <p:nvSpPr>
          <p:cNvPr id="7" name="TextBox 6">
            <a:extLst>
              <a:ext uri="{FF2B5EF4-FFF2-40B4-BE49-F238E27FC236}">
                <a16:creationId xmlns:a16="http://schemas.microsoft.com/office/drawing/2014/main" id="{D87B920C-C240-3229-2CBA-08A6DA750B50}"/>
              </a:ext>
            </a:extLst>
          </p:cNvPr>
          <p:cNvSpPr txBox="1"/>
          <p:nvPr/>
        </p:nvSpPr>
        <p:spPr>
          <a:xfrm>
            <a:off x="2670048" y="3035807"/>
            <a:ext cx="9083040" cy="3278783"/>
          </a:xfrm>
          <a:prstGeom prst="rect">
            <a:avLst/>
          </a:prstGeom>
          <a:noFill/>
        </p:spPr>
        <p:txBody>
          <a:bodyPr wrap="square">
            <a:spAutoFit/>
          </a:bodyPr>
          <a:lstStyle/>
          <a:p>
            <a:pPr marL="285750" marR="0" indent="-28575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Under the KWV’s guidance, the South African wine industry began to regain its footing, with a renewed focus on quality over quantity. However, the country’s isolation due to apartheid-era sanctions in the latter half of the 20th century limited its access to international markets, which hindered growth and innovation.</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1939 with the outbreak of World War II causes exports to decline and domestic brandy consumption to increase. KWV expands its export market to the rest of Africa and the East.</a:t>
            </a:r>
            <a:endParaRPr lang="en-US" sz="2400" dirty="0"/>
          </a:p>
        </p:txBody>
      </p:sp>
      <p:sp>
        <p:nvSpPr>
          <p:cNvPr id="9" name="TextBox 8">
            <a:extLst>
              <a:ext uri="{FF2B5EF4-FFF2-40B4-BE49-F238E27FC236}">
                <a16:creationId xmlns:a16="http://schemas.microsoft.com/office/drawing/2014/main" id="{8D8439B8-9080-C628-8995-E54F790E8747}"/>
              </a:ext>
            </a:extLst>
          </p:cNvPr>
          <p:cNvSpPr txBox="1"/>
          <p:nvPr/>
        </p:nvSpPr>
        <p:spPr>
          <a:xfrm>
            <a:off x="97536" y="6370318"/>
            <a:ext cx="3206496" cy="523220"/>
          </a:xfrm>
          <a:prstGeom prst="rect">
            <a:avLst/>
          </a:prstGeom>
          <a:noFill/>
        </p:spPr>
        <p:txBody>
          <a:bodyPr wrap="square">
            <a:spAutoFit/>
          </a:bodyPr>
          <a:lstStyle/>
          <a:p>
            <a:r>
              <a:rPr lang="en-US" sz="1400" dirty="0"/>
              <a:t>Saint Grigor Armenian Brandy </a:t>
            </a:r>
            <a:br>
              <a:rPr lang="en-US" sz="1400" dirty="0"/>
            </a:br>
            <a:r>
              <a:rPr lang="en-US" sz="1400" dirty="0"/>
              <a:t>50 Year Old Timeless 700ml $389.99 </a:t>
            </a:r>
          </a:p>
        </p:txBody>
      </p:sp>
    </p:spTree>
    <p:extLst>
      <p:ext uri="{BB962C8B-B14F-4D97-AF65-F5344CB8AC3E}">
        <p14:creationId xmlns:p14="http://schemas.microsoft.com/office/powerpoint/2010/main" val="209413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F28A-C9A4-8052-3A9B-B5E7183AB205}"/>
              </a:ext>
            </a:extLst>
          </p:cNvPr>
          <p:cNvSpPr>
            <a:spLocks noGrp="1"/>
          </p:cNvSpPr>
          <p:nvPr>
            <p:ph type="title"/>
          </p:nvPr>
        </p:nvSpPr>
        <p:spPr>
          <a:xfrm>
            <a:off x="0" y="1"/>
            <a:ext cx="12192000" cy="1670303"/>
          </a:xfrm>
        </p:spPr>
        <p:txBody>
          <a:bodyPr>
            <a:noAutofit/>
          </a:bodyPr>
          <a:lstStyle/>
          <a:p>
            <a:pPr marL="228600" marR="0"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The Post-Apartheid Renaissance and </a:t>
            </a:r>
            <a:b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Global Recognition (1990s-Present)</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861AF8B-0A64-636F-3B71-1AAFF7A80E19}"/>
              </a:ext>
            </a:extLst>
          </p:cNvPr>
          <p:cNvSpPr>
            <a:spLocks noGrp="1"/>
          </p:cNvSpPr>
          <p:nvPr>
            <p:ph idx="1"/>
          </p:nvPr>
        </p:nvSpPr>
        <p:spPr>
          <a:xfrm>
            <a:off x="353568" y="1670304"/>
            <a:ext cx="8314944" cy="2670048"/>
          </a:xfrm>
        </p:spPr>
        <p:txBody>
          <a:bodyPr>
            <a:noAutofit/>
          </a:bodyPr>
          <a:lstStyle/>
          <a:p>
            <a:pPr marL="22860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end of apartheid in 1994 marked a turning point for South Africa, both politically and economically, including its wine industry. </a:t>
            </a:r>
          </a:p>
          <a:p>
            <a:pPr marL="22860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With the lifting of international sanctions, South African wines were reintroduced to the global market, where they quickly gained recognition for their quality and diversity. </a:t>
            </a:r>
          </a:p>
          <a:p>
            <a:pPr marL="22860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This period saw an influx of investment, both local and international, which spurred significant advancements in viticulture and winemaking techniques.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group of people playing drums&#10;&#10;Description automatically generated">
            <a:extLst>
              <a:ext uri="{FF2B5EF4-FFF2-40B4-BE49-F238E27FC236}">
                <a16:creationId xmlns:a16="http://schemas.microsoft.com/office/drawing/2014/main" id="{004F3C4A-79C9-956A-5934-B4BDF0BB1A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6049" y="1670304"/>
            <a:ext cx="3425952" cy="5175154"/>
          </a:xfrm>
          <a:prstGeom prst="rect">
            <a:avLst/>
          </a:prstGeom>
        </p:spPr>
      </p:pic>
    </p:spTree>
    <p:extLst>
      <p:ext uri="{BB962C8B-B14F-4D97-AF65-F5344CB8AC3E}">
        <p14:creationId xmlns:p14="http://schemas.microsoft.com/office/powerpoint/2010/main" val="99390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F28A-C9A4-8052-3A9B-B5E7183AB205}"/>
              </a:ext>
            </a:extLst>
          </p:cNvPr>
          <p:cNvSpPr>
            <a:spLocks noGrp="1"/>
          </p:cNvSpPr>
          <p:nvPr>
            <p:ph type="title"/>
          </p:nvPr>
        </p:nvSpPr>
        <p:spPr>
          <a:xfrm>
            <a:off x="0" y="1"/>
            <a:ext cx="12192000" cy="1670303"/>
          </a:xfrm>
        </p:spPr>
        <p:txBody>
          <a:bodyPr>
            <a:noAutofit/>
          </a:bodyPr>
          <a:lstStyle/>
          <a:p>
            <a:pPr marL="228600" marR="0"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The Post-Apartheid Renaissance and </a:t>
            </a:r>
            <a:b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Global Recognition (1990s-Present)</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861AF8B-0A64-636F-3B71-1AAFF7A80E19}"/>
              </a:ext>
            </a:extLst>
          </p:cNvPr>
          <p:cNvSpPr>
            <a:spLocks noGrp="1"/>
          </p:cNvSpPr>
          <p:nvPr>
            <p:ph idx="1"/>
          </p:nvPr>
        </p:nvSpPr>
        <p:spPr>
          <a:xfrm>
            <a:off x="353568" y="1670304"/>
            <a:ext cx="11155680" cy="4840224"/>
          </a:xfrm>
        </p:spPr>
        <p:txBody>
          <a:bodyPr>
            <a:noAutofit/>
          </a:bodyPr>
          <a:lstStyle/>
          <a:p>
            <a:pPr marL="22860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post-apartheid era also brought a wave of new, dynamic winemakers who were eager to experiment with different grape varieties, terroirs, and styles. </a:t>
            </a:r>
          </a:p>
          <a:p>
            <a:pPr marL="22860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Regions such as Stellenbosch, Franschhoek, and the Swartland emerged as centers of innovation, producing wines that reflected the unique characteristics of the South African landscape.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large pile of grapes in a field&#10;&#10;Description automatically generated">
            <a:extLst>
              <a:ext uri="{FF2B5EF4-FFF2-40B4-BE49-F238E27FC236}">
                <a16:creationId xmlns:a16="http://schemas.microsoft.com/office/drawing/2014/main" id="{19417C71-95E4-6546-CDDC-0728803C6349}"/>
              </a:ext>
            </a:extLst>
          </p:cNvPr>
          <p:cNvPicPr>
            <a:picLocks noChangeAspect="1"/>
          </p:cNvPicPr>
          <p:nvPr/>
        </p:nvPicPr>
        <p:blipFill rotWithShape="1">
          <a:blip r:embed="rId3">
            <a:extLst>
              <a:ext uri="{28A0092B-C50C-407E-A947-70E740481C1C}">
                <a14:useLocalDpi xmlns:a14="http://schemas.microsoft.com/office/drawing/2010/main" val="0"/>
              </a:ext>
            </a:extLst>
          </a:blip>
          <a:srcRect b="10716"/>
          <a:stretch/>
        </p:blipFill>
        <p:spPr>
          <a:xfrm>
            <a:off x="6191631" y="3925823"/>
            <a:ext cx="6000369" cy="2932175"/>
          </a:xfrm>
          <a:prstGeom prst="rect">
            <a:avLst/>
          </a:prstGeom>
        </p:spPr>
      </p:pic>
      <p:pic>
        <p:nvPicPr>
          <p:cNvPr id="7" name="Picture 6" descr="A close up of a painting&#10;&#10;Description automatically generated">
            <a:extLst>
              <a:ext uri="{FF2B5EF4-FFF2-40B4-BE49-F238E27FC236}">
                <a16:creationId xmlns:a16="http://schemas.microsoft.com/office/drawing/2014/main" id="{26A95EA4-8139-2DC6-BA1D-B462AE60AC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925824"/>
            <a:ext cx="6177772" cy="2945520"/>
          </a:xfrm>
          <a:prstGeom prst="rect">
            <a:avLst/>
          </a:prstGeom>
        </p:spPr>
      </p:pic>
    </p:spTree>
    <p:extLst>
      <p:ext uri="{BB962C8B-B14F-4D97-AF65-F5344CB8AC3E}">
        <p14:creationId xmlns:p14="http://schemas.microsoft.com/office/powerpoint/2010/main" val="2060395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F28A-C9A4-8052-3A9B-B5E7183AB205}"/>
              </a:ext>
            </a:extLst>
          </p:cNvPr>
          <p:cNvSpPr>
            <a:spLocks noGrp="1"/>
          </p:cNvSpPr>
          <p:nvPr>
            <p:ph type="title"/>
          </p:nvPr>
        </p:nvSpPr>
        <p:spPr>
          <a:xfrm>
            <a:off x="0" y="1"/>
            <a:ext cx="12192000" cy="1670303"/>
          </a:xfrm>
        </p:spPr>
        <p:txBody>
          <a:bodyPr>
            <a:noAutofit/>
          </a:bodyPr>
          <a:lstStyle/>
          <a:p>
            <a:pPr marL="228600" marR="0"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The Post-Apartheid Renaissance and </a:t>
            </a:r>
            <a:b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Global Recognition (1990s-Present)</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861AF8B-0A64-636F-3B71-1AAFF7A80E19}"/>
              </a:ext>
            </a:extLst>
          </p:cNvPr>
          <p:cNvSpPr>
            <a:spLocks noGrp="1"/>
          </p:cNvSpPr>
          <p:nvPr>
            <p:ph idx="1"/>
          </p:nvPr>
        </p:nvSpPr>
        <p:spPr>
          <a:xfrm>
            <a:off x="353568" y="1670304"/>
            <a:ext cx="11155680" cy="1758696"/>
          </a:xfrm>
        </p:spPr>
        <p:txBody>
          <a:bodyPr>
            <a:noAutofit/>
          </a:bodyPr>
          <a:lstStyle/>
          <a:p>
            <a:pPr marL="22860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In addition to traditional varieties like Cabernet Sauvignon, Chardonnay, and Shiraz, South Africa began to make a name for itself with indigenous grapes like Pinotage, a cross between Pinot Noir and Cinsaut developed in the 1920s. Pinotage, once considered an oddity, has since become a symbol of South African viticultural identity.</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7" name="Picture 6" descr="A map of a wine region&#10;&#10;Description automatically generated">
            <a:extLst>
              <a:ext uri="{FF2B5EF4-FFF2-40B4-BE49-F238E27FC236}">
                <a16:creationId xmlns:a16="http://schemas.microsoft.com/office/drawing/2014/main" id="{1E9AD975-E056-45D9-C8DC-9136B96420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40607"/>
            <a:ext cx="4514850" cy="3533775"/>
          </a:xfrm>
          <a:prstGeom prst="rect">
            <a:avLst/>
          </a:prstGeom>
        </p:spPr>
      </p:pic>
      <p:sp>
        <p:nvSpPr>
          <p:cNvPr id="9" name="TextBox 8">
            <a:extLst>
              <a:ext uri="{FF2B5EF4-FFF2-40B4-BE49-F238E27FC236}">
                <a16:creationId xmlns:a16="http://schemas.microsoft.com/office/drawing/2014/main" id="{BF450B60-0938-BC2C-CF14-AAC4298ADE86}"/>
              </a:ext>
            </a:extLst>
          </p:cNvPr>
          <p:cNvSpPr txBox="1"/>
          <p:nvPr/>
        </p:nvSpPr>
        <p:spPr>
          <a:xfrm>
            <a:off x="4514850" y="3429000"/>
            <a:ext cx="7445502" cy="2549544"/>
          </a:xfrm>
          <a:prstGeom prst="rect">
            <a:avLst/>
          </a:prstGeom>
          <a:noFill/>
        </p:spPr>
        <p:txBody>
          <a:bodyPr wrap="square">
            <a:spAutoFit/>
          </a:bodyPr>
          <a:lstStyle/>
          <a:p>
            <a:pPr marL="571500" marR="0" indent="-34290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Today, South Africa is recognized as one of the world’s top wine producers, known for its ability to produce wines that offer exceptional value and quality. </a:t>
            </a:r>
          </a:p>
          <a:p>
            <a:pPr marL="571500" marR="0" indent="-34290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industry continues to evolve, with a growing emphasis on sustainability, fair labor practices, and the preservation of its rich cultural heritage.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15427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F28A-C9A4-8052-3A9B-B5E7183AB205}"/>
              </a:ext>
            </a:extLst>
          </p:cNvPr>
          <p:cNvSpPr>
            <a:spLocks noGrp="1"/>
          </p:cNvSpPr>
          <p:nvPr>
            <p:ph type="title"/>
          </p:nvPr>
        </p:nvSpPr>
        <p:spPr>
          <a:xfrm>
            <a:off x="1" y="3752849"/>
            <a:ext cx="3450335" cy="2452687"/>
          </a:xfrm>
        </p:spPr>
        <p:txBody>
          <a:bodyPr anchor="ctr">
            <a:normAutofit/>
          </a:bodyPr>
          <a:lstStyle/>
          <a:p>
            <a:pPr marL="228600" marR="0" algn="ctr">
              <a:spcBef>
                <a:spcPts val="0"/>
              </a:spcBef>
              <a:spcAft>
                <a:spcPts val="800"/>
              </a:spcAft>
            </a:pPr>
            <a:r>
              <a:rPr lang="en-US" sz="3600" b="1" kern="100" dirty="0">
                <a:effectLst/>
                <a:latin typeface="Times New Roman" panose="02020603050405020304" pitchFamily="18" charset="0"/>
                <a:ea typeface="Aptos" panose="020B0004020202020204" pitchFamily="34" charset="0"/>
                <a:cs typeface="Times New Roman" panose="02020603050405020304" pitchFamily="18" charset="0"/>
              </a:rPr>
              <a:t>A Legacy of Resilience and Innovation</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group of wine bottles&#10;&#10;Description automatically generated">
            <a:extLst>
              <a:ext uri="{FF2B5EF4-FFF2-40B4-BE49-F238E27FC236}">
                <a16:creationId xmlns:a16="http://schemas.microsoft.com/office/drawing/2014/main" id="{10D57F38-C3FC-957B-3690-521583B46FC6}"/>
              </a:ext>
            </a:extLst>
          </p:cNvPr>
          <p:cNvPicPr>
            <a:picLocks noChangeAspect="1"/>
          </p:cNvPicPr>
          <p:nvPr/>
        </p:nvPicPr>
        <p:blipFill>
          <a:blip r:embed="rId2">
            <a:extLst>
              <a:ext uri="{28A0092B-C50C-407E-A947-70E740481C1C}">
                <a14:useLocalDpi xmlns:a14="http://schemas.microsoft.com/office/drawing/2010/main" val="0"/>
              </a:ext>
            </a:extLst>
          </a:blip>
          <a:srcRect t="16214" b="9555"/>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D861AF8B-0A64-636F-3B71-1AAFF7A80E19}"/>
              </a:ext>
            </a:extLst>
          </p:cNvPr>
          <p:cNvSpPr>
            <a:spLocks noGrp="1"/>
          </p:cNvSpPr>
          <p:nvPr>
            <p:ph idx="1"/>
          </p:nvPr>
        </p:nvSpPr>
        <p:spPr>
          <a:xfrm>
            <a:off x="3450336" y="3535680"/>
            <a:ext cx="8741663" cy="3322320"/>
          </a:xfrm>
        </p:spPr>
        <p:txBody>
          <a:bodyPr anchor="ctr">
            <a:noAutofit/>
          </a:bodyPr>
          <a:lstStyle/>
          <a:p>
            <a:pPr marL="228600" marR="0">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The history of South African wine is a testament to the resilience and innovation of its people. </a:t>
            </a:r>
          </a:p>
          <a:p>
            <a:pPr marL="228600" marR="0">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From the first vineyards planted by Dutch settlers to the internationally acclaimed wines of today, South Africa’s wine industry has weathered numerous challenges, emerging stronger with each new era. </a:t>
            </a:r>
          </a:p>
          <a:p>
            <a:pPr marL="228600" marR="0">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As it continues to grow and adapt in the global market, South African wine remains a vital part of the country’s cultural and economic landscape, offering a taste of its history, diversity, and spirit to wine lovers around the world.</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740502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E2D19-27EA-EDAE-D06D-1F39498CE11A}"/>
              </a:ext>
            </a:extLst>
          </p:cNvPr>
          <p:cNvSpPr>
            <a:spLocks noGrp="1"/>
          </p:cNvSpPr>
          <p:nvPr>
            <p:ph type="ctrTitle"/>
          </p:nvPr>
        </p:nvSpPr>
        <p:spPr>
          <a:xfrm>
            <a:off x="0" y="1"/>
            <a:ext cx="12192000" cy="2023872"/>
          </a:xfrm>
        </p:spPr>
        <p:txBody>
          <a:bodyPr anchor="ctr">
            <a:normAutofit/>
          </a:bodyPr>
          <a:lstStyle/>
          <a:p>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The Rich Legacy and Significance of </a:t>
            </a:r>
            <a:b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South African Wine</a:t>
            </a:r>
            <a:endParaRPr lang="en-US" sz="4000" dirty="0"/>
          </a:p>
        </p:txBody>
      </p:sp>
      <p:sp>
        <p:nvSpPr>
          <p:cNvPr id="3" name="Subtitle 2">
            <a:extLst>
              <a:ext uri="{FF2B5EF4-FFF2-40B4-BE49-F238E27FC236}">
                <a16:creationId xmlns:a16="http://schemas.microsoft.com/office/drawing/2014/main" id="{2AFA7C73-0489-5387-BC68-0A6CB25C5EB7}"/>
              </a:ext>
            </a:extLst>
          </p:cNvPr>
          <p:cNvSpPr>
            <a:spLocks noGrp="1"/>
          </p:cNvSpPr>
          <p:nvPr>
            <p:ph type="subTitle" idx="1"/>
          </p:nvPr>
        </p:nvSpPr>
        <p:spPr>
          <a:xfrm>
            <a:off x="585216" y="1609344"/>
            <a:ext cx="11009376" cy="1255776"/>
          </a:xfrm>
        </p:spPr>
        <p:txBody>
          <a:bodyPr/>
          <a:lstStyle/>
          <a:p>
            <a:pPr marL="342900" indent="-342900" algn="l">
              <a:buFont typeface="Arial" panose="020B0604020202020204" pitchFamily="34" charset="0"/>
              <a:buChar char="•"/>
            </a:pPr>
            <a:r>
              <a:rPr lang="en-US" kern="100" dirty="0">
                <a:effectLst/>
                <a:latin typeface="Times New Roman" panose="02020603050405020304" pitchFamily="18" charset="0"/>
                <a:ea typeface="Aptos" panose="020B0004020202020204" pitchFamily="34" charset="0"/>
                <a:cs typeface="Times New Roman" panose="02020603050405020304" pitchFamily="18" charset="0"/>
              </a:rPr>
              <a:t>South Africa, renowned for its stunning landscapes and diverse cultures, is also celebrated for its vibrant wine industry, which boasts a history as rich and complex as the wines it produces. </a:t>
            </a:r>
          </a:p>
          <a:p>
            <a:endParaRPr lang="en-US" dirty="0"/>
          </a:p>
        </p:txBody>
      </p:sp>
      <p:pic>
        <p:nvPicPr>
          <p:cNvPr id="5" name="Picture 4" descr="A map of the region&#10;&#10;Description automatically generated">
            <a:extLst>
              <a:ext uri="{FF2B5EF4-FFF2-40B4-BE49-F238E27FC236}">
                <a16:creationId xmlns:a16="http://schemas.microsoft.com/office/drawing/2014/main" id="{5F03D83A-C4F3-11AC-8EFC-D3B3BF6131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7616" y="2503604"/>
            <a:ext cx="7644384" cy="4354396"/>
          </a:xfrm>
          <a:prstGeom prst="rect">
            <a:avLst/>
          </a:prstGeom>
        </p:spPr>
      </p:pic>
      <p:sp>
        <p:nvSpPr>
          <p:cNvPr id="7" name="TextBox 6">
            <a:extLst>
              <a:ext uri="{FF2B5EF4-FFF2-40B4-BE49-F238E27FC236}">
                <a16:creationId xmlns:a16="http://schemas.microsoft.com/office/drawing/2014/main" id="{72C8E123-C175-5BC2-30C3-7550B5043212}"/>
              </a:ext>
            </a:extLst>
          </p:cNvPr>
          <p:cNvSpPr txBox="1"/>
          <p:nvPr/>
        </p:nvSpPr>
        <p:spPr>
          <a:xfrm>
            <a:off x="585216" y="2792552"/>
            <a:ext cx="3694176" cy="3416320"/>
          </a:xfrm>
          <a:prstGeom prst="rect">
            <a:avLst/>
          </a:prstGeom>
          <a:noFill/>
        </p:spPr>
        <p:txBody>
          <a:bodyPr wrap="square">
            <a:spAutoFit/>
          </a:bodyPr>
          <a:lstStyle/>
          <a:p>
            <a:pPr marL="342900" indent="-342900" algn="l">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From the rolling vineyards of Stellenbosch to the coastal plains of the Western Cape, South African wine has become a symbol of the country’s resilience, innovation, and deep connection to the land.</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07115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F28A-C9A4-8052-3A9B-B5E7183AB205}"/>
              </a:ext>
            </a:extLst>
          </p:cNvPr>
          <p:cNvSpPr>
            <a:spLocks noGrp="1"/>
          </p:cNvSpPr>
          <p:nvPr>
            <p:ph type="title"/>
          </p:nvPr>
        </p:nvSpPr>
        <p:spPr>
          <a:xfrm>
            <a:off x="0" y="1"/>
            <a:ext cx="12192000" cy="1320799"/>
          </a:xfrm>
        </p:spPr>
        <p:txBody>
          <a:bodyPr>
            <a:noAutofit/>
          </a:bodyPr>
          <a:lstStyle/>
          <a:p>
            <a:pPr marL="228600" marR="0"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The Varied Terroir</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861AF8B-0A64-636F-3B71-1AAFF7A80E19}"/>
              </a:ext>
            </a:extLst>
          </p:cNvPr>
          <p:cNvSpPr>
            <a:spLocks noGrp="1"/>
          </p:cNvSpPr>
          <p:nvPr>
            <p:ph idx="1"/>
          </p:nvPr>
        </p:nvSpPr>
        <p:spPr>
          <a:xfrm>
            <a:off x="114300" y="1454404"/>
            <a:ext cx="5445186" cy="4840224"/>
          </a:xfrm>
        </p:spPr>
        <p:txBody>
          <a:bodyPr>
            <a:noAutofit/>
          </a:bodyPr>
          <a:lstStyle/>
          <a:p>
            <a:pPr marL="22860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South Africa’s diverse geography provides a range of terroirs, allowing for the cultivation of a wide variety of grape types. </a:t>
            </a:r>
            <a:endParaRPr lang="en-US" sz="2400" kern="100" dirty="0">
              <a:latin typeface="Times New Roman" panose="02020603050405020304" pitchFamily="18" charset="0"/>
              <a:ea typeface="Aptos" panose="020B0004020202020204" pitchFamily="34" charset="0"/>
              <a:cs typeface="Times New Roman" panose="02020603050405020304" pitchFamily="18" charset="0"/>
            </a:endParaRPr>
          </a:p>
          <a:p>
            <a:pPr marL="22860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Western Cape, where most of the country’s vineyards are located, benefits from a Mediterranean climate with wet winters and dry summers, ideal for wine production. </a:t>
            </a:r>
          </a:p>
          <a:p>
            <a:pPr marL="22860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influence of the Atlantic and Indian Oceans moderates temperatures, contributing to the unique character of South African wines.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map of the wine regions of south africa&#10;&#10;Description automatically generated">
            <a:extLst>
              <a:ext uri="{FF2B5EF4-FFF2-40B4-BE49-F238E27FC236}">
                <a16:creationId xmlns:a16="http://schemas.microsoft.com/office/drawing/2014/main" id="{3082E30F-175D-6625-5FCD-387488620C81}"/>
              </a:ext>
            </a:extLst>
          </p:cNvPr>
          <p:cNvPicPr>
            <a:picLocks noChangeAspect="1"/>
          </p:cNvPicPr>
          <p:nvPr/>
        </p:nvPicPr>
        <p:blipFill rotWithShape="1">
          <a:blip r:embed="rId2">
            <a:extLst>
              <a:ext uri="{28A0092B-C50C-407E-A947-70E740481C1C}">
                <a14:useLocalDpi xmlns:a14="http://schemas.microsoft.com/office/drawing/2010/main" val="0"/>
              </a:ext>
            </a:extLst>
          </a:blip>
          <a:srcRect r="12849"/>
          <a:stretch/>
        </p:blipFill>
        <p:spPr>
          <a:xfrm>
            <a:off x="5559486" y="1454404"/>
            <a:ext cx="6632514" cy="5041899"/>
          </a:xfrm>
          <a:prstGeom prst="rect">
            <a:avLst/>
          </a:prstGeom>
        </p:spPr>
      </p:pic>
    </p:spTree>
    <p:extLst>
      <p:ext uri="{BB962C8B-B14F-4D97-AF65-F5344CB8AC3E}">
        <p14:creationId xmlns:p14="http://schemas.microsoft.com/office/powerpoint/2010/main" val="188364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F28A-C9A4-8052-3A9B-B5E7183AB205}"/>
              </a:ext>
            </a:extLst>
          </p:cNvPr>
          <p:cNvSpPr>
            <a:spLocks noGrp="1"/>
          </p:cNvSpPr>
          <p:nvPr>
            <p:ph type="title"/>
          </p:nvPr>
        </p:nvSpPr>
        <p:spPr>
          <a:xfrm>
            <a:off x="0" y="1"/>
            <a:ext cx="12192000" cy="1670303"/>
          </a:xfrm>
        </p:spPr>
        <p:txBody>
          <a:bodyPr>
            <a:noAutofit/>
          </a:bodyPr>
          <a:lstStyle/>
          <a:p>
            <a:pPr marL="228600" marR="0"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The Varied Terroir</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861AF8B-0A64-636F-3B71-1AAFF7A80E19}"/>
              </a:ext>
            </a:extLst>
          </p:cNvPr>
          <p:cNvSpPr>
            <a:spLocks noGrp="1"/>
          </p:cNvSpPr>
          <p:nvPr>
            <p:ph idx="1"/>
          </p:nvPr>
        </p:nvSpPr>
        <p:spPr>
          <a:xfrm>
            <a:off x="5602110" y="1450848"/>
            <a:ext cx="6589890" cy="4840224"/>
          </a:xfrm>
        </p:spPr>
        <p:txBody>
          <a:bodyPr>
            <a:noAutofit/>
          </a:bodyPr>
          <a:lstStyle/>
          <a:p>
            <a:pPr marL="22860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Stellenbosch, perhaps the most famous wine-producing region, is known for its Cabernet Sauvignon, Merlot, and Pinotage—a uniquely South African variety created in 1925 by crossing Pinot Noir and Cinsaut. The region’s varied soil types, from granite to sandstone, allow for the production of wines with distinct profiles.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Other regions like Franschhoek, Paarl, and the Swartland are also significant. Franschhoek, with its French heritage, is known for its Chardonnay and Sauvignon Blanc, while the Swartland has gained a reputation for its innovative winemakers who produce natural wines from old bush vines.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map of a route&#10;&#10;Description automatically generated">
            <a:extLst>
              <a:ext uri="{FF2B5EF4-FFF2-40B4-BE49-F238E27FC236}">
                <a16:creationId xmlns:a16="http://schemas.microsoft.com/office/drawing/2014/main" id="{7E631228-F353-7D39-A2E0-6D55D22B23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560575"/>
            <a:ext cx="5602111" cy="5297423"/>
          </a:xfrm>
          <a:prstGeom prst="rect">
            <a:avLst/>
          </a:prstGeom>
        </p:spPr>
      </p:pic>
    </p:spTree>
    <p:extLst>
      <p:ext uri="{BB962C8B-B14F-4D97-AF65-F5344CB8AC3E}">
        <p14:creationId xmlns:p14="http://schemas.microsoft.com/office/powerpoint/2010/main" val="44444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F28A-C9A4-8052-3A9B-B5E7183AB205}"/>
              </a:ext>
            </a:extLst>
          </p:cNvPr>
          <p:cNvSpPr>
            <a:spLocks noGrp="1"/>
          </p:cNvSpPr>
          <p:nvPr>
            <p:ph type="title"/>
          </p:nvPr>
        </p:nvSpPr>
        <p:spPr>
          <a:xfrm>
            <a:off x="0" y="1"/>
            <a:ext cx="12192000" cy="1670303"/>
          </a:xfrm>
        </p:spPr>
        <p:txBody>
          <a:bodyPr>
            <a:noAutofit/>
          </a:bodyPr>
          <a:lstStyle/>
          <a:p>
            <a:pPr marL="228600" marR="0" algn="ctr">
              <a:lnSpc>
                <a:spcPct val="107000"/>
              </a:lnSpc>
              <a:spcBef>
                <a:spcPts val="0"/>
              </a:spcBef>
              <a:spcAft>
                <a:spcPts val="800"/>
              </a:spcAf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Pinotage: A Symbol of South African Innovation</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861AF8B-0A64-636F-3B71-1AAFF7A80E19}"/>
              </a:ext>
            </a:extLst>
          </p:cNvPr>
          <p:cNvSpPr>
            <a:spLocks noGrp="1"/>
          </p:cNvSpPr>
          <p:nvPr>
            <p:ph idx="1"/>
          </p:nvPr>
        </p:nvSpPr>
        <p:spPr>
          <a:xfrm>
            <a:off x="158496" y="1670304"/>
            <a:ext cx="5815583" cy="5084064"/>
          </a:xfrm>
        </p:spPr>
        <p:txBody>
          <a:bodyPr>
            <a:noAutofit/>
          </a:bodyPr>
          <a:lstStyle/>
          <a:p>
            <a:pPr marL="22860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Pinotage, South Africa’s signature grape, embodies the country’s innovative spirit. </a:t>
            </a:r>
          </a:p>
          <a:p>
            <a:pPr marL="22860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Developed by Professor Abraham Perold in the early 20th century, Pinotage combines the best qualities of Pinot Noir and Cinsaut, resulting in a wine that is deeply colored, with flavors ranging from red fruit and berries to earthy and smoky notes. </a:t>
            </a:r>
          </a:p>
          <a:p>
            <a:pPr marL="22860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Despite initial criticism, Pinotage has grown in popularity and is now a point of national pride, representing the country’s ability to create something truly unique.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group of wine bottles&#10;&#10;Description automatically generated">
            <a:extLst>
              <a:ext uri="{FF2B5EF4-FFF2-40B4-BE49-F238E27FC236}">
                <a16:creationId xmlns:a16="http://schemas.microsoft.com/office/drawing/2014/main" id="{D16664B0-861F-3508-7B6E-339692A82B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4079" y="1670304"/>
            <a:ext cx="6217921" cy="4352544"/>
          </a:xfrm>
          <a:prstGeom prst="rect">
            <a:avLst/>
          </a:prstGeom>
        </p:spPr>
      </p:pic>
    </p:spTree>
    <p:extLst>
      <p:ext uri="{BB962C8B-B14F-4D97-AF65-F5344CB8AC3E}">
        <p14:creationId xmlns:p14="http://schemas.microsoft.com/office/powerpoint/2010/main" val="424783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F28A-C9A4-8052-3A9B-B5E7183AB205}"/>
              </a:ext>
            </a:extLst>
          </p:cNvPr>
          <p:cNvSpPr>
            <a:spLocks noGrp="1"/>
          </p:cNvSpPr>
          <p:nvPr>
            <p:ph type="title"/>
          </p:nvPr>
        </p:nvSpPr>
        <p:spPr>
          <a:xfrm>
            <a:off x="0" y="1"/>
            <a:ext cx="12192000" cy="1426463"/>
          </a:xfrm>
        </p:spPr>
        <p:txBody>
          <a:bodyPr>
            <a:noAutofit/>
          </a:bodyPr>
          <a:lstStyle/>
          <a:p>
            <a:pPr marL="228600" marR="0" algn="ctr">
              <a:lnSpc>
                <a:spcPct val="107000"/>
              </a:lnSpc>
              <a:spcBef>
                <a:spcPts val="0"/>
              </a:spcBef>
              <a:spcAft>
                <a:spcPts val="800"/>
              </a:spcAf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The Industry’s Modern Renaissance</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861AF8B-0A64-636F-3B71-1AAFF7A80E19}"/>
              </a:ext>
            </a:extLst>
          </p:cNvPr>
          <p:cNvSpPr>
            <a:spLocks noGrp="1"/>
          </p:cNvSpPr>
          <p:nvPr>
            <p:ph idx="1"/>
          </p:nvPr>
        </p:nvSpPr>
        <p:spPr>
          <a:xfrm>
            <a:off x="134112" y="1328928"/>
            <a:ext cx="11899392" cy="2100072"/>
          </a:xfrm>
        </p:spPr>
        <p:txBody>
          <a:bodyPr>
            <a:noAutofit/>
          </a:bodyPr>
          <a:lstStyle/>
          <a:p>
            <a:pPr marL="22860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end of apartheid in the 1990s marked a significant turning point for the South African wine industry. As international sanctions were lifted, South African wines began to reach global markets, where they quickly gained recognition for their quality and value. This period also saw a surge in investment, both local and international, leading to advancements in winemaking techniques and the revitalization of old vineyards.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map of wine production&#10;&#10;Description automatically generated">
            <a:extLst>
              <a:ext uri="{FF2B5EF4-FFF2-40B4-BE49-F238E27FC236}">
                <a16:creationId xmlns:a16="http://schemas.microsoft.com/office/drawing/2014/main" id="{139A1742-0BC4-3355-02ED-8AA985006F32}"/>
              </a:ext>
            </a:extLst>
          </p:cNvPr>
          <p:cNvPicPr>
            <a:picLocks noChangeAspect="1"/>
          </p:cNvPicPr>
          <p:nvPr/>
        </p:nvPicPr>
        <p:blipFill rotWithShape="1">
          <a:blip r:embed="rId3">
            <a:extLst>
              <a:ext uri="{28A0092B-C50C-407E-A947-70E740481C1C}">
                <a14:useLocalDpi xmlns:a14="http://schemas.microsoft.com/office/drawing/2010/main" val="0"/>
              </a:ext>
            </a:extLst>
          </a:blip>
          <a:srcRect t="2702" b="9813"/>
          <a:stretch/>
        </p:blipFill>
        <p:spPr>
          <a:xfrm>
            <a:off x="0" y="3392544"/>
            <a:ext cx="5559552" cy="3465454"/>
          </a:xfrm>
          <a:prstGeom prst="rect">
            <a:avLst/>
          </a:prstGeom>
        </p:spPr>
      </p:pic>
      <p:sp>
        <p:nvSpPr>
          <p:cNvPr id="7" name="TextBox 6">
            <a:extLst>
              <a:ext uri="{FF2B5EF4-FFF2-40B4-BE49-F238E27FC236}">
                <a16:creationId xmlns:a16="http://schemas.microsoft.com/office/drawing/2014/main" id="{BFE41CCD-52D2-7B16-9214-77A94AC1D934}"/>
              </a:ext>
            </a:extLst>
          </p:cNvPr>
          <p:cNvSpPr txBox="1"/>
          <p:nvPr/>
        </p:nvSpPr>
        <p:spPr>
          <a:xfrm>
            <a:off x="5937504" y="3429000"/>
            <a:ext cx="6096000" cy="3046988"/>
          </a:xfrm>
          <a:prstGeom prst="rect">
            <a:avLst/>
          </a:prstGeom>
          <a:noFill/>
        </p:spPr>
        <p:txBody>
          <a:bodyPr wrap="square">
            <a:spAutoFit/>
          </a:bodyPr>
          <a:lstStyle/>
          <a:p>
            <a:pPr marL="342900" indent="-342900">
              <a:buFont typeface="Arial" panose="020B0604020202020204" pitchFamily="34" charset="0"/>
              <a:buChar char="•"/>
            </a:pPr>
            <a:r>
              <a:rPr lang="en-US" sz="2400" dirty="0">
                <a:effectLst/>
                <a:latin typeface="Times New Roman" panose="02020603050405020304" pitchFamily="18" charset="0"/>
                <a:ea typeface="Aptos" panose="020B0004020202020204" pitchFamily="34" charset="0"/>
              </a:rPr>
              <a:t>Today, South Africa is the eighth largest wine producer in the world, with its wines exported to over 100 countries. </a:t>
            </a:r>
          </a:p>
          <a:p>
            <a:pPr marL="342900" indent="-342900">
              <a:buFont typeface="Arial" panose="020B0604020202020204" pitchFamily="34" charset="0"/>
              <a:buChar char="•"/>
            </a:pPr>
            <a:r>
              <a:rPr lang="en-US" sz="2400" dirty="0">
                <a:effectLst/>
                <a:latin typeface="Times New Roman" panose="02020603050405020304" pitchFamily="18" charset="0"/>
                <a:ea typeface="Aptos" panose="020B0004020202020204" pitchFamily="34" charset="0"/>
              </a:rPr>
              <a:t>The industry has also become a major contributor to the country’s economy, providing employment to thousands of people and attracting tourists from around the globe.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3526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F28A-C9A4-8052-3A9B-B5E7183AB205}"/>
              </a:ext>
            </a:extLst>
          </p:cNvPr>
          <p:cNvSpPr>
            <a:spLocks noGrp="1"/>
          </p:cNvSpPr>
          <p:nvPr>
            <p:ph type="title"/>
          </p:nvPr>
        </p:nvSpPr>
        <p:spPr>
          <a:xfrm>
            <a:off x="0" y="1"/>
            <a:ext cx="12192000" cy="1670303"/>
          </a:xfrm>
        </p:spPr>
        <p:txBody>
          <a:bodyPr>
            <a:noAutofit/>
          </a:bodyPr>
          <a:lstStyle/>
          <a:p>
            <a:pPr marL="228600" marR="0"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Sustainability and Social Responsibility</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861AF8B-0A64-636F-3B71-1AAFF7A80E19}"/>
              </a:ext>
            </a:extLst>
          </p:cNvPr>
          <p:cNvSpPr>
            <a:spLocks noGrp="1"/>
          </p:cNvSpPr>
          <p:nvPr>
            <p:ph idx="1"/>
          </p:nvPr>
        </p:nvSpPr>
        <p:spPr>
          <a:xfrm>
            <a:off x="347472" y="1560576"/>
            <a:ext cx="11497056" cy="4840224"/>
          </a:xfrm>
        </p:spPr>
        <p:txBody>
          <a:bodyPr>
            <a:noAutofit/>
          </a:bodyPr>
          <a:lstStyle/>
          <a:p>
            <a:pPr marL="22860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In recent years, the South African wine industry has made significant strides in sustainability and social responsibility. Many wine estates have adopted environmentally friendly practices, such as organic farming and water conservation, to protect the land for future generations. </a:t>
            </a:r>
          </a:p>
          <a:p>
            <a:pPr marL="22860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industry also faces the challenge of addressing the socio-economic disparities that exist within the sector, particularly the historical injustices experienced by farm workers.</a:t>
            </a:r>
          </a:p>
          <a:p>
            <a:pPr marL="22860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Initiatives such as the Fairtrade certification and the Wine and Agricultural Ethical Trade Association (WIETA) have been established to promote fair labor practices and improve the living conditions of workers. </a:t>
            </a:r>
          </a:p>
          <a:p>
            <a:pPr marL="22860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These efforts are crucial in ensuring that the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industry’s growth benefits all stakeholders.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logo for a wine company&#10;&#10;Description automatically generated">
            <a:extLst>
              <a:ext uri="{FF2B5EF4-FFF2-40B4-BE49-F238E27FC236}">
                <a16:creationId xmlns:a16="http://schemas.microsoft.com/office/drawing/2014/main" id="{B755FF59-EEDC-BB60-80DA-AA3A18599A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6547" y="4974336"/>
            <a:ext cx="6115453" cy="1883663"/>
          </a:xfrm>
          <a:prstGeom prst="rect">
            <a:avLst/>
          </a:prstGeom>
        </p:spPr>
      </p:pic>
    </p:spTree>
    <p:extLst>
      <p:ext uri="{BB962C8B-B14F-4D97-AF65-F5344CB8AC3E}">
        <p14:creationId xmlns:p14="http://schemas.microsoft.com/office/powerpoint/2010/main" val="115596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F28A-C9A4-8052-3A9B-B5E7183AB205}"/>
              </a:ext>
            </a:extLst>
          </p:cNvPr>
          <p:cNvSpPr>
            <a:spLocks noGrp="1"/>
          </p:cNvSpPr>
          <p:nvPr>
            <p:ph type="title"/>
          </p:nvPr>
        </p:nvSpPr>
        <p:spPr>
          <a:xfrm>
            <a:off x="0" y="1"/>
            <a:ext cx="12192000" cy="1353311"/>
          </a:xfrm>
        </p:spPr>
        <p:txBody>
          <a:bodyPr>
            <a:noAutofit/>
          </a:bodyPr>
          <a:lstStyle/>
          <a:p>
            <a:pPr marL="228600" marR="0"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A Global Influence</a:t>
            </a:r>
            <a:endParaRPr lang="en-US" sz="4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861AF8B-0A64-636F-3B71-1AAFF7A80E19}"/>
              </a:ext>
            </a:extLst>
          </p:cNvPr>
          <p:cNvSpPr>
            <a:spLocks noGrp="1"/>
          </p:cNvSpPr>
          <p:nvPr>
            <p:ph idx="1"/>
          </p:nvPr>
        </p:nvSpPr>
        <p:spPr>
          <a:xfrm>
            <a:off x="4559808" y="1277620"/>
            <a:ext cx="7376160" cy="3334512"/>
          </a:xfrm>
        </p:spPr>
        <p:txBody>
          <a:bodyPr>
            <a:noAutofit/>
          </a:bodyPr>
          <a:lstStyle/>
          <a:p>
            <a:pPr marL="22860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South African wines have earned a place on the global stage, not only for their quality but also for their ability to express the country’s unique terroir and cultural heritage. </a:t>
            </a:r>
            <a:endParaRPr lang="en-US" sz="2400" kern="100" dirty="0">
              <a:latin typeface="Times New Roman" panose="02020603050405020304" pitchFamily="18" charset="0"/>
              <a:ea typeface="Aptos" panose="020B0004020202020204" pitchFamily="34" charset="0"/>
              <a:cs typeface="Times New Roman" panose="02020603050405020304" pitchFamily="18" charset="0"/>
            </a:endParaRPr>
          </a:p>
          <a:p>
            <a:pPr marL="22860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From the bold and complex reds to the crisp and refreshing whites, South African wines offer something for every palate, often at a value that surpasses many of their international counterparts.</a:t>
            </a:r>
          </a:p>
        </p:txBody>
      </p:sp>
      <p:pic>
        <p:nvPicPr>
          <p:cNvPr id="5" name="Picture 4" descr="A group of bottles of wine&#10;&#10;Description automatically generated">
            <a:extLst>
              <a:ext uri="{FF2B5EF4-FFF2-40B4-BE49-F238E27FC236}">
                <a16:creationId xmlns:a16="http://schemas.microsoft.com/office/drawing/2014/main" id="{A9EDD928-2B8C-C587-0548-C17B6F1D3D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80744"/>
            <a:ext cx="4559808" cy="3039872"/>
          </a:xfrm>
          <a:prstGeom prst="rect">
            <a:avLst/>
          </a:prstGeom>
        </p:spPr>
      </p:pic>
      <p:sp>
        <p:nvSpPr>
          <p:cNvPr id="7" name="TextBox 6">
            <a:extLst>
              <a:ext uri="{FF2B5EF4-FFF2-40B4-BE49-F238E27FC236}">
                <a16:creationId xmlns:a16="http://schemas.microsoft.com/office/drawing/2014/main" id="{CC0BB58F-5E00-8213-9E29-F648FFB9EB28}"/>
              </a:ext>
            </a:extLst>
          </p:cNvPr>
          <p:cNvSpPr txBox="1"/>
          <p:nvPr/>
        </p:nvSpPr>
        <p:spPr>
          <a:xfrm>
            <a:off x="207264" y="4551172"/>
            <a:ext cx="11728704" cy="2308324"/>
          </a:xfrm>
          <a:prstGeom prst="rect">
            <a:avLst/>
          </a:prstGeom>
          <a:noFill/>
        </p:spPr>
        <p:txBody>
          <a:bodyPr wrap="square">
            <a:spAutoFit/>
          </a:bodyPr>
          <a:lstStyle/>
          <a:p>
            <a:pPr marL="342900" indent="-342900">
              <a:buFont typeface="Arial" panose="020B0604020202020204" pitchFamily="34" charset="0"/>
              <a:buChar char="•"/>
            </a:pPr>
            <a:r>
              <a:rPr lang="en-US" sz="2400" dirty="0">
                <a:effectLst/>
                <a:latin typeface="Times New Roman" panose="02020603050405020304" pitchFamily="18" charset="0"/>
                <a:ea typeface="Aptos" panose="020B0004020202020204" pitchFamily="34" charset="0"/>
                <a:cs typeface="Times New Roman" panose="02020603050405020304" pitchFamily="18" charset="0"/>
              </a:rPr>
              <a:t>Wine enthusiasts around the world now recognize South Africa as a producer of premium wines, with some estates consistently receiving top awards at international wine competitions. </a:t>
            </a:r>
          </a:p>
          <a:p>
            <a:pPr marL="342900" indent="-342900">
              <a:buFont typeface="Arial" panose="020B0604020202020204" pitchFamily="34" charset="0"/>
              <a:buChar char="•"/>
            </a:pPr>
            <a:r>
              <a:rPr lang="en-US" sz="2400" dirty="0">
                <a:effectLst/>
                <a:latin typeface="Times New Roman" panose="02020603050405020304" pitchFamily="18" charset="0"/>
                <a:ea typeface="Aptos" panose="020B0004020202020204" pitchFamily="34" charset="0"/>
                <a:cs typeface="Times New Roman" panose="02020603050405020304" pitchFamily="18" charset="0"/>
              </a:rPr>
              <a:t>The country’s winemakers, a blend of seasoned veterans and young innovators, continue to push the boundaries, experimenting with new styles and techniques while honoring traditional methods.</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71162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60E22-24D3-4BF6-666D-238298E79890}"/>
              </a:ext>
            </a:extLst>
          </p:cNvPr>
          <p:cNvSpPr>
            <a:spLocks noGrp="1"/>
          </p:cNvSpPr>
          <p:nvPr>
            <p:ph type="title"/>
          </p:nvPr>
        </p:nvSpPr>
        <p:spPr>
          <a:xfrm>
            <a:off x="1" y="3752849"/>
            <a:ext cx="3852672" cy="2452687"/>
          </a:xfrm>
        </p:spPr>
        <p:txBody>
          <a:bodyPr anchor="ctr">
            <a:normAutofit/>
          </a:bodyPr>
          <a:lstStyle/>
          <a:p>
            <a:pPr marL="228600" marR="0" algn="ctr">
              <a:spcBef>
                <a:spcPts val="0"/>
              </a:spcBef>
              <a:spcAft>
                <a:spcPts val="800"/>
              </a:spcAft>
            </a:pP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A Tapestry of Terroirs</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glass of red wine being poured&#10;&#10;Description automatically generated">
            <a:extLst>
              <a:ext uri="{FF2B5EF4-FFF2-40B4-BE49-F238E27FC236}">
                <a16:creationId xmlns:a16="http://schemas.microsoft.com/office/drawing/2014/main" id="{4CC777AB-F645-E770-2E54-614552379261}"/>
              </a:ext>
            </a:extLst>
          </p:cNvPr>
          <p:cNvPicPr>
            <a:picLocks noChangeAspect="1"/>
          </p:cNvPicPr>
          <p:nvPr/>
        </p:nvPicPr>
        <p:blipFill>
          <a:blip r:embed="rId2">
            <a:extLst>
              <a:ext uri="{28A0092B-C50C-407E-A947-70E740481C1C}">
                <a14:useLocalDpi xmlns:a14="http://schemas.microsoft.com/office/drawing/2010/main" val="0"/>
              </a:ext>
            </a:extLst>
          </a:blip>
          <a:srcRect t="39783" b="14622"/>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DF2CF991-EC09-F429-D79E-F4D91A09AEA0}"/>
              </a:ext>
            </a:extLst>
          </p:cNvPr>
          <p:cNvSpPr>
            <a:spLocks noGrp="1"/>
          </p:cNvSpPr>
          <p:nvPr>
            <p:ph idx="1"/>
          </p:nvPr>
        </p:nvSpPr>
        <p:spPr>
          <a:xfrm>
            <a:off x="3852672" y="3608832"/>
            <a:ext cx="8339328" cy="3249158"/>
          </a:xfrm>
        </p:spPr>
        <p:txBody>
          <a:bodyPr anchor="ctr">
            <a:normAutofit lnSpcReduction="10000"/>
          </a:bodyPr>
          <a:lstStyle/>
          <a:p>
            <a:pPr marL="228600" marR="0">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South Africa’s wine regions offer a diverse array of terroirs, each contributing to the country’s rich and varied wine production. </a:t>
            </a:r>
          </a:p>
          <a:p>
            <a:pPr marL="228600" marR="0">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From the bold reds of Stellenbosch to the crisp whites of Elgin and the innovative blends of Swartland, South African wine is a testament to the country’s dynamic and evolving wine industry. </a:t>
            </a:r>
          </a:p>
          <a:p>
            <a:pPr marL="228600" marR="0">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Each region, with its unique combination of climate, soil, and grape varietals, adds a distinct thread to the vibrant tapestry of South African wine, making it one of the most exciting wine destinations in the world.</a:t>
            </a:r>
          </a:p>
        </p:txBody>
      </p:sp>
    </p:spTree>
    <p:extLst>
      <p:ext uri="{BB962C8B-B14F-4D97-AF65-F5344CB8AC3E}">
        <p14:creationId xmlns:p14="http://schemas.microsoft.com/office/powerpoint/2010/main" val="285338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60E22-24D3-4BF6-666D-238298E79890}"/>
              </a:ext>
            </a:extLst>
          </p:cNvPr>
          <p:cNvSpPr>
            <a:spLocks noGrp="1"/>
          </p:cNvSpPr>
          <p:nvPr>
            <p:ph type="title"/>
          </p:nvPr>
        </p:nvSpPr>
        <p:spPr/>
        <p:txBody>
          <a:bodyPr>
            <a:normAutofit/>
          </a:bodyPr>
          <a:lstStyle/>
          <a:p>
            <a:pPr algn="ct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Exploring South Africa’s Wine Regions and Their Signature Varietals</a:t>
            </a:r>
            <a:endParaRPr lang="en-US" dirty="0"/>
          </a:p>
        </p:txBody>
      </p:sp>
      <p:sp>
        <p:nvSpPr>
          <p:cNvPr id="3" name="Content Placeholder 2">
            <a:extLst>
              <a:ext uri="{FF2B5EF4-FFF2-40B4-BE49-F238E27FC236}">
                <a16:creationId xmlns:a16="http://schemas.microsoft.com/office/drawing/2014/main" id="{DF2CF991-EC09-F429-D79E-F4D91A09AEA0}"/>
              </a:ext>
            </a:extLst>
          </p:cNvPr>
          <p:cNvSpPr>
            <a:spLocks noGrp="1"/>
          </p:cNvSpPr>
          <p:nvPr>
            <p:ph idx="1"/>
          </p:nvPr>
        </p:nvSpPr>
        <p:spPr>
          <a:xfrm>
            <a:off x="182880" y="1825625"/>
            <a:ext cx="7254240" cy="4351338"/>
          </a:xfrm>
        </p:spPr>
        <p:txBody>
          <a:bodyPr/>
          <a:lstStyle/>
          <a:p>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South Africa’s wine regions are as diverse as the country’s landscapes, each offering unique terroirs that contribute to the distinctive character of the wines produced. </a:t>
            </a:r>
          </a:p>
          <a:p>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country’s wine-growing areas are primarily concentrated in the Western Cape, benefiting from a Mediterranean climate with coastal influences that create ideal conditions for viticulture. </a:t>
            </a:r>
          </a:p>
          <a:p>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New we’ll discuss the key wine regions in South Africa and the varietals that define them.</a:t>
            </a:r>
          </a:p>
          <a:p>
            <a:endParaRPr lang="en-US" dirty="0"/>
          </a:p>
        </p:txBody>
      </p:sp>
      <p:pic>
        <p:nvPicPr>
          <p:cNvPr id="7" name="Picture 6" descr="A map of the wine region&#10;&#10;Description automatically generated">
            <a:extLst>
              <a:ext uri="{FF2B5EF4-FFF2-40B4-BE49-F238E27FC236}">
                <a16:creationId xmlns:a16="http://schemas.microsoft.com/office/drawing/2014/main" id="{BA3DE23E-8127-F965-522A-0B7CA4C048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7120" y="1918085"/>
            <a:ext cx="4754880" cy="4854983"/>
          </a:xfrm>
          <a:prstGeom prst="rect">
            <a:avLst/>
          </a:prstGeom>
        </p:spPr>
      </p:pic>
    </p:spTree>
    <p:extLst>
      <p:ext uri="{BB962C8B-B14F-4D97-AF65-F5344CB8AC3E}">
        <p14:creationId xmlns:p14="http://schemas.microsoft.com/office/powerpoint/2010/main" val="209463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60E22-24D3-4BF6-666D-238298E79890}"/>
              </a:ext>
            </a:extLst>
          </p:cNvPr>
          <p:cNvSpPr>
            <a:spLocks noGrp="1"/>
          </p:cNvSpPr>
          <p:nvPr>
            <p:ph type="title"/>
          </p:nvPr>
        </p:nvSpPr>
        <p:spPr/>
        <p:txBody>
          <a:bodyPr>
            <a:normAutofit/>
          </a:bodyPr>
          <a:lstStyle/>
          <a:p>
            <a:pPr algn="ct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Exploring South Africa’s Wine Regions and Their Signature Varietals</a:t>
            </a:r>
            <a:endParaRPr lang="en-US" dirty="0"/>
          </a:p>
        </p:txBody>
      </p:sp>
      <p:pic>
        <p:nvPicPr>
          <p:cNvPr id="8" name="Picture 7" descr="A map of the world with different cities&#10;&#10;Description automatically generated">
            <a:extLst>
              <a:ext uri="{FF2B5EF4-FFF2-40B4-BE49-F238E27FC236}">
                <a16:creationId xmlns:a16="http://schemas.microsoft.com/office/drawing/2014/main" id="{7DF16C7D-8A53-8F32-E894-1D5FE7E2AB37}"/>
              </a:ext>
            </a:extLst>
          </p:cNvPr>
          <p:cNvPicPr>
            <a:picLocks noChangeAspect="1"/>
          </p:cNvPicPr>
          <p:nvPr/>
        </p:nvPicPr>
        <p:blipFill rotWithShape="1">
          <a:blip r:embed="rId2">
            <a:extLst>
              <a:ext uri="{28A0092B-C50C-407E-A947-70E740481C1C}">
                <a14:useLocalDpi xmlns:a14="http://schemas.microsoft.com/office/drawing/2010/main" val="0"/>
              </a:ext>
            </a:extLst>
          </a:blip>
          <a:srcRect b="10899"/>
          <a:stretch/>
        </p:blipFill>
        <p:spPr>
          <a:xfrm>
            <a:off x="0" y="442"/>
            <a:ext cx="12192000" cy="6857558"/>
          </a:xfrm>
          <a:prstGeom prst="rect">
            <a:avLst/>
          </a:prstGeom>
        </p:spPr>
      </p:pic>
    </p:spTree>
    <p:extLst>
      <p:ext uri="{BB962C8B-B14F-4D97-AF65-F5344CB8AC3E}">
        <p14:creationId xmlns:p14="http://schemas.microsoft.com/office/powerpoint/2010/main" val="41761995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60E22-24D3-4BF6-666D-238298E79890}"/>
              </a:ext>
            </a:extLst>
          </p:cNvPr>
          <p:cNvSpPr>
            <a:spLocks noGrp="1"/>
          </p:cNvSpPr>
          <p:nvPr>
            <p:ph type="title"/>
          </p:nvPr>
        </p:nvSpPr>
        <p:spPr>
          <a:xfrm>
            <a:off x="3662038" y="1"/>
            <a:ext cx="8529961" cy="1463039"/>
          </a:xfrm>
        </p:spPr>
        <p:txBody>
          <a:bodyPr>
            <a:normAutofit fontScale="90000"/>
          </a:bodyPr>
          <a:lstStyle/>
          <a:p>
            <a:pPr marL="228600" marR="0"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Stellenbosch: </a:t>
            </a:r>
            <a:b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The Heart of South African Wine</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F2CF991-EC09-F429-D79E-F4D91A09AEA0}"/>
              </a:ext>
            </a:extLst>
          </p:cNvPr>
          <p:cNvSpPr>
            <a:spLocks noGrp="1"/>
          </p:cNvSpPr>
          <p:nvPr>
            <p:ph idx="1"/>
          </p:nvPr>
        </p:nvSpPr>
        <p:spPr>
          <a:xfrm>
            <a:off x="3662038" y="1572768"/>
            <a:ext cx="8529962" cy="5285231"/>
          </a:xfrm>
        </p:spPr>
        <p:txBody>
          <a:bodyPr>
            <a:noAutofit/>
          </a:bodyPr>
          <a:lstStyle/>
          <a:p>
            <a:r>
              <a:rPr lang="en-US" sz="2400" dirty="0">
                <a:effectLst/>
                <a:latin typeface="Times New Roman" panose="02020603050405020304" pitchFamily="18" charset="0"/>
                <a:ea typeface="Aptos" panose="020B0004020202020204" pitchFamily="34" charset="0"/>
                <a:cs typeface="Times New Roman" panose="02020603050405020304" pitchFamily="18" charset="0"/>
              </a:rPr>
              <a:t>Stellenbosch is arguably the most famous wine region in South Africa, known for its rich history, scenic vineyards, and prestigious wine estates. </a:t>
            </a:r>
          </a:p>
          <a:p>
            <a:r>
              <a:rPr lang="en-US" sz="2400" dirty="0">
                <a:effectLst/>
                <a:latin typeface="Times New Roman" panose="02020603050405020304" pitchFamily="18" charset="0"/>
                <a:ea typeface="Aptos" panose="020B0004020202020204" pitchFamily="34" charset="0"/>
                <a:cs typeface="Times New Roman" panose="02020603050405020304" pitchFamily="18" charset="0"/>
              </a:rPr>
              <a:t>Located just east of Cape Town, Stellenbosch boasts a variety of soils, including granite, sandstone, and alluvial deposits, which allow for the cultivation of a wide range of grape varieties.</a:t>
            </a:r>
          </a:p>
          <a:p>
            <a:r>
              <a:rPr lang="en-US" sz="2400" dirty="0">
                <a:latin typeface="Times New Roman" panose="02020603050405020304" pitchFamily="18" charset="0"/>
                <a:cs typeface="Times New Roman" panose="02020603050405020304" pitchFamily="18" charset="0"/>
              </a:rPr>
              <a:t>Many of the photos we see of South African vineyards </a:t>
            </a:r>
            <a:r>
              <a:rPr lang="en-US" sz="2400" i="1" dirty="0">
                <a:latin typeface="Times New Roman" panose="02020603050405020304" pitchFamily="18" charset="0"/>
                <a:cs typeface="Times New Roman" panose="02020603050405020304" pitchFamily="18" charset="0"/>
              </a:rPr>
              <a:t>–positioned in front of striking granite mountains, –</a:t>
            </a:r>
            <a:r>
              <a:rPr lang="en-US" sz="2400" dirty="0">
                <a:latin typeface="Times New Roman" panose="02020603050405020304" pitchFamily="18" charset="0"/>
                <a:cs typeface="Times New Roman" panose="02020603050405020304" pitchFamily="18" charset="0"/>
              </a:rPr>
              <a:t>are from the Stellenbosch area. </a:t>
            </a:r>
          </a:p>
          <a:p>
            <a:r>
              <a:rPr lang="en-US" sz="2400" dirty="0">
                <a:latin typeface="Times New Roman" panose="02020603050405020304" pitchFamily="18" charset="0"/>
                <a:cs typeface="Times New Roman" panose="02020603050405020304" pitchFamily="18" charset="0"/>
              </a:rPr>
              <a:t>It contains the most developed winelands and is home to an important wine University (University of Stellenbosch).</a:t>
            </a:r>
          </a:p>
          <a:p>
            <a:r>
              <a:rPr lang="en-US" sz="2400" dirty="0">
                <a:latin typeface="Times New Roman" panose="02020603050405020304" pitchFamily="18" charset="0"/>
                <a:cs typeface="Times New Roman" panose="02020603050405020304" pitchFamily="18" charset="0"/>
              </a:rPr>
              <a:t>It is widely considered the center of wine tourism. In short, Stellenbosch is to South African wine much like Napa is to Californian wine.</a:t>
            </a:r>
            <a:endParaRPr lang="en-US" sz="2400" dirty="0">
              <a:effectLst/>
              <a:latin typeface="Times New Roman" panose="02020603050405020304" pitchFamily="18" charset="0"/>
              <a:ea typeface="Aptos" panose="020B0004020202020204" pitchFamily="34" charset="0"/>
              <a:cs typeface="Times New Roman" panose="02020603050405020304" pitchFamily="18" charset="0"/>
            </a:endParaRPr>
          </a:p>
          <a:p>
            <a:pPr marL="228600" marR="0">
              <a:lnSpc>
                <a:spcPct val="107000"/>
              </a:lnSpc>
              <a:spcBef>
                <a:spcPts val="0"/>
              </a:spcBef>
              <a:spcAft>
                <a:spcPts val="800"/>
              </a:spcAft>
            </a:pP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6" name="Picture 5" descr="A map of a city&#10;&#10;Description automatically generated">
            <a:extLst>
              <a:ext uri="{FF2B5EF4-FFF2-40B4-BE49-F238E27FC236}">
                <a16:creationId xmlns:a16="http://schemas.microsoft.com/office/drawing/2014/main" id="{8CB583A3-5B33-A088-9052-2ABF0D1FA2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662039" cy="6858000"/>
          </a:xfrm>
          <a:prstGeom prst="rect">
            <a:avLst/>
          </a:prstGeom>
        </p:spPr>
      </p:pic>
    </p:spTree>
    <p:extLst>
      <p:ext uri="{BB962C8B-B14F-4D97-AF65-F5344CB8AC3E}">
        <p14:creationId xmlns:p14="http://schemas.microsoft.com/office/powerpoint/2010/main" val="111398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F28A-C9A4-8052-3A9B-B5E7183AB205}"/>
              </a:ext>
            </a:extLst>
          </p:cNvPr>
          <p:cNvSpPr>
            <a:spLocks noGrp="1"/>
          </p:cNvSpPr>
          <p:nvPr>
            <p:ph type="title"/>
          </p:nvPr>
        </p:nvSpPr>
        <p:spPr/>
        <p:txBody>
          <a:bodyPr>
            <a:normAutofit/>
          </a:bodyPr>
          <a:lstStyle/>
          <a:p>
            <a:pPr algn="ct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A Historical Journey</a:t>
            </a:r>
            <a:endParaRPr lang="en-US" dirty="0"/>
          </a:p>
        </p:txBody>
      </p:sp>
      <p:sp>
        <p:nvSpPr>
          <p:cNvPr id="3" name="Content Placeholder 2">
            <a:extLst>
              <a:ext uri="{FF2B5EF4-FFF2-40B4-BE49-F238E27FC236}">
                <a16:creationId xmlns:a16="http://schemas.microsoft.com/office/drawing/2014/main" id="{D861AF8B-0A64-636F-3B71-1AAFF7A80E19}"/>
              </a:ext>
            </a:extLst>
          </p:cNvPr>
          <p:cNvSpPr>
            <a:spLocks noGrp="1"/>
          </p:cNvSpPr>
          <p:nvPr>
            <p:ph idx="1"/>
          </p:nvPr>
        </p:nvSpPr>
        <p:spPr>
          <a:xfrm>
            <a:off x="621792" y="1560577"/>
            <a:ext cx="10948416" cy="1700784"/>
          </a:xfrm>
        </p:spPr>
        <p:txBody>
          <a:bodyPr>
            <a:noAutofit/>
          </a:bodyPr>
          <a:lstStyle/>
          <a:p>
            <a:pPr>
              <a:lnSpc>
                <a:spcPct val="110000"/>
              </a:lnSpc>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history of South African wine dates to 1659, when the first bottle of wine was produced in the Cape by Dutch settlers under the guidance of </a:t>
            </a:r>
            <a:r>
              <a:rPr lang="en-US" sz="2400" dirty="0">
                <a:latin typeface="Times New Roman" panose="02020603050405020304" pitchFamily="18" charset="0"/>
                <a:cs typeface="Times New Roman" panose="02020603050405020304" pitchFamily="18" charset="0"/>
              </a:rPr>
              <a:t>Johan Anthoniszoon "Jan" van Riebeeck  a Dutch navigator, ambassador and colonial administrator of the Dutch East India Company.</a:t>
            </a:r>
            <a:endParaRPr lang="en-US" sz="2400" dirty="0"/>
          </a:p>
        </p:txBody>
      </p:sp>
      <p:pic>
        <p:nvPicPr>
          <p:cNvPr id="5" name="Picture 4" descr="A close-up of a person&#10;&#10;Description automatically generated">
            <a:extLst>
              <a:ext uri="{FF2B5EF4-FFF2-40B4-BE49-F238E27FC236}">
                <a16:creationId xmlns:a16="http://schemas.microsoft.com/office/drawing/2014/main" id="{D1F71772-A93A-DB34-5C20-40624E1D91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29000"/>
            <a:ext cx="3429000" cy="3429000"/>
          </a:xfrm>
          <a:prstGeom prst="rect">
            <a:avLst/>
          </a:prstGeom>
        </p:spPr>
      </p:pic>
      <p:sp>
        <p:nvSpPr>
          <p:cNvPr id="7" name="TextBox 6">
            <a:extLst>
              <a:ext uri="{FF2B5EF4-FFF2-40B4-BE49-F238E27FC236}">
                <a16:creationId xmlns:a16="http://schemas.microsoft.com/office/drawing/2014/main" id="{841ED69B-6249-8266-0DC3-796AEDBBF721}"/>
              </a:ext>
            </a:extLst>
          </p:cNvPr>
          <p:cNvSpPr txBox="1"/>
          <p:nvPr/>
        </p:nvSpPr>
        <p:spPr>
          <a:xfrm>
            <a:off x="3925824" y="3590545"/>
            <a:ext cx="7644384" cy="2677656"/>
          </a:xfrm>
          <a:prstGeom prst="rect">
            <a:avLst/>
          </a:prstGeom>
          <a:noFill/>
        </p:spPr>
        <p:txBody>
          <a:bodyPr wrap="square">
            <a:spAutoFit/>
          </a:bodyPr>
          <a:lstStyle/>
          <a:p>
            <a:pPr marL="285750" indent="-285750">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early years were challenging, as the settlers struggled to cultivate European grape varieties in unfamiliar soils and climates.  </a:t>
            </a:r>
          </a:p>
          <a:p>
            <a:pPr marL="285750" indent="-285750">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However, with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persistance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and the arrival of French Huguenot refugees in the late 17th century, who brought with them viticultural knowledge, the industry began to expand and thrive.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19020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60E22-24D3-4BF6-666D-238298E79890}"/>
              </a:ext>
            </a:extLst>
          </p:cNvPr>
          <p:cNvSpPr>
            <a:spLocks noGrp="1"/>
          </p:cNvSpPr>
          <p:nvPr>
            <p:ph type="title"/>
          </p:nvPr>
        </p:nvSpPr>
        <p:spPr>
          <a:xfrm>
            <a:off x="0" y="1"/>
            <a:ext cx="12192000" cy="1243583"/>
          </a:xfrm>
        </p:spPr>
        <p:txBody>
          <a:bodyPr>
            <a:normAutofit/>
          </a:bodyPr>
          <a:lstStyle/>
          <a:p>
            <a:pPr marL="228600" marR="0"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Stellenbosch: The Heart of South African Wine</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F2CF991-EC09-F429-D79E-F4D91A09AEA0}"/>
              </a:ext>
            </a:extLst>
          </p:cNvPr>
          <p:cNvSpPr>
            <a:spLocks noGrp="1"/>
          </p:cNvSpPr>
          <p:nvPr>
            <p:ph idx="1"/>
          </p:nvPr>
        </p:nvSpPr>
        <p:spPr>
          <a:xfrm>
            <a:off x="182880" y="1243585"/>
            <a:ext cx="9229344" cy="4840224"/>
          </a:xfrm>
        </p:spPr>
        <p:txBody>
          <a:bodyPr>
            <a:noAutofit/>
          </a:bodyPr>
          <a:lstStyle/>
          <a:p>
            <a:pPr marL="0" marR="0" indent="0">
              <a:lnSpc>
                <a:spcPct val="107000"/>
              </a:lnSpc>
              <a:spcBef>
                <a:spcPts val="0"/>
              </a:spcBef>
              <a:spcAft>
                <a:spcPts val="800"/>
              </a:spcAft>
              <a:buNone/>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Key Varietals:</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228600" marR="0">
              <a:lnSpc>
                <a:spcPct val="107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Cabernet Sauvignon:</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Stellenbosch is renowned for its world-class Cabernet Sauvignon, which is often rich, full-bodied, and age-worthy, with flavors of blackcurrant, cedar, and spice.</a:t>
            </a:r>
          </a:p>
          <a:p>
            <a:pPr marL="228600" marR="0">
              <a:lnSpc>
                <a:spcPct val="107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Merlot:</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Often blended with Cabernet Sauvignon to create Bordeaux-style blends, Merlot from Stellenbosch is known for its smooth texture and flavors of plum, chocolate, and herbs.</a:t>
            </a:r>
          </a:p>
          <a:p>
            <a:pPr marL="228600" marR="0">
              <a:lnSpc>
                <a:spcPct val="107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Chenin Blanc:</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Although more commonly associated with the Loire Valley in France, Chenin Blanc thrives in Stellenbosch, producing wines that range from dry and crisp to rich and honeyed.</a:t>
            </a:r>
          </a:p>
          <a:p>
            <a:pPr marL="228600" marR="0">
              <a:lnSpc>
                <a:spcPct val="107000"/>
              </a:lnSpc>
              <a:spcBef>
                <a:spcPts val="0"/>
              </a:spcBef>
              <a:spcAft>
                <a:spcPts val="800"/>
              </a:spcAft>
            </a:pPr>
            <a:r>
              <a:rPr lang="en-US" sz="2400" b="1" dirty="0">
                <a:effectLst/>
                <a:latin typeface="Times New Roman" panose="02020603050405020304" pitchFamily="18" charset="0"/>
                <a:ea typeface="Aptos" panose="020B0004020202020204" pitchFamily="34" charset="0"/>
              </a:rPr>
              <a:t>Pinotage:</a:t>
            </a:r>
            <a:r>
              <a:rPr lang="en-US" sz="2400" dirty="0">
                <a:effectLst/>
                <a:latin typeface="Times New Roman" panose="02020603050405020304" pitchFamily="18" charset="0"/>
                <a:ea typeface="Aptos" panose="020B0004020202020204" pitchFamily="34" charset="0"/>
              </a:rPr>
              <a:t> As a signature South African grape, Pinotage is widely planted in Stellenbosch, producing wines with flavors of dark fruit, smoke, and earthy notes.</a:t>
            </a:r>
            <a:endParaRPr lang="en-US" sz="2400" dirty="0"/>
          </a:p>
          <a:p>
            <a:pPr marL="228600" marR="0">
              <a:lnSpc>
                <a:spcPct val="107000"/>
              </a:lnSpc>
              <a:spcBef>
                <a:spcPts val="0"/>
              </a:spcBef>
              <a:spcAft>
                <a:spcPts val="800"/>
              </a:spcAft>
            </a:pP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6" name="Picture 5" descr="A white bottle of wine&#10;&#10;Description automatically generated">
            <a:extLst>
              <a:ext uri="{FF2B5EF4-FFF2-40B4-BE49-F238E27FC236}">
                <a16:creationId xmlns:a16="http://schemas.microsoft.com/office/drawing/2014/main" id="{F58D2FB3-4F8C-0344-3E58-B3FC9E0BE0DD}"/>
              </a:ext>
            </a:extLst>
          </p:cNvPr>
          <p:cNvPicPr>
            <a:picLocks noChangeAspect="1"/>
          </p:cNvPicPr>
          <p:nvPr/>
        </p:nvPicPr>
        <p:blipFill rotWithShape="1">
          <a:blip r:embed="rId2">
            <a:extLst>
              <a:ext uri="{28A0092B-C50C-407E-A947-70E740481C1C}">
                <a14:useLocalDpi xmlns:a14="http://schemas.microsoft.com/office/drawing/2010/main" val="0"/>
              </a:ext>
            </a:extLst>
          </a:blip>
          <a:srcRect l="4948" r="20860"/>
          <a:stretch/>
        </p:blipFill>
        <p:spPr>
          <a:xfrm>
            <a:off x="9412224" y="1862396"/>
            <a:ext cx="2779776" cy="4995604"/>
          </a:xfrm>
          <a:prstGeom prst="rect">
            <a:avLst/>
          </a:prstGeom>
        </p:spPr>
      </p:pic>
    </p:spTree>
    <p:extLst>
      <p:ext uri="{BB962C8B-B14F-4D97-AF65-F5344CB8AC3E}">
        <p14:creationId xmlns:p14="http://schemas.microsoft.com/office/powerpoint/2010/main" val="332005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60E22-24D3-4BF6-666D-238298E79890}"/>
              </a:ext>
            </a:extLst>
          </p:cNvPr>
          <p:cNvSpPr>
            <a:spLocks noGrp="1"/>
          </p:cNvSpPr>
          <p:nvPr>
            <p:ph type="title"/>
          </p:nvPr>
        </p:nvSpPr>
        <p:spPr>
          <a:xfrm>
            <a:off x="0" y="1"/>
            <a:ext cx="12192000" cy="1475231"/>
          </a:xfrm>
        </p:spPr>
        <p:txBody>
          <a:bodyPr>
            <a:normAutofit/>
          </a:bodyPr>
          <a:lstStyle/>
          <a:p>
            <a:pPr marL="228600" marR="0"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Paarl: Home to Iconic Estates</a:t>
            </a:r>
            <a:endParaRPr lang="en-US" sz="4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F2CF991-EC09-F429-D79E-F4D91A09AEA0}"/>
              </a:ext>
            </a:extLst>
          </p:cNvPr>
          <p:cNvSpPr>
            <a:spLocks noGrp="1"/>
          </p:cNvSpPr>
          <p:nvPr>
            <p:ph idx="1"/>
          </p:nvPr>
        </p:nvSpPr>
        <p:spPr>
          <a:xfrm>
            <a:off x="97536" y="1475232"/>
            <a:ext cx="12094463" cy="1953768"/>
          </a:xfrm>
        </p:spPr>
        <p:txBody>
          <a:bodyPr>
            <a:noAutofit/>
          </a:bodyPr>
          <a:lstStyle/>
          <a:p>
            <a:pPr marL="22860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Paarl, located to the north of Stellenbosch, is another significant wine-producing region. The area’s warm climate is tempered by cooling breezes from the Atlantic Ocean, and its granite and shale soils contribute to the complexity of the wines.</a:t>
            </a:r>
          </a:p>
          <a:p>
            <a:pPr marL="0" marR="0" indent="0">
              <a:lnSpc>
                <a:spcPct val="107000"/>
              </a:lnSpc>
              <a:spcBef>
                <a:spcPts val="0"/>
              </a:spcBef>
              <a:spcAft>
                <a:spcPts val="800"/>
              </a:spcAft>
              <a:buNone/>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			Key Varietals:</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5" name="Picture 4" descr="A map of the south africa&#10;&#10;Description automatically generated">
            <a:extLst>
              <a:ext uri="{FF2B5EF4-FFF2-40B4-BE49-F238E27FC236}">
                <a16:creationId xmlns:a16="http://schemas.microsoft.com/office/drawing/2014/main" id="{FC063952-C805-C822-C818-701C6750A04A}"/>
              </a:ext>
            </a:extLst>
          </p:cNvPr>
          <p:cNvPicPr>
            <a:picLocks noChangeAspect="1"/>
          </p:cNvPicPr>
          <p:nvPr/>
        </p:nvPicPr>
        <p:blipFill rotWithShape="1">
          <a:blip r:embed="rId2">
            <a:extLst>
              <a:ext uri="{28A0092B-C50C-407E-A947-70E740481C1C}">
                <a14:useLocalDpi xmlns:a14="http://schemas.microsoft.com/office/drawing/2010/main" val="0"/>
              </a:ext>
            </a:extLst>
          </a:blip>
          <a:srcRect l="1" t="42144" r="48331"/>
          <a:stretch/>
        </p:blipFill>
        <p:spPr>
          <a:xfrm>
            <a:off x="1" y="3343922"/>
            <a:ext cx="3047999" cy="3514078"/>
          </a:xfrm>
          <a:prstGeom prst="rect">
            <a:avLst/>
          </a:prstGeom>
        </p:spPr>
      </p:pic>
      <p:sp>
        <p:nvSpPr>
          <p:cNvPr id="6" name="TextBox 5">
            <a:extLst>
              <a:ext uri="{FF2B5EF4-FFF2-40B4-BE49-F238E27FC236}">
                <a16:creationId xmlns:a16="http://schemas.microsoft.com/office/drawing/2014/main" id="{13D9CA74-16D1-3070-7072-608E0EA3E984}"/>
              </a:ext>
            </a:extLst>
          </p:cNvPr>
          <p:cNvSpPr txBox="1"/>
          <p:nvPr/>
        </p:nvSpPr>
        <p:spPr>
          <a:xfrm>
            <a:off x="3096767" y="3154442"/>
            <a:ext cx="9095233" cy="3432286"/>
          </a:xfrm>
          <a:prstGeom prst="rect">
            <a:avLst/>
          </a:prstGeom>
          <a:noFill/>
        </p:spPr>
        <p:txBody>
          <a:bodyPr wrap="square">
            <a:spAutoFit/>
          </a:bodyPr>
          <a:lstStyle/>
          <a:p>
            <a:pPr marL="571500" marR="0" indent="-342900">
              <a:lnSpc>
                <a:spcPct val="107000"/>
              </a:lnSpc>
              <a:spcBef>
                <a:spcPts val="0"/>
              </a:spcBef>
              <a:spcAft>
                <a:spcPts val="800"/>
              </a:spcAft>
              <a:buFont typeface="Arial" panose="020B0604020202020204" pitchFamily="34" charset="0"/>
              <a:buChar char="•"/>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Shiraz (Syrah):</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Paarl is known for its bold and spicy Shiraz, which often exhibits flavors of dark berries, pepper, and smoky oak. </a:t>
            </a:r>
          </a:p>
          <a:p>
            <a:pPr marL="571500" marR="0" indent="-342900">
              <a:lnSpc>
                <a:spcPct val="107000"/>
              </a:lnSpc>
              <a:spcBef>
                <a:spcPts val="0"/>
              </a:spcBef>
              <a:spcAft>
                <a:spcPts val="800"/>
              </a:spcAft>
              <a:buFont typeface="Arial" panose="020B0604020202020204" pitchFamily="34" charset="0"/>
              <a:buChar char="•"/>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Chardonnay:</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The region produces some excellent Chardonnays, which range from crisp and unoaked to rich and buttery, with notes of citrus, apple, and tropical fruit.</a:t>
            </a:r>
          </a:p>
          <a:p>
            <a:pPr marL="571500" marR="0" indent="-342900">
              <a:lnSpc>
                <a:spcPct val="107000"/>
              </a:lnSpc>
              <a:spcBef>
                <a:spcPts val="0"/>
              </a:spcBef>
              <a:spcAft>
                <a:spcPts val="800"/>
              </a:spcAft>
              <a:buFont typeface="Arial" panose="020B0604020202020204" pitchFamily="34" charset="0"/>
              <a:buChar char="•"/>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Viognier:</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Paarl has become a notable region for Viognier, a white varietal known for its aromatic qualities, with flavors of peach, apricot, and floral notes.</a:t>
            </a:r>
          </a:p>
        </p:txBody>
      </p:sp>
    </p:spTree>
    <p:extLst>
      <p:ext uri="{BB962C8B-B14F-4D97-AF65-F5344CB8AC3E}">
        <p14:creationId xmlns:p14="http://schemas.microsoft.com/office/powerpoint/2010/main" val="138558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60E22-24D3-4BF6-666D-238298E79890}"/>
              </a:ext>
            </a:extLst>
          </p:cNvPr>
          <p:cNvSpPr>
            <a:spLocks noGrp="1"/>
          </p:cNvSpPr>
          <p:nvPr>
            <p:ph type="title"/>
          </p:nvPr>
        </p:nvSpPr>
        <p:spPr>
          <a:xfrm>
            <a:off x="0" y="1"/>
            <a:ext cx="12192000" cy="1189972"/>
          </a:xfrm>
        </p:spPr>
        <p:txBody>
          <a:bodyPr>
            <a:normAutofit/>
          </a:bodyPr>
          <a:lstStyle/>
          <a:p>
            <a:pPr marL="228600" marR="0"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Franschhoek: The French Corner</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F2CF991-EC09-F429-D79E-F4D91A09AEA0}"/>
              </a:ext>
            </a:extLst>
          </p:cNvPr>
          <p:cNvSpPr>
            <a:spLocks noGrp="1"/>
          </p:cNvSpPr>
          <p:nvPr>
            <p:ph idx="1"/>
          </p:nvPr>
        </p:nvSpPr>
        <p:spPr>
          <a:xfrm>
            <a:off x="1" y="1028137"/>
            <a:ext cx="12100142" cy="2755726"/>
          </a:xfrm>
        </p:spPr>
        <p:txBody>
          <a:bodyPr>
            <a:noAutofit/>
          </a:bodyPr>
          <a:lstStyle/>
          <a:p>
            <a:pPr marL="463550" marR="0" indent="-29210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Franschhoek, meaning “French Corner,” is a small but influential wine region with a rich history rooted in the French Huguenot settlement of the 17th century. The region’s terroir is diverse, with a combination of alluvial soils on the valley floor and sandstone on the slopes.</a:t>
            </a:r>
          </a:p>
          <a:p>
            <a:pPr marL="463550" marR="0" indent="-292100">
              <a:lnSpc>
                <a:spcPct val="107000"/>
              </a:lnSpc>
              <a:spcBef>
                <a:spcPts val="0"/>
              </a:spcBef>
              <a:spcAft>
                <a:spcPts val="800"/>
              </a:spcAft>
              <a:buNone/>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Key Varietals:</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463550" marR="0" indent="-292100">
              <a:lnSpc>
                <a:spcPct val="107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Sauvignon Blanc:</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Franschhoek produces elegant Sauvignon Blancs with crisp acidity and flavors of green apple, lime, and gooseberry.</a:t>
            </a:r>
          </a:p>
        </p:txBody>
      </p:sp>
      <p:pic>
        <p:nvPicPr>
          <p:cNvPr id="5" name="Picture 4" descr="A map of a wine region&#10;&#10;Description automatically generated">
            <a:extLst>
              <a:ext uri="{FF2B5EF4-FFF2-40B4-BE49-F238E27FC236}">
                <a16:creationId xmlns:a16="http://schemas.microsoft.com/office/drawing/2014/main" id="{0209BA7A-FA26-2FC0-60DD-FF1292938E2A}"/>
              </a:ext>
            </a:extLst>
          </p:cNvPr>
          <p:cNvPicPr>
            <a:picLocks noChangeAspect="1"/>
          </p:cNvPicPr>
          <p:nvPr/>
        </p:nvPicPr>
        <p:blipFill rotWithShape="1">
          <a:blip r:embed="rId3">
            <a:extLst>
              <a:ext uri="{28A0092B-C50C-407E-A947-70E740481C1C}">
                <a14:useLocalDpi xmlns:a14="http://schemas.microsoft.com/office/drawing/2010/main" val="0"/>
              </a:ext>
            </a:extLst>
          </a:blip>
          <a:srcRect l="6666" r="7430"/>
          <a:stretch/>
        </p:blipFill>
        <p:spPr>
          <a:xfrm>
            <a:off x="7876032" y="3993520"/>
            <a:ext cx="4315968" cy="2895599"/>
          </a:xfrm>
          <a:prstGeom prst="rect">
            <a:avLst/>
          </a:prstGeom>
        </p:spPr>
      </p:pic>
      <p:sp>
        <p:nvSpPr>
          <p:cNvPr id="6" name="TextBox 5">
            <a:extLst>
              <a:ext uri="{FF2B5EF4-FFF2-40B4-BE49-F238E27FC236}">
                <a16:creationId xmlns:a16="http://schemas.microsoft.com/office/drawing/2014/main" id="{313CF1E0-3016-CB41-2A78-298EF6896BC5}"/>
              </a:ext>
            </a:extLst>
          </p:cNvPr>
          <p:cNvSpPr txBox="1"/>
          <p:nvPr/>
        </p:nvSpPr>
        <p:spPr>
          <a:xfrm>
            <a:off x="-97536" y="3560064"/>
            <a:ext cx="12289536" cy="2934521"/>
          </a:xfrm>
          <a:prstGeom prst="rect">
            <a:avLst/>
          </a:prstGeom>
          <a:noFill/>
        </p:spPr>
        <p:txBody>
          <a:bodyPr wrap="square">
            <a:spAutoFit/>
          </a:bodyPr>
          <a:lstStyle/>
          <a:p>
            <a:pPr marL="571500" marR="0" indent="-342900">
              <a:lnSpc>
                <a:spcPct val="107000"/>
              </a:lnSpc>
              <a:spcBef>
                <a:spcPts val="0"/>
              </a:spcBef>
              <a:spcAft>
                <a:spcPts val="800"/>
              </a:spcAft>
              <a:buFont typeface="Arial" panose="020B0604020202020204" pitchFamily="34" charset="0"/>
              <a:buChar char="•"/>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Cabernet Franc:</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Known for producing structured, medium-bodied wines, it often features notes of red berries, herbs, and a hint of spice.</a:t>
            </a:r>
          </a:p>
          <a:p>
            <a:pPr marL="571500" indent="-342900">
              <a:lnSpc>
                <a:spcPct val="107000"/>
              </a:lnSpc>
              <a:spcAft>
                <a:spcPts val="800"/>
              </a:spcAft>
              <a:buFont typeface="Arial" panose="020B0604020202020204" pitchFamily="34" charset="0"/>
              <a:buChar char="•"/>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MCC (Méthode Cap Classique):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Also famous for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sparkling wines made in the traditional </a:t>
            </a:r>
            <a:r>
              <a:rPr lang="en-US" sz="2400" dirty="0">
                <a:latin typeface="Times New Roman" panose="02020603050405020304" pitchFamily="18" charset="0"/>
                <a:cs typeface="Times New Roman" panose="02020603050405020304" pitchFamily="18" charset="0"/>
              </a:rPr>
              <a:t>Méthode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Champenoise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These wines, made from Chardonnay and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Pinot Noir, are celebrated for their fine bubbles and flavors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of brioche, citrus, and almond.</a:t>
            </a:r>
          </a:p>
        </p:txBody>
      </p:sp>
    </p:spTree>
    <p:extLst>
      <p:ext uri="{BB962C8B-B14F-4D97-AF65-F5344CB8AC3E}">
        <p14:creationId xmlns:p14="http://schemas.microsoft.com/office/powerpoint/2010/main" val="274907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additive="base">
                                        <p:cTn id="2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60E22-24D3-4BF6-666D-238298E79890}"/>
              </a:ext>
            </a:extLst>
          </p:cNvPr>
          <p:cNvSpPr>
            <a:spLocks noGrp="1"/>
          </p:cNvSpPr>
          <p:nvPr>
            <p:ph type="title"/>
          </p:nvPr>
        </p:nvSpPr>
        <p:spPr>
          <a:xfrm>
            <a:off x="0" y="1"/>
            <a:ext cx="12192000" cy="1304543"/>
          </a:xfrm>
        </p:spPr>
        <p:txBody>
          <a:bodyPr>
            <a:normAutofit/>
          </a:bodyPr>
          <a:lstStyle/>
          <a:p>
            <a:pPr marL="228600" marR="0"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Constantia: The Cradle of South African Wine</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F2CF991-EC09-F429-D79E-F4D91A09AEA0}"/>
              </a:ext>
            </a:extLst>
          </p:cNvPr>
          <p:cNvSpPr>
            <a:spLocks noGrp="1"/>
          </p:cNvSpPr>
          <p:nvPr>
            <p:ph idx="1"/>
          </p:nvPr>
        </p:nvSpPr>
        <p:spPr>
          <a:xfrm>
            <a:off x="146304" y="1085088"/>
            <a:ext cx="11850624" cy="2623717"/>
          </a:xfrm>
        </p:spPr>
        <p:txBody>
          <a:bodyPr>
            <a:normAutofit/>
          </a:bodyPr>
          <a:lstStyle/>
          <a:p>
            <a:pPr marL="22860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Constantia, one of the oldest wine regions in the Southern Hemisphere, is located just outside Cape Town. The region’s cool climate, influenced by its proximity to the Atlantic Ocean, makes it ideal for producing elegant, aromatic wines.</a:t>
            </a:r>
          </a:p>
          <a:p>
            <a:pPr marL="0" marR="0" indent="0">
              <a:lnSpc>
                <a:spcPct val="107000"/>
              </a:lnSpc>
              <a:spcBef>
                <a:spcPts val="0"/>
              </a:spcBef>
              <a:spcAft>
                <a:spcPts val="800"/>
              </a:spcAft>
              <a:buNone/>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Key Varietals:</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228600" marR="0">
              <a:lnSpc>
                <a:spcPct val="107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Sauvignon Blanc:</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Constantia is famous for its Sauvignon Blanc, which is typically crisp, with flavors of tropical fruit, gooseberry, and a zesty minerality.</a:t>
            </a:r>
          </a:p>
        </p:txBody>
      </p:sp>
      <p:pic>
        <p:nvPicPr>
          <p:cNvPr id="5" name="Picture 4" descr="A map of a city&#10;&#10;Description automatically generated">
            <a:extLst>
              <a:ext uri="{FF2B5EF4-FFF2-40B4-BE49-F238E27FC236}">
                <a16:creationId xmlns:a16="http://schemas.microsoft.com/office/drawing/2014/main" id="{C947B242-73F1-D9DF-C150-6F0611BC32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925824"/>
            <a:ext cx="5535169" cy="2932175"/>
          </a:xfrm>
          <a:prstGeom prst="rect">
            <a:avLst/>
          </a:prstGeom>
        </p:spPr>
      </p:pic>
      <p:sp>
        <p:nvSpPr>
          <p:cNvPr id="7" name="TextBox 6">
            <a:extLst>
              <a:ext uri="{FF2B5EF4-FFF2-40B4-BE49-F238E27FC236}">
                <a16:creationId xmlns:a16="http://schemas.microsoft.com/office/drawing/2014/main" id="{BE915AD4-EFB4-39C4-89C5-31DF8790D5CE}"/>
              </a:ext>
            </a:extLst>
          </p:cNvPr>
          <p:cNvSpPr txBox="1"/>
          <p:nvPr/>
        </p:nvSpPr>
        <p:spPr>
          <a:xfrm>
            <a:off x="5388864" y="3697422"/>
            <a:ext cx="6803136" cy="3474862"/>
          </a:xfrm>
          <a:prstGeom prst="rect">
            <a:avLst/>
          </a:prstGeom>
          <a:noFill/>
        </p:spPr>
        <p:txBody>
          <a:bodyPr wrap="square">
            <a:spAutoFit/>
          </a:bodyPr>
          <a:lstStyle/>
          <a:p>
            <a:pPr marL="514350" marR="0" indent="-285750">
              <a:spcBef>
                <a:spcPts val="0"/>
              </a:spcBef>
              <a:spcAft>
                <a:spcPts val="800"/>
              </a:spcAft>
              <a:buFont typeface="Arial" panose="020B0604020202020204" pitchFamily="34" charset="0"/>
              <a:buChar char="•"/>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Muscat de Frontignan:</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Constantia’s Vin de Constance, a sweet dessert wine made from Muscat de Frontignan grapes, acclaimed for its luscious, honeyed flavors of apricot, orange peel, and spice.</a:t>
            </a:r>
          </a:p>
          <a:p>
            <a:pPr marL="514350" marR="0" indent="-285750">
              <a:spcBef>
                <a:spcPts val="0"/>
              </a:spcBef>
              <a:spcAft>
                <a:spcPts val="800"/>
              </a:spcAft>
              <a:buFont typeface="Arial" panose="020B0604020202020204" pitchFamily="34" charset="0"/>
              <a:buChar char="•"/>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Chardonnay:</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The region produces refined Chardonnays with a balance of citrus, stone fruit, and subtle oak influences.</a:t>
            </a:r>
          </a:p>
          <a:p>
            <a:pPr marL="228600" marR="0">
              <a:lnSpc>
                <a:spcPct val="107000"/>
              </a:lnSpc>
              <a:spcBef>
                <a:spcPts val="0"/>
              </a:spcBef>
              <a:spcAft>
                <a:spcPts val="800"/>
              </a:spcAft>
            </a:pP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5349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 calcmode="lin" valueType="num">
                                      <p:cBhvr additive="base">
                                        <p:cTn id="2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60E22-24D3-4BF6-666D-238298E79890}"/>
              </a:ext>
            </a:extLst>
          </p:cNvPr>
          <p:cNvSpPr>
            <a:spLocks noGrp="1"/>
          </p:cNvSpPr>
          <p:nvPr>
            <p:ph type="title"/>
          </p:nvPr>
        </p:nvSpPr>
        <p:spPr>
          <a:xfrm>
            <a:off x="0" y="1"/>
            <a:ext cx="12192000" cy="1341119"/>
          </a:xfrm>
        </p:spPr>
        <p:txBody>
          <a:bodyPr>
            <a:normAutofit/>
          </a:bodyPr>
          <a:lstStyle/>
          <a:p>
            <a:pPr marL="228600" marR="0"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Walker Bay: Coastal Elegance</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F2CF991-EC09-F429-D79E-F4D91A09AEA0}"/>
              </a:ext>
            </a:extLst>
          </p:cNvPr>
          <p:cNvSpPr>
            <a:spLocks noGrp="1"/>
          </p:cNvSpPr>
          <p:nvPr>
            <p:ph idx="1"/>
          </p:nvPr>
        </p:nvSpPr>
        <p:spPr>
          <a:xfrm>
            <a:off x="280416" y="1219201"/>
            <a:ext cx="11814048" cy="3035808"/>
          </a:xfrm>
        </p:spPr>
        <p:txBody>
          <a:bodyPr>
            <a:normAutofit/>
          </a:bodyPr>
          <a:lstStyle/>
          <a:p>
            <a:pPr marL="22860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Walker Bay, located along the southern coast near Hermanus, is known for its cool maritime climate, making it ideal for the production of elegant, refined wines. The region’s vineyards benefit from the cooling influence of the Atlantic Ocean, which helps preserve acidity in the grapes.</a:t>
            </a:r>
          </a:p>
          <a:p>
            <a:pPr marL="0" marR="0" indent="0">
              <a:lnSpc>
                <a:spcPct val="107000"/>
              </a:lnSpc>
              <a:spcBef>
                <a:spcPts val="0"/>
              </a:spcBef>
              <a:spcAft>
                <a:spcPts val="800"/>
              </a:spcAft>
              <a:buNone/>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Key Varietals:</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228600" marR="0">
              <a:lnSpc>
                <a:spcPct val="107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Pinot Noir:</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Walker Bay is celebrated for its Pinot Noir, which often exhibits a silky texture and flavors of cherry, raspberry, and subtle spice.</a:t>
            </a:r>
          </a:p>
        </p:txBody>
      </p:sp>
      <p:pic>
        <p:nvPicPr>
          <p:cNvPr id="5" name="Picture 4" descr="A map of a tourist destination&#10;&#10;Description automatically generated">
            <a:extLst>
              <a:ext uri="{FF2B5EF4-FFF2-40B4-BE49-F238E27FC236}">
                <a16:creationId xmlns:a16="http://schemas.microsoft.com/office/drawing/2014/main" id="{A1859184-60B9-A6EB-BA65-8EC166DA8740}"/>
              </a:ext>
            </a:extLst>
          </p:cNvPr>
          <p:cNvPicPr>
            <a:picLocks noChangeAspect="1"/>
          </p:cNvPicPr>
          <p:nvPr/>
        </p:nvPicPr>
        <p:blipFill rotWithShape="1">
          <a:blip r:embed="rId2">
            <a:extLst>
              <a:ext uri="{28A0092B-C50C-407E-A947-70E740481C1C}">
                <a14:useLocalDpi xmlns:a14="http://schemas.microsoft.com/office/drawing/2010/main" val="0"/>
              </a:ext>
            </a:extLst>
          </a:blip>
          <a:srcRect l="33822" t="17600" b="46666"/>
          <a:stretch/>
        </p:blipFill>
        <p:spPr>
          <a:xfrm>
            <a:off x="0" y="4242816"/>
            <a:ext cx="4865872" cy="2627375"/>
          </a:xfrm>
          <a:prstGeom prst="rect">
            <a:avLst/>
          </a:prstGeom>
        </p:spPr>
      </p:pic>
      <p:sp>
        <p:nvSpPr>
          <p:cNvPr id="7" name="TextBox 6">
            <a:extLst>
              <a:ext uri="{FF2B5EF4-FFF2-40B4-BE49-F238E27FC236}">
                <a16:creationId xmlns:a16="http://schemas.microsoft.com/office/drawing/2014/main" id="{E27EFB5D-F68C-A456-3726-9728BAC2A4D6}"/>
              </a:ext>
            </a:extLst>
          </p:cNvPr>
          <p:cNvSpPr txBox="1"/>
          <p:nvPr/>
        </p:nvSpPr>
        <p:spPr>
          <a:xfrm>
            <a:off x="4865872" y="4345181"/>
            <a:ext cx="7326128" cy="2891241"/>
          </a:xfrm>
          <a:prstGeom prst="rect">
            <a:avLst/>
          </a:prstGeom>
          <a:noFill/>
        </p:spPr>
        <p:txBody>
          <a:bodyPr wrap="square">
            <a:spAutoFit/>
          </a:bodyPr>
          <a:lstStyle/>
          <a:p>
            <a:pPr marL="571500" marR="0" indent="-342900">
              <a:lnSpc>
                <a:spcPct val="107000"/>
              </a:lnSpc>
              <a:spcBef>
                <a:spcPts val="0"/>
              </a:spcBef>
              <a:spcAft>
                <a:spcPts val="800"/>
              </a:spcAft>
              <a:buFont typeface="Arial" panose="020B0604020202020204" pitchFamily="34" charset="0"/>
              <a:buChar char="•"/>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Chardonnay:</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The region’s Chardonnays are highly regarded, offering a balance of citrus, stone fruit, and well-integrated oak.</a:t>
            </a:r>
          </a:p>
          <a:p>
            <a:pPr marL="571500" marR="0" indent="-342900">
              <a:lnSpc>
                <a:spcPct val="107000"/>
              </a:lnSpc>
              <a:spcBef>
                <a:spcPts val="0"/>
              </a:spcBef>
              <a:spcAft>
                <a:spcPts val="800"/>
              </a:spcAft>
              <a:buFont typeface="Arial" panose="020B0604020202020204" pitchFamily="34" charset="0"/>
              <a:buChar char="•"/>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Pinotage: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Walker Bay also produces noteworthy Pinotage, with flavors of dark fruit, smoke, and a touch of earthiness.</a:t>
            </a:r>
          </a:p>
          <a:p>
            <a:pPr marL="228600" marR="0">
              <a:lnSpc>
                <a:spcPct val="107000"/>
              </a:lnSpc>
              <a:spcBef>
                <a:spcPts val="0"/>
              </a:spcBef>
              <a:spcAft>
                <a:spcPts val="800"/>
              </a:spcAft>
            </a:pP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8608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 calcmode="lin" valueType="num">
                                      <p:cBhvr additive="base">
                                        <p:cTn id="2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60E22-24D3-4BF6-666D-238298E79890}"/>
              </a:ext>
            </a:extLst>
          </p:cNvPr>
          <p:cNvSpPr>
            <a:spLocks noGrp="1"/>
          </p:cNvSpPr>
          <p:nvPr>
            <p:ph type="title"/>
          </p:nvPr>
        </p:nvSpPr>
        <p:spPr>
          <a:xfrm>
            <a:off x="0" y="1"/>
            <a:ext cx="12192000" cy="1523999"/>
          </a:xfrm>
        </p:spPr>
        <p:txBody>
          <a:bodyPr>
            <a:normAutofit/>
          </a:bodyPr>
          <a:lstStyle/>
          <a:p>
            <a:pPr marL="228600" marR="0"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Swartland: The Maverick Region</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F2CF991-EC09-F429-D79E-F4D91A09AEA0}"/>
              </a:ext>
            </a:extLst>
          </p:cNvPr>
          <p:cNvSpPr>
            <a:spLocks noGrp="1"/>
          </p:cNvSpPr>
          <p:nvPr>
            <p:ph idx="1"/>
          </p:nvPr>
        </p:nvSpPr>
        <p:spPr>
          <a:xfrm>
            <a:off x="121920" y="1621536"/>
            <a:ext cx="12070080" cy="5236463"/>
          </a:xfrm>
        </p:spPr>
        <p:txBody>
          <a:bodyPr>
            <a:normAutofit fontScale="92500" lnSpcReduction="20000"/>
          </a:bodyPr>
          <a:lstStyle/>
          <a:p>
            <a:pPr marL="228600" marR="0">
              <a:lnSpc>
                <a:spcPct val="107000"/>
              </a:lnSpc>
              <a:spcBef>
                <a:spcPts val="0"/>
              </a:spcBef>
              <a:spcAft>
                <a:spcPts val="800"/>
              </a:spcAft>
            </a:pPr>
            <a: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t>Swartland, located to the north of Cape Town, is known </a:t>
            </a:r>
            <a:b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t>for its innovative winemakers who have embraced </a:t>
            </a:r>
            <a:b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t>minimal intervention and natural winemaking techniques. </a:t>
            </a:r>
            <a:b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t>The region’s hot, dry climate and ancient bush vines </a:t>
            </a:r>
            <a:b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t>contribute to the production of concentrated, expressive </a:t>
            </a:r>
            <a:b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t>wines.</a:t>
            </a:r>
          </a:p>
          <a:p>
            <a:pPr marL="0" marR="0" indent="0">
              <a:lnSpc>
                <a:spcPct val="107000"/>
              </a:lnSpc>
              <a:spcBef>
                <a:spcPts val="0"/>
              </a:spcBef>
              <a:spcAft>
                <a:spcPts val="800"/>
              </a:spcAft>
              <a:buNone/>
            </a:pPr>
            <a:r>
              <a:rPr lang="en-US" sz="2600" b="1" kern="100" dirty="0">
                <a:effectLst/>
                <a:latin typeface="Times New Roman" panose="02020603050405020304" pitchFamily="18" charset="0"/>
                <a:ea typeface="Aptos" panose="020B0004020202020204" pitchFamily="34" charset="0"/>
                <a:cs typeface="Times New Roman" panose="02020603050405020304" pitchFamily="18" charset="0"/>
              </a:rPr>
              <a:t>Key Varietals:</a:t>
            </a:r>
            <a:endParaRPr lang="en-US" sz="26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228600" marR="0">
              <a:lnSpc>
                <a:spcPct val="107000"/>
              </a:lnSpc>
              <a:spcBef>
                <a:spcPts val="0"/>
              </a:spcBef>
              <a:spcAft>
                <a:spcPts val="800"/>
              </a:spcAft>
            </a:pPr>
            <a:r>
              <a:rPr lang="en-US" sz="2600" b="1" kern="100" dirty="0">
                <a:effectLst/>
                <a:latin typeface="Times New Roman" panose="02020603050405020304" pitchFamily="18" charset="0"/>
                <a:ea typeface="Aptos" panose="020B0004020202020204" pitchFamily="34" charset="0"/>
                <a:cs typeface="Times New Roman" panose="02020603050405020304" pitchFamily="18" charset="0"/>
              </a:rPr>
              <a:t>Chenin Blanc:</a:t>
            </a:r>
            <a: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t> Swartland is renowned for its old-vine </a:t>
            </a:r>
            <a:b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t>Chenin Blanc, which often exhibits flavors of stone fruit, </a:t>
            </a:r>
            <a:b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t>honey, and a distinct minerality.</a:t>
            </a:r>
          </a:p>
          <a:p>
            <a:pPr marL="228600" marR="0">
              <a:lnSpc>
                <a:spcPct val="107000"/>
              </a:lnSpc>
              <a:spcBef>
                <a:spcPts val="0"/>
              </a:spcBef>
              <a:spcAft>
                <a:spcPts val="800"/>
              </a:spcAft>
            </a:pPr>
            <a:r>
              <a:rPr lang="en-US" sz="2600" b="1" kern="100" dirty="0">
                <a:effectLst/>
                <a:latin typeface="Times New Roman" panose="02020603050405020304" pitchFamily="18" charset="0"/>
                <a:ea typeface="Aptos" panose="020B0004020202020204" pitchFamily="34" charset="0"/>
                <a:cs typeface="Times New Roman" panose="02020603050405020304" pitchFamily="18" charset="0"/>
              </a:rPr>
              <a:t>Grenache:</a:t>
            </a:r>
            <a: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t> This region has seen a resurgence in Grenache, producing wines with bright red fruit, spice, and earthy undertones.</a:t>
            </a:r>
          </a:p>
          <a:p>
            <a:pPr marL="228600" marR="0">
              <a:lnSpc>
                <a:spcPct val="107000"/>
              </a:lnSpc>
              <a:spcBef>
                <a:spcPts val="0"/>
              </a:spcBef>
              <a:spcAft>
                <a:spcPts val="800"/>
              </a:spcAft>
            </a:pPr>
            <a:r>
              <a:rPr lang="en-US" sz="2600" b="1" kern="100" dirty="0">
                <a:effectLst/>
                <a:latin typeface="Times New Roman" panose="02020603050405020304" pitchFamily="18" charset="0"/>
                <a:ea typeface="Aptos" panose="020B0004020202020204" pitchFamily="34" charset="0"/>
                <a:cs typeface="Times New Roman" panose="02020603050405020304" pitchFamily="18" charset="0"/>
              </a:rPr>
              <a:t>Cinsaut:</a:t>
            </a:r>
            <a: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t> Often used in blends or as a single varietal, Cinsaut from Swartland is known for its juicy red fruit flavors and soft tannins.</a:t>
            </a:r>
          </a:p>
          <a:p>
            <a:pPr marL="228600" marR="0">
              <a:lnSpc>
                <a:spcPct val="107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map of swartland with many cartoon animals&#10;&#10;Description automatically generated">
            <a:extLst>
              <a:ext uri="{FF2B5EF4-FFF2-40B4-BE49-F238E27FC236}">
                <a16:creationId xmlns:a16="http://schemas.microsoft.com/office/drawing/2014/main" id="{F350421B-850B-FB0A-0C43-64E6F5566A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9498" y="1609343"/>
            <a:ext cx="4692501" cy="3316225"/>
          </a:xfrm>
          <a:prstGeom prst="rect">
            <a:avLst/>
          </a:prstGeom>
        </p:spPr>
      </p:pic>
    </p:spTree>
    <p:extLst>
      <p:ext uri="{BB962C8B-B14F-4D97-AF65-F5344CB8AC3E}">
        <p14:creationId xmlns:p14="http://schemas.microsoft.com/office/powerpoint/2010/main" val="3952773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B65C0385-5E30-4D2E-AF9F-4639659D3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map of a wine route&#10;&#10;Description automatically generated">
            <a:extLst>
              <a:ext uri="{FF2B5EF4-FFF2-40B4-BE49-F238E27FC236}">
                <a16:creationId xmlns:a16="http://schemas.microsoft.com/office/drawing/2014/main" id="{7E37E3AC-17E7-3946-7E06-64911F2ABFEA}"/>
              </a:ext>
            </a:extLst>
          </p:cNvPr>
          <p:cNvPicPr>
            <a:picLocks noChangeAspect="1"/>
          </p:cNvPicPr>
          <p:nvPr/>
        </p:nvPicPr>
        <p:blipFill>
          <a:blip r:embed="rId2">
            <a:extLst>
              <a:ext uri="{28A0092B-C50C-407E-A947-70E740481C1C}">
                <a14:useLocalDpi xmlns:a14="http://schemas.microsoft.com/office/drawing/2010/main" val="0"/>
              </a:ext>
            </a:extLst>
          </a:blip>
          <a:srcRect l="5883" r="5831" b="-1"/>
          <a:stretch/>
        </p:blipFill>
        <p:spPr>
          <a:xfrm>
            <a:off x="20" y="1666568"/>
            <a:ext cx="6106195" cy="5191432"/>
          </a:xfrm>
          <a:prstGeom prst="rect">
            <a:avLst/>
          </a:prstGeom>
        </p:spPr>
      </p:pic>
      <p:sp useBgFill="1">
        <p:nvSpPr>
          <p:cNvPr id="12" name="Rectangle 11">
            <a:extLst>
              <a:ext uri="{FF2B5EF4-FFF2-40B4-BE49-F238E27FC236}">
                <a16:creationId xmlns:a16="http://schemas.microsoft.com/office/drawing/2014/main" id="{E335820B-3A29-42C5-AA8D-10ECA43CD9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1729117"/>
          </a:xfrm>
          <a:prstGeom prst="rect">
            <a:avLst/>
          </a:prstGeom>
          <a:ln>
            <a:noFill/>
          </a:ln>
          <a:effectLst>
            <a:outerShdw blurRad="368300" dist="101600" dir="546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660E22-24D3-4BF6-666D-238298E79890}"/>
              </a:ext>
            </a:extLst>
          </p:cNvPr>
          <p:cNvSpPr>
            <a:spLocks noGrp="1"/>
          </p:cNvSpPr>
          <p:nvPr>
            <p:ph type="title"/>
          </p:nvPr>
        </p:nvSpPr>
        <p:spPr>
          <a:xfrm>
            <a:off x="761801" y="352766"/>
            <a:ext cx="10591999" cy="1023584"/>
          </a:xfrm>
        </p:spPr>
        <p:txBody>
          <a:bodyPr>
            <a:normAutofit/>
          </a:bodyPr>
          <a:lstStyle/>
          <a:p>
            <a:pPr marL="228600" marR="0">
              <a:spcBef>
                <a:spcPts val="0"/>
              </a:spcBef>
              <a:spcAft>
                <a:spcPts val="800"/>
              </a:spcAft>
            </a:pPr>
            <a:r>
              <a:rPr lang="en-US" sz="4000" b="1" kern="100">
                <a:effectLst/>
                <a:latin typeface="Times New Roman" panose="02020603050405020304" pitchFamily="18" charset="0"/>
                <a:ea typeface="Aptos" panose="020B0004020202020204" pitchFamily="34" charset="0"/>
                <a:cs typeface="Times New Roman" panose="02020603050405020304" pitchFamily="18" charset="0"/>
              </a:rPr>
              <a:t>Robertson: The Valley of Wine and Roses</a:t>
            </a:r>
            <a:endParaRPr lang="en-US" sz="40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F2CF991-EC09-F429-D79E-F4D91A09AEA0}"/>
              </a:ext>
            </a:extLst>
          </p:cNvPr>
          <p:cNvSpPr>
            <a:spLocks noGrp="1"/>
          </p:cNvSpPr>
          <p:nvPr>
            <p:ph idx="1"/>
          </p:nvPr>
        </p:nvSpPr>
        <p:spPr>
          <a:xfrm>
            <a:off x="6106216" y="1729116"/>
            <a:ext cx="6085764" cy="5128884"/>
          </a:xfrm>
        </p:spPr>
        <p:txBody>
          <a:bodyPr anchor="t">
            <a:normAutofit fontScale="70000" lnSpcReduction="20000"/>
          </a:bodyPr>
          <a:lstStyle/>
          <a:p>
            <a:pPr marL="228600" marR="0">
              <a:lnSpc>
                <a:spcPct val="120000"/>
              </a:lnSpc>
              <a:spcBef>
                <a:spcPts val="0"/>
              </a:spcBef>
              <a:spcAft>
                <a:spcPts val="800"/>
              </a:spcAft>
            </a:pPr>
            <a:r>
              <a:rPr lang="en-US" kern="100" dirty="0">
                <a:effectLst/>
                <a:latin typeface="Times New Roman" panose="02020603050405020304" pitchFamily="18" charset="0"/>
                <a:ea typeface="Aptos" panose="020B0004020202020204" pitchFamily="34" charset="0"/>
                <a:cs typeface="Times New Roman" panose="02020603050405020304" pitchFamily="18" charset="0"/>
              </a:rPr>
              <a:t>Robertson, situated in the Breede River Valley, is known for its fertile soils and a climate that ranges from cool to warm. The region is famous for producing both white and red wines of exceptional quality.</a:t>
            </a:r>
          </a:p>
          <a:p>
            <a:pPr marL="0" marR="0" indent="0">
              <a:lnSpc>
                <a:spcPct val="120000"/>
              </a:lnSpc>
              <a:spcBef>
                <a:spcPts val="0"/>
              </a:spcBef>
              <a:spcAft>
                <a:spcPts val="800"/>
              </a:spcAft>
              <a:buNone/>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Key Varietals:</a:t>
            </a:r>
            <a:endParaRPr lang="en-US"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228600" marR="0">
              <a:lnSpc>
                <a:spcPct val="120000"/>
              </a:lnSpc>
              <a:spcBef>
                <a:spcPts val="0"/>
              </a:spcBef>
              <a:spcAft>
                <a:spcPts val="800"/>
              </a:spcAf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Chardonnay:</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Robertson is particularly well-regarded for its Chardonnay, which can range from fresh and unoaked to rich and buttery, with notes of tropical fruit, citrus, and vanilla. </a:t>
            </a:r>
          </a:p>
          <a:p>
            <a:pPr marL="228600" marR="0">
              <a:lnSpc>
                <a:spcPct val="120000"/>
              </a:lnSpc>
              <a:spcBef>
                <a:spcPts val="0"/>
              </a:spcBef>
              <a:spcAft>
                <a:spcPts val="800"/>
              </a:spcAf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Shiraz:</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The region’s Shiraz is often robust, with flavors of dark berries, spice, and a hint of chocolate.</a:t>
            </a:r>
          </a:p>
          <a:p>
            <a:pPr marL="228600" marR="0">
              <a:lnSpc>
                <a:spcPct val="120000"/>
              </a:lnSpc>
              <a:spcBef>
                <a:spcPts val="0"/>
              </a:spcBef>
              <a:spcAft>
                <a:spcPts val="800"/>
              </a:spcAf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Cabernet Sauvignon:</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Robertson also produces excellent Cabernet Sauvignon, known for its structure, depth, and flavors of cassis, blackberry, and tobacco.</a:t>
            </a:r>
          </a:p>
          <a:p>
            <a:pPr marL="228600" marR="0">
              <a:spcBef>
                <a:spcPts val="0"/>
              </a:spcBef>
              <a:spcAft>
                <a:spcPts val="800"/>
              </a:spcAft>
            </a:pP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8147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60E22-24D3-4BF6-666D-238298E79890}"/>
              </a:ext>
            </a:extLst>
          </p:cNvPr>
          <p:cNvSpPr>
            <a:spLocks noGrp="1"/>
          </p:cNvSpPr>
          <p:nvPr>
            <p:ph type="title"/>
          </p:nvPr>
        </p:nvSpPr>
        <p:spPr>
          <a:xfrm>
            <a:off x="0" y="18255"/>
            <a:ext cx="12192000" cy="1396017"/>
          </a:xfrm>
        </p:spPr>
        <p:txBody>
          <a:bodyPr>
            <a:normAutofit/>
          </a:bodyPr>
          <a:lstStyle/>
          <a:p>
            <a:pPr marL="228600" marR="0"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Elgin: The Cool Climate Region</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F2CF991-EC09-F429-D79E-F4D91A09AEA0}"/>
              </a:ext>
            </a:extLst>
          </p:cNvPr>
          <p:cNvSpPr>
            <a:spLocks noGrp="1"/>
          </p:cNvSpPr>
          <p:nvPr>
            <p:ph idx="1"/>
          </p:nvPr>
        </p:nvSpPr>
        <p:spPr>
          <a:xfrm>
            <a:off x="134112" y="1414272"/>
            <a:ext cx="12057888" cy="5644929"/>
          </a:xfrm>
        </p:spPr>
        <p:txBody>
          <a:bodyPr>
            <a:normAutofit lnSpcReduction="10000"/>
          </a:bodyPr>
          <a:lstStyle/>
          <a:p>
            <a:pPr marL="22860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Elgin, located in the Overberg region, is one of South Africa’s coolest wine-producing areas, with a climate similar to that of Burgundy or Oregon. This cool climate allows for the slow ripening of grapes, resulting in wines with exceptional acidity and finesse.</a:t>
            </a:r>
          </a:p>
          <a:p>
            <a:pPr marL="228600" marR="0">
              <a:lnSpc>
                <a:spcPct val="107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Key Varietals:</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228600" marR="0">
              <a:lnSpc>
                <a:spcPct val="107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Pinot Noir:</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Elgin is recognized for its delicate Pinot Noir,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which often features flavors of red cherry, raspberry, and a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touch of earthiness.</a:t>
            </a:r>
          </a:p>
          <a:p>
            <a:pPr marL="228600" marR="0">
              <a:lnSpc>
                <a:spcPct val="107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Riesling:</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The region produces some of South Africa’s best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Rieslings, characterized by their vibrant acidity, floral aromas,</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and flavors of lime, green apple, and stone fruit.</a:t>
            </a:r>
          </a:p>
          <a:p>
            <a:pPr marL="228600" marR="0">
              <a:lnSpc>
                <a:spcPct val="107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Sauvignon Blanc:</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Elgin’s cool climate Sauvignon Blancs are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crisp and zesty, with flavors of citrus, green pepper, and a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distinct minerality.</a:t>
            </a:r>
          </a:p>
          <a:p>
            <a:pPr marL="228600" marR="0">
              <a:lnSpc>
                <a:spcPct val="107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map of a wine route&#10;&#10;Description automatically generated">
            <a:extLst>
              <a:ext uri="{FF2B5EF4-FFF2-40B4-BE49-F238E27FC236}">
                <a16:creationId xmlns:a16="http://schemas.microsoft.com/office/drawing/2014/main" id="{9BC55EA8-A3DD-B8C9-C284-24C1E656617B}"/>
              </a:ext>
            </a:extLst>
          </p:cNvPr>
          <p:cNvPicPr>
            <a:picLocks noChangeAspect="1"/>
          </p:cNvPicPr>
          <p:nvPr/>
        </p:nvPicPr>
        <p:blipFill rotWithShape="1">
          <a:blip r:embed="rId3">
            <a:extLst>
              <a:ext uri="{28A0092B-C50C-407E-A947-70E740481C1C}">
                <a14:useLocalDpi xmlns:a14="http://schemas.microsoft.com/office/drawing/2010/main" val="0"/>
              </a:ext>
            </a:extLst>
          </a:blip>
          <a:srcRect l="4403" t="3200" r="2711" b="2756"/>
          <a:stretch/>
        </p:blipFill>
        <p:spPr>
          <a:xfrm>
            <a:off x="8071104" y="2562321"/>
            <a:ext cx="4120896" cy="4295679"/>
          </a:xfrm>
          <a:prstGeom prst="rect">
            <a:avLst/>
          </a:prstGeom>
        </p:spPr>
      </p:pic>
    </p:spTree>
    <p:extLst>
      <p:ext uri="{BB962C8B-B14F-4D97-AF65-F5344CB8AC3E}">
        <p14:creationId xmlns:p14="http://schemas.microsoft.com/office/powerpoint/2010/main" val="104991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60E22-24D3-4BF6-666D-238298E79890}"/>
              </a:ext>
            </a:extLst>
          </p:cNvPr>
          <p:cNvSpPr>
            <a:spLocks noGrp="1"/>
          </p:cNvSpPr>
          <p:nvPr>
            <p:ph type="title"/>
          </p:nvPr>
        </p:nvSpPr>
        <p:spPr>
          <a:xfrm>
            <a:off x="838200" y="1"/>
            <a:ext cx="10515600" cy="1409699"/>
          </a:xfrm>
        </p:spPr>
        <p:txBody>
          <a:bodyPr>
            <a:normAutofit/>
          </a:bodyPr>
          <a:lstStyle/>
          <a:p>
            <a:pPr marL="228600" marR="0"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Conclusion</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F2CF991-EC09-F429-D79E-F4D91A09AEA0}"/>
              </a:ext>
            </a:extLst>
          </p:cNvPr>
          <p:cNvSpPr>
            <a:spLocks noGrp="1"/>
          </p:cNvSpPr>
          <p:nvPr>
            <p:ph idx="1"/>
          </p:nvPr>
        </p:nvSpPr>
        <p:spPr>
          <a:xfrm>
            <a:off x="584200" y="1409701"/>
            <a:ext cx="11022584" cy="1663700"/>
          </a:xfrm>
        </p:spPr>
        <p:txBody>
          <a:bodyPr>
            <a:normAutofit lnSpcReduction="10000"/>
          </a:bodyPr>
          <a:lstStyle/>
          <a:p>
            <a:pPr marL="22860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South African wine is more than just a beverage; it is a testament to the country’s history, diversity, and resilience. </a:t>
            </a:r>
          </a:p>
          <a:p>
            <a:pPr marL="22860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Each bottle tells a story of the land, the people who work it, and the passion that goes into every step of the winemaking process. </a:t>
            </a:r>
          </a:p>
        </p:txBody>
      </p:sp>
      <p:pic>
        <p:nvPicPr>
          <p:cNvPr id="5" name="Picture 4" descr="A group of wine bottles&#10;&#10;Description automatically generated">
            <a:extLst>
              <a:ext uri="{FF2B5EF4-FFF2-40B4-BE49-F238E27FC236}">
                <a16:creationId xmlns:a16="http://schemas.microsoft.com/office/drawing/2014/main" id="{67E16BC5-8BF4-B547-612B-82954A281C35}"/>
              </a:ext>
            </a:extLst>
          </p:cNvPr>
          <p:cNvPicPr>
            <a:picLocks noChangeAspect="1"/>
          </p:cNvPicPr>
          <p:nvPr/>
        </p:nvPicPr>
        <p:blipFill rotWithShape="1">
          <a:blip r:embed="rId3">
            <a:extLst>
              <a:ext uri="{28A0092B-C50C-407E-A947-70E740481C1C}">
                <a14:useLocalDpi xmlns:a14="http://schemas.microsoft.com/office/drawing/2010/main" val="0"/>
              </a:ext>
            </a:extLst>
          </a:blip>
          <a:srcRect l="6265" r="5389" b="9970"/>
          <a:stretch/>
        </p:blipFill>
        <p:spPr>
          <a:xfrm>
            <a:off x="0" y="3073399"/>
            <a:ext cx="6876289" cy="3784600"/>
          </a:xfrm>
          <a:prstGeom prst="rect">
            <a:avLst/>
          </a:prstGeom>
        </p:spPr>
      </p:pic>
      <p:sp>
        <p:nvSpPr>
          <p:cNvPr id="7" name="TextBox 6">
            <a:extLst>
              <a:ext uri="{FF2B5EF4-FFF2-40B4-BE49-F238E27FC236}">
                <a16:creationId xmlns:a16="http://schemas.microsoft.com/office/drawing/2014/main" id="{278B1370-4A86-908B-FD93-3986AF7B432D}"/>
              </a:ext>
            </a:extLst>
          </p:cNvPr>
          <p:cNvSpPr txBox="1"/>
          <p:nvPr/>
        </p:nvSpPr>
        <p:spPr>
          <a:xfrm>
            <a:off x="6876290" y="3049015"/>
            <a:ext cx="5314694" cy="4076757"/>
          </a:xfrm>
          <a:prstGeom prst="rect">
            <a:avLst/>
          </a:prstGeom>
          <a:noFill/>
        </p:spPr>
        <p:txBody>
          <a:bodyPr wrap="square">
            <a:spAutoFit/>
          </a:bodyPr>
          <a:lstStyle/>
          <a:p>
            <a:pPr marL="571500" marR="0" indent="-34290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As the industry continues to evolve, South African wine remains a symbol of the nation’s ability to overcome challenges and create something beautiful from the earth. </a:t>
            </a:r>
          </a:p>
          <a:p>
            <a:pPr marL="571500" marR="0" indent="-34290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Whether enjoyed in a bustling city or a quiet vineyard, South African wine is a true expression of the country’s spirit.</a:t>
            </a:r>
          </a:p>
          <a:p>
            <a:pPr marL="228600" marR="0">
              <a:lnSpc>
                <a:spcPct val="107000"/>
              </a:lnSpc>
              <a:spcBef>
                <a:spcPts val="0"/>
              </a:spcBef>
              <a:spcAft>
                <a:spcPts val="800"/>
              </a:spcAft>
            </a:pP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06738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06552AFE-704A-42F0-ADEA-BF0F61949C68}"/>
              </a:ext>
            </a:extLst>
          </p:cNvPr>
          <p:cNvSpPr>
            <a:spLocks noGrp="1" noChangeArrowheads="1"/>
          </p:cNvSpPr>
          <p:nvPr>
            <p:ph type="title"/>
          </p:nvPr>
        </p:nvSpPr>
        <p:spPr>
          <a:xfrm>
            <a:off x="214" y="353268"/>
            <a:ext cx="12191573" cy="1305554"/>
          </a:xfrm>
          <a:ln/>
        </p:spPr>
        <p:txBody>
          <a:bodyPr vert="horz" lIns="91440" tIns="35200" rIns="91440" bIns="45720" rtlCol="0" anchor="ctr">
            <a:normAutofit/>
          </a:bodyPr>
          <a:lstStyle/>
          <a:p>
            <a:pPr algn="ctr">
              <a:tabLst>
                <a:tab pos="875485" algn="l"/>
                <a:tab pos="1750969" algn="l"/>
                <a:tab pos="2626454" algn="l"/>
                <a:tab pos="3501939" algn="l"/>
                <a:tab pos="4377423" algn="l"/>
                <a:tab pos="5252908" algn="l"/>
                <a:tab pos="6128393" algn="l"/>
                <a:tab pos="7003877" algn="l"/>
                <a:tab pos="7879362" algn="l"/>
                <a:tab pos="8754847" algn="l"/>
                <a:tab pos="9630331" algn="l"/>
                <a:tab pos="10505816" algn="l"/>
              </a:tabLs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Wine of South Africa</a:t>
            </a:r>
            <a:endParaRPr lang="en-US" altLang="en-US" dirty="0"/>
          </a:p>
        </p:txBody>
      </p:sp>
      <p:sp>
        <p:nvSpPr>
          <p:cNvPr id="15362" name="Text Box 2">
            <a:extLst>
              <a:ext uri="{FF2B5EF4-FFF2-40B4-BE49-F238E27FC236}">
                <a16:creationId xmlns:a16="http://schemas.microsoft.com/office/drawing/2014/main" id="{058F629A-8615-F59B-905F-7F6993A3672E}"/>
              </a:ext>
            </a:extLst>
          </p:cNvPr>
          <p:cNvSpPr txBox="1">
            <a:spLocks noChangeArrowheads="1"/>
          </p:cNvSpPr>
          <p:nvPr/>
        </p:nvSpPr>
        <p:spPr bwMode="auto">
          <a:xfrm>
            <a:off x="689471" y="1935292"/>
            <a:ext cx="10922497" cy="35941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000" cap="flat">
                <a:solidFill>
                  <a:srgbClr val="009BDD"/>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8847" tIns="77891" rIns="108847" bIns="54423"/>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9pPr>
          </a:lstStyle>
          <a:p>
            <a:pPr algn="ctr"/>
            <a:r>
              <a:rPr lang="en-US" altLang="en-US" sz="3000" dirty="0">
                <a:latin typeface="Times New Roman" panose="02020603050405020304" pitchFamily="18" charset="0"/>
                <a:cs typeface="Times New Roman" panose="02020603050405020304" pitchFamily="18" charset="0"/>
              </a:rPr>
              <a:t>I hope you found these facts about </a:t>
            </a:r>
            <a:r>
              <a:rPr lang="en-US" sz="3200" kern="100" dirty="0">
                <a:latin typeface="Times New Roman" panose="02020603050405020304" pitchFamily="18" charset="0"/>
                <a:ea typeface="Aptos" panose="020B0004020202020204" pitchFamily="34" charset="0"/>
                <a:cs typeface="Times New Roman" panose="02020603050405020304" pitchFamily="18" charset="0"/>
              </a:rPr>
              <a:t>South African </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Wine</a:t>
            </a:r>
            <a:b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altLang="en-US" sz="3000" dirty="0">
                <a:latin typeface="Times New Roman" panose="02020603050405020304" pitchFamily="18" charset="0"/>
                <a:cs typeface="Times New Roman" panose="02020603050405020304" pitchFamily="18" charset="0"/>
              </a:rPr>
              <a:t>interesting and informative.</a:t>
            </a:r>
          </a:p>
          <a:p>
            <a:endParaRPr lang="en-US" altLang="en-US" sz="3000" b="1" dirty="0">
              <a:latin typeface="Times New Roman" panose="02020603050405020304" pitchFamily="18" charset="0"/>
              <a:cs typeface="Times New Roman" panose="02020603050405020304" pitchFamily="18" charset="0"/>
            </a:endParaRPr>
          </a:p>
          <a:p>
            <a:pPr algn="ctr"/>
            <a:r>
              <a:rPr lang="en-US" altLang="en-US" sz="3000" dirty="0">
                <a:latin typeface="Times New Roman" panose="02020603050405020304" pitchFamily="18" charset="0"/>
                <a:cs typeface="Times New Roman" panose="02020603050405020304" pitchFamily="18" charset="0"/>
              </a:rPr>
              <a:t>Hopefully, you all get the opportunity to visit the beautiful and historic country for yourselves.</a:t>
            </a:r>
          </a:p>
          <a:p>
            <a:endParaRPr lang="en-US" altLang="en-US" sz="3000" dirty="0">
              <a:latin typeface="Times New Roman" panose="02020603050405020304" pitchFamily="18" charset="0"/>
              <a:cs typeface="Times New Roman" panose="02020603050405020304" pitchFamily="18" charset="0"/>
            </a:endParaRPr>
          </a:p>
          <a:p>
            <a:pPr algn="ctr"/>
            <a:r>
              <a:rPr lang="en-US" altLang="en-US" sz="4400" b="1" dirty="0">
                <a:latin typeface="Times New Roman" panose="02020603050405020304" pitchFamily="18" charset="0"/>
                <a:cs typeface="Times New Roman" panose="02020603050405020304" pitchFamily="18" charset="0"/>
              </a:rPr>
              <a:t>Thank you for coming!</a:t>
            </a:r>
          </a:p>
          <a:p>
            <a:endParaRPr lang="en-US" altLang="en-US" sz="2177" dirty="0"/>
          </a:p>
        </p:txBody>
      </p:sp>
    </p:spTree>
    <p:extLst>
      <p:ext uri="{BB962C8B-B14F-4D97-AF65-F5344CB8AC3E}">
        <p14:creationId xmlns:p14="http://schemas.microsoft.com/office/powerpoint/2010/main" val="299356893"/>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5362">
                                            <p:txEl>
                                              <p:pRg st="2" end="2"/>
                                            </p:txEl>
                                          </p:spTgt>
                                        </p:tgtEl>
                                        <p:attrNameLst>
                                          <p:attrName>style.visibility</p:attrName>
                                        </p:attrNameLst>
                                      </p:cBhvr>
                                      <p:to>
                                        <p:strVal val="visible"/>
                                      </p:to>
                                    </p:set>
                                    <p:animEffect transition="in" filter="circle(out)">
                                      <p:cBhvr>
                                        <p:cTn id="7" dur="2000"/>
                                        <p:tgtEl>
                                          <p:spTgt spid="1536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15362">
                                            <p:txEl>
                                              <p:pRg st="4" end="4"/>
                                            </p:txEl>
                                          </p:spTgt>
                                        </p:tgtEl>
                                        <p:attrNameLst>
                                          <p:attrName>style.visibility</p:attrName>
                                        </p:attrNameLst>
                                      </p:cBhvr>
                                      <p:to>
                                        <p:strVal val="visible"/>
                                      </p:to>
                                    </p:set>
                                    <p:animEffect transition="in" filter="circle(out)">
                                      <p:cBhvr>
                                        <p:cTn id="12" dur="2000"/>
                                        <p:tgtEl>
                                          <p:spTgt spid="1536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F28A-C9A4-8052-3A9B-B5E7183AB205}"/>
              </a:ext>
            </a:extLst>
          </p:cNvPr>
          <p:cNvSpPr>
            <a:spLocks noGrp="1"/>
          </p:cNvSpPr>
          <p:nvPr>
            <p:ph type="title"/>
          </p:nvPr>
        </p:nvSpPr>
        <p:spPr>
          <a:xfrm>
            <a:off x="0" y="1"/>
            <a:ext cx="12192000" cy="1438655"/>
          </a:xfrm>
        </p:spPr>
        <p:txBody>
          <a:bodyPr>
            <a:normAutofit/>
          </a:bodyPr>
          <a:lstStyle/>
          <a:p>
            <a:pPr algn="ct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A Historical Journey</a:t>
            </a:r>
            <a:endParaRPr lang="en-US" dirty="0"/>
          </a:p>
        </p:txBody>
      </p:sp>
      <p:sp>
        <p:nvSpPr>
          <p:cNvPr id="3" name="Content Placeholder 2">
            <a:extLst>
              <a:ext uri="{FF2B5EF4-FFF2-40B4-BE49-F238E27FC236}">
                <a16:creationId xmlns:a16="http://schemas.microsoft.com/office/drawing/2014/main" id="{D861AF8B-0A64-636F-3B71-1AAFF7A80E19}"/>
              </a:ext>
            </a:extLst>
          </p:cNvPr>
          <p:cNvSpPr>
            <a:spLocks noGrp="1"/>
          </p:cNvSpPr>
          <p:nvPr>
            <p:ph idx="1"/>
          </p:nvPr>
        </p:nvSpPr>
        <p:spPr>
          <a:xfrm>
            <a:off x="219456" y="1304545"/>
            <a:ext cx="11411712" cy="1828799"/>
          </a:xfrm>
        </p:spPr>
        <p:txBody>
          <a:bodyPr>
            <a:noAutofit/>
          </a:bodyPr>
          <a:lstStyle/>
          <a:p>
            <a:pPr marL="22860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One of the most notable historical wines is Constantia, produced at the Groot Constantia estate. </a:t>
            </a:r>
            <a:endParaRPr lang="en-US" sz="2400" kern="100" dirty="0">
              <a:effectLst/>
              <a:latin typeface="Times New Roman" panose="02020603050405020304" pitchFamily="18" charset="0"/>
              <a:ea typeface="Tahoma" panose="020B0604030504040204" pitchFamily="34" charset="0"/>
              <a:cs typeface="Times New Roman" panose="02020603050405020304" pitchFamily="18" charset="0"/>
            </a:endParaRPr>
          </a:p>
          <a:p>
            <a:pPr marL="228600" marR="0">
              <a:lnSpc>
                <a:spcPct val="107000"/>
              </a:lnSpc>
              <a:spcBef>
                <a:spcPts val="0"/>
              </a:spcBef>
              <a:spcAft>
                <a:spcPts val="800"/>
              </a:spcAft>
            </a:pPr>
            <a:r>
              <a:rPr lang="en-US" sz="2400" dirty="0">
                <a:latin typeface="Times New Roman" panose="02020603050405020304" pitchFamily="18" charset="0"/>
                <a:ea typeface="Tahoma" panose="020B0604030504040204" pitchFamily="34" charset="0"/>
                <a:cs typeface="Times New Roman" panose="02020603050405020304" pitchFamily="18" charset="0"/>
              </a:rPr>
              <a:t>The Dutch East India Company appointed Simon van der Stel in 1679 to govern the Cape of Good Hope. </a:t>
            </a:r>
          </a:p>
        </p:txBody>
      </p:sp>
      <p:pic>
        <p:nvPicPr>
          <p:cNvPr id="5" name="Picture 4" descr="A house with a large field of green grass&#10;&#10;Description automatically generated with medium confidence">
            <a:extLst>
              <a:ext uri="{FF2B5EF4-FFF2-40B4-BE49-F238E27FC236}">
                <a16:creationId xmlns:a16="http://schemas.microsoft.com/office/drawing/2014/main" id="{675AD007-15B0-6350-2616-859279DE83CC}"/>
              </a:ext>
            </a:extLst>
          </p:cNvPr>
          <p:cNvPicPr>
            <a:picLocks noChangeAspect="1"/>
          </p:cNvPicPr>
          <p:nvPr/>
        </p:nvPicPr>
        <p:blipFill rotWithShape="1">
          <a:blip r:embed="rId2">
            <a:extLst>
              <a:ext uri="{28A0092B-C50C-407E-A947-70E740481C1C}">
                <a14:useLocalDpi xmlns:a14="http://schemas.microsoft.com/office/drawing/2010/main" val="0"/>
              </a:ext>
            </a:extLst>
          </a:blip>
          <a:srcRect l="5281"/>
          <a:stretch/>
        </p:blipFill>
        <p:spPr>
          <a:xfrm>
            <a:off x="6547104" y="3145535"/>
            <a:ext cx="5644896" cy="3419855"/>
          </a:xfrm>
          <a:prstGeom prst="rect">
            <a:avLst/>
          </a:prstGeom>
        </p:spPr>
      </p:pic>
      <p:sp>
        <p:nvSpPr>
          <p:cNvPr id="6" name="TextBox 5">
            <a:extLst>
              <a:ext uri="{FF2B5EF4-FFF2-40B4-BE49-F238E27FC236}">
                <a16:creationId xmlns:a16="http://schemas.microsoft.com/office/drawing/2014/main" id="{CFBE3026-C45D-D445-DAE9-2DFC95B83C42}"/>
              </a:ext>
            </a:extLst>
          </p:cNvPr>
          <p:cNvSpPr txBox="1"/>
          <p:nvPr/>
        </p:nvSpPr>
        <p:spPr>
          <a:xfrm>
            <a:off x="0" y="3047999"/>
            <a:ext cx="6547104" cy="3329694"/>
          </a:xfrm>
          <a:prstGeom prst="rect">
            <a:avLst/>
          </a:prstGeom>
          <a:noFill/>
        </p:spPr>
        <p:txBody>
          <a:bodyPr wrap="square">
            <a:spAutoFit/>
          </a:bodyPr>
          <a:lstStyle/>
          <a:p>
            <a:pPr marL="571500" marR="0" indent="-342900">
              <a:lnSpc>
                <a:spcPct val="107000"/>
              </a:lnSpc>
              <a:spcBef>
                <a:spcPts val="0"/>
              </a:spcBef>
              <a:spcAft>
                <a:spcPts val="800"/>
              </a:spcAft>
              <a:buFont typeface="Arial" panose="020B0604020202020204" pitchFamily="34" charset="0"/>
              <a:buChar char="•"/>
            </a:pPr>
            <a:r>
              <a:rPr lang="en-US" sz="2400" dirty="0">
                <a:latin typeface="Times New Roman" panose="02020603050405020304" pitchFamily="18" charset="0"/>
                <a:ea typeface="Tahoma" panose="020B0604030504040204" pitchFamily="34" charset="0"/>
                <a:cs typeface="Times New Roman" panose="02020603050405020304" pitchFamily="18" charset="0"/>
              </a:rPr>
              <a:t>In 1685 he fell in love with the soil and chose about 1885 acres situated behind Table Mountain for its wine-growing potential and magnificently beautiful scenery. </a:t>
            </a:r>
          </a:p>
          <a:p>
            <a:pPr marL="571500" marR="0" indent="-342900">
              <a:lnSpc>
                <a:spcPct val="107000"/>
              </a:lnSpc>
              <a:spcBef>
                <a:spcPts val="0"/>
              </a:spcBef>
              <a:spcAft>
                <a:spcPts val="800"/>
              </a:spcAft>
              <a:buFont typeface="Arial" panose="020B0604020202020204" pitchFamily="34" charset="0"/>
              <a:buChar char="•"/>
            </a:pPr>
            <a:r>
              <a:rPr lang="en-US" sz="2400" dirty="0">
                <a:latin typeface="Times New Roman" panose="02020603050405020304" pitchFamily="18" charset="0"/>
                <a:ea typeface="Tahoma" panose="020B0604030504040204" pitchFamily="34" charset="0"/>
                <a:cs typeface="Times New Roman" panose="02020603050405020304" pitchFamily="18" charset="0"/>
              </a:rPr>
              <a:t>Consequently, over the years the wines produced on this estate, due to their impressive quality caught the attention of influential people across the globe.</a:t>
            </a:r>
          </a:p>
        </p:txBody>
      </p:sp>
    </p:spTree>
    <p:extLst>
      <p:ext uri="{BB962C8B-B14F-4D97-AF65-F5344CB8AC3E}">
        <p14:creationId xmlns:p14="http://schemas.microsoft.com/office/powerpoint/2010/main" val="64659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1524641" y="706056"/>
            <a:ext cx="9142720" cy="1801377"/>
          </a:xfrm>
        </p:spPr>
        <p:txBody>
          <a:bodyPr anchor="ctr"/>
          <a:lstStyle/>
          <a:p>
            <a:r>
              <a:rPr lang="en-US" b="1" dirty="0">
                <a:latin typeface="Times New Roman" panose="02020603050405020304" pitchFamily="18" charset="0"/>
                <a:cs typeface="Times New Roman" panose="02020603050405020304" pitchFamily="18" charset="0"/>
              </a:rPr>
              <a:t>Acknowledgement</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215" y="2514600"/>
            <a:ext cx="12191573" cy="4343281"/>
          </a:xfrm>
        </p:spPr>
        <p:txBody>
          <a:bodyPr>
            <a:normAutofit/>
          </a:bodyPr>
          <a:lstStyle/>
          <a:p>
            <a:r>
              <a:rPr lang="en-US" sz="3600" dirty="0">
                <a:latin typeface="Times New Roman" panose="02020603050405020304" pitchFamily="18" charset="0"/>
                <a:cs typeface="Times New Roman" panose="02020603050405020304" pitchFamily="18" charset="0"/>
              </a:rPr>
              <a:t>My seminars are the result of many years of travel experience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combined with many hours of research over the internet.</a:t>
            </a:r>
          </a:p>
          <a:p>
            <a:r>
              <a:rPr lang="en-US" sz="3600" dirty="0">
                <a:latin typeface="Times New Roman" panose="02020603050405020304" pitchFamily="18" charset="0"/>
                <a:cs typeface="Times New Roman" panose="02020603050405020304" pitchFamily="18" charset="0"/>
              </a:rPr>
              <a:t>I would like to acknowledge the many sources I have accessed.</a:t>
            </a: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5" y="3276605"/>
            <a:ext cx="304790" cy="3047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7" tIns="45718" rIns="91437" bIns="45718" numCol="1" anchor="t" anchorCtr="0" compatLnSpc="1">
            <a:prstTxWarp prst="textNoShape">
              <a:avLst/>
            </a:prstTxWarp>
          </a:bodyPr>
          <a:lstStyle/>
          <a:p>
            <a:endParaRPr lang="en-US" sz="2177"/>
          </a:p>
        </p:txBody>
      </p:sp>
      <p:sp>
        <p:nvSpPr>
          <p:cNvPr id="6" name="AutoShape 4">
            <a:hlinkClick r:id="rId2"/>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840" y="-274508"/>
            <a:ext cx="298409" cy="3047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7" tIns="45718" rIns="91437" bIns="45718" numCol="1" anchor="t" anchorCtr="0" compatLnSpc="1">
            <a:prstTxWarp prst="textNoShape">
              <a:avLst/>
            </a:prstTxWarp>
          </a:bodyPr>
          <a:lstStyle/>
          <a:p>
            <a:endParaRPr lang="en-US" sz="2177"/>
          </a:p>
        </p:txBody>
      </p:sp>
    </p:spTree>
    <p:extLst>
      <p:ext uri="{BB962C8B-B14F-4D97-AF65-F5344CB8AC3E}">
        <p14:creationId xmlns:p14="http://schemas.microsoft.com/office/powerpoint/2010/main" val="22016466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0A7FC-1E35-3F56-77A5-E4CB0441167D}"/>
              </a:ext>
            </a:extLst>
          </p:cNvPr>
          <p:cNvSpPr>
            <a:spLocks noGrp="1"/>
          </p:cNvSpPr>
          <p:nvPr>
            <p:ph type="title"/>
          </p:nvPr>
        </p:nvSpPr>
        <p:spPr/>
        <p:txBody>
          <a:bodyPr/>
          <a:lstStyle/>
          <a:p>
            <a:pPr algn="ctr"/>
            <a:r>
              <a:rPr lang="en-US" b="1" dirty="0">
                <a:effectLst/>
                <a:latin typeface="Times New Roman" panose="02020603050405020304" pitchFamily="18" charset="0"/>
                <a:ea typeface="Aptos" panose="020B0004020202020204" pitchFamily="34" charset="0"/>
              </a:rPr>
              <a:t>Resources: </a:t>
            </a: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Books and Guides</a:t>
            </a:r>
            <a:endParaRPr lang="en-US" dirty="0"/>
          </a:p>
        </p:txBody>
      </p:sp>
      <p:sp>
        <p:nvSpPr>
          <p:cNvPr id="3" name="Content Placeholder 2">
            <a:extLst>
              <a:ext uri="{FF2B5EF4-FFF2-40B4-BE49-F238E27FC236}">
                <a16:creationId xmlns:a16="http://schemas.microsoft.com/office/drawing/2014/main" id="{6D655543-14F1-96C8-51B7-EE89197E1D21}"/>
              </a:ext>
            </a:extLst>
          </p:cNvPr>
          <p:cNvSpPr>
            <a:spLocks noGrp="1"/>
          </p:cNvSpPr>
          <p:nvPr>
            <p:ph idx="1"/>
          </p:nvPr>
        </p:nvSpPr>
        <p:spPr/>
        <p:txBody>
          <a:bodyPr>
            <a:normAutofit/>
          </a:bodyPr>
          <a:lstStyle/>
          <a:p>
            <a:pPr marL="22860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article was crafted based on a broad understanding of the South African wine industry, drawing on general knowledge about the history, wine regions, and varietals of South Africa. Specific resources or citations were not directly referenced in creating this content. However, commonly referenced sources for information on South African wine include:</a:t>
            </a:r>
          </a:p>
          <a:p>
            <a:pPr marL="228600" marR="0">
              <a:lnSpc>
                <a:spcPct val="107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"Platter's South African Wine Guide"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 A comprehensive guide to South African wines and wine regions.</a:t>
            </a:r>
          </a:p>
          <a:p>
            <a:r>
              <a:rPr lang="en-US" sz="2400" b="1" dirty="0">
                <a:effectLst/>
                <a:latin typeface="Times New Roman" panose="02020603050405020304" pitchFamily="18" charset="0"/>
                <a:ea typeface="Aptos" panose="020B0004020202020204" pitchFamily="34" charset="0"/>
                <a:cs typeface="Times New Roman" panose="02020603050405020304" pitchFamily="18" charset="0"/>
              </a:rPr>
              <a:t>WOSA (Wines of South Africa)</a:t>
            </a:r>
            <a:r>
              <a:rPr lang="en-US" sz="2400" dirty="0">
                <a:effectLst/>
                <a:latin typeface="Times New Roman" panose="02020603050405020304" pitchFamily="18" charset="0"/>
                <a:ea typeface="Aptos" panose="020B0004020202020204" pitchFamily="34" charset="0"/>
                <a:cs typeface="Times New Roman" panose="02020603050405020304" pitchFamily="18" charset="0"/>
              </a:rPr>
              <a:t> - An industry organization that provides extensive resources on South African wine, including historical and regional information.</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46647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0A7FC-1E35-3F56-77A5-E4CB0441167D}"/>
              </a:ext>
            </a:extLst>
          </p:cNvPr>
          <p:cNvSpPr>
            <a:spLocks noGrp="1"/>
          </p:cNvSpPr>
          <p:nvPr>
            <p:ph type="title"/>
          </p:nvPr>
        </p:nvSpPr>
        <p:spPr>
          <a:xfrm>
            <a:off x="0" y="1"/>
            <a:ext cx="12192000" cy="1389887"/>
          </a:xfrm>
        </p:spPr>
        <p:txBody>
          <a:bodyPr/>
          <a:lstStyle/>
          <a:p>
            <a:pPr algn="ctr"/>
            <a:r>
              <a:rPr lang="en-US" b="1" dirty="0">
                <a:effectLst/>
                <a:latin typeface="Times New Roman" panose="02020603050405020304" pitchFamily="18" charset="0"/>
                <a:ea typeface="Aptos" panose="020B0004020202020204" pitchFamily="34" charset="0"/>
              </a:rPr>
              <a:t>Resources: </a:t>
            </a: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Books and Guides</a:t>
            </a:r>
            <a:endParaRPr lang="en-US" dirty="0"/>
          </a:p>
        </p:txBody>
      </p:sp>
      <p:sp>
        <p:nvSpPr>
          <p:cNvPr id="3" name="Content Placeholder 2">
            <a:extLst>
              <a:ext uri="{FF2B5EF4-FFF2-40B4-BE49-F238E27FC236}">
                <a16:creationId xmlns:a16="http://schemas.microsoft.com/office/drawing/2014/main" id="{6D655543-14F1-96C8-51B7-EE89197E1D21}"/>
              </a:ext>
            </a:extLst>
          </p:cNvPr>
          <p:cNvSpPr>
            <a:spLocks noGrp="1"/>
          </p:cNvSpPr>
          <p:nvPr>
            <p:ph idx="1"/>
          </p:nvPr>
        </p:nvSpPr>
        <p:spPr>
          <a:xfrm>
            <a:off x="0" y="1389888"/>
            <a:ext cx="12192000" cy="5468111"/>
          </a:xfrm>
        </p:spPr>
        <p:txBody>
          <a:bodyPr>
            <a:normAutofit fontScale="92500" lnSpcReduction="10000"/>
          </a:bodyPr>
          <a:lstStyle/>
          <a:p>
            <a:pPr marL="22860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article was crafted based on a broad understanding of the South African wine industry, drawing on general knowledge about the history, wine regions, and varietals of South Africa. Specific resources or citations were not directly referenced in creating this content. However, commonly referenced sources for information on South African wine include:</a:t>
            </a:r>
          </a:p>
          <a:p>
            <a:pPr marL="228600" marR="0">
              <a:lnSpc>
                <a:spcPct val="107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"Platter's South African Wine Guide"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 A comprehensive guide to South African wines and wine regions.</a:t>
            </a:r>
          </a:p>
          <a:p>
            <a:r>
              <a:rPr lang="en-US" sz="2400" b="1" dirty="0">
                <a:effectLst/>
                <a:latin typeface="Times New Roman" panose="02020603050405020304" pitchFamily="18" charset="0"/>
                <a:ea typeface="Aptos" panose="020B0004020202020204" pitchFamily="34" charset="0"/>
                <a:cs typeface="Times New Roman" panose="02020603050405020304" pitchFamily="18" charset="0"/>
              </a:rPr>
              <a:t>WOSA (Wines of South Africa)</a:t>
            </a:r>
            <a:r>
              <a:rPr lang="en-US" sz="2400" dirty="0">
                <a:effectLst/>
                <a:latin typeface="Times New Roman" panose="02020603050405020304" pitchFamily="18" charset="0"/>
                <a:ea typeface="Aptos" panose="020B0004020202020204" pitchFamily="34" charset="0"/>
                <a:cs typeface="Times New Roman" panose="02020603050405020304" pitchFamily="18" charset="0"/>
              </a:rPr>
              <a:t> - An industry organization that provides extensive resources on South African wine, including historical and regional information.</a:t>
            </a:r>
          </a:p>
          <a:p>
            <a:pPr marL="228600" marR="0">
              <a:lnSpc>
                <a:spcPct val="107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Books on South African wine history</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 Such as "The Winelands of Cape Town" by David Hughes and "South Africa: History in a Bottle" by Meryl Weaver.</a:t>
            </a:r>
          </a:p>
          <a:p>
            <a:pPr marL="228600" marR="0">
              <a:lnSpc>
                <a:spcPct val="107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Wine industry reports and databases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 Including data from organizations like the International Organization of Vine and Wine (OIV) and other wine-focused publications.</a:t>
            </a:r>
          </a:p>
          <a:p>
            <a:pPr marL="22860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For academic or detailed writing, consulting these sources directly would provide a more in-depth understanding and specific details.</a:t>
            </a:r>
          </a:p>
          <a:p>
            <a:endParaRPr lang="en-US" dirty="0"/>
          </a:p>
        </p:txBody>
      </p:sp>
    </p:spTree>
    <p:extLst>
      <p:ext uri="{BB962C8B-B14F-4D97-AF65-F5344CB8AC3E}">
        <p14:creationId xmlns:p14="http://schemas.microsoft.com/office/powerpoint/2010/main" val="9741427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60E22-24D3-4BF6-666D-238298E79890}"/>
              </a:ext>
            </a:extLst>
          </p:cNvPr>
          <p:cNvSpPr>
            <a:spLocks noGrp="1"/>
          </p:cNvSpPr>
          <p:nvPr>
            <p:ph type="title"/>
          </p:nvPr>
        </p:nvSpPr>
        <p:spPr>
          <a:xfrm>
            <a:off x="0" y="1"/>
            <a:ext cx="12192000" cy="1240076"/>
          </a:xfrm>
        </p:spPr>
        <p:txBody>
          <a:bodyPr>
            <a:norm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Owners of Groot Constantia</a:t>
            </a:r>
          </a:p>
        </p:txBody>
      </p:sp>
      <p:sp>
        <p:nvSpPr>
          <p:cNvPr id="7" name="Rectangle 2">
            <a:extLst>
              <a:ext uri="{FF2B5EF4-FFF2-40B4-BE49-F238E27FC236}">
                <a16:creationId xmlns:a16="http://schemas.microsoft.com/office/drawing/2014/main" id="{C6A12776-1204-F5ED-62C6-8B4891006085}"/>
              </a:ext>
            </a:extLst>
          </p:cNvPr>
          <p:cNvSpPr>
            <a:spLocks noChangeArrowheads="1"/>
          </p:cNvSpPr>
          <p:nvPr/>
        </p:nvSpPr>
        <p:spPr bwMode="auto">
          <a:xfrm>
            <a:off x="0" y="1003932"/>
            <a:ext cx="12292207"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en-US" sz="2400" b="1" dirty="0">
                <a:latin typeface="Times New Roman" panose="02020603050405020304" pitchFamily="18" charset="0"/>
                <a:cs typeface="Times New Roman" panose="02020603050405020304" pitchFamily="18" charset="0"/>
              </a:rPr>
              <a:t>Groot Constantia is </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 oldest wine farm in South Africa </a:t>
            </a:r>
            <a:r>
              <a:rPr lang="en-US" altLang="en-US" sz="2400" dirty="0">
                <a:latin typeface="Times New Roman" panose="02020603050405020304" pitchFamily="18" charset="0"/>
                <a:cs typeface="Times New Roman" panose="02020603050405020304" pitchFamily="18" charset="0"/>
              </a:rPr>
              <a:t>and by some considered the finest winery on the Continent.</a:t>
            </a:r>
            <a:b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Simon van der Stel (1639-1712)</a:t>
            </a:r>
            <a:b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Contemporary documents describe Simon van der Stel, the first owner of what is now Groot Constantia, as having been born in Mauritius. In fact, he was born at sea while his parents were on their way to Mauritius from Batavia in 1639. His father, who was in the employ of the Dutch East India Company (VOC, as contracted in Dutch), had been posted there, but was eventually transferred back to Batavia, were Simon remained until the age of 20, having by then lost both parents.</a:t>
            </a:r>
            <a:b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b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alt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Oloff</a:t>
            </a: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Bergh and Anna de </a:t>
            </a:r>
            <a:r>
              <a:rPr kumimoji="0" lang="en-US" alt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Koningh</a:t>
            </a: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(1716-1734)</a:t>
            </a:r>
            <a:b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alt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Oloff</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Bergh, who took possession of Constantia on 13 November 1716, was born in </a:t>
            </a:r>
            <a:r>
              <a:rPr kumimoji="0" lang="en-US" alt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Göteborg</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Sweden, in 1643 and joined the VOC in 1665. He spent a few years in Ceylon as a soldier and was a sergeant when he arrived at the Cape in 1676.</a:t>
            </a:r>
            <a:b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b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53332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60E22-24D3-4BF6-666D-238298E79890}"/>
              </a:ext>
            </a:extLst>
          </p:cNvPr>
          <p:cNvSpPr>
            <a:spLocks noGrp="1"/>
          </p:cNvSpPr>
          <p:nvPr>
            <p:ph type="title"/>
          </p:nvPr>
        </p:nvSpPr>
        <p:spPr>
          <a:xfrm>
            <a:off x="0" y="1"/>
            <a:ext cx="12192000" cy="1240076"/>
          </a:xfrm>
        </p:spPr>
        <p:txBody>
          <a:bodyPr>
            <a:norm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Owners of Groot Constantia</a:t>
            </a:r>
          </a:p>
        </p:txBody>
      </p:sp>
      <p:sp>
        <p:nvSpPr>
          <p:cNvPr id="7" name="Rectangle 2">
            <a:extLst>
              <a:ext uri="{FF2B5EF4-FFF2-40B4-BE49-F238E27FC236}">
                <a16:creationId xmlns:a16="http://schemas.microsoft.com/office/drawing/2014/main" id="{C6A12776-1204-F5ED-62C6-8B4891006085}"/>
              </a:ext>
            </a:extLst>
          </p:cNvPr>
          <p:cNvSpPr>
            <a:spLocks noChangeArrowheads="1"/>
          </p:cNvSpPr>
          <p:nvPr/>
        </p:nvSpPr>
        <p:spPr bwMode="auto">
          <a:xfrm>
            <a:off x="87683" y="1080456"/>
            <a:ext cx="12104317" cy="637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Carl George </a:t>
            </a:r>
            <a:r>
              <a:rPr kumimoji="0" lang="en-US" alt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Wieser</a:t>
            </a: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and Jacobus van der </a:t>
            </a:r>
            <a:r>
              <a:rPr kumimoji="0" lang="en-US" alt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Spuij</a:t>
            </a: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(1734 - 1778)</a:t>
            </a:r>
            <a:b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On 9 August 1734, Groot Constantia was acquired by Carl George </a:t>
            </a:r>
            <a:r>
              <a:rPr kumimoji="0" lang="en-US" alt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Wieser</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Wieser</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 soldier in the service of the VOC who came from Heidelberg, Germany, arrived at the Cape in 1728. He was promoted to corporal 1730 and two years later married Johanna </a:t>
            </a:r>
            <a:r>
              <a:rPr kumimoji="0" lang="en-US" alt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Jacoba</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Colijn</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sister of Johannes </a:t>
            </a:r>
            <a:r>
              <a:rPr kumimoji="0" lang="en-US" alt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Colijn</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then owner of Klein Constantia. In 1724, Johanna owned a farm at Camps Bay and evidently had some farming experience. Their only child, a boy, was born in 1732. In the following year, </a:t>
            </a:r>
            <a:r>
              <a:rPr kumimoji="0" lang="en-US" alt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Wieser</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resigned from the VOC to become a Free Burgher.</a:t>
            </a:r>
            <a:b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b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Jan </a:t>
            </a:r>
            <a:r>
              <a:rPr kumimoji="0" lang="en-US" alt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Serrurier</a:t>
            </a: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(1778)</a:t>
            </a:r>
            <a:b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Jan (or Johan) </a:t>
            </a:r>
            <a:r>
              <a:rPr kumimoji="0" lang="en-US" alt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Serrurier</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the son of a minister, Louis (or </a:t>
            </a:r>
            <a:r>
              <a:rPr kumimoji="0" lang="en-US" alt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Lodewyk</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Serrurier</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and Esther de Vis, came from Hanau in the Netherlands. In 1747, he married Catharina Kretzschmar, the widow of Jan van der </a:t>
            </a:r>
            <a:r>
              <a:rPr kumimoji="0" lang="en-US" alt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Swyn</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who from 1738 had owned and lived on the farm Alphen, not far from Groot Constantia. Two sons were born from this marriage. In 1755, after Catharina’s death, </a:t>
            </a:r>
            <a:r>
              <a:rPr kumimoji="0" lang="en-US" alt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Serrurier</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married </a:t>
            </a:r>
            <a:r>
              <a:rPr kumimoji="0" lang="en-US" alt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Geertruyda</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baptised</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1736), daughter of the wealthy farmer Jacob van Reenen (died 1764), owner of </a:t>
            </a:r>
            <a:r>
              <a:rPr kumimoji="0" lang="en-US" alt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Witteboomen</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also near Groot Constantia. They had seven children.</a:t>
            </a:r>
            <a:b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b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46453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60E22-24D3-4BF6-666D-238298E79890}"/>
              </a:ext>
            </a:extLst>
          </p:cNvPr>
          <p:cNvSpPr>
            <a:spLocks noGrp="1"/>
          </p:cNvSpPr>
          <p:nvPr>
            <p:ph type="title"/>
          </p:nvPr>
        </p:nvSpPr>
        <p:spPr>
          <a:xfrm>
            <a:off x="0" y="1"/>
            <a:ext cx="12192000" cy="1240076"/>
          </a:xfrm>
        </p:spPr>
        <p:txBody>
          <a:bodyPr>
            <a:norm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Owners of Groot Constantia</a:t>
            </a:r>
          </a:p>
        </p:txBody>
      </p:sp>
      <p:sp>
        <p:nvSpPr>
          <p:cNvPr id="7" name="Rectangle 2">
            <a:extLst>
              <a:ext uri="{FF2B5EF4-FFF2-40B4-BE49-F238E27FC236}">
                <a16:creationId xmlns:a16="http://schemas.microsoft.com/office/drawing/2014/main" id="{C6A12776-1204-F5ED-62C6-8B4891006085}"/>
              </a:ext>
            </a:extLst>
          </p:cNvPr>
          <p:cNvSpPr>
            <a:spLocks noChangeArrowheads="1"/>
          </p:cNvSpPr>
          <p:nvPr/>
        </p:nvSpPr>
        <p:spPr bwMode="auto">
          <a:xfrm>
            <a:off x="190145" y="1431362"/>
            <a:ext cx="11782399"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Hendrik Cloete (Senior) (1778-1799)</a:t>
            </a:r>
            <a:b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Between 1778 and 1885, three generations of Cloetes owned Groot Constantia and a total of five Cloete generations were responsible for its viticulture.</a:t>
            </a:r>
            <a:b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b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 Cloete Era continues (1799-1885)</a:t>
            </a:r>
            <a:b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Hendrik Cloete junior had a close association with the estate starting 1778, the year that his father bought it and had given him the job of farm manager, for which his remuneration was a share of the produce.</a:t>
            </a:r>
            <a:b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b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Government (1885 - 1993)</a:t>
            </a:r>
            <a:b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b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Groot Constantia Trust (1993 till present)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272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F28A-C9A4-8052-3A9B-B5E7183AB205}"/>
              </a:ext>
            </a:extLst>
          </p:cNvPr>
          <p:cNvSpPr>
            <a:spLocks noGrp="1"/>
          </p:cNvSpPr>
          <p:nvPr>
            <p:ph type="title"/>
          </p:nvPr>
        </p:nvSpPr>
        <p:spPr>
          <a:xfrm>
            <a:off x="0" y="1"/>
            <a:ext cx="12192000" cy="1438655"/>
          </a:xfrm>
        </p:spPr>
        <p:txBody>
          <a:bodyPr>
            <a:normAutofit/>
          </a:bodyPr>
          <a:lstStyle/>
          <a:p>
            <a:pPr algn="ct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A Historical Journey</a:t>
            </a:r>
            <a:endParaRPr lang="en-US" dirty="0"/>
          </a:p>
        </p:txBody>
      </p:sp>
      <p:sp>
        <p:nvSpPr>
          <p:cNvPr id="3" name="Content Placeholder 2">
            <a:extLst>
              <a:ext uri="{FF2B5EF4-FFF2-40B4-BE49-F238E27FC236}">
                <a16:creationId xmlns:a16="http://schemas.microsoft.com/office/drawing/2014/main" id="{D861AF8B-0A64-636F-3B71-1AAFF7A80E19}"/>
              </a:ext>
            </a:extLst>
          </p:cNvPr>
          <p:cNvSpPr>
            <a:spLocks noGrp="1"/>
          </p:cNvSpPr>
          <p:nvPr>
            <p:ph idx="1"/>
          </p:nvPr>
        </p:nvSpPr>
        <p:spPr>
          <a:xfrm>
            <a:off x="5425440" y="1304545"/>
            <a:ext cx="6766560" cy="3328415"/>
          </a:xfrm>
        </p:spPr>
        <p:txBody>
          <a:bodyPr>
            <a:noAutofit/>
          </a:bodyPr>
          <a:lstStyle/>
          <a:p>
            <a:pPr marL="571500" marR="0" indent="-342900">
              <a:lnSpc>
                <a:spcPct val="107000"/>
              </a:lnSpc>
              <a:spcBef>
                <a:spcPts val="0"/>
              </a:spcBef>
              <a:spcAft>
                <a:spcPts val="8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recognition of his assistance and support in obtaining the farmland, Van der Stel possibly named the farm after Van  </a:t>
            </a:r>
            <a:r>
              <a:rPr lang="en-US" sz="2400" dirty="0" err="1">
                <a:latin typeface="Times New Roman" panose="02020603050405020304" pitchFamily="18" charset="0"/>
                <a:cs typeface="Times New Roman" panose="02020603050405020304" pitchFamily="18" charset="0"/>
              </a:rPr>
              <a:t>Goens’daughter</a:t>
            </a:r>
            <a:r>
              <a:rPr lang="en-US" sz="2400" dirty="0">
                <a:latin typeface="Times New Roman" panose="02020603050405020304" pitchFamily="18" charset="0"/>
                <a:cs typeface="Times New Roman" panose="02020603050405020304" pitchFamily="18" charset="0"/>
              </a:rPr>
              <a:t>. </a:t>
            </a:r>
          </a:p>
          <a:p>
            <a:pPr marL="571500" marR="0" indent="-342900">
              <a:lnSpc>
                <a:spcPct val="107000"/>
              </a:lnSpc>
              <a:spcBef>
                <a:spcPts val="0"/>
              </a:spcBef>
              <a:spcAft>
                <a:spcPts val="8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Also, there is the theory that the farm was named after the VOC ship “Constantia.” He likely named the farm after the Latin word for constancy or steadfastness, attributes Van der Stel valued greatly.</a:t>
            </a:r>
            <a:endParaRPr lang="en-US" sz="2400" kern="100" dirty="0">
              <a:effectLst/>
              <a:latin typeface="Times New Roman" panose="02020603050405020304" pitchFamily="18" charset="0"/>
              <a:ea typeface="Tahoma" panose="020B0604030504040204" pitchFamily="34" charset="0"/>
              <a:cs typeface="Times New Roman" panose="02020603050405020304" pitchFamily="18" charset="0"/>
            </a:endParaRPr>
          </a:p>
        </p:txBody>
      </p:sp>
      <p:pic>
        <p:nvPicPr>
          <p:cNvPr id="5" name="Picture 4" descr="A white house with a fountain and trees&#10;&#10;Description automatically generated">
            <a:extLst>
              <a:ext uri="{FF2B5EF4-FFF2-40B4-BE49-F238E27FC236}">
                <a16:creationId xmlns:a16="http://schemas.microsoft.com/office/drawing/2014/main" id="{D91279C0-E0D1-2B0F-705A-2D6C2C88FEEF}"/>
              </a:ext>
            </a:extLst>
          </p:cNvPr>
          <p:cNvPicPr>
            <a:picLocks noChangeAspect="1"/>
          </p:cNvPicPr>
          <p:nvPr/>
        </p:nvPicPr>
        <p:blipFill rotWithShape="1">
          <a:blip r:embed="rId2">
            <a:extLst>
              <a:ext uri="{28A0092B-C50C-407E-A947-70E740481C1C}">
                <a14:useLocalDpi xmlns:a14="http://schemas.microsoft.com/office/drawing/2010/main" val="0"/>
              </a:ext>
            </a:extLst>
          </a:blip>
          <a:srcRect l="9937" r="4058"/>
          <a:stretch/>
        </p:blipFill>
        <p:spPr>
          <a:xfrm>
            <a:off x="0" y="1304545"/>
            <a:ext cx="5425440" cy="3115273"/>
          </a:xfrm>
          <a:prstGeom prst="rect">
            <a:avLst/>
          </a:prstGeom>
        </p:spPr>
      </p:pic>
      <p:sp>
        <p:nvSpPr>
          <p:cNvPr id="7" name="TextBox 6">
            <a:extLst>
              <a:ext uri="{FF2B5EF4-FFF2-40B4-BE49-F238E27FC236}">
                <a16:creationId xmlns:a16="http://schemas.microsoft.com/office/drawing/2014/main" id="{37A6BD0E-0269-8035-C479-C91DA66E4FB5}"/>
              </a:ext>
            </a:extLst>
          </p:cNvPr>
          <p:cNvSpPr txBox="1"/>
          <p:nvPr/>
        </p:nvSpPr>
        <p:spPr>
          <a:xfrm>
            <a:off x="609600" y="4735371"/>
            <a:ext cx="10911840" cy="1749005"/>
          </a:xfrm>
          <a:prstGeom prst="rect">
            <a:avLst/>
          </a:prstGeom>
          <a:noFill/>
        </p:spPr>
        <p:txBody>
          <a:bodyPr wrap="square">
            <a:spAutoFit/>
          </a:bodyPr>
          <a:lstStyle/>
          <a:p>
            <a:pPr marL="571500" marR="0" indent="-34290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In the 18th and 19th centuries, this sweet wine gained international acclaim, becoming a favorite of European royalty and literary figures such as Napoleon Bonaparte and Charles Dickens. </a:t>
            </a:r>
          </a:p>
          <a:p>
            <a:pPr marL="571500" marR="0" indent="-34290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reputation of Constantia wine helped put South Africa on the global wine map.</a:t>
            </a:r>
          </a:p>
        </p:txBody>
      </p:sp>
    </p:spTree>
    <p:extLst>
      <p:ext uri="{BB962C8B-B14F-4D97-AF65-F5344CB8AC3E}">
        <p14:creationId xmlns:p14="http://schemas.microsoft.com/office/powerpoint/2010/main" val="362438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F28A-C9A4-8052-3A9B-B5E7183AB205}"/>
              </a:ext>
            </a:extLst>
          </p:cNvPr>
          <p:cNvSpPr>
            <a:spLocks noGrp="1"/>
          </p:cNvSpPr>
          <p:nvPr>
            <p:ph type="title"/>
          </p:nvPr>
        </p:nvSpPr>
        <p:spPr>
          <a:xfrm>
            <a:off x="0" y="1"/>
            <a:ext cx="12192000" cy="1438655"/>
          </a:xfrm>
        </p:spPr>
        <p:txBody>
          <a:bodyPr>
            <a:normAutofit/>
          </a:bodyPr>
          <a:lstStyle/>
          <a:p>
            <a:pPr marL="228600" marR="0"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The Evolution of South African Wine</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861AF8B-0A64-636F-3B71-1AAFF7A80E19}"/>
              </a:ext>
            </a:extLst>
          </p:cNvPr>
          <p:cNvSpPr>
            <a:spLocks noGrp="1"/>
          </p:cNvSpPr>
          <p:nvPr>
            <p:ph idx="1"/>
          </p:nvPr>
        </p:nvSpPr>
        <p:spPr>
          <a:xfrm>
            <a:off x="353567" y="1438655"/>
            <a:ext cx="4513597" cy="2572513"/>
          </a:xfrm>
        </p:spPr>
        <p:txBody>
          <a:bodyPr>
            <a:noAutofit/>
          </a:bodyPr>
          <a:lstStyle/>
          <a:p>
            <a:pPr marL="22860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history of South African wine is a fascinating story that spans over three and a half centuries, deeply intertwined with the country’s broader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socio-political landscape. </a:t>
            </a:r>
          </a:p>
        </p:txBody>
      </p:sp>
      <p:pic>
        <p:nvPicPr>
          <p:cNvPr id="5" name="Picture 4" descr="A close up of a wine glass&#10;&#10;Description automatically generated">
            <a:extLst>
              <a:ext uri="{FF2B5EF4-FFF2-40B4-BE49-F238E27FC236}">
                <a16:creationId xmlns:a16="http://schemas.microsoft.com/office/drawing/2014/main" id="{BB5CE9F1-3D25-EAFE-E969-9385E0F549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7166" y="1438657"/>
            <a:ext cx="7324833" cy="3755136"/>
          </a:xfrm>
          <a:prstGeom prst="rect">
            <a:avLst/>
          </a:prstGeom>
        </p:spPr>
      </p:pic>
      <p:sp>
        <p:nvSpPr>
          <p:cNvPr id="7" name="TextBox 6">
            <a:extLst>
              <a:ext uri="{FF2B5EF4-FFF2-40B4-BE49-F238E27FC236}">
                <a16:creationId xmlns:a16="http://schemas.microsoft.com/office/drawing/2014/main" id="{714BDD21-0D48-51BB-7BC3-0F1DF4F8B3CF}"/>
              </a:ext>
            </a:extLst>
          </p:cNvPr>
          <p:cNvSpPr txBox="1"/>
          <p:nvPr/>
        </p:nvSpPr>
        <p:spPr>
          <a:xfrm>
            <a:off x="85344" y="4011168"/>
            <a:ext cx="11753089" cy="2051780"/>
          </a:xfrm>
          <a:prstGeom prst="rect">
            <a:avLst/>
          </a:prstGeom>
          <a:noFill/>
        </p:spPr>
        <p:txBody>
          <a:bodyPr wrap="square">
            <a:spAutoFit/>
          </a:bodyPr>
          <a:lstStyle/>
          <a:p>
            <a:pPr marL="514350" marR="0" indent="-28575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From its humble beginnings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under the Dutch East India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Company to its current status as a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global wine producer, the evolution of South African wine reflects the nation’s resilience, innovation, and rich cultural diversity.</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09516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F28A-C9A4-8052-3A9B-B5E7183AB205}"/>
              </a:ext>
            </a:extLst>
          </p:cNvPr>
          <p:cNvSpPr>
            <a:spLocks noGrp="1"/>
          </p:cNvSpPr>
          <p:nvPr>
            <p:ph type="title"/>
          </p:nvPr>
        </p:nvSpPr>
        <p:spPr>
          <a:xfrm>
            <a:off x="0" y="48768"/>
            <a:ext cx="12192000" cy="1708244"/>
          </a:xfrm>
        </p:spPr>
        <p:txBody>
          <a:bodyPr anchor="ctr">
            <a:normAutofit/>
          </a:bodyPr>
          <a:lstStyle/>
          <a:p>
            <a:pPr marL="228600" marR="0" algn="ctr">
              <a:spcBef>
                <a:spcPts val="0"/>
              </a:spcBef>
              <a:spcAft>
                <a:spcPts val="800"/>
              </a:spcAft>
            </a:pPr>
            <a:r>
              <a:rPr lang="en-US" sz="3700" b="1" kern="100" dirty="0">
                <a:effectLst/>
                <a:latin typeface="Times New Roman" panose="02020603050405020304" pitchFamily="18" charset="0"/>
                <a:ea typeface="Aptos" panose="020B0004020202020204" pitchFamily="34" charset="0"/>
                <a:cs typeface="Times New Roman" panose="02020603050405020304" pitchFamily="18" charset="0"/>
              </a:rPr>
              <a:t>Dutch Beginnings (1650s-1700s)</a:t>
            </a:r>
            <a:endParaRPr lang="en-US" sz="37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861AF8B-0A64-636F-3B71-1AAFF7A80E19}"/>
              </a:ext>
            </a:extLst>
          </p:cNvPr>
          <p:cNvSpPr>
            <a:spLocks noGrp="1"/>
          </p:cNvSpPr>
          <p:nvPr>
            <p:ph idx="1"/>
          </p:nvPr>
        </p:nvSpPr>
        <p:spPr>
          <a:xfrm>
            <a:off x="7376160" y="1440512"/>
            <a:ext cx="4596384" cy="5273407"/>
          </a:xfrm>
        </p:spPr>
        <p:txBody>
          <a:bodyPr anchor="t">
            <a:noAutofit/>
          </a:bodyPr>
          <a:lstStyle/>
          <a:p>
            <a:pPr marL="228600" marR="0">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South African wine history begins with the arrival of the Dutch East India Company at the Cape of Good Hope in 1652. </a:t>
            </a:r>
          </a:p>
          <a:p>
            <a:pPr marL="228600" marR="0">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Cape was initially established as a refreshment station for ships traveling between Europe and the East Indies. </a:t>
            </a:r>
          </a:p>
          <a:p>
            <a:pPr marL="228600" marR="0">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Jan van Riebeeck, the first commander of the Cape, recognized the need to produce wine to help sailors combat scurvy during their long sea voyages. </a:t>
            </a:r>
          </a:p>
        </p:txBody>
      </p:sp>
      <p:pic>
        <p:nvPicPr>
          <p:cNvPr id="7" name="Picture 6" descr="A map of the world with red lines&#10;&#10;Description automatically generated">
            <a:extLst>
              <a:ext uri="{FF2B5EF4-FFF2-40B4-BE49-F238E27FC236}">
                <a16:creationId xmlns:a16="http://schemas.microsoft.com/office/drawing/2014/main" id="{6A1E0A74-2A15-180A-C5F3-DDC07BEBB8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40512"/>
            <a:ext cx="7175162" cy="5417488"/>
          </a:xfrm>
          <a:prstGeom prst="rect">
            <a:avLst/>
          </a:prstGeom>
        </p:spPr>
      </p:pic>
    </p:spTree>
    <p:extLst>
      <p:ext uri="{BB962C8B-B14F-4D97-AF65-F5344CB8AC3E}">
        <p14:creationId xmlns:p14="http://schemas.microsoft.com/office/powerpoint/2010/main" val="352484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F28A-C9A4-8052-3A9B-B5E7183AB205}"/>
              </a:ext>
            </a:extLst>
          </p:cNvPr>
          <p:cNvSpPr>
            <a:spLocks noGrp="1"/>
          </p:cNvSpPr>
          <p:nvPr>
            <p:ph type="title"/>
          </p:nvPr>
        </p:nvSpPr>
        <p:spPr>
          <a:xfrm>
            <a:off x="0" y="1"/>
            <a:ext cx="12192000" cy="1438655"/>
          </a:xfrm>
        </p:spPr>
        <p:txBody>
          <a:bodyPr>
            <a:normAutofit/>
          </a:bodyPr>
          <a:lstStyle/>
          <a:p>
            <a:pPr marL="228600" marR="0" algn="ctr">
              <a:lnSpc>
                <a:spcPct val="107000"/>
              </a:lnSpc>
              <a:spcBef>
                <a:spcPts val="0"/>
              </a:spcBef>
              <a:spcAft>
                <a:spcPts val="800"/>
              </a:spcAf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Dutch Beginnings (1650s-1700s)</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861AF8B-0A64-636F-3B71-1AAFF7A80E19}"/>
              </a:ext>
            </a:extLst>
          </p:cNvPr>
          <p:cNvSpPr>
            <a:spLocks noGrp="1"/>
          </p:cNvSpPr>
          <p:nvPr>
            <p:ph idx="1"/>
          </p:nvPr>
        </p:nvSpPr>
        <p:spPr>
          <a:xfrm>
            <a:off x="353568" y="1304545"/>
            <a:ext cx="7773925" cy="5205984"/>
          </a:xfrm>
        </p:spPr>
        <p:txBody>
          <a:bodyPr>
            <a:noAutofit/>
          </a:bodyPr>
          <a:lstStyle/>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On February 2, 1659, Van Riebeeck recorded the first wine produced from grapes grown in the Company’s Garden in Cape Town, marking the birth of the South African wine industry.</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However, the early years were fraught with challenges. </a:t>
            </a:r>
          </a:p>
          <a:p>
            <a:pPr marL="22860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settlers faced difficulties in cultivating European grape varieties due to the unfamiliar soils, climate, and diseases. </a:t>
            </a:r>
          </a:p>
          <a:p>
            <a:pPr marL="22860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Despite these struggles, they persevered, and by the end of the 17th century, vineyards had spread across the Cape, with the arrival of French Huguenots playing a pivotal role in the industry’s development.</a:t>
            </a:r>
          </a:p>
        </p:txBody>
      </p:sp>
      <p:pic>
        <p:nvPicPr>
          <p:cNvPr id="5" name="Picture 4" descr="A close-up of a wine bottle&#10;&#10;Description automatically generated">
            <a:extLst>
              <a:ext uri="{FF2B5EF4-FFF2-40B4-BE49-F238E27FC236}">
                <a16:creationId xmlns:a16="http://schemas.microsoft.com/office/drawing/2014/main" id="{1211E319-A3D7-5457-38F2-14E181FE0C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7493" y="1438655"/>
            <a:ext cx="4064507" cy="5419343"/>
          </a:xfrm>
          <a:prstGeom prst="rect">
            <a:avLst/>
          </a:prstGeom>
        </p:spPr>
      </p:pic>
    </p:spTree>
    <p:extLst>
      <p:ext uri="{BB962C8B-B14F-4D97-AF65-F5344CB8AC3E}">
        <p14:creationId xmlns:p14="http://schemas.microsoft.com/office/powerpoint/2010/main" val="92661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EDF28A-C9A4-8052-3A9B-B5E7183AB205}"/>
              </a:ext>
            </a:extLst>
          </p:cNvPr>
          <p:cNvSpPr>
            <a:spLocks noGrp="1"/>
          </p:cNvSpPr>
          <p:nvPr>
            <p:ph type="title"/>
          </p:nvPr>
        </p:nvSpPr>
        <p:spPr>
          <a:xfrm>
            <a:off x="7249472" y="158497"/>
            <a:ext cx="4698688" cy="1877568"/>
          </a:xfrm>
        </p:spPr>
        <p:txBody>
          <a:bodyPr anchor="ctr">
            <a:normAutofit/>
          </a:bodyPr>
          <a:lstStyle/>
          <a:p>
            <a:pPr marL="228600" marR="0" algn="ctr">
              <a:spcBef>
                <a:spcPts val="0"/>
              </a:spcBef>
              <a:spcAft>
                <a:spcPts val="800"/>
              </a:spcAf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Dutch Beginnings (1650s-1700s)</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A group of people standing on a beach&#10;&#10;Description automatically generated">
            <a:extLst>
              <a:ext uri="{FF2B5EF4-FFF2-40B4-BE49-F238E27FC236}">
                <a16:creationId xmlns:a16="http://schemas.microsoft.com/office/drawing/2014/main" id="{522A32F6-C906-56E4-FE9A-2D34FE4A0A28}"/>
              </a:ext>
            </a:extLst>
          </p:cNvPr>
          <p:cNvPicPr>
            <a:picLocks noChangeAspect="1"/>
          </p:cNvPicPr>
          <p:nvPr/>
        </p:nvPicPr>
        <p:blipFill rotWithShape="1">
          <a:blip r:embed="rId3">
            <a:extLst>
              <a:ext uri="{28A0092B-C50C-407E-A947-70E740481C1C}">
                <a14:useLocalDpi xmlns:a14="http://schemas.microsoft.com/office/drawing/2010/main" val="0"/>
              </a:ext>
            </a:extLst>
          </a:blip>
          <a:srcRect l="953" t="2312" r="32380" b="13600"/>
          <a:stretch/>
        </p:blipFill>
        <p:spPr>
          <a:xfrm>
            <a:off x="-1" y="0"/>
            <a:ext cx="7249473" cy="6858000"/>
          </a:xfrm>
          <a:prstGeom prst="rect">
            <a:avLst/>
          </a:prstGeom>
        </p:spPr>
      </p:pic>
      <p:sp>
        <p:nvSpPr>
          <p:cNvPr id="3" name="Content Placeholder 2">
            <a:extLst>
              <a:ext uri="{FF2B5EF4-FFF2-40B4-BE49-F238E27FC236}">
                <a16:creationId xmlns:a16="http://schemas.microsoft.com/office/drawing/2014/main" id="{D861AF8B-0A64-636F-3B71-1AAFF7A80E19}"/>
              </a:ext>
            </a:extLst>
          </p:cNvPr>
          <p:cNvSpPr>
            <a:spLocks noGrp="1"/>
          </p:cNvSpPr>
          <p:nvPr>
            <p:ph idx="1"/>
          </p:nvPr>
        </p:nvSpPr>
        <p:spPr>
          <a:xfrm>
            <a:off x="7249472" y="2036065"/>
            <a:ext cx="4698688" cy="4821935"/>
          </a:xfrm>
        </p:spPr>
        <p:txBody>
          <a:bodyPr anchor="ctr">
            <a:normAutofit/>
          </a:bodyPr>
          <a:lstStyle/>
          <a:p>
            <a:pPr marL="228600" marR="0">
              <a:spcBef>
                <a:spcPts val="0"/>
              </a:spcBef>
              <a:spcAft>
                <a:spcPts val="800"/>
              </a:spcAft>
            </a:pPr>
            <a:r>
              <a:rPr lang="en-US" sz="2400" dirty="0">
                <a:latin typeface="Times New Roman" panose="02020603050405020304" pitchFamily="18" charset="0"/>
                <a:cs typeface="Times New Roman" panose="02020603050405020304" pitchFamily="18" charset="0"/>
              </a:rPr>
              <a:t>On December 31, 1687 a group of Huguenots fled from France. This was part of the first of the large-scale emigration of Huguenots to the Cape of Good Hope, which took place between 1688 and 1689. </a:t>
            </a:r>
          </a:p>
          <a:p>
            <a:pPr marL="228600" marR="0">
              <a:spcBef>
                <a:spcPts val="0"/>
              </a:spcBef>
              <a:spcAft>
                <a:spcPts val="800"/>
              </a:spcAft>
            </a:pPr>
            <a:r>
              <a:rPr lang="en-US" sz="2400" dirty="0">
                <a:latin typeface="Times New Roman" panose="02020603050405020304" pitchFamily="18" charset="0"/>
                <a:cs typeface="Times New Roman" panose="02020603050405020304" pitchFamily="18" charset="0"/>
              </a:rPr>
              <a:t>In total some 180 Huguenots from France, and 18 Walloons from present-day Belgium, eventually settled at the Cape of Good Hope.</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228600" marR="0">
              <a:spcBef>
                <a:spcPts val="0"/>
              </a:spcBef>
              <a:spcAft>
                <a:spcPts val="800"/>
              </a:spcAft>
            </a:pPr>
            <a:endParaRPr lang="en-US" sz="20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25867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365</TotalTime>
  <Words>5029</Words>
  <Application>Microsoft Office PowerPoint</Application>
  <PresentationFormat>Widescreen</PresentationFormat>
  <Paragraphs>207</Paragraphs>
  <Slides>45</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Aptos</vt:lpstr>
      <vt:lpstr>Aptos Display</vt:lpstr>
      <vt:lpstr>Arial</vt:lpstr>
      <vt:lpstr>Times New Roman</vt:lpstr>
      <vt:lpstr>Office Theme</vt:lpstr>
      <vt:lpstr>Presented by Marc Silver</vt:lpstr>
      <vt:lpstr>The Rich Legacy and Significance of  South African Wine</vt:lpstr>
      <vt:lpstr>A Historical Journey</vt:lpstr>
      <vt:lpstr>A Historical Journey</vt:lpstr>
      <vt:lpstr>A Historical Journey</vt:lpstr>
      <vt:lpstr>The Evolution of South African Wine</vt:lpstr>
      <vt:lpstr>Dutch Beginnings (1650s-1700s)</vt:lpstr>
      <vt:lpstr>Dutch Beginnings (1650s-1700s)</vt:lpstr>
      <vt:lpstr>Dutch Beginnings (1650s-1700s)</vt:lpstr>
      <vt:lpstr>The Huguenot Influence and the Rise of Constantia (1680s-1800s)</vt:lpstr>
      <vt:lpstr>The Huguenot Influence and the Rise of Constantia  (1680s-1800s)</vt:lpstr>
      <vt:lpstr>The Huguenot Influence and  the Rise of Constantia (1680s-1800s)</vt:lpstr>
      <vt:lpstr>The Struggles and Transformations  of the 19th Century</vt:lpstr>
      <vt:lpstr>The Establishment of KWV  and the Industry's Revival (20th Century)</vt:lpstr>
      <vt:lpstr>The Establishment of KWV  and the Industry's Revival (20th Century)</vt:lpstr>
      <vt:lpstr>The Post-Apartheid Renaissance and  Global Recognition (1990s-Present)</vt:lpstr>
      <vt:lpstr>The Post-Apartheid Renaissance and  Global Recognition (1990s-Present)</vt:lpstr>
      <vt:lpstr>The Post-Apartheid Renaissance and  Global Recognition (1990s-Present)</vt:lpstr>
      <vt:lpstr>A Legacy of Resilience and Innovation</vt:lpstr>
      <vt:lpstr>The Varied Terroir</vt:lpstr>
      <vt:lpstr>The Varied Terroir</vt:lpstr>
      <vt:lpstr>Pinotage: A Symbol of South African Innovation</vt:lpstr>
      <vt:lpstr>The Industry’s Modern Renaissance</vt:lpstr>
      <vt:lpstr>Sustainability and Social Responsibility</vt:lpstr>
      <vt:lpstr>A Global Influence</vt:lpstr>
      <vt:lpstr>A Tapestry of Terroirs</vt:lpstr>
      <vt:lpstr>Exploring South Africa’s Wine Regions and Their Signature Varietals</vt:lpstr>
      <vt:lpstr>Exploring South Africa’s Wine Regions and Their Signature Varietals</vt:lpstr>
      <vt:lpstr>Stellenbosch:  The Heart of South African Wine</vt:lpstr>
      <vt:lpstr>Stellenbosch: The Heart of South African Wine</vt:lpstr>
      <vt:lpstr>Paarl: Home to Iconic Estates</vt:lpstr>
      <vt:lpstr>Franschhoek: The French Corner</vt:lpstr>
      <vt:lpstr>Constantia: The Cradle of South African Wine</vt:lpstr>
      <vt:lpstr>Walker Bay: Coastal Elegance</vt:lpstr>
      <vt:lpstr>Swartland: The Maverick Region</vt:lpstr>
      <vt:lpstr>Robertson: The Valley of Wine and Roses</vt:lpstr>
      <vt:lpstr>Elgin: The Cool Climate Region</vt:lpstr>
      <vt:lpstr>Conclusion</vt:lpstr>
      <vt:lpstr>Wine of South Africa</vt:lpstr>
      <vt:lpstr>Acknowledgement</vt:lpstr>
      <vt:lpstr>Resources: Books and Guides</vt:lpstr>
      <vt:lpstr>Resources: Books and Guides</vt:lpstr>
      <vt:lpstr>Owners of Groot Constantia</vt:lpstr>
      <vt:lpstr>Owners of Groot Constantia</vt:lpstr>
      <vt:lpstr>Owners of Groot Constantia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Marc Silver</dc:creator>
  <cp:lastModifiedBy>Marc Silver</cp:lastModifiedBy>
  <cp:revision>25</cp:revision>
  <dcterms:created xsi:type="dcterms:W3CDTF">2024-08-12T04:08:44Z</dcterms:created>
  <dcterms:modified xsi:type="dcterms:W3CDTF">2024-09-23T19:27:40Z</dcterms:modified>
</cp:coreProperties>
</file>