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36_85F2EEF0.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3F_CF20361D.xml" ContentType="application/vnd.ms-powerpoint.comments+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2" r:id="rId3"/>
    <p:sldId id="298" r:id="rId4"/>
    <p:sldId id="308" r:id="rId5"/>
    <p:sldId id="307" r:id="rId6"/>
    <p:sldId id="261" r:id="rId7"/>
    <p:sldId id="291" r:id="rId8"/>
    <p:sldId id="293" r:id="rId9"/>
    <p:sldId id="294" r:id="rId10"/>
    <p:sldId id="311" r:id="rId11"/>
    <p:sldId id="310" r:id="rId12"/>
    <p:sldId id="309" r:id="rId13"/>
    <p:sldId id="312" r:id="rId14"/>
    <p:sldId id="313" r:id="rId15"/>
    <p:sldId id="314" r:id="rId16"/>
    <p:sldId id="315" r:id="rId17"/>
    <p:sldId id="316" r:id="rId18"/>
    <p:sldId id="317" r:id="rId19"/>
    <p:sldId id="318" r:id="rId20"/>
    <p:sldId id="319" r:id="rId21"/>
    <p:sldId id="320" r:id="rId22"/>
    <p:sldId id="321" r:id="rId23"/>
    <p:sldId id="304" r:id="rId24"/>
    <p:sldId id="29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386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17" autoAdjust="0"/>
    <p:restoredTop sz="94660"/>
  </p:normalViewPr>
  <p:slideViewPr>
    <p:cSldViewPr snapToGrid="0" showGuides="1">
      <p:cViewPr varScale="1">
        <p:scale>
          <a:sx n="76" d="100"/>
          <a:sy n="76" d="100"/>
        </p:scale>
        <p:origin x="126" y="186"/>
      </p:cViewPr>
      <p:guideLst>
        <p:guide orient="horz" pos="1344"/>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modernComment_136_85F2EEF0.xml><?xml version="1.0" encoding="utf-8"?>
<p188:cmLst xmlns:a="http://schemas.openxmlformats.org/drawingml/2006/main" xmlns:r="http://schemas.openxmlformats.org/officeDocument/2006/relationships" xmlns:p188="http://schemas.microsoft.com/office/powerpoint/2018/8/main">
  <p188:cm id="{527555C1-55FE-4025-A286-9738F433B926}" authorId="{5A6809BF-033D-8017-B196-2FD9BEB1A563}" created="2024-10-17T04:37:46.071">
    <ac:deMkLst xmlns:ac="http://schemas.microsoft.com/office/drawing/2013/main/command">
      <pc:docMk xmlns:pc="http://schemas.microsoft.com/office/powerpoint/2013/main/command"/>
      <pc:sldMk xmlns:pc="http://schemas.microsoft.com/office/powerpoint/2013/main/command" cId="2247290608" sldId="310"/>
      <ac:spMk id="3" creationId="{31181A93-A47D-92E2-005D-29FE84022404}"/>
    </ac:deMkLst>
    <p188:txBody>
      <a:bodyPr/>
      <a:lstStyle/>
      <a:p>
        <a:r>
          <a:rPr lang="en-US"/>
          <a:t>This region is particularly known for its orange wines—whites that are fermented with extended skin contact.</a:t>
        </a:r>
      </a:p>
    </p188:txBody>
  </p188:cm>
</p188:cmLst>
</file>

<file path=ppt/comments/modernComment_13F_CF20361D.xml><?xml version="1.0" encoding="utf-8"?>
<p188:cmLst xmlns:a="http://schemas.openxmlformats.org/drawingml/2006/main" xmlns:r="http://schemas.openxmlformats.org/officeDocument/2006/relationships" xmlns:p188="http://schemas.microsoft.com/office/powerpoint/2018/8/main">
  <p188:cm id="{BE486E10-A683-4C0A-865C-E7023C566DA0}" authorId="{5A6809BF-033D-8017-B196-2FD9BEB1A563}" created="2024-10-17T05:01:15.656">
    <ac:deMkLst xmlns:ac="http://schemas.microsoft.com/office/drawing/2013/main/command">
      <pc:docMk xmlns:pc="http://schemas.microsoft.com/office/powerpoint/2013/main/command"/>
      <pc:sldMk xmlns:pc="http://schemas.microsoft.com/office/powerpoint/2013/main/command" cId="3474994717" sldId="319"/>
      <ac:spMk id="7" creationId="{6FEF5070-E45D-09BE-A699-66F3BAEB905A}"/>
    </ac:deMkLst>
    <p188:txBody>
      <a:bodyPr/>
      <a:lstStyle/>
      <a:p>
        <a:r>
          <a:rPr lang="en-US"/>
          <a:t>Each of these wineries has earned recognition for its commitment to quality and tradition, making them important ambassadors of Slovenia’s wine on the global stage.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8A784-F01B-4042-BFDA-50419095861B}" type="datetimeFigureOut">
              <a:rPr lang="en-US" smtClean="0"/>
              <a:t>10/16/2024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87E49-3BF5-468C-94CD-AD0776A81355}" type="slidenum">
              <a:rPr lang="en-US" smtClean="0"/>
              <a:t>‹#›</a:t>
            </a:fld>
            <a:endParaRPr lang="en-US"/>
          </a:p>
        </p:txBody>
      </p:sp>
    </p:spTree>
    <p:extLst>
      <p:ext uri="{BB962C8B-B14F-4D97-AF65-F5344CB8AC3E}">
        <p14:creationId xmlns:p14="http://schemas.microsoft.com/office/powerpoint/2010/main" val="324257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a:t>
            </a:fld>
            <a:endParaRPr lang="en-US"/>
          </a:p>
        </p:txBody>
      </p:sp>
    </p:spTree>
    <p:extLst>
      <p:ext uri="{BB962C8B-B14F-4D97-AF65-F5344CB8AC3E}">
        <p14:creationId xmlns:p14="http://schemas.microsoft.com/office/powerpoint/2010/main" val="528397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8</a:t>
            </a:fld>
            <a:endParaRPr lang="en-US"/>
          </a:p>
        </p:txBody>
      </p:sp>
    </p:spTree>
    <p:extLst>
      <p:ext uri="{BB962C8B-B14F-4D97-AF65-F5344CB8AC3E}">
        <p14:creationId xmlns:p14="http://schemas.microsoft.com/office/powerpoint/2010/main" val="175931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17</a:t>
            </a:fld>
            <a:endParaRPr lang="en-US"/>
          </a:p>
        </p:txBody>
      </p:sp>
    </p:spTree>
    <p:extLst>
      <p:ext uri="{BB962C8B-B14F-4D97-AF65-F5344CB8AC3E}">
        <p14:creationId xmlns:p14="http://schemas.microsoft.com/office/powerpoint/2010/main" val="4017605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19</a:t>
            </a:fld>
            <a:endParaRPr lang="en-US"/>
          </a:p>
        </p:txBody>
      </p:sp>
    </p:spTree>
    <p:extLst>
      <p:ext uri="{BB962C8B-B14F-4D97-AF65-F5344CB8AC3E}">
        <p14:creationId xmlns:p14="http://schemas.microsoft.com/office/powerpoint/2010/main" val="2283724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23</a:t>
            </a:fld>
            <a:endParaRPr lang="en-US"/>
          </a:p>
        </p:txBody>
      </p:sp>
    </p:spTree>
    <p:extLst>
      <p:ext uri="{BB962C8B-B14F-4D97-AF65-F5344CB8AC3E}">
        <p14:creationId xmlns:p14="http://schemas.microsoft.com/office/powerpoint/2010/main" val="3238845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4DAF-D626-C0F6-8F39-FA52A1117F5D}"/>
              </a:ext>
            </a:extLst>
          </p:cNvPr>
          <p:cNvSpPr>
            <a:spLocks noGrp="1"/>
          </p:cNvSpPr>
          <p:nvPr>
            <p:ph type="ctrTitle"/>
          </p:nvPr>
        </p:nvSpPr>
        <p:spPr>
          <a:xfrm>
            <a:off x="1524000" y="1122363"/>
            <a:ext cx="9144000" cy="2387600"/>
          </a:xfrm>
        </p:spPr>
        <p:txBody>
          <a:bodyPr anchor="b">
            <a:normAutofit/>
          </a:bodyPr>
          <a:lstStyle>
            <a:lvl1pPr algn="ctr">
              <a:defRPr sz="4400" b="1">
                <a:latin typeface="Times New Roman" panose="02020603050405020304" pitchFamily="18" charset="0"/>
                <a:cs typeface="Times New Roman" panose="02020603050405020304" pitchFamily="18" charset="0"/>
              </a:defRPr>
            </a:lvl1pPr>
          </a:lstStyle>
          <a:p>
            <a:r>
              <a:rPr lang="en-US" dirty="0"/>
              <a:t>Click </a:t>
            </a:r>
            <a:r>
              <a:rPr lang="en-US"/>
              <a:t>to edit Master title style</a:t>
            </a:r>
            <a:endParaRPr lang="en-US" dirty="0"/>
          </a:p>
        </p:txBody>
      </p:sp>
      <p:sp>
        <p:nvSpPr>
          <p:cNvPr id="3" name="Subtitle 2">
            <a:extLst>
              <a:ext uri="{FF2B5EF4-FFF2-40B4-BE49-F238E27FC236}">
                <a16:creationId xmlns:a16="http://schemas.microsoft.com/office/drawing/2014/main" id="{8C06DC92-9132-EB33-2BF7-A06445D1D279}"/>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br>
              <a:rPr lang="en-US" dirty="0"/>
            </a:br>
            <a:r>
              <a:rPr lang="en-US" dirty="0"/>
              <a:t>Marc Silver</a:t>
            </a:r>
          </a:p>
        </p:txBody>
      </p:sp>
      <p:sp>
        <p:nvSpPr>
          <p:cNvPr id="4" name="Date Placeholder 3">
            <a:extLst>
              <a:ext uri="{FF2B5EF4-FFF2-40B4-BE49-F238E27FC236}">
                <a16:creationId xmlns:a16="http://schemas.microsoft.com/office/drawing/2014/main" id="{58847313-977B-02B5-5CB3-713B54D2D1B4}"/>
              </a:ext>
            </a:extLst>
          </p:cNvPr>
          <p:cNvSpPr>
            <a:spLocks noGrp="1"/>
          </p:cNvSpPr>
          <p:nvPr>
            <p:ph type="dt" sz="half" idx="10"/>
          </p:nvPr>
        </p:nvSpPr>
        <p:spPr/>
        <p:txBody>
          <a:bodyPr/>
          <a:lstStyle/>
          <a:p>
            <a:fld id="{3F398FCF-7BF3-46A9-9AC8-80C36578A121}" type="datetimeFigureOut">
              <a:rPr lang="en-US" smtClean="0"/>
              <a:t>10/16/2024</a:t>
            </a:fld>
            <a:endParaRPr lang="en-US"/>
          </a:p>
        </p:txBody>
      </p:sp>
      <p:sp>
        <p:nvSpPr>
          <p:cNvPr id="5" name="Footer Placeholder 4">
            <a:extLst>
              <a:ext uri="{FF2B5EF4-FFF2-40B4-BE49-F238E27FC236}">
                <a16:creationId xmlns:a16="http://schemas.microsoft.com/office/drawing/2014/main" id="{31C8E1CB-449B-CC37-0DB9-28D2C4D30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BC59EA-1DBA-71E3-BA2F-36D8E5EE9871}"/>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30873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152F10-1A5D-9FAD-AE55-4443FD5C67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C520F1-4465-05A4-AF5A-FB8C5C5280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7158B-444B-FEC1-4FE7-09147F7E0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398FCF-7BF3-46A9-9AC8-80C36578A121}" type="datetimeFigureOut">
              <a:rPr lang="en-US" smtClean="0"/>
              <a:t>10/16/2024</a:t>
            </a:fld>
            <a:endParaRPr lang="en-US"/>
          </a:p>
        </p:txBody>
      </p:sp>
      <p:sp>
        <p:nvSpPr>
          <p:cNvPr id="5" name="Footer Placeholder 4">
            <a:extLst>
              <a:ext uri="{FF2B5EF4-FFF2-40B4-BE49-F238E27FC236}">
                <a16:creationId xmlns:a16="http://schemas.microsoft.com/office/drawing/2014/main" id="{335C9F95-09DD-6831-4481-2BFCC60E29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448027A-3FA7-6185-BE84-AB20F959FD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0B3E97-1D21-48A6-A757-C45A40CBBC18}" type="slidenum">
              <a:rPr lang="en-US" smtClean="0"/>
              <a:t>‹#›</a:t>
            </a:fld>
            <a:endParaRPr lang="en-US"/>
          </a:p>
        </p:txBody>
      </p:sp>
    </p:spTree>
    <p:extLst>
      <p:ext uri="{BB962C8B-B14F-4D97-AF65-F5344CB8AC3E}">
        <p14:creationId xmlns:p14="http://schemas.microsoft.com/office/powerpoint/2010/main" val="112250652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Bre%C5%BEice" TargetMode="External"/><Relationship Id="rId2" Type="http://schemas.openxmlformats.org/officeDocument/2006/relationships/hyperlink" Target="https://en.wikipedia.org/wiki/Bizeljsko" TargetMode="Externa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hyperlink" Target="https://en.wikipedia.org/wiki/Rumeni_Plavec" TargetMode="External"/><Relationship Id="rId4" Type="http://schemas.openxmlformats.org/officeDocument/2006/relationships/hyperlink" Target="https://en.wikipedia.org/wiki/Sparkling_win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microsoft.com/office/2018/10/relationships/comments" Target="../comments/modernComment_136_85F2EEF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microsoft.com/office/2018/10/relationships/comments" Target="../comments/modernComment_13F_CF20361D.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green field with rows of plants&#10;&#10;Description automatically generated">
            <a:extLst>
              <a:ext uri="{FF2B5EF4-FFF2-40B4-BE49-F238E27FC236}">
                <a16:creationId xmlns:a16="http://schemas.microsoft.com/office/drawing/2014/main" id="{0D98F9A2-9F2C-E666-7890-5DD28CDA99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38"/>
            <a:ext cx="12191999" cy="6841923"/>
          </a:xfrm>
          <a:prstGeom prst="rect">
            <a:avLst/>
          </a:prstGeom>
        </p:spPr>
      </p:pic>
      <p:sp>
        <p:nvSpPr>
          <p:cNvPr id="2" name="Title 1">
            <a:extLst>
              <a:ext uri="{FF2B5EF4-FFF2-40B4-BE49-F238E27FC236}">
                <a16:creationId xmlns:a16="http://schemas.microsoft.com/office/drawing/2014/main" id="{F45F63AB-7200-CA97-49F5-38ABA50FC785}"/>
              </a:ext>
            </a:extLst>
          </p:cNvPr>
          <p:cNvSpPr>
            <a:spLocks noGrp="1"/>
          </p:cNvSpPr>
          <p:nvPr>
            <p:ph type="ctrTitle"/>
          </p:nvPr>
        </p:nvSpPr>
        <p:spPr>
          <a:xfrm>
            <a:off x="0" y="383059"/>
            <a:ext cx="12192000" cy="7035773"/>
          </a:xfrm>
        </p:spPr>
        <p:txBody>
          <a:bodyPr anchor="ctr">
            <a:noAutofit/>
          </a:bodyPr>
          <a:lstStyle/>
          <a:p>
            <a:r>
              <a:rPr lang="en-US" sz="6000" b="1" kern="100" dirty="0">
                <a:solidFill>
                  <a:schemeClr val="bg1"/>
                </a:solidFill>
                <a:effectLst/>
                <a:ea typeface="Aptos" panose="020B0004020202020204" pitchFamily="34" charset="0"/>
              </a:rPr>
              <a:t>An Introduction to </a:t>
            </a:r>
            <a:br>
              <a:rPr lang="en-US" sz="6000" b="1" kern="100" dirty="0">
                <a:solidFill>
                  <a:schemeClr val="bg1"/>
                </a:solidFill>
                <a:effectLst/>
                <a:ea typeface="Aptos" panose="020B0004020202020204" pitchFamily="34" charset="0"/>
              </a:rPr>
            </a:br>
            <a:r>
              <a:rPr lang="en-US" sz="6000" b="1" kern="100" dirty="0">
                <a:solidFill>
                  <a:schemeClr val="bg1"/>
                </a:solidFill>
                <a:effectLst/>
                <a:ea typeface="Aptos" panose="020B0004020202020204" pitchFamily="34" charset="0"/>
              </a:rPr>
              <a:t>Wine in Slovenia</a:t>
            </a:r>
            <a:br>
              <a:rPr lang="en-US" sz="6000" kern="100" dirty="0">
                <a:solidFill>
                  <a:schemeClr val="bg1"/>
                </a:solidFill>
                <a:effectLst/>
                <a:ea typeface="Aptos" panose="020B0004020202020204" pitchFamily="34" charset="0"/>
              </a:rPr>
            </a:br>
            <a:br>
              <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US" sz="2800" b="1" dirty="0">
                <a:solidFill>
                  <a:schemeClr val="bg1"/>
                </a:solidFill>
                <a:effectLst/>
                <a:latin typeface="Times New Roman, serif"/>
              </a:rPr>
              <a:t>Presented by</a:t>
            </a:r>
            <a:br>
              <a:rPr lang="en-US" sz="2800" dirty="0">
                <a:solidFill>
                  <a:schemeClr val="bg1"/>
                </a:solidFill>
                <a:effectLst/>
              </a:rPr>
            </a:br>
            <a:r>
              <a:rPr lang="en-US" b="1" dirty="0">
                <a:solidFill>
                  <a:schemeClr val="bg1"/>
                </a:solidFill>
                <a:effectLst/>
                <a:latin typeface="Times New Roman, serif"/>
              </a:rPr>
              <a:t>Marc Silver</a:t>
            </a:r>
            <a:endParaRPr lang="en-US" sz="6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40889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09472"/>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a:t>
            </a:r>
            <a:endParaRPr lang="en-US" sz="4400" kern="100" dirty="0">
              <a:effectLst/>
              <a:ea typeface="Aptos" panose="020B0004020202020204" pitchFamily="34"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682752" y="1219201"/>
            <a:ext cx="11509248" cy="5547359"/>
          </a:xfrm>
        </p:spPr>
        <p:txBody>
          <a:bodyPr>
            <a:normAutofit fontScale="85000" lnSpcReduction="20000"/>
          </a:bodyPr>
          <a:lstStyle/>
          <a:p>
            <a:pPr marL="0" marR="0" algn="l">
              <a:lnSpc>
                <a:spcPct val="120000"/>
              </a:lnSpc>
              <a:spcBef>
                <a:spcPts val="0"/>
              </a:spcBef>
              <a:spcAft>
                <a:spcPts val="800"/>
              </a:spcAft>
            </a:pPr>
            <a:r>
              <a:rPr lang="en-US" sz="2600" b="1" kern="100" dirty="0" err="1">
                <a:effectLst/>
                <a:ea typeface="Aptos" panose="020B0004020202020204" pitchFamily="34" charset="0"/>
              </a:rPr>
              <a:t>Posavje</a:t>
            </a:r>
            <a:r>
              <a:rPr lang="en-US" sz="2600" b="1" kern="100" dirty="0">
                <a:effectLst/>
                <a:ea typeface="Aptos" panose="020B0004020202020204" pitchFamily="34" charset="0"/>
              </a:rPr>
              <a:t> (Southeast Slovenia) </a:t>
            </a:r>
            <a:r>
              <a:rPr lang="en-US" sz="2600" dirty="0"/>
              <a:t>The Lower Sava Wine-Growing Region (</a:t>
            </a:r>
            <a:r>
              <a:rPr lang="en-US" sz="2600" i="1" dirty="0" err="1"/>
              <a:t>Posavska</a:t>
            </a:r>
            <a:r>
              <a:rPr lang="en-US" sz="2600" i="1" dirty="0"/>
              <a:t> </a:t>
            </a:r>
            <a:r>
              <a:rPr lang="en-US" sz="2600" i="1" dirty="0" err="1"/>
              <a:t>vinorodna</a:t>
            </a:r>
            <a:r>
              <a:rPr lang="en-US" sz="2600" i="1" dirty="0"/>
              <a:t> </a:t>
            </a:r>
            <a:r>
              <a:rPr lang="en-US" sz="2600" i="1" dirty="0" err="1"/>
              <a:t>dežela</a:t>
            </a:r>
            <a:r>
              <a:rPr lang="en-US" sz="2600" dirty="0"/>
              <a:t>) is the only Slovenian wine region that produces more red wine than white, though not by a large margin. The area is subdivided into three districts. The </a:t>
            </a:r>
            <a:r>
              <a:rPr lang="en-US" sz="2600" dirty="0" err="1">
                <a:hlinkClick r:id="rId2" tooltip="Bizeljsko"/>
              </a:rPr>
              <a:t>Bizeljsko</a:t>
            </a:r>
            <a:r>
              <a:rPr lang="en-US" sz="2600" dirty="0" err="1"/>
              <a:t>-</a:t>
            </a:r>
            <a:r>
              <a:rPr lang="en-US" sz="2600" dirty="0" err="1">
                <a:hlinkClick r:id="rId3" tooltip="Brežice"/>
              </a:rPr>
              <a:t>Brežice</a:t>
            </a:r>
            <a:r>
              <a:rPr lang="en-US" sz="2600" dirty="0"/>
              <a:t> district is known for its </a:t>
            </a:r>
            <a:r>
              <a:rPr lang="en-US" sz="2600" dirty="0">
                <a:hlinkClick r:id="rId4" tooltip="Sparkling wine"/>
              </a:rPr>
              <a:t>sparkling wine</a:t>
            </a:r>
            <a:r>
              <a:rPr lang="en-US" sz="2600" dirty="0"/>
              <a:t> production and acidic white wines made from the </a:t>
            </a:r>
            <a:r>
              <a:rPr lang="en-US" sz="2600" dirty="0" err="1">
                <a:hlinkClick r:id="rId5" tooltip="Rumeni Plavec"/>
              </a:rPr>
              <a:t>Rumeni</a:t>
            </a:r>
            <a:r>
              <a:rPr lang="en-US" sz="2600" dirty="0">
                <a:hlinkClick r:id="rId5" tooltip="Rumeni Plavec"/>
              </a:rPr>
              <a:t> </a:t>
            </a:r>
            <a:r>
              <a:rPr lang="en-US" sz="2600" dirty="0" err="1">
                <a:hlinkClick r:id="rId5" tooltip="Rumeni Plavec"/>
              </a:rPr>
              <a:t>Plavec</a:t>
            </a:r>
            <a:r>
              <a:rPr lang="en-US" sz="2600" dirty="0"/>
              <a:t> grape. </a:t>
            </a:r>
            <a:endParaRPr lang="en-US" sz="2600" kern="100" dirty="0">
              <a:effectLst/>
              <a:ea typeface="Aptos" panose="020B0004020202020204" pitchFamily="34" charset="0"/>
            </a:endParaRPr>
          </a:p>
          <a:p>
            <a:pPr marL="342900" marR="0" lvl="0" indent="-342900" algn="l">
              <a:lnSpc>
                <a:spcPct val="120000"/>
              </a:lnSpc>
              <a:spcBef>
                <a:spcPts val="0"/>
              </a:spcBef>
              <a:spcAft>
                <a:spcPts val="800"/>
              </a:spcAft>
              <a:buSzPts val="1000"/>
              <a:buFont typeface="Symbol" panose="05050102010706020507" pitchFamily="18" charset="2"/>
              <a:buChar char=""/>
              <a:tabLst>
                <a:tab pos="457200" algn="l"/>
              </a:tabLst>
            </a:pPr>
            <a:r>
              <a:rPr lang="en-US" sz="2600" b="1" kern="100" dirty="0">
                <a:effectLst/>
                <a:ea typeface="Aptos" panose="020B0004020202020204" pitchFamily="34" charset="0"/>
              </a:rPr>
              <a:t>Location:</a:t>
            </a:r>
            <a:r>
              <a:rPr lang="en-US" sz="2600" kern="100" dirty="0">
                <a:effectLst/>
                <a:ea typeface="Aptos" panose="020B0004020202020204" pitchFamily="34" charset="0"/>
              </a:rPr>
              <a:t> This region is located near the Croatian border and is known for producing the country’s bulk wine in the past, though quality is rising.</a:t>
            </a:r>
          </a:p>
          <a:p>
            <a:pPr marL="342900" marR="0" lvl="0" indent="-342900" algn="l">
              <a:lnSpc>
                <a:spcPct val="120000"/>
              </a:lnSpc>
              <a:spcBef>
                <a:spcPts val="0"/>
              </a:spcBef>
              <a:spcAft>
                <a:spcPts val="800"/>
              </a:spcAft>
              <a:buSzPts val="1000"/>
              <a:buFont typeface="Symbol" panose="05050102010706020507" pitchFamily="18" charset="2"/>
              <a:buChar char=""/>
              <a:tabLst>
                <a:tab pos="457200" algn="l"/>
              </a:tabLst>
            </a:pPr>
            <a:r>
              <a:rPr lang="en-US" sz="2600" b="1" kern="100" dirty="0">
                <a:effectLst/>
                <a:ea typeface="Aptos" panose="020B0004020202020204" pitchFamily="34" charset="0"/>
              </a:rPr>
              <a:t>Terroir and Climate:</a:t>
            </a:r>
            <a:r>
              <a:rPr lang="en-US" sz="2600" kern="100" dirty="0">
                <a:effectLst/>
                <a:ea typeface="Aptos" panose="020B0004020202020204" pitchFamily="34" charset="0"/>
              </a:rPr>
              <a:t> With a mixed climate influenced by the Adriatic </a:t>
            </a:r>
            <a:br>
              <a:rPr lang="en-US" sz="2600" kern="100" dirty="0">
                <a:effectLst/>
                <a:ea typeface="Aptos" panose="020B0004020202020204" pitchFamily="34" charset="0"/>
              </a:rPr>
            </a:br>
            <a:r>
              <a:rPr lang="en-US" sz="2600" kern="100" dirty="0">
                <a:effectLst/>
                <a:ea typeface="Aptos" panose="020B0004020202020204" pitchFamily="34" charset="0"/>
              </a:rPr>
              <a:t>Sea and the Alps, </a:t>
            </a:r>
            <a:r>
              <a:rPr lang="en-US" sz="2600" kern="100" dirty="0" err="1">
                <a:effectLst/>
                <a:ea typeface="Aptos" panose="020B0004020202020204" pitchFamily="34" charset="0"/>
              </a:rPr>
              <a:t>Posavje’s</a:t>
            </a:r>
            <a:r>
              <a:rPr lang="en-US" sz="2600" kern="100" dirty="0">
                <a:effectLst/>
                <a:ea typeface="Aptos" panose="020B0004020202020204" pitchFamily="34" charset="0"/>
              </a:rPr>
              <a:t> soil varies from limestone to sandstone.</a:t>
            </a:r>
          </a:p>
          <a:p>
            <a:pPr marL="342900" marR="0" lvl="0" indent="-342900" algn="l">
              <a:lnSpc>
                <a:spcPct val="120000"/>
              </a:lnSpc>
              <a:spcBef>
                <a:spcPts val="0"/>
              </a:spcBef>
              <a:spcAft>
                <a:spcPts val="800"/>
              </a:spcAft>
              <a:buSzPts val="1000"/>
              <a:buFont typeface="Symbol" panose="05050102010706020507" pitchFamily="18" charset="2"/>
              <a:buChar char=""/>
              <a:tabLst>
                <a:tab pos="457200" algn="l"/>
              </a:tabLst>
            </a:pPr>
            <a:r>
              <a:rPr lang="en-US" sz="2600" b="1" kern="100" dirty="0">
                <a:effectLst/>
                <a:ea typeface="Aptos" panose="020B0004020202020204" pitchFamily="34" charset="0"/>
              </a:rPr>
              <a:t>Predominant Grapes:</a:t>
            </a:r>
            <a:r>
              <a:rPr lang="en-US" sz="2600" kern="100" dirty="0">
                <a:effectLst/>
                <a:ea typeface="Aptos" panose="020B0004020202020204" pitchFamily="34" charset="0"/>
              </a:rPr>
              <a:t> Known for its red blends and whites, particularly </a:t>
            </a:r>
            <a:br>
              <a:rPr lang="en-US" sz="2600" kern="100" dirty="0">
                <a:effectLst/>
                <a:ea typeface="Aptos" panose="020B0004020202020204" pitchFamily="34" charset="0"/>
              </a:rPr>
            </a:br>
            <a:r>
              <a:rPr lang="en-US" sz="2600" i="1" kern="100" dirty="0" err="1">
                <a:effectLst/>
                <a:ea typeface="Aptos" panose="020B0004020202020204" pitchFamily="34" charset="0"/>
              </a:rPr>
              <a:t>Cviček</a:t>
            </a:r>
            <a:r>
              <a:rPr lang="en-US" sz="2600" kern="100" dirty="0">
                <a:effectLst/>
                <a:ea typeface="Aptos" panose="020B0004020202020204" pitchFamily="34" charset="0"/>
              </a:rPr>
              <a:t>, an unusual blend of red and white grapes, which creates a low-</a:t>
            </a:r>
            <a:br>
              <a:rPr lang="en-US" sz="2600" kern="100" dirty="0">
                <a:effectLst/>
                <a:ea typeface="Aptos" panose="020B0004020202020204" pitchFamily="34" charset="0"/>
              </a:rPr>
            </a:br>
            <a:r>
              <a:rPr lang="en-US" sz="2600" kern="100" dirty="0">
                <a:effectLst/>
                <a:ea typeface="Aptos" panose="020B0004020202020204" pitchFamily="34" charset="0"/>
              </a:rPr>
              <a:t>alcohol, slightly tart wine. Other common varieties include </a:t>
            </a:r>
            <a:r>
              <a:rPr lang="en-US" sz="2600" i="1" kern="100" dirty="0" err="1">
                <a:effectLst/>
                <a:ea typeface="Aptos" panose="020B0004020202020204" pitchFamily="34" charset="0"/>
              </a:rPr>
              <a:t>Blauer</a:t>
            </a:r>
            <a:r>
              <a:rPr lang="en-US" sz="2600" i="1" kern="100" dirty="0">
                <a:effectLst/>
                <a:ea typeface="Aptos" panose="020B0004020202020204" pitchFamily="34" charset="0"/>
              </a:rPr>
              <a:t> </a:t>
            </a:r>
            <a:br>
              <a:rPr lang="en-US" sz="2600" i="1" kern="100" dirty="0">
                <a:effectLst/>
                <a:ea typeface="Aptos" panose="020B0004020202020204" pitchFamily="34" charset="0"/>
              </a:rPr>
            </a:br>
            <a:r>
              <a:rPr lang="en-US" sz="2600" i="1" kern="100" dirty="0" err="1">
                <a:effectLst/>
                <a:ea typeface="Aptos" panose="020B0004020202020204" pitchFamily="34" charset="0"/>
              </a:rPr>
              <a:t>Portugieser</a:t>
            </a:r>
            <a:r>
              <a:rPr lang="en-US" sz="2600" kern="100" dirty="0">
                <a:effectLst/>
                <a:ea typeface="Aptos" panose="020B0004020202020204" pitchFamily="34" charset="0"/>
              </a:rPr>
              <a:t> and </a:t>
            </a:r>
            <a:r>
              <a:rPr lang="en-US" sz="2600" i="1" kern="100" dirty="0" err="1">
                <a:effectLst/>
                <a:ea typeface="Aptos" panose="020B0004020202020204" pitchFamily="34" charset="0"/>
              </a:rPr>
              <a:t>Welschriesling</a:t>
            </a:r>
            <a:r>
              <a:rPr lang="en-US" sz="2600" kern="100" dirty="0">
                <a:effectLst/>
                <a:ea typeface="Aptos" panose="020B0004020202020204" pitchFamily="34" charset="0"/>
              </a:rPr>
              <a:t>.</a:t>
            </a:r>
          </a:p>
          <a:p>
            <a:pPr marL="342900" marR="0" lvl="0" indent="-342900" algn="l">
              <a:lnSpc>
                <a:spcPct val="120000"/>
              </a:lnSpc>
              <a:spcBef>
                <a:spcPts val="0"/>
              </a:spcBef>
              <a:spcAft>
                <a:spcPts val="800"/>
              </a:spcAft>
              <a:buSzPts val="1000"/>
              <a:buFont typeface="Symbol" panose="05050102010706020507" pitchFamily="18" charset="2"/>
              <a:buChar char=""/>
              <a:tabLst>
                <a:tab pos="457200" algn="l"/>
              </a:tabLst>
            </a:pPr>
            <a:r>
              <a:rPr lang="en-US" sz="2600" b="1" kern="100" dirty="0">
                <a:effectLst/>
                <a:ea typeface="Aptos" panose="020B0004020202020204" pitchFamily="34" charset="0"/>
              </a:rPr>
              <a:t>Wine Characteristics:</a:t>
            </a:r>
            <a:r>
              <a:rPr lang="en-US" sz="2600" kern="100" dirty="0">
                <a:effectLst/>
                <a:ea typeface="Aptos" panose="020B0004020202020204" pitchFamily="34" charset="0"/>
              </a:rPr>
              <a:t> Wines are typically lighter in alcohol, with reds offering soft tannins and whites having fresh acidity</a:t>
            </a:r>
            <a:r>
              <a:rPr lang="en-US" sz="2600" kern="100" dirty="0">
                <a:ea typeface="Aptos" panose="020B0004020202020204" pitchFamily="34" charset="0"/>
              </a:rPr>
              <a:t>.</a:t>
            </a:r>
            <a:endParaRPr lang="en-US" sz="2600" dirty="0"/>
          </a:p>
          <a:p>
            <a:pPr algn="l"/>
            <a:endParaRPr lang="en-US" dirty="0"/>
          </a:p>
        </p:txBody>
      </p:sp>
      <p:pic>
        <p:nvPicPr>
          <p:cNvPr id="5" name="Picture 4" descr="A map of china with a red location&#10;&#10;Description automatically generated">
            <a:extLst>
              <a:ext uri="{FF2B5EF4-FFF2-40B4-BE49-F238E27FC236}">
                <a16:creationId xmlns:a16="http://schemas.microsoft.com/office/drawing/2014/main" id="{7163F63B-9E9F-04AC-5E81-A51AC92D6C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34500" y="3176397"/>
            <a:ext cx="2857500" cy="2114550"/>
          </a:xfrm>
          <a:prstGeom prst="rect">
            <a:avLst/>
          </a:prstGeom>
        </p:spPr>
      </p:pic>
    </p:spTree>
    <p:extLst>
      <p:ext uri="{BB962C8B-B14F-4D97-AF65-F5344CB8AC3E}">
        <p14:creationId xmlns:p14="http://schemas.microsoft.com/office/powerpoint/2010/main" val="904459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07008"/>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a:t>
            </a:r>
            <a:endParaRPr lang="en-US" sz="4400" kern="100" dirty="0">
              <a:effectLst/>
              <a:ea typeface="Aptos" panose="020B0004020202020204" pitchFamily="34"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207009"/>
            <a:ext cx="11594592" cy="5754623"/>
          </a:xfrm>
        </p:spPr>
        <p:txBody>
          <a:bodyPr>
            <a:normAutofit fontScale="85000" lnSpcReduction="10000"/>
          </a:bodyPr>
          <a:lstStyle/>
          <a:p>
            <a:pPr marL="0" marR="0" algn="l">
              <a:lnSpc>
                <a:spcPct val="120000"/>
              </a:lnSpc>
              <a:spcBef>
                <a:spcPts val="0"/>
              </a:spcBef>
              <a:spcAft>
                <a:spcPts val="800"/>
              </a:spcAft>
            </a:pPr>
            <a:r>
              <a:rPr lang="en-US" b="1" kern="100" dirty="0" err="1">
                <a:effectLst/>
                <a:latin typeface="Times New Roman" panose="02020603050405020304" pitchFamily="18" charset="0"/>
                <a:ea typeface="Aptos" panose="020B0004020202020204" pitchFamily="34" charset="0"/>
                <a:cs typeface="Times New Roman" panose="02020603050405020304" pitchFamily="18" charset="0"/>
              </a:rPr>
              <a:t>Primorska</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 (Western Slovenia) </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aka </a:t>
            </a:r>
            <a:r>
              <a:rPr lang="en-US" dirty="0"/>
              <a:t>Littoral Region has two of  Slovenia's most widely known and prominent wine districts, the Gorizia Hills (</a:t>
            </a:r>
            <a:r>
              <a:rPr lang="en-US" i="1" dirty="0" err="1"/>
              <a:t>Goriška</a:t>
            </a:r>
            <a:r>
              <a:rPr lang="en-US" i="1" dirty="0"/>
              <a:t> </a:t>
            </a:r>
            <a:r>
              <a:rPr lang="en-US" i="1" dirty="0" err="1"/>
              <a:t>brda</a:t>
            </a:r>
            <a:r>
              <a:rPr lang="en-US" dirty="0"/>
              <a:t>) and Koper districts.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20000"/>
              </a:lnSpc>
              <a:spcBef>
                <a:spcPts val="0"/>
              </a:spcBef>
              <a:spcAft>
                <a:spcPts val="800"/>
              </a:spcAft>
              <a:buSzPts val="1000"/>
              <a:buFont typeface="Symbol" panose="05050102010706020507" pitchFamily="18" charset="2"/>
              <a:buChar char=""/>
              <a:tabLst>
                <a:tab pos="457200" algn="l"/>
              </a:tabLs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Location:</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Primorska</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borders Italy and the Adriatic Sea, making it </a:t>
            </a:r>
            <a:br>
              <a:rPr lang="en-US"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kern="100" dirty="0">
                <a:effectLst/>
                <a:latin typeface="Times New Roman" panose="02020603050405020304" pitchFamily="18" charset="0"/>
                <a:ea typeface="Aptos" panose="020B0004020202020204" pitchFamily="34" charset="0"/>
                <a:cs typeface="Times New Roman" panose="02020603050405020304" pitchFamily="18" charset="0"/>
              </a:rPr>
              <a:t>the most Mediterranean of Slovenia’s wine regions.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20000"/>
              </a:lnSpc>
              <a:spcBef>
                <a:spcPts val="0"/>
              </a:spcBef>
              <a:spcAft>
                <a:spcPts val="800"/>
              </a:spcAft>
              <a:buSzPts val="1000"/>
              <a:buFont typeface="Symbol" panose="05050102010706020507" pitchFamily="18" charset="2"/>
              <a:buChar char=""/>
              <a:tabLst>
                <a:tab pos="457200" algn="l"/>
              </a:tabLs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Terroir and Climate:</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The climate here is warmer, with significant </a:t>
            </a:r>
            <a:br>
              <a:rPr lang="en-US"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kern="100" dirty="0">
                <a:effectLst/>
                <a:latin typeface="Times New Roman" panose="02020603050405020304" pitchFamily="18" charset="0"/>
                <a:ea typeface="Aptos" panose="020B0004020202020204" pitchFamily="34" charset="0"/>
                <a:cs typeface="Times New Roman" panose="02020603050405020304" pitchFamily="18" charset="0"/>
              </a:rPr>
              <a:t>sun exposure and a mixture of limestone and flysch soils. </a:t>
            </a:r>
            <a:br>
              <a:rPr lang="en-US"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kern="100" dirty="0">
                <a:effectLst/>
                <a:latin typeface="Times New Roman" panose="02020603050405020304" pitchFamily="18" charset="0"/>
                <a:ea typeface="Aptos" panose="020B0004020202020204" pitchFamily="34" charset="0"/>
                <a:cs typeface="Times New Roman" panose="02020603050405020304" pitchFamily="18" charset="0"/>
              </a:rPr>
              <a:t>The influence of the Mediterranean breeze helps create robust and </a:t>
            </a:r>
            <a:br>
              <a:rPr lang="en-US"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kern="100" dirty="0">
                <a:effectLst/>
                <a:latin typeface="Times New Roman" panose="02020603050405020304" pitchFamily="18" charset="0"/>
                <a:ea typeface="Aptos" panose="020B0004020202020204" pitchFamily="34" charset="0"/>
                <a:cs typeface="Times New Roman" panose="02020603050405020304" pitchFamily="18" charset="0"/>
              </a:rPr>
              <a:t>structured wines.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20000"/>
              </a:lnSpc>
              <a:spcBef>
                <a:spcPts val="0"/>
              </a:spcBef>
              <a:spcAft>
                <a:spcPts val="800"/>
              </a:spcAft>
              <a:buSzPts val="1000"/>
              <a:buFont typeface="Symbol" panose="05050102010706020507" pitchFamily="18" charset="2"/>
              <a:buChar char=""/>
              <a:tabLst>
                <a:tab pos="457200" algn="l"/>
              </a:tabLs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Predominant Grapes:</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Reds, including </a:t>
            </a:r>
            <a:r>
              <a:rPr lang="en-US" i="1" kern="100" dirty="0" err="1">
                <a:effectLst/>
                <a:latin typeface="Times New Roman" panose="02020603050405020304" pitchFamily="18" charset="0"/>
                <a:ea typeface="Aptos" panose="020B0004020202020204" pitchFamily="34" charset="0"/>
                <a:cs typeface="Times New Roman" panose="02020603050405020304" pitchFamily="18" charset="0"/>
              </a:rPr>
              <a:t>Refošk</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Refosco</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and </a:t>
            </a:r>
            <a:br>
              <a:rPr lang="en-US"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i="1" kern="100" dirty="0">
                <a:effectLst/>
                <a:latin typeface="Times New Roman" panose="02020603050405020304" pitchFamily="18" charset="0"/>
                <a:ea typeface="Aptos" panose="020B0004020202020204" pitchFamily="34" charset="0"/>
                <a:cs typeface="Times New Roman" panose="02020603050405020304" pitchFamily="18" charset="0"/>
              </a:rPr>
              <a:t>Merlot</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dominate, with notable whites like </a:t>
            </a:r>
            <a:r>
              <a:rPr lang="en-US" i="1" kern="100" dirty="0" err="1">
                <a:effectLst/>
                <a:latin typeface="Times New Roman" panose="02020603050405020304" pitchFamily="18" charset="0"/>
                <a:ea typeface="Aptos" panose="020B0004020202020204" pitchFamily="34" charset="0"/>
                <a:cs typeface="Times New Roman" panose="02020603050405020304" pitchFamily="18" charset="0"/>
              </a:rPr>
              <a:t>Malvazija</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(Malvasia) and </a:t>
            </a:r>
            <a:r>
              <a:rPr lang="en-US" i="1" kern="100" dirty="0" err="1">
                <a:effectLst/>
                <a:latin typeface="Times New Roman" panose="02020603050405020304" pitchFamily="18" charset="0"/>
                <a:ea typeface="Aptos" panose="020B0004020202020204" pitchFamily="34" charset="0"/>
                <a:cs typeface="Times New Roman" panose="02020603050405020304" pitchFamily="18" charset="0"/>
              </a:rPr>
              <a:t>Pinela</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20000"/>
              </a:lnSpc>
              <a:spcBef>
                <a:spcPts val="0"/>
              </a:spcBef>
              <a:spcAft>
                <a:spcPts val="800"/>
              </a:spcAft>
              <a:buSzPts val="1000"/>
              <a:buFont typeface="Symbol" panose="05050102010706020507" pitchFamily="18" charset="2"/>
              <a:buChar char=""/>
              <a:tabLst>
                <a:tab pos="457200" algn="l"/>
              </a:tabLs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Wine Characteristics:</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Primorska’s</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wines are more robust and full-bodied compared to the other regions, with rich flavors, higher alcohol content, and greater aging potential.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map of different colored regions&#10;&#10;Description automatically generated">
            <a:extLst>
              <a:ext uri="{FF2B5EF4-FFF2-40B4-BE49-F238E27FC236}">
                <a16:creationId xmlns:a16="http://schemas.microsoft.com/office/drawing/2014/main" id="{D1909673-FE60-AD16-A9A1-50E713AFF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500" y="2133600"/>
            <a:ext cx="2857500" cy="2857500"/>
          </a:xfrm>
          <a:prstGeom prst="rect">
            <a:avLst/>
          </a:prstGeom>
        </p:spPr>
      </p:pic>
    </p:spTree>
    <p:extLst>
      <p:ext uri="{BB962C8B-B14F-4D97-AF65-F5344CB8AC3E}">
        <p14:creationId xmlns:p14="http://schemas.microsoft.com/office/powerpoint/2010/main" val="2247290608"/>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82624"/>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Slovenia’s Unique Terroir</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182625"/>
            <a:ext cx="11509248" cy="2121407"/>
          </a:xfrm>
        </p:spPr>
        <p:txBody>
          <a:bodyPr>
            <a:normAutofit/>
          </a:bodyPr>
          <a:lstStyle/>
          <a:p>
            <a:pPr marL="0" marR="0" algn="l">
              <a:lnSpc>
                <a:spcPct val="115000"/>
              </a:lnSpc>
              <a:spcBef>
                <a:spcPts val="0"/>
              </a:spcBef>
              <a:spcAft>
                <a:spcPts val="800"/>
              </a:spcAft>
            </a:pPr>
            <a:r>
              <a:rPr lang="en-US" sz="2400" kern="100" dirty="0">
                <a:effectLst/>
                <a:ea typeface="Aptos" panose="020B0004020202020204" pitchFamily="34" charset="0"/>
              </a:rPr>
              <a:t>Slovenia’s diverse landscape is reflected in its varied terroir, which significantly impacts the style and quality of its wines:</a:t>
            </a: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err="1">
                <a:effectLst/>
                <a:ea typeface="Aptos" panose="020B0004020202020204" pitchFamily="34" charset="0"/>
              </a:rPr>
              <a:t>Podravje</a:t>
            </a:r>
            <a:r>
              <a:rPr lang="en-US" sz="2400" b="1" kern="100" dirty="0">
                <a:effectLst/>
                <a:ea typeface="Aptos" panose="020B0004020202020204" pitchFamily="34" charset="0"/>
              </a:rPr>
              <a:t>:</a:t>
            </a:r>
            <a:r>
              <a:rPr lang="en-US" sz="2400" kern="100" dirty="0">
                <a:effectLst/>
                <a:ea typeface="Aptos" panose="020B0004020202020204" pitchFamily="34" charset="0"/>
              </a:rPr>
              <a:t> The cooler climate and higher altitude help preserve acidity in the grapes, leading to crisp and aromatic wines.</a:t>
            </a:r>
          </a:p>
        </p:txBody>
      </p:sp>
      <p:pic>
        <p:nvPicPr>
          <p:cNvPr id="5" name="Picture 4" descr="A aerial view of a green landscape&#10;&#10;Description automatically generated">
            <a:extLst>
              <a:ext uri="{FF2B5EF4-FFF2-40B4-BE49-F238E27FC236}">
                <a16:creationId xmlns:a16="http://schemas.microsoft.com/office/drawing/2014/main" id="{900E48EE-1434-A6E6-EA3D-3191DE540A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206496"/>
            <a:ext cx="5847341" cy="3651504"/>
          </a:xfrm>
          <a:prstGeom prst="rect">
            <a:avLst/>
          </a:prstGeom>
        </p:spPr>
      </p:pic>
      <p:sp>
        <p:nvSpPr>
          <p:cNvPr id="7" name="TextBox 6">
            <a:extLst>
              <a:ext uri="{FF2B5EF4-FFF2-40B4-BE49-F238E27FC236}">
                <a16:creationId xmlns:a16="http://schemas.microsoft.com/office/drawing/2014/main" id="{6E9BDFA1-7925-C37C-0916-0B0D8D83237A}"/>
              </a:ext>
            </a:extLst>
          </p:cNvPr>
          <p:cNvSpPr txBox="1"/>
          <p:nvPr/>
        </p:nvSpPr>
        <p:spPr>
          <a:xfrm>
            <a:off x="5954514" y="2945048"/>
            <a:ext cx="6152142" cy="3972370"/>
          </a:xfrm>
          <a:prstGeom prst="rect">
            <a:avLst/>
          </a:prstGeom>
          <a:noFill/>
        </p:spPr>
        <p:txBody>
          <a:bodyPr wrap="square">
            <a:spAutoFit/>
          </a:bodyPr>
          <a:lstStyle/>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Posavje</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 mixed soil types and varied elevations offer a balance between freshness and fruit-forward wines, especially notable in lighter reds and whites.</a:t>
            </a: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Primorska</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 warm Mediterranean influence and limestone soils contribute to fuller-bodied, rich wines with complex structures, especially in red varieties.</a:t>
            </a:r>
          </a:p>
          <a:p>
            <a:pPr algn="l"/>
            <a:endParaRPr lang="en-US" dirty="0"/>
          </a:p>
        </p:txBody>
      </p:sp>
    </p:spTree>
    <p:extLst>
      <p:ext uri="{BB962C8B-B14F-4D97-AF65-F5344CB8AC3E}">
        <p14:creationId xmlns:p14="http://schemas.microsoft.com/office/powerpoint/2010/main" val="3136284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94816"/>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Major Grape Varieties and Characteristics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682752" y="1194817"/>
            <a:ext cx="9717024" cy="5297423"/>
          </a:xfrm>
        </p:spPr>
        <p:txBody>
          <a:bodyPr>
            <a:normAutofit/>
          </a:bodyPr>
          <a:lstStyle/>
          <a:p>
            <a:pPr marL="0" marR="0" algn="l">
              <a:lnSpc>
                <a:spcPct val="115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Here are some of Slovenia’s most important grape varieties and their characteristics: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Riesling:</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High acidity, citrus, and green apple flavors. Perfect for pairing with seafood, grilled vegetables, and lighter poultry dishes.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Furmint: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Crisp, aromatic, with stone fruit and mineral notes. Pairs well with spicy foods or hard cheeses.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Refošk</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Refosco</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Dark berry flavors, with firm tannins and earthy undertones. Works wonderfully with grilled meats and rich pasta dishes.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Cviček</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 unique low-alcohol blend, offering tart berry flavors and a light body. Ideal with lighter meals or as a refreshing aperitif.</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dirty="0"/>
          </a:p>
        </p:txBody>
      </p:sp>
      <p:pic>
        <p:nvPicPr>
          <p:cNvPr id="5" name="Picture 4" descr="A bottle of white liquid&#10;&#10;Description automatically generated">
            <a:extLst>
              <a:ext uri="{FF2B5EF4-FFF2-40B4-BE49-F238E27FC236}">
                <a16:creationId xmlns:a16="http://schemas.microsoft.com/office/drawing/2014/main" id="{AACB5871-F4E8-3726-E75E-F1997ABB13DD}"/>
              </a:ext>
            </a:extLst>
          </p:cNvPr>
          <p:cNvPicPr>
            <a:picLocks noChangeAspect="1"/>
          </p:cNvPicPr>
          <p:nvPr/>
        </p:nvPicPr>
        <p:blipFill>
          <a:blip r:embed="rId2">
            <a:extLst>
              <a:ext uri="{28A0092B-C50C-407E-A947-70E740481C1C}">
                <a14:useLocalDpi xmlns:a14="http://schemas.microsoft.com/office/drawing/2010/main" val="0"/>
              </a:ext>
            </a:extLst>
          </a:blip>
          <a:srcRect l="35066" r="34711"/>
          <a:stretch/>
        </p:blipFill>
        <p:spPr>
          <a:xfrm>
            <a:off x="10399776" y="1061958"/>
            <a:ext cx="1792224" cy="5930153"/>
          </a:xfrm>
          <a:prstGeom prst="rect">
            <a:avLst/>
          </a:prstGeom>
        </p:spPr>
      </p:pic>
    </p:spTree>
    <p:extLst>
      <p:ext uri="{BB962C8B-B14F-4D97-AF65-F5344CB8AC3E}">
        <p14:creationId xmlns:p14="http://schemas.microsoft.com/office/powerpoint/2010/main" val="3914436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097279"/>
          </a:xfrm>
        </p:spPr>
        <p:txBody>
          <a:bodyPr anchor="ctr">
            <a:normAutofit/>
          </a:bodyPr>
          <a:lstStyle/>
          <a:p>
            <a:pPr marL="0" marR="0">
              <a:lnSpc>
                <a:spcPct val="115000"/>
              </a:lnSpc>
              <a:spcBef>
                <a:spcPts val="0"/>
              </a:spcBef>
              <a:spcAft>
                <a:spcPts val="800"/>
              </a:spcAft>
            </a:pPr>
            <a:r>
              <a:rPr lang="en-US" b="1" dirty="0">
                <a:effectLst/>
                <a:latin typeface="Times New Roman" panose="02020603050405020304" pitchFamily="18" charset="0"/>
                <a:ea typeface="Aptos" panose="020B0004020202020204" pitchFamily="34" charset="0"/>
              </a:rPr>
              <a:t>Wine Categories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097280"/>
            <a:ext cx="11594592" cy="5760719"/>
          </a:xfrm>
        </p:spPr>
        <p:txBody>
          <a:bodyPr>
            <a:normAutofit lnSpcReduction="10000"/>
          </a:bodyPr>
          <a:lstStyle/>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In Slovenia, wine classifications are similar to those in Austria and Germany, with categories based on the must weight (the sugar content) of the grapes.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Labels must show the quantity of bottles or liters produced. Wine is categorized by sweetness levels: dry, semi-dry, semi-sweet, and sweet.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Significant changes came in August 2009 when the EU Wine Market Regulation redefined wine designations and quality levels. These new quality classifications include:</a:t>
            </a:r>
          </a:p>
          <a:p>
            <a:pPr marL="633413" marR="0" lvl="0" indent="-292100" algn="l">
              <a:lnSpc>
                <a:spcPct val="115000"/>
              </a:lnSpc>
              <a:spcBef>
                <a:spcPts val="0"/>
              </a:spcBef>
              <a:spcAft>
                <a:spcPts val="800"/>
              </a:spcAft>
              <a:buSzPct val="100000"/>
              <a:buFont typeface="Courier New" panose="02070309020205020404" pitchFamily="49" charset="0"/>
              <a:buChar char="o"/>
              <a:tabLst>
                <a:tab pos="974725"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Vino</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(formerly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Namizno</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Vino, or table wine): Basic wine.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633413" marR="0" lvl="0" indent="-292100" algn="l">
              <a:lnSpc>
                <a:spcPct val="115000"/>
              </a:lnSpc>
              <a:spcBef>
                <a:spcPts val="0"/>
              </a:spcBef>
              <a:spcAft>
                <a:spcPts val="800"/>
              </a:spcAft>
              <a:buSzPct val="100000"/>
              <a:buFont typeface="Courier New" panose="02070309020205020404" pitchFamily="49" charset="0"/>
              <a:buChar char="o"/>
              <a:tabLst>
                <a:tab pos="974725"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PGO</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i="1" kern="100" dirty="0" err="1">
                <a:effectLst/>
                <a:latin typeface="Times New Roman" panose="02020603050405020304" pitchFamily="18" charset="0"/>
                <a:ea typeface="Aptos" panose="020B0004020202020204" pitchFamily="34" charset="0"/>
                <a:cs typeface="Times New Roman" panose="02020603050405020304" pitchFamily="18" charset="0"/>
              </a:rPr>
              <a:t>Deželno</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 Vino</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or country wine.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633413" marR="0" lvl="0" indent="-292100" algn="l">
              <a:lnSpc>
                <a:spcPct val="115000"/>
              </a:lnSpc>
              <a:spcBef>
                <a:spcPts val="0"/>
              </a:spcBef>
              <a:spcAft>
                <a:spcPts val="800"/>
              </a:spcAft>
              <a:buSzPct val="100000"/>
              <a:buFont typeface="Courier New" panose="02070309020205020404" pitchFamily="49" charset="0"/>
              <a:buChar char="o"/>
              <a:tabLst>
                <a:tab pos="974725"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ZGP</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i="1" kern="100" dirty="0" err="1">
                <a:effectLst/>
                <a:latin typeface="Times New Roman" panose="02020603050405020304" pitchFamily="18" charset="0"/>
                <a:ea typeface="Aptos" panose="020B0004020202020204" pitchFamily="34" charset="0"/>
                <a:cs typeface="Times New Roman" panose="02020603050405020304" pitchFamily="18" charset="0"/>
              </a:rPr>
              <a:t>Kakovostno</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 Vino</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or quality wine.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633413" marR="0" lvl="0" indent="-292100" algn="l">
              <a:lnSpc>
                <a:spcPct val="115000"/>
              </a:lnSpc>
              <a:spcBef>
                <a:spcPts val="0"/>
              </a:spcBef>
              <a:spcAft>
                <a:spcPts val="800"/>
              </a:spcAft>
              <a:buSzPct val="100000"/>
              <a:buFont typeface="Courier New" panose="02070309020205020404" pitchFamily="49" charset="0"/>
              <a:buChar char="o"/>
              <a:tabLst>
                <a:tab pos="974725"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VV z ZGP</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i="1" kern="100" dirty="0" err="1">
                <a:effectLst/>
                <a:latin typeface="Times New Roman" panose="02020603050405020304" pitchFamily="18" charset="0"/>
                <a:ea typeface="Aptos" panose="020B0004020202020204" pitchFamily="34" charset="0"/>
                <a:cs typeface="Times New Roman" panose="02020603050405020304" pitchFamily="18" charset="0"/>
              </a:rPr>
              <a:t>Vrhunsko</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 Vino</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or premium quality wine.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633413" marR="0" lvl="0" indent="-292100" algn="l">
              <a:lnSpc>
                <a:spcPct val="115000"/>
              </a:lnSpc>
              <a:spcBef>
                <a:spcPts val="0"/>
              </a:spcBef>
              <a:spcAft>
                <a:spcPts val="800"/>
              </a:spcAft>
              <a:buSzPct val="100000"/>
              <a:buFont typeface="Courier New" panose="02070309020205020404" pitchFamily="49" charset="0"/>
              <a:buChar char="o"/>
              <a:tabLst>
                <a:tab pos="974725"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PTP</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i="1" kern="100" dirty="0" err="1">
                <a:effectLst/>
                <a:latin typeface="Times New Roman" panose="02020603050405020304" pitchFamily="18" charset="0"/>
                <a:ea typeface="Aptos" panose="020B0004020202020204" pitchFamily="34" charset="0"/>
                <a:cs typeface="Times New Roman" panose="02020603050405020304" pitchFamily="18" charset="0"/>
              </a:rPr>
              <a:t>Priznano</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i="1" kern="100" dirty="0" err="1">
                <a:effectLst/>
                <a:latin typeface="Times New Roman" panose="02020603050405020304" pitchFamily="18" charset="0"/>
                <a:ea typeface="Aptos" panose="020B0004020202020204" pitchFamily="34" charset="0"/>
                <a:cs typeface="Times New Roman" panose="02020603050405020304" pitchFamily="18" charset="0"/>
              </a:rPr>
              <a:t>Tradicionalno</a:t>
            </a: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i="1" kern="100" dirty="0" err="1">
                <a:effectLst/>
                <a:latin typeface="Times New Roman" panose="02020603050405020304" pitchFamily="18" charset="0"/>
                <a:ea typeface="Aptos" panose="020B0004020202020204" pitchFamily="34" charset="0"/>
                <a:cs typeface="Times New Roman" panose="02020603050405020304" pitchFamily="18" charset="0"/>
              </a:rPr>
              <a:t>Poimenovanje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or traditional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wine.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15000"/>
              </a:lnSpc>
              <a:spcBef>
                <a:spcPts val="0"/>
              </a:spcBef>
              <a:spcAft>
                <a:spcPts val="800"/>
              </a:spcAft>
              <a:buFont typeface="Arial" panose="020B0604020202020204" pitchFamily="34" charset="0"/>
              <a:buChar char="•"/>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dirty="0"/>
          </a:p>
        </p:txBody>
      </p:sp>
      <p:pic>
        <p:nvPicPr>
          <p:cNvPr id="5" name="Picture 4" descr="A collage of different wine bottles&#10;&#10;Description automatically generated">
            <a:extLst>
              <a:ext uri="{FF2B5EF4-FFF2-40B4-BE49-F238E27FC236}">
                <a16:creationId xmlns:a16="http://schemas.microsoft.com/office/drawing/2014/main" id="{6B1622AC-1E27-5EB0-3421-F1284F21A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8240" y="3663696"/>
            <a:ext cx="3194304" cy="3194304"/>
          </a:xfrm>
          <a:prstGeom prst="rect">
            <a:avLst/>
          </a:prstGeom>
        </p:spPr>
      </p:pic>
    </p:spTree>
    <p:extLst>
      <p:ext uri="{BB962C8B-B14F-4D97-AF65-F5344CB8AC3E}">
        <p14:creationId xmlns:p14="http://schemas.microsoft.com/office/powerpoint/2010/main" val="2098800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33856"/>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85216" y="1133857"/>
            <a:ext cx="11606784" cy="5297423"/>
          </a:xfrm>
        </p:spPr>
        <p:txBody>
          <a:bodyPr>
            <a:noAutofit/>
          </a:bodyPr>
          <a:lstStyle/>
          <a:p>
            <a:pPr marL="342900" marR="0" lvl="0" indent="-342900" algn="l">
              <a:lnSpc>
                <a:spcPct val="100000"/>
              </a:lnSpc>
              <a:spcBef>
                <a:spcPts val="0"/>
              </a:spcBef>
              <a:spcAft>
                <a:spcPts val="0"/>
              </a:spcAft>
              <a:buSzPct val="100000"/>
              <a:buFont typeface="Arial" panose="020B0604020202020204" pitchFamily="34" charset="0"/>
              <a:buChar char="•"/>
              <a:tabLst>
                <a:tab pos="457200" algn="l"/>
              </a:tabLst>
            </a:pPr>
            <a:r>
              <a:rPr lang="en-US" sz="2400" b="1" kern="0" dirty="0" err="1">
                <a:effectLst/>
                <a:ea typeface="Times New Roman" panose="02020603050405020304" pitchFamily="18" charset="0"/>
              </a:rPr>
              <a:t>Movia</a:t>
            </a:r>
            <a:r>
              <a:rPr lang="en-US" sz="2400" b="1" kern="0" dirty="0">
                <a:effectLst/>
                <a:ea typeface="Times New Roman" panose="02020603050405020304" pitchFamily="18" charset="0"/>
              </a:rPr>
              <a:t> (</a:t>
            </a:r>
            <a:r>
              <a:rPr lang="en-US" sz="2400" b="1" kern="0" dirty="0" err="1">
                <a:effectLst/>
                <a:ea typeface="Times New Roman" panose="02020603050405020304" pitchFamily="18" charset="0"/>
              </a:rPr>
              <a:t>Primorska</a:t>
            </a:r>
            <a:r>
              <a:rPr lang="en-US" sz="2400" b="1" kern="0" dirty="0">
                <a:effectLst/>
                <a:ea typeface="Times New Roman" panose="02020603050405020304" pitchFamily="18" charset="0"/>
              </a:rPr>
              <a:t>)</a:t>
            </a:r>
            <a:r>
              <a:rPr lang="en-US" sz="2400" kern="0" dirty="0">
                <a:effectLst/>
                <a:ea typeface="Times New Roman" panose="02020603050405020304" pitchFamily="18" charset="0"/>
              </a:rPr>
              <a:t> is one of Slovenia’s most iconic wineries, located in the </a:t>
            </a:r>
            <a:r>
              <a:rPr lang="en-US" sz="2400" kern="0" dirty="0" err="1">
                <a:effectLst/>
                <a:ea typeface="Times New Roman" panose="02020603050405020304" pitchFamily="18" charset="0"/>
              </a:rPr>
              <a:t>Goriška</a:t>
            </a:r>
            <a:r>
              <a:rPr lang="en-US" sz="2400" kern="0" dirty="0">
                <a:effectLst/>
                <a:ea typeface="Times New Roman" panose="02020603050405020304" pitchFamily="18" charset="0"/>
              </a:rPr>
              <a:t> </a:t>
            </a:r>
            <a:r>
              <a:rPr lang="en-US" sz="2400" kern="0" dirty="0" err="1">
                <a:effectLst/>
                <a:ea typeface="Times New Roman" panose="02020603050405020304" pitchFamily="18" charset="0"/>
              </a:rPr>
              <a:t>Brda</a:t>
            </a:r>
            <a:r>
              <a:rPr lang="en-US" sz="2400" kern="0" dirty="0">
                <a:effectLst/>
                <a:ea typeface="Times New Roman" panose="02020603050405020304" pitchFamily="18" charset="0"/>
              </a:rPr>
              <a:t> region of </a:t>
            </a:r>
            <a:r>
              <a:rPr lang="en-US" sz="2400" kern="0" dirty="0" err="1">
                <a:effectLst/>
                <a:ea typeface="Times New Roman" panose="02020603050405020304" pitchFamily="18" charset="0"/>
              </a:rPr>
              <a:t>Primorska</a:t>
            </a:r>
            <a:r>
              <a:rPr lang="en-US" sz="2400" kern="0" dirty="0">
                <a:effectLst/>
                <a:ea typeface="Times New Roman" panose="02020603050405020304" pitchFamily="18" charset="0"/>
              </a:rPr>
              <a:t>, near the border with Italy. </a:t>
            </a:r>
          </a:p>
          <a:p>
            <a:pPr marL="342900" marR="0" lvl="0" indent="-342900" algn="l">
              <a:lnSpc>
                <a:spcPct val="100000"/>
              </a:lnSpc>
              <a:spcBef>
                <a:spcPts val="0"/>
              </a:spcBef>
              <a:spcAft>
                <a:spcPts val="0"/>
              </a:spcAft>
              <a:buSzPct val="100000"/>
              <a:buFont typeface="Arial" panose="020B0604020202020204" pitchFamily="34" charset="0"/>
              <a:buChar char="•"/>
              <a:tabLst>
                <a:tab pos="457200" algn="l"/>
              </a:tabLst>
            </a:pPr>
            <a:r>
              <a:rPr lang="en-US" sz="2400" kern="0" dirty="0">
                <a:effectLst/>
                <a:ea typeface="Times New Roman" panose="02020603050405020304" pitchFamily="18" charset="0"/>
              </a:rPr>
              <a:t>This family-owned estate has been making wine for more than three centuries, and today it’s renowned for its innovative, organic, and biodynamic approaches. </a:t>
            </a:r>
            <a:r>
              <a:rPr lang="en-US" sz="2400" kern="0" dirty="0" err="1">
                <a:effectLst/>
                <a:ea typeface="Times New Roman" panose="02020603050405020304" pitchFamily="18" charset="0"/>
              </a:rPr>
              <a:t>Movia’s</a:t>
            </a:r>
            <a:r>
              <a:rPr lang="en-US" sz="2400" kern="0" dirty="0">
                <a:effectLst/>
                <a:ea typeface="Times New Roman" panose="02020603050405020304" pitchFamily="18" charset="0"/>
              </a:rPr>
              <a:t> winemaking philosophy emphasizes minimal intervention, allowing the natural environment to play a significant role in the development of their wines.</a:t>
            </a:r>
            <a:endParaRPr lang="en-US" sz="2400" kern="100" dirty="0">
              <a:effectLst/>
              <a:ea typeface="Aptos" panose="020B0004020202020204" pitchFamily="34" charset="0"/>
            </a:endParaRPr>
          </a:p>
          <a:p>
            <a:pPr marL="342900" marR="0" lvl="0" indent="-342900" algn="l">
              <a:lnSpc>
                <a:spcPct val="100000"/>
              </a:lnSpc>
              <a:spcBef>
                <a:spcPts val="0"/>
              </a:spcBef>
              <a:spcAft>
                <a:spcPts val="0"/>
              </a:spcAft>
              <a:buSzPct val="100000"/>
              <a:buFont typeface="Arial" panose="020B0604020202020204" pitchFamily="34" charset="0"/>
              <a:buChar char="•"/>
              <a:tabLst>
                <a:tab pos="457200" algn="l"/>
              </a:tabLst>
            </a:pPr>
            <a:r>
              <a:rPr lang="en-US" sz="2400" kern="0" dirty="0">
                <a:effectLst/>
                <a:ea typeface="Times New Roman" panose="02020603050405020304" pitchFamily="18" charset="0"/>
              </a:rPr>
              <a:t>One of </a:t>
            </a:r>
            <a:r>
              <a:rPr lang="en-US" sz="2400" kern="0" dirty="0" err="1">
                <a:effectLst/>
                <a:ea typeface="Times New Roman" panose="02020603050405020304" pitchFamily="18" charset="0"/>
              </a:rPr>
              <a:t>Movia's</a:t>
            </a:r>
            <a:r>
              <a:rPr lang="en-US" sz="2400" kern="0" dirty="0">
                <a:effectLst/>
                <a:ea typeface="Times New Roman" panose="02020603050405020304" pitchFamily="18" charset="0"/>
              </a:rPr>
              <a:t> most distinctive offerings is their </a:t>
            </a:r>
            <a:r>
              <a:rPr lang="en-US" sz="2400" i="1" kern="0" dirty="0">
                <a:effectLst/>
                <a:ea typeface="Times New Roman" panose="02020603050405020304" pitchFamily="18" charset="0"/>
              </a:rPr>
              <a:t>Lunar</a:t>
            </a:r>
            <a:r>
              <a:rPr lang="en-US" sz="2400" kern="0" dirty="0">
                <a:effectLst/>
                <a:ea typeface="Times New Roman" panose="02020603050405020304" pitchFamily="18" charset="0"/>
              </a:rPr>
              <a:t> wine. </a:t>
            </a:r>
            <a:br>
              <a:rPr lang="en-US" sz="2400" kern="0" dirty="0">
                <a:effectLst/>
                <a:ea typeface="Times New Roman" panose="02020603050405020304" pitchFamily="18" charset="0"/>
              </a:rPr>
            </a:br>
            <a:r>
              <a:rPr lang="en-US" sz="2400" kern="0" dirty="0">
                <a:effectLst/>
                <a:ea typeface="Times New Roman" panose="02020603050405020304" pitchFamily="18" charset="0"/>
              </a:rPr>
              <a:t>This wine is famous for being produced using biodynamic principles, with grapes</a:t>
            </a:r>
            <a:br>
              <a:rPr lang="en-US" sz="2400" kern="0" dirty="0">
                <a:effectLst/>
                <a:ea typeface="Times New Roman" panose="02020603050405020304" pitchFamily="18" charset="0"/>
              </a:rPr>
            </a:br>
            <a:r>
              <a:rPr lang="en-US" sz="2400" kern="0" dirty="0">
                <a:effectLst/>
                <a:ea typeface="Times New Roman" panose="02020603050405020304" pitchFamily="18" charset="0"/>
              </a:rPr>
              <a:t>harvested according to lunar cycles. </a:t>
            </a:r>
          </a:p>
          <a:p>
            <a:pPr marL="342900" marR="0" lvl="0" indent="-342900" algn="l">
              <a:lnSpc>
                <a:spcPct val="100000"/>
              </a:lnSpc>
              <a:spcBef>
                <a:spcPts val="0"/>
              </a:spcBef>
              <a:spcAft>
                <a:spcPts val="0"/>
              </a:spcAft>
              <a:buSzPct val="100000"/>
              <a:buFont typeface="Arial" panose="020B0604020202020204" pitchFamily="34" charset="0"/>
              <a:buChar char="•"/>
              <a:tabLst>
                <a:tab pos="457200" algn="l"/>
              </a:tabLst>
            </a:pPr>
            <a:r>
              <a:rPr lang="en-US" sz="2400" kern="0" dirty="0">
                <a:effectLst/>
                <a:ea typeface="Times New Roman" panose="02020603050405020304" pitchFamily="18" charset="0"/>
              </a:rPr>
              <a:t>Lunar wine is unfiltered, which results in a more natural wine that contains </a:t>
            </a:r>
            <a:br>
              <a:rPr lang="en-US" sz="2400" kern="0" dirty="0">
                <a:effectLst/>
                <a:ea typeface="Times New Roman" panose="02020603050405020304" pitchFamily="18" charset="0"/>
              </a:rPr>
            </a:br>
            <a:r>
              <a:rPr lang="en-US" sz="2400" kern="0" dirty="0">
                <a:effectLst/>
                <a:ea typeface="Times New Roman" panose="02020603050405020304" pitchFamily="18" charset="0"/>
              </a:rPr>
              <a:t>sediment, enhancing its complexity. It's often described as having layers of earthy, </a:t>
            </a:r>
            <a:br>
              <a:rPr lang="en-US" sz="2400" kern="0" dirty="0">
                <a:effectLst/>
                <a:ea typeface="Times New Roman" panose="02020603050405020304" pitchFamily="18" charset="0"/>
              </a:rPr>
            </a:br>
            <a:r>
              <a:rPr lang="en-US" sz="2400" kern="0" dirty="0">
                <a:effectLst/>
                <a:ea typeface="Times New Roman" panose="02020603050405020304" pitchFamily="18" charset="0"/>
              </a:rPr>
              <a:t>floral, and fruit notes that evolve in the glass over time. </a:t>
            </a:r>
          </a:p>
          <a:p>
            <a:pPr marL="342900" marR="0" lvl="0" indent="-342900" algn="l">
              <a:lnSpc>
                <a:spcPct val="100000"/>
              </a:lnSpc>
              <a:spcBef>
                <a:spcPts val="0"/>
              </a:spcBef>
              <a:spcAft>
                <a:spcPts val="0"/>
              </a:spcAft>
              <a:buSzPct val="100000"/>
              <a:buFont typeface="Arial" panose="020B0604020202020204" pitchFamily="34" charset="0"/>
              <a:buChar char="•"/>
              <a:tabLst>
                <a:tab pos="457200" algn="l"/>
              </a:tabLst>
            </a:pPr>
            <a:r>
              <a:rPr lang="en-US" sz="2400" kern="0" dirty="0">
                <a:effectLst/>
                <a:ea typeface="Times New Roman" panose="02020603050405020304" pitchFamily="18" charset="0"/>
              </a:rPr>
              <a:t>The extended skin contact used in its production gives it a richer texture and an </a:t>
            </a:r>
            <a:br>
              <a:rPr lang="en-US" sz="2400" kern="0" dirty="0">
                <a:effectLst/>
                <a:ea typeface="Times New Roman" panose="02020603050405020304" pitchFamily="18" charset="0"/>
              </a:rPr>
            </a:br>
            <a:r>
              <a:rPr lang="en-US" sz="2400" kern="0" dirty="0">
                <a:effectLst/>
                <a:ea typeface="Times New Roman" panose="02020603050405020304" pitchFamily="18" charset="0"/>
              </a:rPr>
              <a:t>amber color, falling into the category of what many refer to as "orange wine."</a:t>
            </a:r>
            <a:endParaRPr lang="en-US" sz="2400" kern="100" dirty="0">
              <a:effectLst/>
              <a:ea typeface="Aptos" panose="020B0004020202020204" pitchFamily="34" charset="0"/>
            </a:endParaRPr>
          </a:p>
        </p:txBody>
      </p:sp>
      <p:pic>
        <p:nvPicPr>
          <p:cNvPr id="7" name="Picture 6" descr="A black bottle with white text&#10;&#10;Description automatically generated">
            <a:extLst>
              <a:ext uri="{FF2B5EF4-FFF2-40B4-BE49-F238E27FC236}">
                <a16:creationId xmlns:a16="http://schemas.microsoft.com/office/drawing/2014/main" id="{0D7600DC-4A83-67A8-A276-B8D3001C15C3}"/>
              </a:ext>
            </a:extLst>
          </p:cNvPr>
          <p:cNvPicPr>
            <a:picLocks noChangeAspect="1"/>
          </p:cNvPicPr>
          <p:nvPr/>
        </p:nvPicPr>
        <p:blipFill>
          <a:blip r:embed="rId2">
            <a:extLst>
              <a:ext uri="{28A0092B-C50C-407E-A947-70E740481C1C}">
                <a14:useLocalDpi xmlns:a14="http://schemas.microsoft.com/office/drawing/2010/main" val="0"/>
              </a:ext>
            </a:extLst>
          </a:blip>
          <a:srcRect b="7863"/>
          <a:stretch/>
        </p:blipFill>
        <p:spPr>
          <a:xfrm>
            <a:off x="11095482" y="2616006"/>
            <a:ext cx="1022604" cy="4193225"/>
          </a:xfrm>
          <a:prstGeom prst="rect">
            <a:avLst/>
          </a:prstGeom>
        </p:spPr>
      </p:pic>
    </p:spTree>
    <p:extLst>
      <p:ext uri="{BB962C8B-B14F-4D97-AF65-F5344CB8AC3E}">
        <p14:creationId xmlns:p14="http://schemas.microsoft.com/office/powerpoint/2010/main" val="88193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33856"/>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85216" y="1133857"/>
            <a:ext cx="11606784" cy="1774697"/>
          </a:xfrm>
        </p:spPr>
        <p:txBody>
          <a:bodyPr>
            <a:noAutofit/>
          </a:bodyPr>
          <a:lstStyle/>
          <a:p>
            <a:pPr marL="342900" marR="0" lvl="0" indent="-342900" algn="l">
              <a:lnSpc>
                <a:spcPct val="115000"/>
              </a:lnSpc>
              <a:spcBef>
                <a:spcPts val="0"/>
              </a:spcBef>
              <a:spcAft>
                <a:spcPts val="0"/>
              </a:spcAft>
              <a:buSzPct val="100000"/>
              <a:buFont typeface="Arial" panose="020B0604020202020204" pitchFamily="34" charset="0"/>
              <a:buChar char="•"/>
              <a:tabLst>
                <a:tab pos="457200" algn="l"/>
              </a:tabLst>
            </a:pP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Movia's</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wines, including </a:t>
            </a:r>
            <a:r>
              <a:rPr lang="en-US" sz="2400" i="1" kern="0" dirty="0">
                <a:effectLst/>
                <a:latin typeface="Times New Roman" panose="02020603050405020304" pitchFamily="18" charset="0"/>
                <a:ea typeface="Times New Roman" panose="02020603050405020304" pitchFamily="18" charset="0"/>
                <a:cs typeface="Times New Roman" panose="02020603050405020304" pitchFamily="18" charset="0"/>
              </a:rPr>
              <a:t>Lunar</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have gained international recognition for their depth, purity, and unique expression of terroir. The estate’s commitment to biodynamics and natural winemaking has helped position them as leaders in the natural wine movement, with a loyal following among wine enthusiasts and critics globally​.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room with a painting and barrels&#10;&#10;Description automatically generated">
            <a:extLst>
              <a:ext uri="{FF2B5EF4-FFF2-40B4-BE49-F238E27FC236}">
                <a16:creationId xmlns:a16="http://schemas.microsoft.com/office/drawing/2014/main" id="{A0927E5F-0EC0-819A-FCE4-853A9EB04F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07" y="2908554"/>
            <a:ext cx="4514850" cy="2552700"/>
          </a:xfrm>
          <a:prstGeom prst="rect">
            <a:avLst/>
          </a:prstGeom>
        </p:spPr>
      </p:pic>
      <p:sp>
        <p:nvSpPr>
          <p:cNvPr id="7" name="TextBox 6">
            <a:extLst>
              <a:ext uri="{FF2B5EF4-FFF2-40B4-BE49-F238E27FC236}">
                <a16:creationId xmlns:a16="http://schemas.microsoft.com/office/drawing/2014/main" id="{89C8232A-BC46-5189-4794-01187349BDA9}"/>
              </a:ext>
            </a:extLst>
          </p:cNvPr>
          <p:cNvSpPr txBox="1"/>
          <p:nvPr/>
        </p:nvSpPr>
        <p:spPr>
          <a:xfrm>
            <a:off x="4647056" y="2841516"/>
            <a:ext cx="7544944" cy="2616870"/>
          </a:xfrm>
          <a:prstGeom prst="rect">
            <a:avLst/>
          </a:prstGeom>
          <a:noFill/>
        </p:spPr>
        <p:txBody>
          <a:bodyPr wrap="square">
            <a:spAutoFit/>
          </a:bodyPr>
          <a:lstStyle/>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Movia</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has won numerous awards over the years, and their wines consistently receive high praise from global wine publications. The estate is particularly valued for its ability to merge traditional Slovenian viticulture with modern, organic practices, producing wines that are both rooted in history and forward-thinking.</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46812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33856"/>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85216" y="1133857"/>
            <a:ext cx="11606784" cy="6498335"/>
          </a:xfrm>
        </p:spPr>
        <p:txBody>
          <a:bodyPr>
            <a:noAutofit/>
          </a:bodyPr>
          <a:lstStyle/>
          <a:p>
            <a:pPr marL="342900" marR="0" lvl="0" indent="-342900" algn="l">
              <a:lnSpc>
                <a:spcPct val="100000"/>
              </a:lnSpc>
              <a:buSzPct val="100000"/>
              <a:buFont typeface="Arial" panose="020B0604020202020204" pitchFamily="34" charset="0"/>
              <a:buChar char="•"/>
              <a:tabLst>
                <a:tab pos="457200" algn="l"/>
              </a:tabLst>
            </a:pPr>
            <a:r>
              <a:rPr lang="en-US" sz="2400" b="1" dirty="0" err="1">
                <a:effectLst/>
                <a:latin typeface="Times New Roman" panose="02020603050405020304" pitchFamily="18" charset="0"/>
                <a:ea typeface="Times New Roman" panose="02020603050405020304" pitchFamily="18" charset="0"/>
              </a:rPr>
              <a:t>Ptujska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Klet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Podravje</a:t>
            </a:r>
            <a:r>
              <a:rPr lang="en-US" sz="2400" b="1" dirty="0">
                <a:effectLst/>
                <a:latin typeface="Times New Roman" panose="02020603050405020304" pitchFamily="18" charset="0"/>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rPr>
              <a:t> is one of the oldest continuously operating wineries in Slovenia, with a history dating back to the year 1239. Located in the city of </a:t>
            </a:r>
            <a:r>
              <a:rPr lang="en-US" sz="2400" dirty="0" err="1">
                <a:effectLst/>
                <a:latin typeface="Times New Roman" panose="02020603050405020304" pitchFamily="18" charset="0"/>
                <a:ea typeface="Times New Roman" panose="02020603050405020304" pitchFamily="18" charset="0"/>
              </a:rPr>
              <a:t>Ptuj</a:t>
            </a:r>
            <a:r>
              <a:rPr lang="en-US" sz="2400" dirty="0">
                <a:effectLst/>
                <a:latin typeface="Times New Roman" panose="02020603050405020304" pitchFamily="18" charset="0"/>
                <a:ea typeface="Times New Roman" panose="02020603050405020304" pitchFamily="18" charset="0"/>
              </a:rPr>
              <a:t>, this historic winery is a cornerstone of the wine culture in the </a:t>
            </a:r>
            <a:r>
              <a:rPr lang="en-US" sz="2400" dirty="0" err="1">
                <a:effectLst/>
                <a:latin typeface="Times New Roman" panose="02020603050405020304" pitchFamily="18" charset="0"/>
                <a:ea typeface="Times New Roman" panose="02020603050405020304" pitchFamily="18" charset="0"/>
              </a:rPr>
              <a:t>Podravje</a:t>
            </a:r>
            <a:r>
              <a:rPr lang="en-US" sz="2400" dirty="0">
                <a:effectLst/>
                <a:latin typeface="Times New Roman" panose="02020603050405020304" pitchFamily="18" charset="0"/>
                <a:ea typeface="Times New Roman" panose="02020603050405020304" pitchFamily="18" charset="0"/>
              </a:rPr>
              <a:t> wine region, which is famous for producing high-quality white wines.</a:t>
            </a:r>
          </a:p>
          <a:p>
            <a:pPr marL="342900" marR="0" lvl="0" indent="-342900" algn="l">
              <a:lnSpc>
                <a:spcPct val="100000"/>
              </a:lnSpc>
              <a:buSzPct val="100000"/>
              <a:buFont typeface="Arial" panose="020B0604020202020204" pitchFamily="34" charset="0"/>
              <a:buChar char="•"/>
              <a:tabLst>
                <a:tab pos="457200" algn="l"/>
              </a:tabLst>
            </a:pPr>
            <a:r>
              <a:rPr lang="en-US" sz="2400" dirty="0" err="1">
                <a:effectLst/>
                <a:latin typeface="Times New Roman" panose="02020603050405020304" pitchFamily="18" charset="0"/>
                <a:ea typeface="Times New Roman" panose="02020603050405020304" pitchFamily="18" charset="0"/>
              </a:rPr>
              <a:t>Ptujska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Klet</a:t>
            </a:r>
            <a:r>
              <a:rPr lang="en-US" sz="2400" dirty="0">
                <a:effectLst/>
                <a:latin typeface="Times New Roman" panose="02020603050405020304" pitchFamily="18" charset="0"/>
                <a:ea typeface="Times New Roman" panose="02020603050405020304" pitchFamily="18" charset="0"/>
              </a:rPr>
              <a:t> is particularly known for its </a:t>
            </a:r>
            <a:r>
              <a:rPr lang="en-US" sz="2400" b="1" dirty="0">
                <a:effectLst/>
                <a:latin typeface="Times New Roman" panose="02020603050405020304" pitchFamily="18" charset="0"/>
                <a:ea typeface="Times New Roman" panose="02020603050405020304" pitchFamily="18" charset="0"/>
              </a:rPr>
              <a:t>Rieslings</a:t>
            </a:r>
            <a:r>
              <a:rPr lang="en-US" sz="2400" dirty="0">
                <a:effectLst/>
                <a:latin typeface="Times New Roman" panose="02020603050405020304" pitchFamily="18" charset="0"/>
                <a:ea typeface="Times New Roman" panose="02020603050405020304" pitchFamily="18" charset="0"/>
              </a:rPr>
              <a:t> </a:t>
            </a:r>
            <a:br>
              <a:rPr lang="en-US" sz="2400" dirty="0">
                <a:effectLst/>
                <a:latin typeface="Times New Roman" panose="02020603050405020304" pitchFamily="18" charset="0"/>
                <a:ea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rPr>
              <a:t>and </a:t>
            </a:r>
            <a:r>
              <a:rPr lang="en-US" sz="2400" b="1" dirty="0">
                <a:effectLst/>
                <a:latin typeface="Times New Roman" panose="02020603050405020304" pitchFamily="18" charset="0"/>
                <a:ea typeface="Times New Roman" panose="02020603050405020304" pitchFamily="18" charset="0"/>
              </a:rPr>
              <a:t>dessert wines</a:t>
            </a:r>
            <a:r>
              <a:rPr lang="en-US" sz="2400" dirty="0">
                <a:effectLst/>
                <a:latin typeface="Times New Roman" panose="02020603050405020304" pitchFamily="18" charset="0"/>
                <a:ea typeface="Times New Roman" panose="02020603050405020304" pitchFamily="18" charset="0"/>
              </a:rPr>
              <a:t>, both of which have garnered </a:t>
            </a:r>
            <a:br>
              <a:rPr lang="en-US" sz="2400" dirty="0">
                <a:effectLst/>
                <a:latin typeface="Times New Roman" panose="02020603050405020304" pitchFamily="18" charset="0"/>
                <a:ea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rPr>
              <a:t>significant acclaim. The winery's Rieslings are </a:t>
            </a:r>
            <a:br>
              <a:rPr lang="en-US" sz="2400" dirty="0">
                <a:effectLst/>
                <a:latin typeface="Times New Roman" panose="02020603050405020304" pitchFamily="18" charset="0"/>
                <a:ea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rPr>
              <a:t>celebrated for their elegance, vibrant acidity, and </a:t>
            </a:r>
            <a:br>
              <a:rPr lang="en-US" sz="2400" dirty="0">
                <a:effectLst/>
                <a:latin typeface="Times New Roman" panose="02020603050405020304" pitchFamily="18" charset="0"/>
                <a:ea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rPr>
              <a:t>complex flavor profiles, often showcasing notes of </a:t>
            </a:r>
            <a:br>
              <a:rPr lang="en-US" sz="2400" dirty="0">
                <a:effectLst/>
                <a:latin typeface="Times New Roman" panose="02020603050405020304" pitchFamily="18" charset="0"/>
                <a:ea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rPr>
              <a:t>citrus, apple, and minerals. These wines express the </a:t>
            </a:r>
            <a:br>
              <a:rPr lang="en-US" sz="2400" dirty="0">
                <a:effectLst/>
                <a:latin typeface="Times New Roman" panose="02020603050405020304" pitchFamily="18" charset="0"/>
                <a:ea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rPr>
              <a:t>unique terroir of the </a:t>
            </a:r>
            <a:r>
              <a:rPr lang="en-US" sz="2400" dirty="0" err="1">
                <a:effectLst/>
                <a:latin typeface="Times New Roman" panose="02020603050405020304" pitchFamily="18" charset="0"/>
                <a:ea typeface="Times New Roman" panose="02020603050405020304" pitchFamily="18" charset="0"/>
              </a:rPr>
              <a:t>Podravje</a:t>
            </a:r>
            <a:r>
              <a:rPr lang="en-US" sz="2400" dirty="0">
                <a:effectLst/>
                <a:latin typeface="Times New Roman" panose="02020603050405020304" pitchFamily="18" charset="0"/>
                <a:ea typeface="Times New Roman" panose="02020603050405020304" pitchFamily="18" charset="0"/>
              </a:rPr>
              <a:t> region, which is </a:t>
            </a:r>
            <a:br>
              <a:rPr lang="en-US" sz="2400" dirty="0">
                <a:effectLst/>
                <a:latin typeface="Times New Roman" panose="02020603050405020304" pitchFamily="18" charset="0"/>
                <a:ea typeface="Times New Roman" panose="02020603050405020304" pitchFamily="18" charset="0"/>
              </a:rPr>
            </a:br>
            <a:r>
              <a:rPr lang="en-US" sz="2400" dirty="0">
                <a:effectLst/>
                <a:latin typeface="Times New Roman" panose="02020603050405020304" pitchFamily="18" charset="0"/>
                <a:ea typeface="Times New Roman" panose="02020603050405020304" pitchFamily="18" charset="0"/>
              </a:rPr>
              <a:t>characterized by cool climate conditions that help retain the freshness and aromatic intensity in the grapes.</a:t>
            </a:r>
          </a:p>
        </p:txBody>
      </p:sp>
      <p:pic>
        <p:nvPicPr>
          <p:cNvPr id="5" name="Picture 4" descr="A row of barrels in a wine cellar&#10;&#10;Description automatically generated">
            <a:extLst>
              <a:ext uri="{FF2B5EF4-FFF2-40B4-BE49-F238E27FC236}">
                <a16:creationId xmlns:a16="http://schemas.microsoft.com/office/drawing/2014/main" id="{66E77875-6FF6-BB39-1773-47356CB4B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7150" y="2267713"/>
            <a:ext cx="4514850" cy="3009900"/>
          </a:xfrm>
          <a:prstGeom prst="rect">
            <a:avLst/>
          </a:prstGeom>
        </p:spPr>
      </p:pic>
    </p:spTree>
    <p:extLst>
      <p:ext uri="{BB962C8B-B14F-4D97-AF65-F5344CB8AC3E}">
        <p14:creationId xmlns:p14="http://schemas.microsoft.com/office/powerpoint/2010/main" val="3573070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33856"/>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85216" y="1133857"/>
            <a:ext cx="11606784" cy="3133343"/>
          </a:xfrm>
        </p:spPr>
        <p:txBody>
          <a:bodyPr>
            <a:noAutofit/>
          </a:bodyPr>
          <a:lstStyle/>
          <a:p>
            <a:pPr marL="342900" marR="0" lvl="0" indent="-342900" algn="l">
              <a:lnSpc>
                <a:spcPct val="100000"/>
              </a:lnSpc>
              <a:buSzPct val="100000"/>
              <a:buFont typeface="Arial" panose="020B0604020202020204" pitchFamily="34" charset="0"/>
              <a:buChar char="•"/>
              <a:tabLst>
                <a:tab pos="457200" algn="l"/>
              </a:tabLst>
            </a:pPr>
            <a:r>
              <a:rPr lang="en-US" sz="2400" dirty="0">
                <a:effectLst/>
                <a:latin typeface="Times New Roman" panose="02020603050405020304" pitchFamily="18" charset="0"/>
                <a:ea typeface="Times New Roman" panose="02020603050405020304" pitchFamily="18" charset="0"/>
              </a:rPr>
              <a:t>In addition to their exceptional Rieslings, </a:t>
            </a:r>
            <a:r>
              <a:rPr lang="en-US" sz="2400" dirty="0" err="1">
                <a:effectLst/>
                <a:latin typeface="Times New Roman" panose="02020603050405020304" pitchFamily="18" charset="0"/>
                <a:ea typeface="Times New Roman" panose="02020603050405020304" pitchFamily="18" charset="0"/>
              </a:rPr>
              <a:t>Ptujska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Klet</a:t>
            </a:r>
            <a:r>
              <a:rPr lang="en-US" sz="2400" dirty="0">
                <a:effectLst/>
                <a:latin typeface="Times New Roman" panose="02020603050405020304" pitchFamily="18" charset="0"/>
                <a:ea typeface="Times New Roman" panose="02020603050405020304" pitchFamily="18" charset="0"/>
              </a:rPr>
              <a:t> has made a name for itself with its </a:t>
            </a:r>
            <a:r>
              <a:rPr lang="en-US" sz="2400" b="1" dirty="0">
                <a:effectLst/>
                <a:latin typeface="Times New Roman" panose="02020603050405020304" pitchFamily="18" charset="0"/>
                <a:ea typeface="Times New Roman" panose="02020603050405020304" pitchFamily="18" charset="0"/>
              </a:rPr>
              <a:t>late-harvest dessert wines</a:t>
            </a:r>
            <a:r>
              <a:rPr lang="en-US" sz="2400" dirty="0">
                <a:effectLst/>
                <a:latin typeface="Times New Roman" panose="02020603050405020304" pitchFamily="18" charset="0"/>
                <a:ea typeface="Times New Roman" panose="02020603050405020304" pitchFamily="18" charset="0"/>
              </a:rPr>
              <a:t>. These wines are often made from grapes affected by noble rot (</a:t>
            </a:r>
            <a:r>
              <a:rPr lang="en-US" sz="2400" i="1" dirty="0">
                <a:effectLst/>
                <a:latin typeface="Times New Roman" panose="02020603050405020304" pitchFamily="18" charset="0"/>
                <a:ea typeface="Times New Roman" panose="02020603050405020304" pitchFamily="18" charset="0"/>
              </a:rPr>
              <a:t>Botrytis cinerea</a:t>
            </a:r>
            <a:r>
              <a:rPr lang="en-US" sz="2400" dirty="0">
                <a:effectLst/>
                <a:latin typeface="Times New Roman" panose="02020603050405020304" pitchFamily="18" charset="0"/>
                <a:ea typeface="Times New Roman" panose="02020603050405020304" pitchFamily="18" charset="0"/>
              </a:rPr>
              <a:t>), which concentrates the sugars and flavors in the berries. The result is richly sweet wines with layers of honey, dried fruit, and floral notes, perfect for pairing with desserts or enjoyed on their own as a luxurious after-dinner drink.</a:t>
            </a:r>
          </a:p>
          <a:p>
            <a:pPr marL="342900" marR="0" lvl="0" indent="-342900" algn="l">
              <a:lnSpc>
                <a:spcPct val="100000"/>
              </a:lnSpc>
              <a:buSzPct val="100000"/>
              <a:buFont typeface="Arial" panose="020B0604020202020204" pitchFamily="34" charset="0"/>
              <a:buChar char="•"/>
              <a:tabLst>
                <a:tab pos="457200" algn="l"/>
              </a:tabLst>
            </a:pPr>
            <a:r>
              <a:rPr lang="en-US" sz="2400" dirty="0">
                <a:effectLst/>
                <a:latin typeface="Times New Roman" panose="02020603050405020304" pitchFamily="18" charset="0"/>
                <a:ea typeface="Times New Roman" panose="02020603050405020304" pitchFamily="18" charset="0"/>
              </a:rPr>
              <a:t>The winery's long history, combined with its dedication to traditional winemaking techniques and modern innovation, has allowed </a:t>
            </a:r>
            <a:r>
              <a:rPr lang="en-US" sz="2400" dirty="0" err="1">
                <a:effectLst/>
                <a:latin typeface="Times New Roman" panose="02020603050405020304" pitchFamily="18" charset="0"/>
                <a:ea typeface="Times New Roman" panose="02020603050405020304" pitchFamily="18" charset="0"/>
              </a:rPr>
              <a:t>Ptujska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Klet</a:t>
            </a:r>
            <a:r>
              <a:rPr lang="en-US" sz="2400" dirty="0">
                <a:effectLst/>
                <a:latin typeface="Times New Roman" panose="02020603050405020304" pitchFamily="18" charset="0"/>
                <a:ea typeface="Times New Roman" panose="02020603050405020304" pitchFamily="18" charset="0"/>
              </a:rPr>
              <a:t> to maintain its reputation as one of Slovenia’s top wine producers. </a:t>
            </a:r>
          </a:p>
        </p:txBody>
      </p:sp>
      <p:pic>
        <p:nvPicPr>
          <p:cNvPr id="5" name="Picture 4" descr="A house on a hill with vines&#10;&#10;Description automatically generated">
            <a:extLst>
              <a:ext uri="{FF2B5EF4-FFF2-40B4-BE49-F238E27FC236}">
                <a16:creationId xmlns:a16="http://schemas.microsoft.com/office/drawing/2014/main" id="{7237F960-CCF0-32CF-5526-526B2FE3F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67200"/>
            <a:ext cx="5171310" cy="2585655"/>
          </a:xfrm>
          <a:prstGeom prst="rect">
            <a:avLst/>
          </a:prstGeom>
        </p:spPr>
      </p:pic>
      <p:sp>
        <p:nvSpPr>
          <p:cNvPr id="7" name="TextBox 6">
            <a:extLst>
              <a:ext uri="{FF2B5EF4-FFF2-40B4-BE49-F238E27FC236}">
                <a16:creationId xmlns:a16="http://schemas.microsoft.com/office/drawing/2014/main" id="{75BDF64D-D08E-5A4C-6FBE-277DD61C3A3B}"/>
              </a:ext>
            </a:extLst>
          </p:cNvPr>
          <p:cNvSpPr txBox="1"/>
          <p:nvPr/>
        </p:nvSpPr>
        <p:spPr>
          <a:xfrm>
            <a:off x="5306568" y="4267200"/>
            <a:ext cx="6885432" cy="1569660"/>
          </a:xfrm>
          <a:prstGeom prst="rect">
            <a:avLst/>
          </a:prstGeom>
          <a:noFill/>
        </p:spPr>
        <p:txBody>
          <a:bodyPr wrap="square">
            <a:spAutoFit/>
          </a:bodyPr>
          <a:lstStyle/>
          <a:p>
            <a:pPr marL="342900" marR="0" lvl="0" indent="-342900" algn="l">
              <a:lnSpc>
                <a:spcPct val="100000"/>
              </a:lnSpc>
              <a:buSzPct val="100000"/>
              <a:buFont typeface="Arial" panose="020B0604020202020204" pitchFamily="34" charset="0"/>
              <a:buChar char="•"/>
              <a:tabLst>
                <a:tab pos="457200" algn="l"/>
              </a:tabLst>
            </a:pPr>
            <a:r>
              <a:rPr lang="en-US" sz="2400" dirty="0">
                <a:effectLst/>
                <a:latin typeface="Times New Roman" panose="02020603050405020304" pitchFamily="18" charset="0"/>
                <a:ea typeface="Times New Roman" panose="02020603050405020304" pitchFamily="18" charset="0"/>
              </a:rPr>
              <a:t>Over the years, they have received numerous awards for their wines, both locally and internationally, cementing their status as a key player in Slovenia’s wine industry​.</a:t>
            </a:r>
          </a:p>
        </p:txBody>
      </p:sp>
    </p:spTree>
    <p:extLst>
      <p:ext uri="{BB962C8B-B14F-4D97-AF65-F5344CB8AC3E}">
        <p14:creationId xmlns:p14="http://schemas.microsoft.com/office/powerpoint/2010/main" val="3194279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33856"/>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85216" y="1133857"/>
            <a:ext cx="11606784" cy="6498335"/>
          </a:xfrm>
        </p:spPr>
        <p:txBody>
          <a:bodyPr>
            <a:noAutofit/>
          </a:bodyPr>
          <a:lstStyle/>
          <a:p>
            <a:pPr marL="342900" marR="0" indent="-342900" algn="l">
              <a:lnSpc>
                <a:spcPct val="100000"/>
              </a:lnSpc>
              <a:spcBef>
                <a:spcPts val="0"/>
              </a:spcBef>
              <a:spcAft>
                <a:spcPts val="800"/>
              </a:spcAft>
              <a:buFont typeface="Arial" panose="020B0604020202020204" pitchFamily="34" charset="0"/>
              <a:buChar char="•"/>
            </a:pP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Zlati</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Grič</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Posavje</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a well-known winery located in the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Posavje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wine region, particularly famous for producing </a:t>
            </a:r>
            <a:r>
              <a:rPr lang="en-US" sz="2400" i="1" kern="100" dirty="0" err="1">
                <a:effectLst/>
                <a:latin typeface="Times New Roman" panose="02020603050405020304" pitchFamily="18" charset="0"/>
                <a:ea typeface="Aptos" panose="020B0004020202020204" pitchFamily="34" charset="0"/>
                <a:cs typeface="Times New Roman" panose="02020603050405020304" pitchFamily="18" charset="0"/>
              </a:rPr>
              <a:t>Cviček</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 unique and quintessential Slovenian wine. The wine itself is a blend of red and white grape varieties, a feature that sets it apart from many other wines, and it embodies the distinct characteristics of the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Posavje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terroir.</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00000"/>
              </a:lnSpc>
              <a:spcBef>
                <a:spcPts val="0"/>
              </a:spcBef>
              <a:spcAft>
                <a:spcPts val="800"/>
              </a:spcAft>
              <a:buFont typeface="Arial" panose="020B0604020202020204" pitchFamily="34" charset="0"/>
              <a:buChar char="•"/>
            </a:pPr>
            <a:r>
              <a:rPr lang="en-US" sz="2400" i="1" kern="100" dirty="0" err="1">
                <a:effectLst/>
                <a:latin typeface="Times New Roman" panose="02020603050405020304" pitchFamily="18" charset="0"/>
                <a:ea typeface="Aptos" panose="020B0004020202020204" pitchFamily="34" charset="0"/>
                <a:cs typeface="Times New Roman" panose="02020603050405020304" pitchFamily="18" charset="0"/>
              </a:rPr>
              <a:t>Cviček</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unlike most other wines due to its low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alcohol content (usually around 8.5% to 10%), light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body, and a vibrant, zesty acidity. The wine is typically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 blend of grapes like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Žametovka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 local red grape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known for its light, tart qualities, mixed with various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white varietals such as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Kraljevina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Laški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Riesling. </a:t>
            </a:r>
          </a:p>
          <a:p>
            <a:pPr marL="342900" marR="0" indent="-342900" algn="l">
              <a:lnSpc>
                <a:spcPct val="100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This combination gives </a:t>
            </a:r>
            <a:r>
              <a:rPr lang="en-US" sz="2400" i="1" kern="100" dirty="0" err="1">
                <a:effectLst/>
                <a:latin typeface="Times New Roman" panose="02020603050405020304" pitchFamily="18" charset="0"/>
                <a:ea typeface="Aptos" panose="020B0004020202020204" pitchFamily="34" charset="0"/>
                <a:cs typeface="Times New Roman" panose="02020603050405020304" pitchFamily="18" charset="0"/>
              </a:rPr>
              <a:t>Cviček</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its signature pale red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color and fresh, fruity profile with a pleasantly sour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edge. Despite being a red wine, it is often enjoyed chilled, much like a white or rosé, making it highly versatile and approachable for many types of food pairings, particularly Slovenian traditional dishes like sausages and cured meats.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People standing in a room with large barrels&#10;&#10;Description automatically generated">
            <a:extLst>
              <a:ext uri="{FF2B5EF4-FFF2-40B4-BE49-F238E27FC236}">
                <a16:creationId xmlns:a16="http://schemas.microsoft.com/office/drawing/2014/main" id="{24FE083B-64C2-A747-C78D-2FDBFEB706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1920" y="2680715"/>
            <a:ext cx="4450080" cy="3009900"/>
          </a:xfrm>
          <a:prstGeom prst="rect">
            <a:avLst/>
          </a:prstGeom>
        </p:spPr>
      </p:pic>
    </p:spTree>
    <p:extLst>
      <p:ext uri="{BB962C8B-B14F-4D97-AF65-F5344CB8AC3E}">
        <p14:creationId xmlns:p14="http://schemas.microsoft.com/office/powerpoint/2010/main" val="2297433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4400" kern="100" dirty="0">
                <a:effectLst/>
                <a:latin typeface="Times New Roman" panose="02020603050405020304" pitchFamily="18" charset="0"/>
                <a:ea typeface="Aptos" panose="020B0004020202020204" pitchFamily="34" charset="0"/>
                <a:cs typeface="Times New Roman" panose="02020603050405020304" pitchFamily="18" charset="0"/>
              </a:rPr>
              <a:t>A Rich Winemaking History</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3"/>
            <a:ext cx="11362944" cy="2401824"/>
          </a:xfrm>
        </p:spPr>
        <p:txBody>
          <a:bodyPr>
            <a:noAutofit/>
          </a:bodyPr>
          <a:lstStyle/>
          <a:p>
            <a:pPr marL="342900" marR="0" indent="-342900" algn="l">
              <a:lnSpc>
                <a:spcPct val="100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Slovenia may be a small country, but it boasts one of the most diverse and dynamic wine landscapes in Europe. </a:t>
            </a:r>
          </a:p>
          <a:p>
            <a:pPr marL="342900" marR="0" indent="-342900" algn="l">
              <a:lnSpc>
                <a:spcPct val="100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Nestled between Italy, Austria, Hungary, and Croatia, Slovenia’s winemaking history is an integral art of their varied terroirs, and unique grape varieties that appeal to wine enthusiasts seeking something a little off the beaten path. </a:t>
            </a:r>
          </a:p>
        </p:txBody>
      </p:sp>
      <p:pic>
        <p:nvPicPr>
          <p:cNvPr id="5" name="Picture 4" descr="A group of people dancing in a street&#10;&#10;Description automatically generated">
            <a:extLst>
              <a:ext uri="{FF2B5EF4-FFF2-40B4-BE49-F238E27FC236}">
                <a16:creationId xmlns:a16="http://schemas.microsoft.com/office/drawing/2014/main" id="{2CB5332D-40CE-9363-BF1A-9C3644B719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60776"/>
            <a:ext cx="5340096" cy="3697224"/>
          </a:xfrm>
          <a:prstGeom prst="rect">
            <a:avLst/>
          </a:prstGeom>
        </p:spPr>
      </p:pic>
      <p:sp>
        <p:nvSpPr>
          <p:cNvPr id="7" name="TextBox 6">
            <a:extLst>
              <a:ext uri="{FF2B5EF4-FFF2-40B4-BE49-F238E27FC236}">
                <a16:creationId xmlns:a16="http://schemas.microsoft.com/office/drawing/2014/main" id="{F2F5D667-2745-9A6C-4E0F-C2D706970F9C}"/>
              </a:ext>
            </a:extLst>
          </p:cNvPr>
          <p:cNvSpPr txBox="1"/>
          <p:nvPr/>
        </p:nvSpPr>
        <p:spPr>
          <a:xfrm>
            <a:off x="5340096" y="3160776"/>
            <a:ext cx="6595872" cy="3518912"/>
          </a:xfrm>
          <a:prstGeom prst="rect">
            <a:avLst/>
          </a:prstGeom>
          <a:noFill/>
        </p:spPr>
        <p:txBody>
          <a:bodyPr wrap="square">
            <a:spAutoFit/>
          </a:bodyPr>
          <a:lstStyle/>
          <a:p>
            <a:pPr marL="342900" marR="0" indent="-342900" algn="l">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Whether you’re familiar with the wines of France, Italy, or Spain, or you’re simply looking to broaden your wine knowledge, Slovenia’s offerings are worth exploring.</a:t>
            </a:r>
          </a:p>
          <a:p>
            <a:pPr marL="342900" marR="0" indent="-342900" algn="l">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Let’s take a deep dive into the fascinating world of Slovenian wine, starting from its historical roots to its current production, regional differences, notable grape varieties, and standout wineries.</a:t>
            </a:r>
          </a:p>
        </p:txBody>
      </p:sp>
    </p:spTree>
    <p:extLst>
      <p:ext uri="{BB962C8B-B14F-4D97-AF65-F5344CB8AC3E}">
        <p14:creationId xmlns:p14="http://schemas.microsoft.com/office/powerpoint/2010/main" val="1957935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33856"/>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Notable Wineries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85216" y="1133857"/>
            <a:ext cx="11606784" cy="2596895"/>
          </a:xfrm>
        </p:spPr>
        <p:txBody>
          <a:bodyPr>
            <a:noAutofit/>
          </a:bodyPr>
          <a:lstStyle/>
          <a:p>
            <a:pPr marL="342900" marR="0" indent="-342900" algn="l">
              <a:lnSpc>
                <a:spcPct val="100000"/>
              </a:lnSpc>
              <a:spcBef>
                <a:spcPts val="0"/>
              </a:spcBef>
              <a:spcAft>
                <a:spcPts val="800"/>
              </a:spcAft>
              <a:buFont typeface="Arial" panose="020B0604020202020204" pitchFamily="34" charset="0"/>
              <a:buChar char="•"/>
            </a:pP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Zlati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Grič</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highly respected for its ability to showcase the quality and potential of </a:t>
            </a:r>
            <a:r>
              <a:rPr lang="en-US" sz="2400" i="1" kern="100" dirty="0" err="1">
                <a:effectLst/>
                <a:latin typeface="Times New Roman" panose="02020603050405020304" pitchFamily="18" charset="0"/>
                <a:ea typeface="Aptos" panose="020B0004020202020204" pitchFamily="34" charset="0"/>
                <a:cs typeface="Times New Roman" panose="02020603050405020304" pitchFamily="18" charset="0"/>
              </a:rPr>
              <a:t>Cviček</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 wine that holds a special place in Slovenia’s cultural and wine heritage. </a:t>
            </a:r>
          </a:p>
          <a:p>
            <a:pPr marL="342900" marR="0" indent="-342900" algn="l">
              <a:lnSpc>
                <a:spcPct val="100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Their vineyards are located on rolling hills with limestone-rich soils, and the climate in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Posavje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—with its combination of warm days and cool nights—favors the development of the acidity and freshness that </a:t>
            </a:r>
            <a:r>
              <a:rPr lang="en-US" sz="2400" i="1" kern="100" dirty="0" err="1">
                <a:effectLst/>
                <a:latin typeface="Times New Roman" panose="02020603050405020304" pitchFamily="18" charset="0"/>
                <a:ea typeface="Aptos" panose="020B0004020202020204" pitchFamily="34" charset="0"/>
                <a:cs typeface="Times New Roman" panose="02020603050405020304" pitchFamily="18" charset="0"/>
              </a:rPr>
              <a:t>Cviček</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known for.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Zlati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Grič</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also uses sustainable viticulture practices, ensuring that their wines reflect the natural beauty of the region.</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00000"/>
              </a:lnSpc>
              <a:spcBef>
                <a:spcPts val="0"/>
              </a:spcBef>
              <a:spcAft>
                <a:spcPts val="800"/>
              </a:spcAft>
              <a:buFont typeface="Arial" panose="020B0604020202020204" pitchFamily="34" charset="0"/>
              <a:buChar char="•"/>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house with a red roof&#10;&#10;Description automatically generated">
            <a:extLst>
              <a:ext uri="{FF2B5EF4-FFF2-40B4-BE49-F238E27FC236}">
                <a16:creationId xmlns:a16="http://schemas.microsoft.com/office/drawing/2014/main" id="{35B7805C-0397-BA50-CE3B-3D1CFD2BC4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730752"/>
            <a:ext cx="4704569" cy="3127247"/>
          </a:xfrm>
          <a:prstGeom prst="rect">
            <a:avLst/>
          </a:prstGeom>
        </p:spPr>
      </p:pic>
      <p:sp>
        <p:nvSpPr>
          <p:cNvPr id="7" name="TextBox 6">
            <a:extLst>
              <a:ext uri="{FF2B5EF4-FFF2-40B4-BE49-F238E27FC236}">
                <a16:creationId xmlns:a16="http://schemas.microsoft.com/office/drawing/2014/main" id="{6FEF5070-E45D-09BE-A699-66F3BAEB905A}"/>
              </a:ext>
            </a:extLst>
          </p:cNvPr>
          <p:cNvSpPr txBox="1"/>
          <p:nvPr/>
        </p:nvSpPr>
        <p:spPr>
          <a:xfrm>
            <a:off x="4855464" y="3583319"/>
            <a:ext cx="7336536" cy="3149580"/>
          </a:xfrm>
          <a:prstGeom prst="rect">
            <a:avLst/>
          </a:prstGeom>
          <a:noFill/>
        </p:spPr>
        <p:txBody>
          <a:bodyPr wrap="square">
            <a:spAutoFit/>
          </a:bodyPr>
          <a:lstStyle/>
          <a:p>
            <a:pPr marL="342900" marR="0" indent="-342900" algn="l">
              <a:lnSpc>
                <a:spcPct val="100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winery itself has a long history and is often praised for combining traditional winemaking methods with modern techniques. </a:t>
            </a:r>
          </a:p>
          <a:p>
            <a:pPr marL="342900" marR="0" indent="-342900" algn="l">
              <a:lnSpc>
                <a:spcPct val="100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Alongside </a:t>
            </a:r>
            <a:r>
              <a:rPr lang="en-US" sz="2400" i="1" kern="100" dirty="0" err="1">
                <a:effectLst/>
                <a:latin typeface="Times New Roman" panose="02020603050405020304" pitchFamily="18" charset="0"/>
                <a:ea typeface="Aptos" panose="020B0004020202020204" pitchFamily="34" charset="0"/>
                <a:cs typeface="Times New Roman" panose="02020603050405020304" pitchFamily="18" charset="0"/>
              </a:rPr>
              <a:t>Cviček</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Zlati</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Grič</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also produces other noteworthy wines such as sparkling wines and varietal whites, but </a:t>
            </a:r>
            <a:r>
              <a:rPr lang="en-US" sz="2400" i="1" kern="100" dirty="0" err="1">
                <a:effectLst/>
                <a:latin typeface="Times New Roman" panose="02020603050405020304" pitchFamily="18" charset="0"/>
                <a:ea typeface="Aptos" panose="020B0004020202020204" pitchFamily="34" charset="0"/>
                <a:cs typeface="Times New Roman" panose="02020603050405020304" pitchFamily="18" charset="0"/>
              </a:rPr>
              <a:t>Cviček</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remains its flagship, celebrated for its uniqueness and deeply rooted connection to the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Posavje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region.</a:t>
            </a:r>
          </a:p>
        </p:txBody>
      </p:sp>
    </p:spTree>
    <p:extLst>
      <p:ext uri="{BB962C8B-B14F-4D97-AF65-F5344CB8AC3E}">
        <p14:creationId xmlns:p14="http://schemas.microsoft.com/office/powerpoint/2010/main" val="3474994717"/>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33856"/>
          </a:xfrm>
        </p:spPr>
        <p:txBody>
          <a:bodyPr anchor="ctr">
            <a:normAutofit/>
          </a:bodyPr>
          <a:lstStyle/>
          <a:p>
            <a:pPr marL="0" marR="0">
              <a:lnSpc>
                <a:spcPct val="115000"/>
              </a:lnSpc>
              <a:spcBef>
                <a:spcPts val="0"/>
              </a:spcBef>
              <a:spcAft>
                <a:spcPts val="800"/>
              </a:spcAft>
            </a:pPr>
            <a:r>
              <a:rPr lang="en-US" sz="4400" kern="100" dirty="0">
                <a:effectLst/>
                <a:latin typeface="Times New Roman" panose="02020603050405020304" pitchFamily="18" charset="0"/>
                <a:ea typeface="Aptos" panose="020B0004020202020204" pitchFamily="34" charset="0"/>
                <a:cs typeface="Times New Roman" panose="02020603050405020304" pitchFamily="18" charset="0"/>
              </a:rPr>
              <a:t>The Sava Valley</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85216" y="1133857"/>
            <a:ext cx="11606784" cy="4479543"/>
          </a:xfrm>
        </p:spPr>
        <p:txBody>
          <a:bodyPr>
            <a:noAutofit/>
          </a:bodyPr>
          <a:lstStyle/>
          <a:p>
            <a:pPr marL="342900" marR="0" indent="-342900" algn="l">
              <a:lnSpc>
                <a:spcPct val="115000"/>
              </a:lnSpc>
              <a:spcBef>
                <a:spcPts val="0"/>
              </a:spcBef>
              <a:spcAft>
                <a:spcPts val="800"/>
              </a:spcAft>
              <a:buFont typeface="Arial" panose="020B0604020202020204" pitchFamily="34" charset="0"/>
              <a:buChar char="•"/>
            </a:pP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Posavje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translates to "The Sava Valley" or "Sava Basin" in English, referring to the region surrounding the Sava River, which flows through southeastern Slovenia.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name comes from "Sava," one of the longest rivers in the Balkans, and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vje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(valley or basin), indicating the geographic area influenced by this river.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Posavje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wine region benefits from the fertile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soils and moderate climate provided by the Sava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River, contributing to the distinct character of the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wines produced in this region, including its famous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i="1" kern="100" dirty="0" err="1">
                <a:effectLst/>
                <a:latin typeface="Times New Roman" panose="02020603050405020304" pitchFamily="18" charset="0"/>
                <a:ea typeface="Aptos" panose="020B0004020202020204" pitchFamily="34" charset="0"/>
                <a:cs typeface="Times New Roman" panose="02020603050405020304" pitchFamily="18" charset="0"/>
              </a:rPr>
              <a:t>Cviček</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winding river in a forest&#10;&#10;Description automatically generated">
            <a:extLst>
              <a:ext uri="{FF2B5EF4-FFF2-40B4-BE49-F238E27FC236}">
                <a16:creationId xmlns:a16="http://schemas.microsoft.com/office/drawing/2014/main" id="{350681F4-0E98-023B-A33B-D1DD7078E1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2200" y="2929895"/>
            <a:ext cx="4749800" cy="3928105"/>
          </a:xfrm>
          <a:prstGeom prst="rect">
            <a:avLst/>
          </a:prstGeom>
        </p:spPr>
      </p:pic>
    </p:spTree>
    <p:extLst>
      <p:ext uri="{BB962C8B-B14F-4D97-AF65-F5344CB8AC3E}">
        <p14:creationId xmlns:p14="http://schemas.microsoft.com/office/powerpoint/2010/main" val="203857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33856"/>
          </a:xfrm>
        </p:spPr>
        <p:txBody>
          <a:bodyPr anchor="ctr">
            <a:normAutofit/>
          </a:bodyPr>
          <a:lstStyle/>
          <a:p>
            <a:pPr marL="0" marR="0">
              <a:lnSpc>
                <a:spcPct val="115000"/>
              </a:lnSpc>
              <a:spcBef>
                <a:spcPts val="0"/>
              </a:spcBef>
              <a:spcAft>
                <a:spcPts val="800"/>
              </a:spcAft>
            </a:pPr>
            <a:r>
              <a:rPr lang="en-US" sz="4400" kern="100" dirty="0">
                <a:effectLst/>
                <a:latin typeface="Times New Roman" panose="02020603050405020304" pitchFamily="18" charset="0"/>
                <a:ea typeface="Aptos" panose="020B0004020202020204" pitchFamily="34" charset="0"/>
                <a:cs typeface="Times New Roman" panose="02020603050405020304" pitchFamily="18" charset="0"/>
              </a:rPr>
              <a:t>Final Thoughts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85216" y="1133857"/>
            <a:ext cx="11606784" cy="6498335"/>
          </a:xfrm>
        </p:spPr>
        <p:txBody>
          <a:bodyPr>
            <a:noAutofit/>
          </a:bodyPr>
          <a:lstStyle/>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Slovenia offers a rich and diverse wine experience, with each region contributing something unique.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Whether it’s the crisp whites of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Podravje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 light reds of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Posavje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or the robust wines of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Primorska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there’s something here for every wine enthusiast.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Exploring Slovenia’s wines is a journey through history, geography, and innovation—a journey well worth taking.</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landscape of a vineyard&#10;&#10;Description automatically generated with medium confidence">
            <a:extLst>
              <a:ext uri="{FF2B5EF4-FFF2-40B4-BE49-F238E27FC236}">
                <a16:creationId xmlns:a16="http://schemas.microsoft.com/office/drawing/2014/main" id="{F79FB70F-38BE-F815-A3A7-94C19C49A6C6}"/>
              </a:ext>
            </a:extLst>
          </p:cNvPr>
          <p:cNvPicPr>
            <a:picLocks noChangeAspect="1"/>
          </p:cNvPicPr>
          <p:nvPr/>
        </p:nvPicPr>
        <p:blipFill>
          <a:blip r:embed="rId2">
            <a:extLst>
              <a:ext uri="{28A0092B-C50C-407E-A947-70E740481C1C}">
                <a14:useLocalDpi xmlns:a14="http://schemas.microsoft.com/office/drawing/2010/main" val="0"/>
              </a:ext>
            </a:extLst>
          </a:blip>
          <a:srcRect t="7193" b="32869"/>
          <a:stretch/>
        </p:blipFill>
        <p:spPr>
          <a:xfrm>
            <a:off x="0" y="3949699"/>
            <a:ext cx="12192000" cy="2908299"/>
          </a:xfrm>
          <a:prstGeom prst="rect">
            <a:avLst/>
          </a:prstGeom>
        </p:spPr>
      </p:pic>
    </p:spTree>
    <p:extLst>
      <p:ext uri="{BB962C8B-B14F-4D97-AF65-F5344CB8AC3E}">
        <p14:creationId xmlns:p14="http://schemas.microsoft.com/office/powerpoint/2010/main" val="698152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000" y="804673"/>
            <a:ext cx="9144000" cy="1719072"/>
          </a:xfrm>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97688" y="2036064"/>
            <a:ext cx="10196623" cy="4281165"/>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Wine Spectator, </a:t>
            </a:r>
            <a:r>
              <a:rPr lang="en-US" dirty="0"/>
              <a:t>Wine Enthusiast</a:t>
            </a:r>
            <a:r>
              <a:rPr lang="en-US" b="1" dirty="0"/>
              <a:t>, </a:t>
            </a:r>
            <a:r>
              <a:rPr lang="en-US" dirty="0" err="1"/>
              <a:t>BKWine</a:t>
            </a:r>
            <a:r>
              <a:rPr lang="en-US" dirty="0"/>
              <a:t> Magazine, Wine &amp; Spirits Magazine, American Vineyard Magazine, The Grapevine Magazine,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4058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1"/>
            <a:ext cx="12192000" cy="1182625"/>
          </a:xfrm>
        </p:spPr>
        <p:txBody>
          <a:bodyPr anchor="ctr"/>
          <a:lstStyle/>
          <a:p>
            <a:pPr rtl="0">
              <a:spcAft>
                <a:spcPts val="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Citations and References</a:t>
            </a:r>
            <a:endParaRPr lang="en-US" sz="4000" dirty="0">
              <a:effectLst/>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85216" y="1182624"/>
            <a:ext cx="11021568" cy="5675376"/>
          </a:xfrm>
        </p:spPr>
        <p:txBody>
          <a:bodyPr>
            <a:noAutofit/>
          </a:bodyPr>
          <a:lstStyle/>
          <a:p>
            <a:pPr marL="0" marR="0" algn="l">
              <a:lnSpc>
                <a:spcPct val="115000"/>
              </a:lnSpc>
              <a:spcBef>
                <a:spcPts val="0"/>
              </a:spcBef>
              <a:spcAft>
                <a:spcPts val="800"/>
              </a:spcAft>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Resources and Citations</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Bef>
                <a:spcPts val="0"/>
              </a:spcBef>
              <a:spcAft>
                <a:spcPts val="800"/>
              </a:spcAft>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The article on “An Introduction to Wine in Slovenia” used several key resources to ensure accuracy and depth, particularly around the history, regions, grape varietals, and notable wineries of the country.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0"/>
              </a:spcAft>
              <a:buFont typeface="+mj-lt"/>
              <a:buAutoNum type="arabicPeriod"/>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I feel Slovenia</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https://www.slovenia.info/en/things-to-do/food-and-wine/wines-of-slovenia</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Font typeface="+mj-lt"/>
              <a:buAutoNum type="arabicPeriod"/>
            </a:pPr>
            <a:r>
              <a:rPr lang="en-US" sz="2000" b="1" kern="100" dirty="0" err="1">
                <a:effectLst/>
                <a:latin typeface="Times New Roman" panose="02020603050405020304" pitchFamily="18" charset="0"/>
                <a:ea typeface="Aptos" panose="020B0004020202020204" pitchFamily="34" charset="0"/>
                <a:cs typeface="Times New Roman" panose="02020603050405020304" pitchFamily="18" charset="0"/>
              </a:rPr>
              <a:t>Wineguide</a:t>
            </a: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https://wineguide.wein.plus/wine-regions/slovenia</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Font typeface="+mj-lt"/>
              <a:buAutoNum type="arabicPeriod"/>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I Feel Slovenia</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A government-run platform provided a comprehensive breakdown of the major wine regions in Slovenia, including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Primorska</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Podravje</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Posavje</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with specific details on grape varieties like Teran,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Rebula</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Cviček</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as well as notable regional wines​..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Font typeface="+mj-lt"/>
              <a:buAutoNum type="arabicPeriod"/>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Travel Slovenia</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This resource detailed Slovenia's top wine-producing areas, such as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Goriška</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Brda</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Vipava</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Valley, and Slovenian Istria, emphasizing the terroir, climate, and the characteristic grapes, like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Refošk</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Malvazija</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Font typeface="+mj-lt"/>
              <a:buAutoNum type="arabicPeriod"/>
            </a:pPr>
            <a:r>
              <a:rPr lang="en-US" sz="2000" b="1" kern="100" dirty="0" err="1">
                <a:effectLst/>
                <a:latin typeface="Times New Roman" panose="02020603050405020304" pitchFamily="18" charset="0"/>
                <a:ea typeface="Aptos" panose="020B0004020202020204" pitchFamily="34" charset="0"/>
                <a:cs typeface="Times New Roman" panose="02020603050405020304" pitchFamily="18" charset="0"/>
              </a:rPr>
              <a:t>Wein.plus</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A specialized wine guide provided in-depth information on Slovenia’s unique wine classification system and the predominant grape varietals grown in different regions, such as Furmint,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Žametovka</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US" sz="2000" kern="100" dirty="0" err="1">
                <a:effectLst/>
                <a:latin typeface="Times New Roman" panose="02020603050405020304" pitchFamily="18" charset="0"/>
                <a:ea typeface="Aptos" panose="020B0004020202020204" pitchFamily="34" charset="0"/>
                <a:cs typeface="Times New Roman" panose="02020603050405020304" pitchFamily="18" charset="0"/>
              </a:rPr>
              <a:t>Malvazija</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3027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History of Slovenia’s Wine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2"/>
            <a:ext cx="7269405" cy="3025787"/>
          </a:xfrm>
        </p:spPr>
        <p:txBody>
          <a:bodyPr>
            <a:noAutofit/>
          </a:bodyPr>
          <a:lstStyle/>
          <a:p>
            <a:pPr marR="0" algn="l">
              <a:lnSpc>
                <a:spcPct val="100000"/>
              </a:lnSpc>
              <a:spcBef>
                <a:spcPts val="0"/>
              </a:spcBef>
              <a:spcAft>
                <a:spcPts val="800"/>
              </a:spcAft>
            </a:pPr>
            <a:r>
              <a:rPr lang="en-US" sz="2400" b="1" kern="100" dirty="0">
                <a:effectLst/>
                <a:ea typeface="Aptos" panose="020B0004020202020204" pitchFamily="34" charset="0"/>
              </a:rPr>
              <a:t>Ancient to Modern</a:t>
            </a:r>
            <a:endParaRPr lang="en-US" sz="2400" kern="100" dirty="0">
              <a:effectLst/>
              <a:ea typeface="Aptos" panose="020B0004020202020204" pitchFamily="34" charset="0"/>
            </a:endParaRPr>
          </a:p>
          <a:p>
            <a:pPr marL="342900" marR="0" indent="-342900" algn="l">
              <a:lnSpc>
                <a:spcPct val="100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Slovenia's winemaking history stretches back millennia, influenced by ancient cultures and evolving through significant historical eras. </a:t>
            </a:r>
          </a:p>
          <a:p>
            <a:pPr marL="342900" marR="0" indent="-342900" algn="l">
              <a:lnSpc>
                <a:spcPct val="100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According to anthropologists and historians, winemaking in the region that is now Slovenia can be traced back to between 2000 and 3000 years ago. </a:t>
            </a:r>
          </a:p>
        </p:txBody>
      </p:sp>
      <p:pic>
        <p:nvPicPr>
          <p:cNvPr id="5" name="Picture 4" descr="A group of people in traditional clothes&#10;&#10;Description automatically generated">
            <a:extLst>
              <a:ext uri="{FF2B5EF4-FFF2-40B4-BE49-F238E27FC236}">
                <a16:creationId xmlns:a16="http://schemas.microsoft.com/office/drawing/2014/main" id="{FAC4B284-3C82-100F-D8C5-C983F64E7DAA}"/>
              </a:ext>
            </a:extLst>
          </p:cNvPr>
          <p:cNvPicPr>
            <a:picLocks noChangeAspect="1"/>
          </p:cNvPicPr>
          <p:nvPr/>
        </p:nvPicPr>
        <p:blipFill>
          <a:blip r:embed="rId2">
            <a:extLst>
              <a:ext uri="{28A0092B-C50C-407E-A947-70E740481C1C}">
                <a14:useLocalDpi xmlns:a14="http://schemas.microsoft.com/office/drawing/2010/main" val="0"/>
              </a:ext>
            </a:extLst>
          </a:blip>
          <a:srcRect b="7096"/>
          <a:stretch/>
        </p:blipFill>
        <p:spPr>
          <a:xfrm>
            <a:off x="7842430" y="1170433"/>
            <a:ext cx="4349569" cy="2811056"/>
          </a:xfrm>
          <a:prstGeom prst="rect">
            <a:avLst/>
          </a:prstGeom>
        </p:spPr>
      </p:pic>
      <p:sp>
        <p:nvSpPr>
          <p:cNvPr id="7" name="TextBox 6">
            <a:extLst>
              <a:ext uri="{FF2B5EF4-FFF2-40B4-BE49-F238E27FC236}">
                <a16:creationId xmlns:a16="http://schemas.microsoft.com/office/drawing/2014/main" id="{0598C49D-1A1A-4852-31F5-BC19788BDBF1}"/>
              </a:ext>
            </a:extLst>
          </p:cNvPr>
          <p:cNvSpPr txBox="1"/>
          <p:nvPr/>
        </p:nvSpPr>
        <p:spPr>
          <a:xfrm>
            <a:off x="573022" y="3981488"/>
            <a:ext cx="11509249" cy="2882840"/>
          </a:xfrm>
          <a:prstGeom prst="rect">
            <a:avLst/>
          </a:prstGeom>
          <a:noFill/>
        </p:spPr>
        <p:txBody>
          <a:bodyPr wrap="square">
            <a:spAutoFit/>
          </a:bodyPr>
          <a:lstStyle/>
          <a:p>
            <a:pPr marL="342900" marR="0" indent="-342900" algn="l">
              <a:lnSpc>
                <a:spcPct val="100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However, it was during the Roman period, starting around the 1st century BC, when winemaking became more organized and widespread. </a:t>
            </a:r>
          </a:p>
          <a:p>
            <a:pPr marL="342900" marR="0" indent="-342900" algn="l">
              <a:lnSpc>
                <a:spcPct val="100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Archaeological finds, such as ancient amphorae and tools used in winemaking, support the idea that viticulture has deep roots in Slovenia’s history​</a:t>
            </a:r>
          </a:p>
          <a:p>
            <a:pPr marL="342900" marR="0" indent="-342900" algn="l">
              <a:lnSpc>
                <a:spcPct val="100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These findings suggest that winemaking was firmly established by the time the Romans began cultivating vines extensively, helping lay the foundation for the region’s enduring wine culture. Here's a breakdown of the key periods:</a:t>
            </a:r>
          </a:p>
        </p:txBody>
      </p:sp>
    </p:spTree>
    <p:extLst>
      <p:ext uri="{BB962C8B-B14F-4D97-AF65-F5344CB8AC3E}">
        <p14:creationId xmlns:p14="http://schemas.microsoft.com/office/powerpoint/2010/main" val="74995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3600" b="1" kern="100" dirty="0">
                <a:effectLst/>
                <a:latin typeface="Times New Roman" panose="02020603050405020304" pitchFamily="18" charset="0"/>
                <a:ea typeface="Aptos" panose="020B0004020202020204" pitchFamily="34" charset="0"/>
                <a:cs typeface="Times New Roman" panose="02020603050405020304" pitchFamily="18" charset="0"/>
              </a:rPr>
              <a:t>Ancient Times to Roman Era</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145024" y="1170432"/>
            <a:ext cx="6815328" cy="5676520"/>
          </a:xfrm>
        </p:spPr>
        <p:txBody>
          <a:bodyPr>
            <a:noAutofit/>
          </a:bodyPr>
          <a:lstStyle/>
          <a:p>
            <a:pPr marR="0" algn="l">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Pre-500 AD</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first traces of viticulture in what is now Slovenia date back to Celtic and Illyrian tribes, who likely grew wild grapes. The first vine stock were planted about 2,400 years ago by the Celts.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 was the Romans who brought organized winemaking to the region. By the 1st century BC, they were planting vineyards, and wine became an important part of local culture.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Roman techniques, including the use of barrels and the domestication of grape varieties, laid the foundation for viticulture.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indent="-457200" algn="l">
              <a:buFont typeface="Arial" panose="020B0604020202020204" pitchFamily="34" charset="0"/>
              <a:buChar char="•"/>
            </a:pPr>
            <a:endParaRPr lang="en-US" sz="2400" dirty="0"/>
          </a:p>
        </p:txBody>
      </p:sp>
      <p:pic>
        <p:nvPicPr>
          <p:cNvPr id="5" name="Picture 4" descr="A stone carving of a group of men&#10;&#10;Description automatically generated">
            <a:extLst>
              <a:ext uri="{FF2B5EF4-FFF2-40B4-BE49-F238E27FC236}">
                <a16:creationId xmlns:a16="http://schemas.microsoft.com/office/drawing/2014/main" id="{4022E0CA-968D-8F83-5A6E-7B0BE8E100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7968"/>
            <a:ext cx="5043050" cy="5578984"/>
          </a:xfrm>
          <a:prstGeom prst="rect">
            <a:avLst/>
          </a:prstGeom>
        </p:spPr>
      </p:pic>
    </p:spTree>
    <p:extLst>
      <p:ext uri="{BB962C8B-B14F-4D97-AF65-F5344CB8AC3E}">
        <p14:creationId xmlns:p14="http://schemas.microsoft.com/office/powerpoint/2010/main" val="3628557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2"/>
            <a:ext cx="12192000" cy="1188908"/>
          </a:xfrm>
        </p:spPr>
        <p:txBody>
          <a:bodyPr vert="horz" lIns="91440" tIns="45720" rIns="91440" bIns="45720" rtlCol="0"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Medieval Period</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85216" y="1393030"/>
            <a:ext cx="5914438" cy="5316689"/>
          </a:xfrm>
        </p:spPr>
        <p:txBody>
          <a:bodyPr vert="horz" lIns="91440" tIns="45720" rIns="91440" bIns="45720" rtlCol="0">
            <a:normAutofit lnSpcReduction="10000"/>
          </a:bodyPr>
          <a:lstStyle/>
          <a:p>
            <a:pPr marR="0" algn="l">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500-1500 AD</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fall of the Roman Empire didn’t stop winemaking in Slovenia. Monastic orders kept the tradition alive throughout the Middle Ages, cultivating vineyards on church-owned land. Wine was not just a religious sacrament but also a local trade commodity.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region's location along trade routes between Europe and the Mediterranean helped spread its wines beyond local borders.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228600" algn="l">
              <a:spcAft>
                <a:spcPts val="0"/>
              </a:spcAft>
              <a:buFont typeface="Arial" panose="020B0604020202020204" pitchFamily="34" charset="0"/>
              <a:buChar char="•"/>
            </a:pPr>
            <a:endParaRPr lang="en-US" sz="1800" dirty="0">
              <a:effectLst/>
              <a:latin typeface="+mn-lt"/>
              <a:cs typeface="+mn-cs"/>
            </a:endParaRPr>
          </a:p>
        </p:txBody>
      </p:sp>
      <p:pic>
        <p:nvPicPr>
          <p:cNvPr id="9" name="Picture 8" descr="A mosaic of a pitcher and a glass&#10;&#10;Description automatically generated">
            <a:extLst>
              <a:ext uri="{FF2B5EF4-FFF2-40B4-BE49-F238E27FC236}">
                <a16:creationId xmlns:a16="http://schemas.microsoft.com/office/drawing/2014/main" id="{34E9A1CB-B05E-3ED5-1E33-2EF49E2837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2579" y="1936728"/>
            <a:ext cx="6039421" cy="4525856"/>
          </a:xfrm>
          <a:prstGeom prst="rect">
            <a:avLst/>
          </a:prstGeom>
        </p:spPr>
      </p:pic>
    </p:spTree>
    <p:extLst>
      <p:ext uri="{BB962C8B-B14F-4D97-AF65-F5344CB8AC3E}">
        <p14:creationId xmlns:p14="http://schemas.microsoft.com/office/powerpoint/2010/main" val="1653622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19200"/>
          </a:xfrm>
        </p:spPr>
        <p:txBody>
          <a:bodyPr anchor="ctr">
            <a:no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Habsburg Rule and the Renaissance</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474042" y="1219201"/>
            <a:ext cx="6717957" cy="5638799"/>
          </a:xfrm>
        </p:spPr>
        <p:txBody>
          <a:bodyPr>
            <a:normAutofit/>
          </a:bodyPr>
          <a:lstStyle/>
          <a:p>
            <a:pPr marL="0" marR="0" algn="l">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1500-1800</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From the 16th century onward, Slovenia came under the rule of the Habsburg Monarchy, and viticulture flourished.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introduction of new grape varieties and techniques from Italy and France improved wine quality. The establishment of structured wine estates, combined with innovations in wine production, led to increased exports.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painting of people harvesting grapes&#10;&#10;Description automatically generated">
            <a:extLst>
              <a:ext uri="{FF2B5EF4-FFF2-40B4-BE49-F238E27FC236}">
                <a16:creationId xmlns:a16="http://schemas.microsoft.com/office/drawing/2014/main" id="{480B1195-E07C-398D-BC2C-AE40B66715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5324563" cy="5638799"/>
          </a:xfrm>
          <a:prstGeom prst="rect">
            <a:avLst/>
          </a:prstGeom>
        </p:spPr>
      </p:pic>
    </p:spTree>
    <p:extLst>
      <p:ext uri="{BB962C8B-B14F-4D97-AF65-F5344CB8AC3E}">
        <p14:creationId xmlns:p14="http://schemas.microsoft.com/office/powerpoint/2010/main" val="3372108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31392"/>
          </a:xfrm>
        </p:spPr>
        <p:txBody>
          <a:bodyPr anchor="ctr">
            <a:normAutofit/>
          </a:bodyPr>
          <a:lstStyle/>
          <a:p>
            <a:pP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Modern Era</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426720" y="1231393"/>
            <a:ext cx="6159431" cy="5626607"/>
          </a:xfrm>
        </p:spPr>
        <p:txBody>
          <a:bodyPr>
            <a:noAutofit/>
          </a:bodyPr>
          <a:lstStyle/>
          <a:p>
            <a:pPr marR="0" algn="l">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1800-Present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lgn="l">
              <a:buFont typeface="Arial" panose="020B0604020202020204" pitchFamily="34" charset="0"/>
              <a:buChar char="•"/>
            </a:pPr>
            <a:r>
              <a:rPr lang="en-US" sz="2400" dirty="0">
                <a:effectLst/>
                <a:latin typeface="Times New Roman" panose="02020603050405020304" pitchFamily="18" charset="0"/>
                <a:ea typeface="Aptos" panose="020B0004020202020204" pitchFamily="34" charset="0"/>
              </a:rPr>
              <a:t>In the 19th century, Slovenian wine faced challenges, including phylloxera, which devastated vineyards across Europe. </a:t>
            </a:r>
          </a:p>
          <a:p>
            <a:pPr marL="285750" indent="-285750" algn="l">
              <a:buFont typeface="Arial" panose="020B0604020202020204" pitchFamily="34" charset="0"/>
              <a:buChar char="•"/>
            </a:pPr>
            <a:r>
              <a:rPr lang="en-US" sz="2400" dirty="0">
                <a:effectLst/>
                <a:latin typeface="Times New Roman" panose="02020603050405020304" pitchFamily="18" charset="0"/>
                <a:ea typeface="Aptos" panose="020B0004020202020204" pitchFamily="34" charset="0"/>
              </a:rPr>
              <a:t>However, the country rebuilt its wine industry by grafting European vines onto American rootstocks. </a:t>
            </a:r>
          </a:p>
          <a:p>
            <a:pPr marL="285750" indent="-285750" algn="l">
              <a:buFont typeface="Arial" panose="020B0604020202020204" pitchFamily="34" charset="0"/>
              <a:buChar char="•"/>
            </a:pPr>
            <a:r>
              <a:rPr lang="en-US" sz="2400" dirty="0">
                <a:effectLst/>
                <a:latin typeface="Times New Roman" panose="02020603050405020304" pitchFamily="18" charset="0"/>
                <a:ea typeface="Aptos" panose="020B0004020202020204" pitchFamily="34" charset="0"/>
              </a:rPr>
              <a:t>Post-World War II, under Yugoslav rule, production shifted toward bulk wines, but Slovenia's independence in 1991 sparked a renewed focus on quality. </a:t>
            </a:r>
          </a:p>
          <a:p>
            <a:pPr marL="285750" indent="-285750" algn="l">
              <a:buFont typeface="Arial" panose="020B0604020202020204" pitchFamily="34" charset="0"/>
              <a:buChar char="•"/>
            </a:pPr>
            <a:r>
              <a:rPr lang="en-US" sz="2400" dirty="0">
                <a:effectLst/>
                <a:latin typeface="Times New Roman" panose="02020603050405020304" pitchFamily="18" charset="0"/>
                <a:ea typeface="Aptos" panose="020B0004020202020204" pitchFamily="34" charset="0"/>
              </a:rPr>
              <a:t>Today, Slovenia’s winemakers are highly regarded for their artisanal approaches and natural, organic winemaking methods.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drawing of a person on a cart&#10;&#10;Description automatically generated">
            <a:extLst>
              <a:ext uri="{FF2B5EF4-FFF2-40B4-BE49-F238E27FC236}">
                <a16:creationId xmlns:a16="http://schemas.microsoft.com/office/drawing/2014/main" id="{270B0D19-86A5-D9D7-FDD5-FA133F3DEC00}"/>
              </a:ext>
            </a:extLst>
          </p:cNvPr>
          <p:cNvPicPr>
            <a:picLocks noChangeAspect="1"/>
          </p:cNvPicPr>
          <p:nvPr/>
        </p:nvPicPr>
        <p:blipFill>
          <a:blip r:embed="rId2">
            <a:extLst>
              <a:ext uri="{28A0092B-C50C-407E-A947-70E740481C1C}">
                <a14:useLocalDpi xmlns:a14="http://schemas.microsoft.com/office/drawing/2010/main" val="0"/>
              </a:ext>
            </a:extLst>
          </a:blip>
          <a:srcRect t="3259" b="12162"/>
          <a:stretch/>
        </p:blipFill>
        <p:spPr>
          <a:xfrm>
            <a:off x="6532952" y="1923372"/>
            <a:ext cx="5659048" cy="4786348"/>
          </a:xfrm>
          <a:prstGeom prst="rect">
            <a:avLst/>
          </a:prstGeom>
        </p:spPr>
      </p:pic>
    </p:spTree>
    <p:extLst>
      <p:ext uri="{BB962C8B-B14F-4D97-AF65-F5344CB8AC3E}">
        <p14:creationId xmlns:p14="http://schemas.microsoft.com/office/powerpoint/2010/main" val="771058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94816"/>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633984" y="1194817"/>
            <a:ext cx="11252708" cy="3511295"/>
          </a:xfrm>
        </p:spPr>
        <p:txBody>
          <a:bodyPr>
            <a:normAutofit/>
          </a:bodyPr>
          <a:lstStyle/>
          <a:p>
            <a:pPr algn="l"/>
            <a:r>
              <a:rPr lang="en-US" sz="2400" b="1" dirty="0"/>
              <a:t>Wine Regions in Slovenia (Ranked by Production Size)</a:t>
            </a:r>
            <a:br>
              <a:rPr lang="en-US" sz="2400" dirty="0"/>
            </a:br>
            <a:r>
              <a:rPr lang="en-US" sz="2400" dirty="0"/>
              <a:t>Slovenia has three main wine regions, each with its unique characteristics. Here they are ranked by production size:</a:t>
            </a:r>
          </a:p>
          <a:p>
            <a:pPr algn="l">
              <a:buFont typeface="+mj-lt"/>
              <a:buAutoNum type="arabicPeriod"/>
            </a:pPr>
            <a:r>
              <a:rPr lang="en-US" sz="2400" b="1" dirty="0"/>
              <a:t> </a:t>
            </a:r>
            <a:r>
              <a:rPr lang="en-US" sz="2400" b="1" dirty="0" err="1"/>
              <a:t>Podravje</a:t>
            </a:r>
            <a:r>
              <a:rPr lang="en-US" sz="2400" b="1" dirty="0"/>
              <a:t> (Northeast Slovenia </a:t>
            </a:r>
            <a:br>
              <a:rPr lang="en-US" sz="2400" b="1" dirty="0"/>
            </a:br>
            <a:r>
              <a:rPr lang="en-US" sz="2400" b="1" dirty="0"/>
              <a:t>– Drava Valley)</a:t>
            </a:r>
            <a:endParaRPr lang="en-US" sz="2400" dirty="0"/>
          </a:p>
          <a:p>
            <a:pPr algn="l">
              <a:buFont typeface="+mj-lt"/>
              <a:buAutoNum type="arabicPeriod"/>
            </a:pPr>
            <a:r>
              <a:rPr lang="en-US" sz="2400" b="1" dirty="0"/>
              <a:t> </a:t>
            </a:r>
            <a:r>
              <a:rPr lang="en-US" sz="2400" b="1" dirty="0" err="1"/>
              <a:t>Posavje</a:t>
            </a:r>
            <a:r>
              <a:rPr lang="en-US" sz="2400" b="1" dirty="0"/>
              <a:t> (Southeast Slovenia </a:t>
            </a:r>
            <a:br>
              <a:rPr lang="en-US" sz="2400" b="1" dirty="0"/>
            </a:br>
            <a:r>
              <a:rPr lang="en-US" sz="2400" b="1" dirty="0"/>
              <a:t>– Sava Valley)</a:t>
            </a:r>
            <a:endParaRPr lang="en-US" sz="2400" dirty="0"/>
          </a:p>
          <a:p>
            <a:pPr algn="l">
              <a:buFont typeface="+mj-lt"/>
              <a:buAutoNum type="arabicPeriod"/>
            </a:pPr>
            <a:r>
              <a:rPr lang="en-US" sz="2400" b="1" dirty="0"/>
              <a:t> </a:t>
            </a:r>
            <a:r>
              <a:rPr lang="en-US" sz="2400" b="1" dirty="0" err="1"/>
              <a:t>Primorska</a:t>
            </a:r>
            <a:r>
              <a:rPr lang="en-US" sz="2400" b="1" dirty="0"/>
              <a:t> (Western Slovenia </a:t>
            </a:r>
            <a:br>
              <a:rPr lang="en-US" sz="2400" b="1" dirty="0"/>
            </a:br>
            <a:r>
              <a:rPr lang="en-US" sz="2400" b="1" dirty="0"/>
              <a:t>- Coastal Region)</a:t>
            </a:r>
          </a:p>
          <a:p>
            <a:pPr algn="l"/>
            <a:endParaRPr lang="en-US" sz="2400" dirty="0"/>
          </a:p>
        </p:txBody>
      </p:sp>
      <p:pic>
        <p:nvPicPr>
          <p:cNvPr id="7" name="Picture 6" descr="A map of different regions&#10;&#10;Description automatically generated">
            <a:extLst>
              <a:ext uri="{FF2B5EF4-FFF2-40B4-BE49-F238E27FC236}">
                <a16:creationId xmlns:a16="http://schemas.microsoft.com/office/drawing/2014/main" id="{7D9FBABF-F324-5C4E-6027-E7BCCA30B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4925" y="2294164"/>
            <a:ext cx="6887075" cy="4563835"/>
          </a:xfrm>
          <a:prstGeom prst="rect">
            <a:avLst/>
          </a:prstGeom>
        </p:spPr>
      </p:pic>
      <p:sp>
        <p:nvSpPr>
          <p:cNvPr id="9" name="TextBox 8">
            <a:extLst>
              <a:ext uri="{FF2B5EF4-FFF2-40B4-BE49-F238E27FC236}">
                <a16:creationId xmlns:a16="http://schemas.microsoft.com/office/drawing/2014/main" id="{ADDB6EC5-6C7B-3D6E-8039-23190BA9D3FD}"/>
              </a:ext>
            </a:extLst>
          </p:cNvPr>
          <p:cNvSpPr txBox="1"/>
          <p:nvPr/>
        </p:nvSpPr>
        <p:spPr>
          <a:xfrm>
            <a:off x="9793224" y="3527798"/>
            <a:ext cx="1074301" cy="553998"/>
          </a:xfrm>
          <a:prstGeom prst="rect">
            <a:avLst/>
          </a:prstGeom>
          <a:noFill/>
        </p:spPr>
        <p:txBody>
          <a:bodyPr wrap="square">
            <a:spAutoFit/>
          </a:bodyPr>
          <a:lstStyle/>
          <a:p>
            <a:r>
              <a:rPr lang="en-US" sz="3000" b="1" dirty="0">
                <a:latin typeface="Times New Roman" panose="02020603050405020304" pitchFamily="18" charset="0"/>
                <a:cs typeface="Times New Roman" panose="02020603050405020304" pitchFamily="18" charset="0"/>
              </a:rPr>
              <a:t>1.</a:t>
            </a:r>
            <a:endParaRPr lang="en-US" sz="3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B2AA32A-886C-C734-940D-82D0152EA0AF}"/>
              </a:ext>
            </a:extLst>
          </p:cNvPr>
          <p:cNvSpPr txBox="1"/>
          <p:nvPr/>
        </p:nvSpPr>
        <p:spPr>
          <a:xfrm>
            <a:off x="9110472" y="4904144"/>
            <a:ext cx="682752" cy="553998"/>
          </a:xfrm>
          <a:prstGeom prst="rect">
            <a:avLst/>
          </a:prstGeom>
          <a:noFill/>
        </p:spPr>
        <p:txBody>
          <a:bodyPr wrap="square">
            <a:spAutoFit/>
          </a:bodyPr>
          <a:lstStyle/>
          <a:p>
            <a:r>
              <a:rPr lang="en-US" sz="3000" b="1" dirty="0">
                <a:latin typeface="Times New Roman" panose="02020603050405020304" pitchFamily="18" charset="0"/>
                <a:cs typeface="Times New Roman" panose="02020603050405020304" pitchFamily="18" charset="0"/>
              </a:rPr>
              <a:t>2.</a:t>
            </a:r>
            <a:endParaRPr lang="en-US" sz="30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37289EC-07D4-1053-A0A0-EEE6ABC26D7E}"/>
              </a:ext>
            </a:extLst>
          </p:cNvPr>
          <p:cNvSpPr txBox="1"/>
          <p:nvPr/>
        </p:nvSpPr>
        <p:spPr>
          <a:xfrm>
            <a:off x="5480304" y="5251461"/>
            <a:ext cx="1231392" cy="553998"/>
          </a:xfrm>
          <a:prstGeom prst="rect">
            <a:avLst/>
          </a:prstGeom>
          <a:noFill/>
        </p:spPr>
        <p:txBody>
          <a:bodyPr wrap="square">
            <a:spAutoFit/>
          </a:bodyPr>
          <a:lstStyle/>
          <a:p>
            <a:r>
              <a:rPr lang="en-US" sz="3000" b="1" dirty="0">
                <a:latin typeface="Times New Roman" panose="02020603050405020304" pitchFamily="18" charset="0"/>
                <a:cs typeface="Times New Roman" panose="02020603050405020304" pitchFamily="18" charset="0"/>
              </a:rPr>
              <a:t>3.</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5554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55776"/>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a:t>
            </a:r>
            <a:endParaRPr lang="en-US" sz="4400" kern="100" dirty="0">
              <a:effectLst/>
              <a:ea typeface="Aptos" panose="020B0004020202020204" pitchFamily="34"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12064" y="1255777"/>
            <a:ext cx="11594592" cy="5297423"/>
          </a:xfrm>
        </p:spPr>
        <p:txBody>
          <a:bodyPr>
            <a:normAutofit fontScale="92500" lnSpcReduction="10000"/>
          </a:bodyPr>
          <a:lstStyle/>
          <a:p>
            <a:pPr marL="0" marR="0" algn="l">
              <a:lnSpc>
                <a:spcPct val="115000"/>
              </a:lnSpc>
              <a:spcBef>
                <a:spcPts val="0"/>
              </a:spcBef>
              <a:spcAft>
                <a:spcPts val="800"/>
              </a:spcAft>
            </a:pPr>
            <a:r>
              <a:rPr lang="en-US" sz="2400" b="1" kern="100" dirty="0" err="1">
                <a:effectLst/>
                <a:ea typeface="Aptos" panose="020B0004020202020204" pitchFamily="34" charset="0"/>
              </a:rPr>
              <a:t>Podravje</a:t>
            </a:r>
            <a:r>
              <a:rPr lang="en-US" sz="2400" b="1" kern="100" dirty="0">
                <a:effectLst/>
                <a:ea typeface="Aptos" panose="020B0004020202020204" pitchFamily="34" charset="0"/>
              </a:rPr>
              <a:t> (Northeast Slovenia) </a:t>
            </a:r>
            <a:r>
              <a:rPr lang="en-US" sz="2400" dirty="0"/>
              <a:t>The Drava Wine-Growing Region (</a:t>
            </a:r>
            <a:r>
              <a:rPr lang="en-US" sz="2400" i="1" dirty="0" err="1"/>
              <a:t>Podravska</a:t>
            </a:r>
            <a:r>
              <a:rPr lang="en-US" sz="2400" i="1" dirty="0"/>
              <a:t> </a:t>
            </a:r>
            <a:r>
              <a:rPr lang="en-US" sz="2400" i="1" dirty="0" err="1"/>
              <a:t>vinorodna</a:t>
            </a:r>
            <a:r>
              <a:rPr lang="en-US" sz="2400" i="1" dirty="0"/>
              <a:t> </a:t>
            </a:r>
            <a:r>
              <a:rPr lang="en-US" sz="2400" i="1" dirty="0" err="1"/>
              <a:t>dežela</a:t>
            </a:r>
            <a:r>
              <a:rPr lang="en-US" sz="2400" dirty="0"/>
              <a:t>) is the largest wine region in Slovenia and is subdivided into 7 districts. The Radgona-Kapela district was the first Slovenia wine region to produce sparkling (</a:t>
            </a:r>
            <a:r>
              <a:rPr lang="en-US" sz="2400" i="1" dirty="0" err="1"/>
              <a:t>penina</a:t>
            </a:r>
            <a:r>
              <a:rPr lang="en-US" sz="2400" dirty="0"/>
              <a:t>) wine using the </a:t>
            </a:r>
            <a:r>
              <a:rPr lang="en-US" sz="2400" i="1" dirty="0"/>
              <a:t>méthode champenoise</a:t>
            </a:r>
            <a:r>
              <a:rPr lang="en-US" sz="2400" dirty="0"/>
              <a:t> in 1852.</a:t>
            </a:r>
            <a:endParaRPr lang="en-US" sz="2400" kern="100" dirty="0">
              <a:effectLst/>
              <a:ea typeface="Aptos" panose="020B0004020202020204" pitchFamily="34"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ea typeface="Aptos" panose="020B0004020202020204" pitchFamily="34" charset="0"/>
              </a:rPr>
              <a:t>Location:</a:t>
            </a:r>
            <a:r>
              <a:rPr lang="en-US" sz="2400" kern="100" dirty="0">
                <a:effectLst/>
                <a:ea typeface="Aptos" panose="020B0004020202020204" pitchFamily="34" charset="0"/>
              </a:rPr>
              <a:t> </a:t>
            </a:r>
            <a:r>
              <a:rPr lang="en-US" sz="2400" kern="100" dirty="0" err="1">
                <a:effectLst/>
                <a:ea typeface="Aptos" panose="020B0004020202020204" pitchFamily="34" charset="0"/>
              </a:rPr>
              <a:t>Podravje</a:t>
            </a:r>
            <a:r>
              <a:rPr lang="en-US" sz="2400" kern="100" dirty="0">
                <a:effectLst/>
                <a:ea typeface="Aptos" panose="020B0004020202020204" pitchFamily="34" charset="0"/>
              </a:rPr>
              <a:t> is Slovenia’s largest and most productive wine region, </a:t>
            </a:r>
            <a:br>
              <a:rPr lang="en-US" sz="2400" kern="100" dirty="0">
                <a:effectLst/>
                <a:ea typeface="Aptos" panose="020B0004020202020204" pitchFamily="34" charset="0"/>
              </a:rPr>
            </a:br>
            <a:r>
              <a:rPr lang="en-US" sz="2400" kern="100" dirty="0">
                <a:effectLst/>
                <a:ea typeface="Aptos" panose="020B0004020202020204" pitchFamily="34" charset="0"/>
              </a:rPr>
              <a:t>located in the northeastern part of the country, near the Austrian border.</a:t>
            </a: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ea typeface="Aptos" panose="020B0004020202020204" pitchFamily="34" charset="0"/>
              </a:rPr>
              <a:t>Terroir and Climate:</a:t>
            </a:r>
            <a:r>
              <a:rPr lang="en-US" sz="2400" kern="100" dirty="0">
                <a:effectLst/>
                <a:ea typeface="Aptos" panose="020B0004020202020204" pitchFamily="34" charset="0"/>
              </a:rPr>
              <a:t> Characterized by cooler continental climate, with </a:t>
            </a:r>
            <a:br>
              <a:rPr lang="en-US" sz="2400" kern="100" dirty="0">
                <a:effectLst/>
                <a:ea typeface="Aptos" panose="020B0004020202020204" pitchFamily="34" charset="0"/>
              </a:rPr>
            </a:br>
            <a:r>
              <a:rPr lang="en-US" sz="2400" kern="100" dirty="0">
                <a:effectLst/>
                <a:ea typeface="Aptos" panose="020B0004020202020204" pitchFamily="34" charset="0"/>
              </a:rPr>
              <a:t>steep hills and fertile soil, including gravel, marl, and clay.</a:t>
            </a: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ea typeface="Aptos" panose="020B0004020202020204" pitchFamily="34" charset="0"/>
              </a:rPr>
              <a:t>Predominant Grapes:</a:t>
            </a:r>
            <a:r>
              <a:rPr lang="en-US" sz="2400" kern="100" dirty="0">
                <a:effectLst/>
                <a:ea typeface="Aptos" panose="020B0004020202020204" pitchFamily="34" charset="0"/>
              </a:rPr>
              <a:t> White varieties dominate, with </a:t>
            </a:r>
            <a:r>
              <a:rPr lang="en-US" sz="2400" i="1" kern="100" dirty="0">
                <a:effectLst/>
                <a:ea typeface="Aptos" panose="020B0004020202020204" pitchFamily="34" charset="0"/>
              </a:rPr>
              <a:t>Riesling</a:t>
            </a:r>
            <a:r>
              <a:rPr lang="en-US" sz="2400" kern="100" dirty="0">
                <a:effectLst/>
                <a:ea typeface="Aptos" panose="020B0004020202020204" pitchFamily="34" charset="0"/>
              </a:rPr>
              <a:t>, </a:t>
            </a:r>
            <a:r>
              <a:rPr lang="en-US" sz="2400" i="1" kern="100" dirty="0">
                <a:effectLst/>
                <a:ea typeface="Aptos" panose="020B0004020202020204" pitchFamily="34" charset="0"/>
              </a:rPr>
              <a:t>Furmint</a:t>
            </a:r>
            <a:r>
              <a:rPr lang="en-US" sz="2400" kern="100" dirty="0">
                <a:effectLst/>
                <a:ea typeface="Aptos" panose="020B0004020202020204" pitchFamily="34" charset="0"/>
              </a:rPr>
              <a:t>, </a:t>
            </a:r>
            <a:r>
              <a:rPr lang="en-US" sz="2400" i="1" kern="100" dirty="0">
                <a:effectLst/>
                <a:ea typeface="Aptos" panose="020B0004020202020204" pitchFamily="34" charset="0"/>
              </a:rPr>
              <a:t>Sauvignon Blanc</a:t>
            </a:r>
            <a:r>
              <a:rPr lang="en-US" sz="2400" kern="100" dirty="0">
                <a:effectLst/>
                <a:ea typeface="Aptos" panose="020B0004020202020204" pitchFamily="34" charset="0"/>
              </a:rPr>
              <a:t>, and </a:t>
            </a:r>
            <a:r>
              <a:rPr lang="en-US" sz="2400" i="1" kern="100" dirty="0">
                <a:effectLst/>
                <a:ea typeface="Aptos" panose="020B0004020202020204" pitchFamily="34" charset="0"/>
              </a:rPr>
              <a:t>Traminer</a:t>
            </a:r>
            <a:r>
              <a:rPr lang="en-US" sz="2400" kern="100" dirty="0">
                <a:effectLst/>
                <a:ea typeface="Aptos" panose="020B0004020202020204" pitchFamily="34" charset="0"/>
              </a:rPr>
              <a:t> being prominent.</a:t>
            </a:r>
          </a:p>
          <a:p>
            <a:pPr algn="l"/>
            <a:r>
              <a:rPr lang="en-US" sz="2400" b="1" dirty="0">
                <a:effectLst/>
                <a:ea typeface="Aptos" panose="020B0004020202020204" pitchFamily="34" charset="0"/>
              </a:rPr>
              <a:t>Wine Characteristics:</a:t>
            </a:r>
            <a:r>
              <a:rPr lang="en-US" sz="2400" dirty="0">
                <a:effectLst/>
                <a:ea typeface="Aptos" panose="020B0004020202020204" pitchFamily="34" charset="0"/>
              </a:rPr>
              <a:t> The cooler climate results in wines with high acidity and vibrant fruitiness, especially in the white wines. </a:t>
            </a:r>
            <a:r>
              <a:rPr lang="en-US" sz="2400" dirty="0" err="1">
                <a:effectLst/>
                <a:ea typeface="Aptos" panose="020B0004020202020204" pitchFamily="34" charset="0"/>
              </a:rPr>
              <a:t>Podravje</a:t>
            </a:r>
            <a:r>
              <a:rPr lang="en-US" sz="2400" dirty="0">
                <a:effectLst/>
                <a:ea typeface="Aptos" panose="020B0004020202020204" pitchFamily="34" charset="0"/>
              </a:rPr>
              <a:t> is known for its aromatic whites and late-harvest dessert wines</a:t>
            </a:r>
            <a:endParaRPr lang="en-US" sz="2400" dirty="0"/>
          </a:p>
          <a:p>
            <a:pPr algn="l"/>
            <a:endParaRPr lang="en-US" dirty="0"/>
          </a:p>
        </p:txBody>
      </p:sp>
      <p:pic>
        <p:nvPicPr>
          <p:cNvPr id="5" name="Picture 4" descr="A map of the country&#10;&#10;Description automatically generated">
            <a:extLst>
              <a:ext uri="{FF2B5EF4-FFF2-40B4-BE49-F238E27FC236}">
                <a16:creationId xmlns:a16="http://schemas.microsoft.com/office/drawing/2014/main" id="{35B25483-E6CE-3343-0AB5-0716782BC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0" y="2441449"/>
            <a:ext cx="2857500" cy="1914525"/>
          </a:xfrm>
          <a:prstGeom prst="rect">
            <a:avLst/>
          </a:prstGeom>
        </p:spPr>
      </p:pic>
    </p:spTree>
    <p:extLst>
      <p:ext uri="{BB962C8B-B14F-4D97-AF65-F5344CB8AC3E}">
        <p14:creationId xmlns:p14="http://schemas.microsoft.com/office/powerpoint/2010/main" val="3362346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677</TotalTime>
  <Words>2898</Words>
  <Application>Microsoft Office PowerPoint</Application>
  <PresentationFormat>Widescreen</PresentationFormat>
  <Paragraphs>129</Paragraphs>
  <Slides>24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Aptos</vt:lpstr>
      <vt:lpstr>Aptos Display</vt:lpstr>
      <vt:lpstr>Arial</vt:lpstr>
      <vt:lpstr>Courier New</vt:lpstr>
      <vt:lpstr>Symbol</vt:lpstr>
      <vt:lpstr>Times New Roman</vt:lpstr>
      <vt:lpstr>Times New Roman, serif</vt:lpstr>
      <vt:lpstr>Office Theme</vt:lpstr>
      <vt:lpstr>An Introduction to  Wine in Slovenia  Presented by Marc Silver</vt:lpstr>
      <vt:lpstr>A Rich Winemaking History</vt:lpstr>
      <vt:lpstr>History of Slovenia’s Wine</vt:lpstr>
      <vt:lpstr>Ancient Times to Roman Era</vt:lpstr>
      <vt:lpstr>Medieval Period</vt:lpstr>
      <vt:lpstr>Habsburg Rule and the Renaissance</vt:lpstr>
      <vt:lpstr>Modern Era</vt:lpstr>
      <vt:lpstr>Wine Regions</vt:lpstr>
      <vt:lpstr>Wine Regions</vt:lpstr>
      <vt:lpstr>Wine Regions</vt:lpstr>
      <vt:lpstr>Wine Regions</vt:lpstr>
      <vt:lpstr>Slovenia’s Unique Terroir</vt:lpstr>
      <vt:lpstr>Major Grape Varieties and Characteristics</vt:lpstr>
      <vt:lpstr>Wine Categories</vt:lpstr>
      <vt:lpstr>Notable Wineries</vt:lpstr>
      <vt:lpstr>Notable Wineries</vt:lpstr>
      <vt:lpstr>Notable Wineries</vt:lpstr>
      <vt:lpstr>Notable Wineries</vt:lpstr>
      <vt:lpstr>Notable Wineries</vt:lpstr>
      <vt:lpstr>Notable Wineries</vt:lpstr>
      <vt:lpstr>The Sava Valley</vt:lpstr>
      <vt:lpstr>Final Thoughts</vt:lpstr>
      <vt:lpstr>Acknowledgement</vt:lpstr>
      <vt:lpstr>Citations and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41</cp:revision>
  <dcterms:created xsi:type="dcterms:W3CDTF">2024-07-15T00:09:41Z</dcterms:created>
  <dcterms:modified xsi:type="dcterms:W3CDTF">2024-10-17T05:04:11Z</dcterms:modified>
</cp:coreProperties>
</file>