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6B_837C970F.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7F_6D8C25E7.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81_E812719D.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2" r:id="rId3"/>
    <p:sldId id="377" r:id="rId4"/>
    <p:sldId id="379" r:id="rId5"/>
    <p:sldId id="378" r:id="rId6"/>
    <p:sldId id="380" r:id="rId7"/>
    <p:sldId id="372" r:id="rId8"/>
    <p:sldId id="298" r:id="rId9"/>
    <p:sldId id="369" r:id="rId10"/>
    <p:sldId id="330" r:id="rId11"/>
    <p:sldId id="381" r:id="rId12"/>
    <p:sldId id="363" r:id="rId13"/>
    <p:sldId id="382" r:id="rId14"/>
    <p:sldId id="359" r:id="rId15"/>
    <p:sldId id="339" r:id="rId16"/>
    <p:sldId id="383" r:id="rId17"/>
    <p:sldId id="384" r:id="rId18"/>
    <p:sldId id="364" r:id="rId19"/>
    <p:sldId id="376" r:id="rId20"/>
    <p:sldId id="385" r:id="rId21"/>
    <p:sldId id="365" r:id="rId22"/>
    <p:sldId id="360" r:id="rId23"/>
    <p:sldId id="366" r:id="rId24"/>
    <p:sldId id="351" r:id="rId25"/>
    <p:sldId id="370" r:id="rId26"/>
    <p:sldId id="350" r:id="rId27"/>
    <p:sldId id="371" r:id="rId28"/>
    <p:sldId id="352" r:id="rId29"/>
    <p:sldId id="291" r:id="rId30"/>
    <p:sldId id="373" r:id="rId31"/>
    <p:sldId id="322" r:id="rId32"/>
    <p:sldId id="358" r:id="rId33"/>
    <p:sldId id="304"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0" autoAdjust="0"/>
    <p:restoredTop sz="95260" autoAdjust="0"/>
  </p:normalViewPr>
  <p:slideViewPr>
    <p:cSldViewPr snapToGrid="0" showGuides="1">
      <p:cViewPr varScale="1">
        <p:scale>
          <a:sx n="77" d="100"/>
          <a:sy n="77" d="100"/>
        </p:scale>
        <p:origin x="108" y="186"/>
      </p:cViewPr>
      <p:guideLst>
        <p:guide orient="horz" pos="1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modernComment_16B_837C970F.xml><?xml version="1.0" encoding="utf-8"?>
<p188:cmLst xmlns:a="http://schemas.openxmlformats.org/drawingml/2006/main" xmlns:r="http://schemas.openxmlformats.org/officeDocument/2006/relationships" xmlns:p188="http://schemas.microsoft.com/office/powerpoint/2018/8/main">
  <p188:cm id="{7A732F78-6707-4994-9F0A-26030A528FB8}" authorId="{5A6809BF-033D-8017-B196-2FD9BEB1A563}" created="2024-10-25T19:54:50.664">
    <ac:deMkLst xmlns:ac="http://schemas.microsoft.com/office/drawing/2013/main/command">
      <pc:docMk xmlns:pc="http://schemas.microsoft.com/office/powerpoint/2013/main/command"/>
      <pc:sldMk xmlns:pc="http://schemas.microsoft.com/office/powerpoint/2013/main/command" cId="2205980431" sldId="363"/>
      <ac:spMk id="3" creationId="{8857FF12-661C-CB3C-AC76-7653534D3661}"/>
    </ac:deMkLst>
    <p188:txBody>
      <a:bodyPr/>
      <a:lstStyle/>
      <a:p>
        <a:r>
          <a:rPr lang="en-US"/>
          <a:t> Additionally, this period saw the beginnings of a move toward quality over quantity, as Switzerland’s relatively small wine industry started focusing on premium product</a:t>
        </a:r>
      </a:p>
    </p188:txBody>
  </p188:cm>
</p188:cmLst>
</file>

<file path=ppt/comments/modernComment_17F_6D8C25E7.xml><?xml version="1.0" encoding="utf-8"?>
<p188:cmLst xmlns:a="http://schemas.openxmlformats.org/drawingml/2006/main" xmlns:r="http://schemas.openxmlformats.org/officeDocument/2006/relationships" xmlns:p188="http://schemas.microsoft.com/office/powerpoint/2018/8/main">
  <p188:cm id="{EEE6FFFA-2CC5-47A5-B1ED-601BAFA28F54}" authorId="{5A6809BF-033D-8017-B196-2FD9BEB1A563}" created="2024-10-27T00:51:23.308">
    <ac:deMkLst xmlns:ac="http://schemas.microsoft.com/office/drawing/2013/main/command">
      <pc:docMk xmlns:pc="http://schemas.microsoft.com/office/powerpoint/2013/main/command"/>
      <pc:sldMk xmlns:pc="http://schemas.microsoft.com/office/powerpoint/2013/main/command" cId="1837901287" sldId="383"/>
      <ac:spMk id="10" creationId="{FC604B37-C9CA-F937-39C8-2F86DC5AD261}"/>
    </ac:deMkLst>
    <p188:txBody>
      <a:bodyPr/>
      <a:lstStyle/>
      <a:p>
        <a:r>
          <a:rPr lang="en-US"/>
          <a:t>Festivals, cellar tours, and tastings provide opportunities to experience the dynamic and evolving wine culture in this flourishing part of Slovakia.</a:t>
        </a:r>
      </a:p>
    </p188:txBody>
  </p188:cm>
</p188:cmLst>
</file>

<file path=ppt/comments/modernComment_181_E812719D.xml><?xml version="1.0" encoding="utf-8"?>
<p188:cmLst xmlns:a="http://schemas.openxmlformats.org/drawingml/2006/main" xmlns:r="http://schemas.openxmlformats.org/officeDocument/2006/relationships" xmlns:p188="http://schemas.microsoft.com/office/powerpoint/2018/8/main">
  <p188:cm id="{08A47D0E-29F6-4E31-873F-19E44FB32A39}" authorId="{5A6809BF-033D-8017-B196-2FD9BEB1A563}" created="2024-10-27T01:07:09.809">
    <ac:deMkLst xmlns:ac="http://schemas.microsoft.com/office/drawing/2013/main/command">
      <pc:docMk xmlns:pc="http://schemas.microsoft.com/office/powerpoint/2013/main/command"/>
      <pc:sldMk xmlns:pc="http://schemas.microsoft.com/office/powerpoint/2013/main/command" cId="3893522845" sldId="385"/>
      <ac:spMk id="3" creationId="{8FFDE475-402A-5F99-EA27-0AC687A4DE08}"/>
    </ac:deMkLst>
    <p188:txBody>
      <a:bodyPr/>
      <a:lstStyle/>
      <a:p>
        <a:r>
          <a:rPr lang="en-US"/>
          <a:t>The winemakers here take pride in preserving traditional practices while embracing modern techniques, striving to showcase the region’s potential. For those seeking an off-the-beaten-path wine experience, Eastern Slovak offers a chance to discover authentic, regionally expressive wines in a landscape steeped in cultural and winemaking heritage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dirty="0"/>
          </a:p>
        </p:txBody>
      </p:sp>
    </p:spTree>
    <p:extLst>
      <p:ext uri="{BB962C8B-B14F-4D97-AF65-F5344CB8AC3E}">
        <p14:creationId xmlns:p14="http://schemas.microsoft.com/office/powerpoint/2010/main" val="3630543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8E852-AFE8-1FDF-0BEF-EFFAA3C25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E5995-787D-A1EF-AA59-6B4A639FE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765B7-BD9B-4BD5-54A3-F5640DB7F2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BF9BF1-278E-5477-C7F6-7FA848D9FFFB}"/>
              </a:ext>
            </a:extLst>
          </p:cNvPr>
          <p:cNvSpPr>
            <a:spLocks noGrp="1"/>
          </p:cNvSpPr>
          <p:nvPr>
            <p:ph type="sldNum" sz="quarter" idx="5"/>
          </p:nvPr>
        </p:nvSpPr>
        <p:spPr/>
        <p:txBody>
          <a:bodyPr/>
          <a:lstStyle/>
          <a:p>
            <a:fld id="{D8D87E49-3BF5-468C-94CD-AD0776A81355}" type="slidenum">
              <a:rPr lang="en-US" smtClean="0"/>
              <a:t>19</a:t>
            </a:fld>
            <a:endParaRPr lang="en-US" dirty="0"/>
          </a:p>
        </p:txBody>
      </p:sp>
    </p:spTree>
    <p:extLst>
      <p:ext uri="{BB962C8B-B14F-4D97-AF65-F5344CB8AC3E}">
        <p14:creationId xmlns:p14="http://schemas.microsoft.com/office/powerpoint/2010/main" val="247413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25B74-0738-5D87-8A18-D2EAC5E65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58FC0-E358-F6AF-CE34-AC1AD4B6F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EA1F7-68FF-1C99-6F89-626E2E9DED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B532BF-9CB2-C5D9-580F-5305BC66910C}"/>
              </a:ext>
            </a:extLst>
          </p:cNvPr>
          <p:cNvSpPr>
            <a:spLocks noGrp="1"/>
          </p:cNvSpPr>
          <p:nvPr>
            <p:ph type="sldNum" sz="quarter" idx="5"/>
          </p:nvPr>
        </p:nvSpPr>
        <p:spPr/>
        <p:txBody>
          <a:bodyPr/>
          <a:lstStyle/>
          <a:p>
            <a:fld id="{D8D87E49-3BF5-468C-94CD-AD0776A81355}" type="slidenum">
              <a:rPr lang="en-US" smtClean="0"/>
              <a:t>20</a:t>
            </a:fld>
            <a:endParaRPr lang="en-US" dirty="0"/>
          </a:p>
        </p:txBody>
      </p:sp>
    </p:spTree>
    <p:extLst>
      <p:ext uri="{BB962C8B-B14F-4D97-AF65-F5344CB8AC3E}">
        <p14:creationId xmlns:p14="http://schemas.microsoft.com/office/powerpoint/2010/main" val="3563124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22</a:t>
            </a:fld>
            <a:endParaRPr lang="en-US" dirty="0"/>
          </a:p>
        </p:txBody>
      </p:sp>
    </p:spTree>
    <p:extLst>
      <p:ext uri="{BB962C8B-B14F-4D97-AF65-F5344CB8AC3E}">
        <p14:creationId xmlns:p14="http://schemas.microsoft.com/office/powerpoint/2010/main" val="603818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27</a:t>
            </a:fld>
            <a:endParaRPr lang="en-US" dirty="0"/>
          </a:p>
        </p:txBody>
      </p:sp>
    </p:spTree>
    <p:extLst>
      <p:ext uri="{BB962C8B-B14F-4D97-AF65-F5344CB8AC3E}">
        <p14:creationId xmlns:p14="http://schemas.microsoft.com/office/powerpoint/2010/main" val="99375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28</a:t>
            </a:fld>
            <a:endParaRPr lang="en-US" dirty="0"/>
          </a:p>
        </p:txBody>
      </p:sp>
    </p:spTree>
    <p:extLst>
      <p:ext uri="{BB962C8B-B14F-4D97-AF65-F5344CB8AC3E}">
        <p14:creationId xmlns:p14="http://schemas.microsoft.com/office/powerpoint/2010/main" val="329684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31</a:t>
            </a:fld>
            <a:endParaRPr lang="en-US" dirty="0"/>
          </a:p>
        </p:txBody>
      </p:sp>
    </p:spTree>
    <p:extLst>
      <p:ext uri="{BB962C8B-B14F-4D97-AF65-F5344CB8AC3E}">
        <p14:creationId xmlns:p14="http://schemas.microsoft.com/office/powerpoint/2010/main" val="1209232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32</a:t>
            </a:fld>
            <a:endParaRPr lang="en-US" dirty="0"/>
          </a:p>
        </p:txBody>
      </p:sp>
    </p:spTree>
    <p:extLst>
      <p:ext uri="{BB962C8B-B14F-4D97-AF65-F5344CB8AC3E}">
        <p14:creationId xmlns:p14="http://schemas.microsoft.com/office/powerpoint/2010/main" val="4201360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33</a:t>
            </a:fld>
            <a:endParaRPr lang="en-US" dirty="0"/>
          </a:p>
        </p:txBody>
      </p:sp>
    </p:spTree>
    <p:extLst>
      <p:ext uri="{BB962C8B-B14F-4D97-AF65-F5344CB8AC3E}">
        <p14:creationId xmlns:p14="http://schemas.microsoft.com/office/powerpoint/2010/main" val="323884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8</a:t>
            </a:fld>
            <a:endParaRPr lang="en-US" dirty="0"/>
          </a:p>
        </p:txBody>
      </p:sp>
    </p:spTree>
    <p:extLst>
      <p:ext uri="{BB962C8B-B14F-4D97-AF65-F5344CB8AC3E}">
        <p14:creationId xmlns:p14="http://schemas.microsoft.com/office/powerpoint/2010/main" val="121915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9</a:t>
            </a:fld>
            <a:endParaRPr lang="en-US" dirty="0"/>
          </a:p>
        </p:txBody>
      </p:sp>
    </p:spTree>
    <p:extLst>
      <p:ext uri="{BB962C8B-B14F-4D97-AF65-F5344CB8AC3E}">
        <p14:creationId xmlns:p14="http://schemas.microsoft.com/office/powerpoint/2010/main" val="180249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10</a:t>
            </a:fld>
            <a:endParaRPr lang="en-US" dirty="0"/>
          </a:p>
        </p:txBody>
      </p:sp>
    </p:spTree>
    <p:extLst>
      <p:ext uri="{BB962C8B-B14F-4D97-AF65-F5344CB8AC3E}">
        <p14:creationId xmlns:p14="http://schemas.microsoft.com/office/powerpoint/2010/main" val="128589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B3FA2-BC6B-6FA3-57D9-B2BA30D4F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91D6E-12AB-6D6A-BF4D-89BFF7419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D318-0127-6BAB-8982-1457725C63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7005F2-7B8A-5364-279B-76CFE6CE9228}"/>
              </a:ext>
            </a:extLst>
          </p:cNvPr>
          <p:cNvSpPr>
            <a:spLocks noGrp="1"/>
          </p:cNvSpPr>
          <p:nvPr>
            <p:ph type="sldNum" sz="quarter" idx="5"/>
          </p:nvPr>
        </p:nvSpPr>
        <p:spPr/>
        <p:txBody>
          <a:bodyPr/>
          <a:lstStyle/>
          <a:p>
            <a:fld id="{D8D87E49-3BF5-468C-94CD-AD0776A81355}" type="slidenum">
              <a:rPr lang="en-US" smtClean="0"/>
              <a:t>11</a:t>
            </a:fld>
            <a:endParaRPr lang="en-US" dirty="0"/>
          </a:p>
        </p:txBody>
      </p:sp>
    </p:spTree>
    <p:extLst>
      <p:ext uri="{BB962C8B-B14F-4D97-AF65-F5344CB8AC3E}">
        <p14:creationId xmlns:p14="http://schemas.microsoft.com/office/powerpoint/2010/main" val="365456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12</a:t>
            </a:fld>
            <a:endParaRPr lang="en-US" dirty="0"/>
          </a:p>
        </p:txBody>
      </p:sp>
    </p:spTree>
    <p:extLst>
      <p:ext uri="{BB962C8B-B14F-4D97-AF65-F5344CB8AC3E}">
        <p14:creationId xmlns:p14="http://schemas.microsoft.com/office/powerpoint/2010/main" val="320048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44A03-AFDA-CF2F-962F-AD75DAA81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3E4DB-009E-F759-AFCC-04C66992D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DDF8C-6F90-EC0D-616B-F083B70BA0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03D3C2-F8FD-B583-4682-DCC484CCDAAB}"/>
              </a:ext>
            </a:extLst>
          </p:cNvPr>
          <p:cNvSpPr>
            <a:spLocks noGrp="1"/>
          </p:cNvSpPr>
          <p:nvPr>
            <p:ph type="sldNum" sz="quarter" idx="5"/>
          </p:nvPr>
        </p:nvSpPr>
        <p:spPr/>
        <p:txBody>
          <a:bodyPr/>
          <a:lstStyle/>
          <a:p>
            <a:fld id="{D8D87E49-3BF5-468C-94CD-AD0776A81355}" type="slidenum">
              <a:rPr lang="en-US" smtClean="0"/>
              <a:t>13</a:t>
            </a:fld>
            <a:endParaRPr lang="en-US" dirty="0"/>
          </a:p>
        </p:txBody>
      </p:sp>
    </p:spTree>
    <p:extLst>
      <p:ext uri="{BB962C8B-B14F-4D97-AF65-F5344CB8AC3E}">
        <p14:creationId xmlns:p14="http://schemas.microsoft.com/office/powerpoint/2010/main" val="319956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14</a:t>
            </a:fld>
            <a:endParaRPr lang="en-US" dirty="0"/>
          </a:p>
        </p:txBody>
      </p:sp>
    </p:spTree>
    <p:extLst>
      <p:ext uri="{BB962C8B-B14F-4D97-AF65-F5344CB8AC3E}">
        <p14:creationId xmlns:p14="http://schemas.microsoft.com/office/powerpoint/2010/main" val="370679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F03EA-4994-3D1F-055D-77A59894D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EFBDA-EF48-63F1-94C9-FDAAED026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0D551-AB28-40C6-1958-BBE1291C2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78991A-A509-F0B7-DB83-C92A55AF047A}"/>
              </a:ext>
            </a:extLst>
          </p:cNvPr>
          <p:cNvSpPr>
            <a:spLocks noGrp="1"/>
          </p:cNvSpPr>
          <p:nvPr>
            <p:ph type="sldNum" sz="quarter" idx="5"/>
          </p:nvPr>
        </p:nvSpPr>
        <p:spPr/>
        <p:txBody>
          <a:bodyPr/>
          <a:lstStyle/>
          <a:p>
            <a:fld id="{D8D87E49-3BF5-468C-94CD-AD0776A81355}" type="slidenum">
              <a:rPr lang="en-US" smtClean="0"/>
              <a:t>17</a:t>
            </a:fld>
            <a:endParaRPr lang="en-US" dirty="0"/>
          </a:p>
        </p:txBody>
      </p:sp>
    </p:spTree>
    <p:extLst>
      <p:ext uri="{BB962C8B-B14F-4D97-AF65-F5344CB8AC3E}">
        <p14:creationId xmlns:p14="http://schemas.microsoft.com/office/powerpoint/2010/main" val="20966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10/26/2024</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10/26/2024</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6B_837C970F.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7F_6D8C25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81_E812719D.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field of red and yellow leaves&#10;&#10;Description automatically generated">
            <a:extLst>
              <a:ext uri="{FF2B5EF4-FFF2-40B4-BE49-F238E27FC236}">
                <a16:creationId xmlns:a16="http://schemas.microsoft.com/office/drawing/2014/main" id="{755BB30C-5EBB-D2DA-B08F-D18010D5CB5D}"/>
              </a:ext>
            </a:extLst>
          </p:cNvPr>
          <p:cNvPicPr>
            <a:picLocks noChangeAspect="1"/>
          </p:cNvPicPr>
          <p:nvPr/>
        </p:nvPicPr>
        <p:blipFill>
          <a:blip r:embed="rId3">
            <a:extLst>
              <a:ext uri="{28A0092B-C50C-407E-A947-70E740481C1C}">
                <a14:useLocalDpi xmlns:a14="http://schemas.microsoft.com/office/drawing/2010/main" val="0"/>
              </a:ext>
            </a:extLst>
          </a:blip>
          <a:srcRect b="15666"/>
          <a:stretch/>
        </p:blipFill>
        <p:spPr>
          <a:xfrm>
            <a:off x="0" y="1"/>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0"/>
            <a:ext cx="12192000" cy="4901184"/>
          </a:xfrm>
        </p:spPr>
        <p:txBody>
          <a:bodyPr anchor="ctr">
            <a:noAutofit/>
          </a:bodyPr>
          <a:lstStyle/>
          <a:p>
            <a:pPr>
              <a:lnSpc>
                <a:spcPct val="115000"/>
              </a:lnSpc>
              <a:spcBef>
                <a:spcPts val="0"/>
              </a:spcBef>
              <a:spcAft>
                <a:spcPts val="800"/>
              </a:spcAft>
            </a:pPr>
            <a:r>
              <a:rPr lang="en-US" b="1" kern="100" dirty="0">
                <a:solidFill>
                  <a:srgbClr val="FFFF00"/>
                </a:solidFill>
                <a:effectLst>
                  <a:outerShdw blurRad="38100" dist="38100" dir="2700000" algn="tl">
                    <a:srgbClr val="000000">
                      <a:alpha val="43137"/>
                    </a:srgbClr>
                  </a:outerShdw>
                </a:effectLst>
                <a:ea typeface="Aptos" panose="020B0004020202020204" pitchFamily="34" charset="0"/>
              </a:rPr>
              <a:t>Wine Regions of the World</a:t>
            </a:r>
            <a:b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br>
            <a:r>
              <a:rPr lang="en-US" sz="5000" b="1" kern="100" dirty="0">
                <a:solidFill>
                  <a:srgbClr val="FFFF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An Introduction to Wine in Slovakia</a:t>
            </a:r>
            <a:br>
              <a:rPr lang="en-US" sz="5000" kern="100" dirty="0">
                <a:effectLst>
                  <a:outerShdw blurRad="38100" dist="38100" dir="2700000" algn="tl">
                    <a:srgbClr val="000000">
                      <a:alpha val="43137"/>
                    </a:srgbClr>
                  </a:outerShdw>
                </a:effectLst>
                <a:ea typeface="Aptos" panose="020B0004020202020204" pitchFamily="34" charset="0"/>
              </a:rPr>
            </a:b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outerShdw blurRad="38100" dist="38100" dir="2700000" algn="tl">
                    <a:srgbClr val="000000">
                      <a:alpha val="43137"/>
                    </a:srgbClr>
                  </a:outerShdw>
                </a:effectLst>
                <a:latin typeface="Times New Roman, serif"/>
              </a:rPr>
              <a:t>Presented by</a:t>
            </a:r>
            <a:br>
              <a:rPr lang="en-US" sz="2800"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latin typeface="Times New Roman, serif"/>
              </a:rPr>
              <a:t>Marc Silver</a:t>
            </a:r>
            <a:endPar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8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Slovakia</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41376" y="1170431"/>
            <a:ext cx="11850624" cy="5543190"/>
          </a:xfrm>
        </p:spPr>
        <p:txBody>
          <a:bodyPr>
            <a:noAutofit/>
          </a:bodyPr>
          <a:lstStyle/>
          <a:p>
            <a:pPr marL="342900" indent="-342900" algn="l">
              <a:buFont typeface="Arial" panose="020B0604020202020204" pitchFamily="34" charset="0"/>
              <a:buChar char="•"/>
            </a:pPr>
            <a:r>
              <a:rPr lang="en-US" sz="2200" b="1" dirty="0"/>
              <a:t>Small Carpathians</a:t>
            </a:r>
            <a:r>
              <a:rPr lang="en-US" sz="2200" dirty="0"/>
              <a:t>: Nestled along the western slopes of the Carpathian </a:t>
            </a:r>
            <a:br>
              <a:rPr lang="en-US" sz="2200" dirty="0"/>
            </a:br>
            <a:r>
              <a:rPr lang="en-US" sz="2200" dirty="0"/>
              <a:t>Mountains, the Small Carpathians region stretches from Bratislava in the </a:t>
            </a:r>
            <a:br>
              <a:rPr lang="en-US" sz="2200" dirty="0"/>
            </a:br>
            <a:r>
              <a:rPr lang="en-US" sz="2200" dirty="0"/>
              <a:t>south up to </a:t>
            </a:r>
            <a:r>
              <a:rPr lang="en-US" sz="2200" dirty="0" err="1"/>
              <a:t>Trnava</a:t>
            </a:r>
            <a:r>
              <a:rPr lang="en-US" sz="2200" dirty="0"/>
              <a:t> in the north, and it is Slovakia’s most renowned and </a:t>
            </a:r>
            <a:br>
              <a:rPr lang="en-US" sz="2200" dirty="0"/>
            </a:br>
            <a:r>
              <a:rPr lang="en-US" sz="2200" dirty="0"/>
              <a:t>oldest winemaking area. </a:t>
            </a:r>
          </a:p>
          <a:p>
            <a:pPr marL="342900" indent="-342900" algn="l">
              <a:buFont typeface="Arial" panose="020B0604020202020204" pitchFamily="34" charset="0"/>
              <a:buChar char="•"/>
            </a:pPr>
            <a:r>
              <a:rPr lang="en-US" sz="2200" dirty="0"/>
              <a:t>The influence of mineral-rich soils and a cool, continental climate </a:t>
            </a:r>
            <a:br>
              <a:rPr lang="en-US" sz="2200" dirty="0"/>
            </a:br>
            <a:r>
              <a:rPr lang="en-US" sz="2200" dirty="0"/>
              <a:t>creates ideal conditions for cultivating a range of white grape varieties. </a:t>
            </a:r>
          </a:p>
          <a:p>
            <a:pPr marL="342900" indent="-342900" algn="l">
              <a:buFont typeface="Arial" panose="020B0604020202020204" pitchFamily="34" charset="0"/>
              <a:buChar char="•"/>
            </a:pPr>
            <a:r>
              <a:rPr lang="en-US" sz="2200" dirty="0"/>
              <a:t>Here, the soil is a unique blend of limestone, clay, and sand, rich in </a:t>
            </a:r>
            <a:br>
              <a:rPr lang="en-US" sz="2200" dirty="0"/>
            </a:br>
            <a:r>
              <a:rPr lang="en-US" sz="2200" dirty="0"/>
              <a:t>minerals from the ancient seabed that once covered the area. </a:t>
            </a:r>
          </a:p>
          <a:p>
            <a:pPr marL="342900" indent="-342900" algn="l">
              <a:buFont typeface="Arial" panose="020B0604020202020204" pitchFamily="34" charset="0"/>
              <a:buChar char="•"/>
            </a:pPr>
            <a:r>
              <a:rPr lang="en-US" sz="2200" dirty="0"/>
              <a:t>This soil composition imparts a distinct minerality to the wines, </a:t>
            </a:r>
            <a:br>
              <a:rPr lang="en-US" sz="2200" dirty="0"/>
            </a:br>
            <a:r>
              <a:rPr lang="en-US" sz="2200" dirty="0"/>
              <a:t>enhancing the vibrant acidity and subtle nuances of each varietal.</a:t>
            </a:r>
          </a:p>
          <a:p>
            <a:pPr marL="342900" indent="-342900" algn="l">
              <a:buFont typeface="Arial" panose="020B0604020202020204" pitchFamily="34" charset="0"/>
              <a:buChar char="•"/>
            </a:pPr>
            <a:r>
              <a:rPr lang="en-US" sz="2200" dirty="0"/>
              <a:t>The cooler climate, moderated by the proximity of the mountains, leads </a:t>
            </a:r>
            <a:br>
              <a:rPr lang="en-US" sz="2200" dirty="0"/>
            </a:br>
            <a:r>
              <a:rPr lang="en-US" sz="2200" dirty="0"/>
              <a:t>to a long ripening period for the grapes, which helps preserve the natural acidity and brings out aromatic complexity, especially in white varietals. </a:t>
            </a:r>
          </a:p>
        </p:txBody>
      </p:sp>
      <p:pic>
        <p:nvPicPr>
          <p:cNvPr id="5" name="Picture 4" descr="A map of a country&#10;&#10;Description automatically generated">
            <a:extLst>
              <a:ext uri="{FF2B5EF4-FFF2-40B4-BE49-F238E27FC236}">
                <a16:creationId xmlns:a16="http://schemas.microsoft.com/office/drawing/2014/main" id="{BA45C326-9BBE-5B3C-8D06-37C3CCF83FA0}"/>
              </a:ext>
            </a:extLst>
          </p:cNvPr>
          <p:cNvPicPr>
            <a:picLocks noChangeAspect="1"/>
          </p:cNvPicPr>
          <p:nvPr/>
        </p:nvPicPr>
        <p:blipFill>
          <a:blip r:embed="rId3">
            <a:extLst>
              <a:ext uri="{28A0092B-C50C-407E-A947-70E740481C1C}">
                <a14:useLocalDpi xmlns:a14="http://schemas.microsoft.com/office/drawing/2010/main" val="0"/>
              </a:ext>
            </a:extLst>
          </a:blip>
          <a:srcRect t="35016" r="70936"/>
          <a:stretch/>
        </p:blipFill>
        <p:spPr>
          <a:xfrm>
            <a:off x="8912352" y="1170430"/>
            <a:ext cx="3279648" cy="3686003"/>
          </a:xfrm>
          <a:prstGeom prst="rect">
            <a:avLst/>
          </a:prstGeom>
        </p:spPr>
      </p:pic>
    </p:spTree>
    <p:extLst>
      <p:ext uri="{BB962C8B-B14F-4D97-AF65-F5344CB8AC3E}">
        <p14:creationId xmlns:p14="http://schemas.microsoft.com/office/powerpoint/2010/main" val="189336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102C55C-CD23-5B1E-02FC-4459D7A33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0FE11-1D79-F9D6-B34B-EC7075A6A967}"/>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8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Slovakia</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7EA8A6D-D7E8-D599-2BDF-43C4EF24B275}"/>
              </a:ext>
            </a:extLst>
          </p:cNvPr>
          <p:cNvSpPr>
            <a:spLocks noGrp="1"/>
          </p:cNvSpPr>
          <p:nvPr>
            <p:ph type="subTitle" idx="1"/>
          </p:nvPr>
        </p:nvSpPr>
        <p:spPr>
          <a:xfrm>
            <a:off x="2081462" y="1170431"/>
            <a:ext cx="10110537" cy="5543190"/>
          </a:xfrm>
        </p:spPr>
        <p:txBody>
          <a:bodyPr>
            <a:noAutofit/>
          </a:bodyPr>
          <a:lstStyle/>
          <a:p>
            <a:pPr marL="342900" indent="-342900" algn="l">
              <a:buFont typeface="Arial" panose="020B0604020202020204" pitchFamily="34" charset="0"/>
              <a:buChar char="•"/>
            </a:pPr>
            <a:r>
              <a:rPr lang="en-US" sz="2200" b="1" dirty="0" err="1"/>
              <a:t>Grüner</a:t>
            </a:r>
            <a:r>
              <a:rPr lang="en-US" sz="2200" b="1" dirty="0"/>
              <a:t> Veltliner</a:t>
            </a:r>
            <a:r>
              <a:rPr lang="en-US" sz="2200" dirty="0"/>
              <a:t> and </a:t>
            </a:r>
            <a:r>
              <a:rPr lang="en-US" sz="2200" b="1" dirty="0"/>
              <a:t>Riesling</a:t>
            </a:r>
            <a:r>
              <a:rPr lang="en-US" sz="2200" dirty="0"/>
              <a:t> are standouts here, with </a:t>
            </a:r>
            <a:r>
              <a:rPr lang="en-US" sz="2200" dirty="0" err="1"/>
              <a:t>Grüner</a:t>
            </a:r>
            <a:r>
              <a:rPr lang="en-US" sz="2200" dirty="0"/>
              <a:t> Veltliner offering peppery and herbaceous notes alongside hints of green apple, while Riesling from this region often reveals floral and citrusy aromas with a refreshing mineral finish. </a:t>
            </a:r>
          </a:p>
          <a:p>
            <a:pPr marL="342900" indent="-342900" algn="l">
              <a:buFont typeface="Arial" panose="020B0604020202020204" pitchFamily="34" charset="0"/>
              <a:buChar char="•"/>
            </a:pPr>
            <a:r>
              <a:rPr lang="en-US" sz="2200" dirty="0"/>
              <a:t>Other popular white varietals in the Small Carpathians include </a:t>
            </a:r>
            <a:r>
              <a:rPr lang="en-US" sz="2200" b="1" dirty="0" err="1"/>
              <a:t>Welschriesling</a:t>
            </a:r>
            <a:r>
              <a:rPr lang="en-US" sz="2200" dirty="0"/>
              <a:t> and </a:t>
            </a:r>
            <a:r>
              <a:rPr lang="en-US" sz="2200" b="1" dirty="0"/>
              <a:t>Müller-Thurgau</a:t>
            </a:r>
            <a:r>
              <a:rPr lang="en-US" sz="2200" dirty="0"/>
              <a:t>, both producing light, fresh wines perfect for the region’s cuisine.</a:t>
            </a:r>
          </a:p>
          <a:p>
            <a:pPr marL="342900" indent="-342900" algn="l">
              <a:buFont typeface="Arial" panose="020B0604020202020204" pitchFamily="34" charset="0"/>
              <a:buChar char="•"/>
            </a:pPr>
            <a:r>
              <a:rPr lang="en-US" sz="2200" dirty="0"/>
              <a:t>Beyond wine, the Small Carpathians region is celebrated for its deep-rooted wine culture and traditions, including historic wine cellars and annual festivals like the Small Carpathian Wine Route event, where local wineries open their doors for tastings. </a:t>
            </a:r>
          </a:p>
          <a:p>
            <a:pPr marL="342900" indent="-342900" algn="l">
              <a:buFont typeface="Arial" panose="020B0604020202020204" pitchFamily="34" charset="0"/>
              <a:buChar char="•"/>
            </a:pPr>
            <a:r>
              <a:rPr lang="en-US" sz="2200" dirty="0"/>
              <a:t>With its breathtaking landscapes of vineyards cascading down mountain slopes and charming towns brimming with history, the Small Carpathians offer a truly immersive wine.</a:t>
            </a:r>
          </a:p>
        </p:txBody>
      </p:sp>
      <p:pic>
        <p:nvPicPr>
          <p:cNvPr id="5" name="Picture 4" descr="A close up of a bottle&#10;&#10;Description automatically generated">
            <a:extLst>
              <a:ext uri="{FF2B5EF4-FFF2-40B4-BE49-F238E27FC236}">
                <a16:creationId xmlns:a16="http://schemas.microsoft.com/office/drawing/2014/main" id="{E5E0BDE4-4A3A-AF7E-9D67-C56CCA675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959429" cy="6858000"/>
          </a:xfrm>
          <a:prstGeom prst="rect">
            <a:avLst/>
          </a:prstGeom>
        </p:spPr>
      </p:pic>
    </p:spTree>
    <p:extLst>
      <p:ext uri="{BB962C8B-B14F-4D97-AF65-F5344CB8AC3E}">
        <p14:creationId xmlns:p14="http://schemas.microsoft.com/office/powerpoint/2010/main" val="2696509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Slovakia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41376" y="1170432"/>
            <a:ext cx="11593950" cy="3545947"/>
          </a:xfrm>
        </p:spPr>
        <p:txBody>
          <a:bodyPr>
            <a:noAutofit/>
          </a:bodyPr>
          <a:lstStyle/>
          <a:p>
            <a:pPr marL="457200" indent="-457200" algn="l">
              <a:buFont typeface="Arial" panose="020B0604020202020204" pitchFamily="34" charset="0"/>
              <a:buChar char="•"/>
            </a:pPr>
            <a:r>
              <a:rPr lang="en-US" sz="2400" b="1" dirty="0" err="1"/>
              <a:t>Tokaj</a:t>
            </a:r>
            <a:r>
              <a:rPr lang="en-US" sz="2400" dirty="0"/>
              <a:t>: Located in eastern Slovakia, the </a:t>
            </a:r>
            <a:r>
              <a:rPr lang="en-US" sz="2400" dirty="0" err="1"/>
              <a:t>Tokaj</a:t>
            </a:r>
            <a:r>
              <a:rPr lang="en-US" sz="2400" dirty="0"/>
              <a:t> region </a:t>
            </a:r>
            <a:br>
              <a:rPr lang="en-US" sz="2400" dirty="0"/>
            </a:br>
            <a:r>
              <a:rPr lang="en-US" sz="2400" dirty="0"/>
              <a:t>is synonymous with exquisite dessert wines that rival </a:t>
            </a:r>
            <a:br>
              <a:rPr lang="en-US" sz="2400" dirty="0"/>
            </a:br>
            <a:r>
              <a:rPr lang="en-US" sz="2400" dirty="0"/>
              <a:t>their renowned Hungarian counterparts. This small but </a:t>
            </a:r>
            <a:br>
              <a:rPr lang="en-US" sz="2400" dirty="0"/>
            </a:br>
            <a:r>
              <a:rPr lang="en-US" sz="2400" dirty="0"/>
              <a:t>storied area is one of the only two places globally </a:t>
            </a:r>
            <a:br>
              <a:rPr lang="en-US" sz="2400" dirty="0"/>
            </a:br>
            <a:r>
              <a:rPr lang="en-US" sz="2400" dirty="0"/>
              <a:t>permitted to use the “</a:t>
            </a:r>
            <a:r>
              <a:rPr lang="en-US" sz="2400" dirty="0" err="1"/>
              <a:t>Tokaj</a:t>
            </a:r>
            <a:r>
              <a:rPr lang="en-US" sz="2400" dirty="0"/>
              <a:t>” designation, highlighting </a:t>
            </a:r>
            <a:br>
              <a:rPr lang="en-US" sz="2400" dirty="0"/>
            </a:br>
            <a:r>
              <a:rPr lang="en-US" sz="2400" dirty="0"/>
              <a:t>its heritage and distinctiveness. </a:t>
            </a:r>
          </a:p>
          <a:p>
            <a:pPr marL="457200" indent="-457200" algn="l">
              <a:buFont typeface="Arial" panose="020B0604020202020204" pitchFamily="34" charset="0"/>
              <a:buChar char="•"/>
            </a:pPr>
            <a:r>
              <a:rPr lang="en-US" sz="2400" dirty="0"/>
              <a:t>With a history of winemaking that dates back to the </a:t>
            </a:r>
            <a:br>
              <a:rPr lang="en-US" sz="2400" dirty="0"/>
            </a:br>
            <a:r>
              <a:rPr lang="en-US" sz="2400" dirty="0"/>
              <a:t>Middle Ages, the region offers a captivating blend of centuries-old tradition and modern viticultural expertise, evident in its carefully crafted wines that continue to draw admiration worldwide.</a:t>
            </a:r>
          </a:p>
        </p:txBody>
      </p:sp>
      <p:pic>
        <p:nvPicPr>
          <p:cNvPr id="5" name="Picture 4" descr="A map of the state of oman&#10;&#10;Description automatically generated">
            <a:extLst>
              <a:ext uri="{FF2B5EF4-FFF2-40B4-BE49-F238E27FC236}">
                <a16:creationId xmlns:a16="http://schemas.microsoft.com/office/drawing/2014/main" id="{68F5C7E9-9AC4-C1D0-388E-9DEF3397BE86}"/>
              </a:ext>
            </a:extLst>
          </p:cNvPr>
          <p:cNvPicPr>
            <a:picLocks noChangeAspect="1"/>
          </p:cNvPicPr>
          <p:nvPr/>
        </p:nvPicPr>
        <p:blipFill>
          <a:blip r:embed="rId4">
            <a:extLst>
              <a:ext uri="{28A0092B-C50C-407E-A947-70E740481C1C}">
                <a14:useLocalDpi xmlns:a14="http://schemas.microsoft.com/office/drawing/2010/main" val="0"/>
              </a:ext>
            </a:extLst>
          </a:blip>
          <a:srcRect t="2737" b="4784"/>
          <a:stretch/>
        </p:blipFill>
        <p:spPr>
          <a:xfrm>
            <a:off x="7607799" y="1170433"/>
            <a:ext cx="4668903" cy="2475136"/>
          </a:xfrm>
          <a:prstGeom prst="rect">
            <a:avLst/>
          </a:prstGeom>
        </p:spPr>
      </p:pic>
      <p:sp>
        <p:nvSpPr>
          <p:cNvPr id="7" name="TextBox 6">
            <a:extLst>
              <a:ext uri="{FF2B5EF4-FFF2-40B4-BE49-F238E27FC236}">
                <a16:creationId xmlns:a16="http://schemas.microsoft.com/office/drawing/2014/main" id="{7F1E4DF0-F915-4DD4-DB0C-12ED3889C3B9}"/>
              </a:ext>
            </a:extLst>
          </p:cNvPr>
          <p:cNvSpPr txBox="1"/>
          <p:nvPr/>
        </p:nvSpPr>
        <p:spPr>
          <a:xfrm>
            <a:off x="317311" y="4596059"/>
            <a:ext cx="11690203" cy="1938992"/>
          </a:xfrm>
          <a:prstGeom prst="rect">
            <a:avLst/>
          </a:prstGeom>
          <a:noFill/>
        </p:spPr>
        <p:txBody>
          <a:bodyPr wrap="square">
            <a:spAutoFit/>
          </a:bodyPr>
          <a:lstStyle/>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unique terroir of Slovak </a:t>
            </a:r>
            <a:r>
              <a:rPr lang="en-US" sz="2400" dirty="0" err="1">
                <a:latin typeface="Times New Roman" panose="02020603050405020304" pitchFamily="18" charset="0"/>
                <a:cs typeface="Times New Roman" panose="02020603050405020304" pitchFamily="18" charset="0"/>
              </a:rPr>
              <a:t>Tokaj</a:t>
            </a:r>
            <a:r>
              <a:rPr lang="en-US" sz="2400" dirty="0">
                <a:latin typeface="Times New Roman" panose="02020603050405020304" pitchFamily="18" charset="0"/>
                <a:cs typeface="Times New Roman" panose="02020603050405020304" pitchFamily="18" charset="0"/>
              </a:rPr>
              <a:t> is shaped by its volcanic soils, which are rich in minerals, lending a remarkable structure and complexity to the wines.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warmer climate, with long, sunny autumns and misty mornings, encourages the development of noble rot, or </a:t>
            </a:r>
            <a:r>
              <a:rPr lang="en-US" sz="2400" i="1" dirty="0">
                <a:latin typeface="Times New Roman" panose="02020603050405020304" pitchFamily="18" charset="0"/>
                <a:cs typeface="Times New Roman" panose="02020603050405020304" pitchFamily="18" charset="0"/>
              </a:rPr>
              <a:t>Botrytis cinerea</a:t>
            </a:r>
            <a:r>
              <a:rPr lang="en-US" sz="2400" dirty="0">
                <a:latin typeface="Times New Roman" panose="02020603050405020304" pitchFamily="18" charset="0"/>
                <a:cs typeface="Times New Roman" panose="02020603050405020304" pitchFamily="18" charset="0"/>
              </a:rPr>
              <a:t>, a natural process crucial to creating </a:t>
            </a:r>
            <a:r>
              <a:rPr lang="en-US" sz="2400" dirty="0" err="1">
                <a:latin typeface="Times New Roman" panose="02020603050405020304" pitchFamily="18" charset="0"/>
                <a:cs typeface="Times New Roman" panose="02020603050405020304" pitchFamily="18" charset="0"/>
              </a:rPr>
              <a:t>Tokaj's</a:t>
            </a:r>
            <a:r>
              <a:rPr lang="en-US" sz="2400" dirty="0">
                <a:latin typeface="Times New Roman" panose="02020603050405020304" pitchFamily="18" charset="0"/>
                <a:cs typeface="Times New Roman" panose="02020603050405020304" pitchFamily="18" charset="0"/>
              </a:rPr>
              <a:t> signature sweet wines. </a:t>
            </a:r>
          </a:p>
        </p:txBody>
      </p:sp>
    </p:spTree>
    <p:extLst>
      <p:ext uri="{BB962C8B-B14F-4D97-AF65-F5344CB8AC3E}">
        <p14:creationId xmlns:p14="http://schemas.microsoft.com/office/powerpoint/2010/main" val="220598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4CBED7F-30F3-2CE3-BBF9-E7A39CAF8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9DA33-0446-52CA-7655-070D7CF2CE04}"/>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Slovakia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478E47-7986-519F-A460-A492308AF9DD}"/>
              </a:ext>
            </a:extLst>
          </p:cNvPr>
          <p:cNvSpPr>
            <a:spLocks noGrp="1"/>
          </p:cNvSpPr>
          <p:nvPr>
            <p:ph type="subTitle" idx="1"/>
          </p:nvPr>
        </p:nvSpPr>
        <p:spPr>
          <a:xfrm>
            <a:off x="341376" y="1170432"/>
            <a:ext cx="11850624" cy="2559357"/>
          </a:xfrm>
        </p:spPr>
        <p:txBody>
          <a:bodyPr>
            <a:noAutofit/>
          </a:bodyPr>
          <a:lstStyle/>
          <a:p>
            <a:pPr marL="457200" indent="-457200" algn="l">
              <a:buFont typeface="Arial" panose="020B0604020202020204" pitchFamily="34" charset="0"/>
              <a:buChar char="•"/>
            </a:pPr>
            <a:r>
              <a:rPr lang="en-US" sz="2200" dirty="0"/>
              <a:t>This fungus concentrates the sugars and flavors in the grapes, leading to wines with unparalleled richness, vibrant acidity, and layered notes of honey, dried apricots, nuts, and spices.</a:t>
            </a:r>
          </a:p>
          <a:p>
            <a:pPr marL="457200" indent="-457200" algn="l">
              <a:buFont typeface="Arial" panose="020B0604020202020204" pitchFamily="34" charset="0"/>
              <a:buChar char="•"/>
            </a:pPr>
            <a:r>
              <a:rPr lang="en-US" sz="2200" dirty="0"/>
              <a:t>Furmint, </a:t>
            </a:r>
            <a:r>
              <a:rPr lang="en-US" sz="2200" dirty="0" err="1"/>
              <a:t>Lipovina</a:t>
            </a:r>
            <a:r>
              <a:rPr lang="en-US" sz="2200" dirty="0"/>
              <a:t>, and Yellow Muscat are the primary grape varieties in </a:t>
            </a:r>
            <a:r>
              <a:rPr lang="en-US" sz="2200" dirty="0" err="1"/>
              <a:t>Tokaj</a:t>
            </a:r>
            <a:r>
              <a:rPr lang="en-US" sz="2200" dirty="0"/>
              <a:t>, each contributing to the characteristic sweetness and aromatic complexity of </a:t>
            </a:r>
            <a:r>
              <a:rPr lang="en-US" sz="2200" dirty="0" err="1"/>
              <a:t>Tokaj</a:t>
            </a:r>
            <a:r>
              <a:rPr lang="en-US" sz="2200" dirty="0"/>
              <a:t> wines. </a:t>
            </a:r>
          </a:p>
          <a:p>
            <a:pPr marL="457200" indent="-457200" algn="l">
              <a:buFont typeface="Arial" panose="020B0604020202020204" pitchFamily="34" charset="0"/>
              <a:buChar char="•"/>
            </a:pPr>
            <a:r>
              <a:rPr lang="en-US" sz="2200" dirty="0"/>
              <a:t>Furmint, in particular, provides structure and acidity, while </a:t>
            </a:r>
            <a:r>
              <a:rPr lang="en-US" sz="2200" dirty="0" err="1"/>
              <a:t>Lipovina</a:t>
            </a:r>
            <a:r>
              <a:rPr lang="en-US" sz="2200" dirty="0"/>
              <a:t> and Yellow Muscat add floral and fruity notes. The wines are often aged in small, centuries-old cellars carved from volcanic rock, where they develop further depth and complexity over time.</a:t>
            </a:r>
          </a:p>
        </p:txBody>
      </p:sp>
      <p:pic>
        <p:nvPicPr>
          <p:cNvPr id="6" name="Picture 5" descr="A close-up of several different colored fruits&#10;&#10;Description automatically generated">
            <a:extLst>
              <a:ext uri="{FF2B5EF4-FFF2-40B4-BE49-F238E27FC236}">
                <a16:creationId xmlns:a16="http://schemas.microsoft.com/office/drawing/2014/main" id="{38EFA4EF-BC46-9A9D-1735-2F4C6A1AE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10336"/>
            <a:ext cx="5787189" cy="3247663"/>
          </a:xfrm>
          <a:prstGeom prst="rect">
            <a:avLst/>
          </a:prstGeom>
        </p:spPr>
      </p:pic>
      <p:sp>
        <p:nvSpPr>
          <p:cNvPr id="8" name="TextBox 7">
            <a:extLst>
              <a:ext uri="{FF2B5EF4-FFF2-40B4-BE49-F238E27FC236}">
                <a16:creationId xmlns:a16="http://schemas.microsoft.com/office/drawing/2014/main" id="{6DDE4BA0-6D1E-AFB0-8057-6410BF92782F}"/>
              </a:ext>
            </a:extLst>
          </p:cNvPr>
          <p:cNvSpPr txBox="1"/>
          <p:nvPr/>
        </p:nvSpPr>
        <p:spPr>
          <a:xfrm>
            <a:off x="5909510" y="3610336"/>
            <a:ext cx="6160168" cy="3046988"/>
          </a:xfrm>
          <a:prstGeom prst="rect">
            <a:avLst/>
          </a:prstGeom>
          <a:noFill/>
        </p:spPr>
        <p:txBody>
          <a:bodyPr wrap="square">
            <a:spAutoFit/>
          </a:bodyPr>
          <a:lstStyle/>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Beyond its wines, </a:t>
            </a:r>
            <a:r>
              <a:rPr lang="en-US" sz="2400" dirty="0" err="1">
                <a:latin typeface="Times New Roman" panose="02020603050405020304" pitchFamily="18" charset="0"/>
                <a:cs typeface="Times New Roman" panose="02020603050405020304" pitchFamily="18" charset="0"/>
              </a:rPr>
              <a:t>Tokaj</a:t>
            </a:r>
            <a:r>
              <a:rPr lang="en-US" sz="2400" dirty="0">
                <a:latin typeface="Times New Roman" panose="02020603050405020304" pitchFamily="18" charset="0"/>
                <a:cs typeface="Times New Roman" panose="02020603050405020304" pitchFamily="18" charset="0"/>
              </a:rPr>
              <a:t> holds a cultural significance in Slovakia, with numerous local traditions, festivals, and customs celebrating its rich winemaking heritage.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Whether enjoyed in Slovakia or abroad, </a:t>
            </a:r>
            <a:r>
              <a:rPr lang="en-US" sz="2400" dirty="0" err="1">
                <a:latin typeface="Times New Roman" panose="02020603050405020304" pitchFamily="18" charset="0"/>
                <a:cs typeface="Times New Roman" panose="02020603050405020304" pitchFamily="18" charset="0"/>
              </a:rPr>
              <a:t>Tokaj</a:t>
            </a:r>
            <a:r>
              <a:rPr lang="en-US" sz="2400" dirty="0">
                <a:latin typeface="Times New Roman" panose="02020603050405020304" pitchFamily="18" charset="0"/>
                <a:cs typeface="Times New Roman" panose="02020603050405020304" pitchFamily="18" charset="0"/>
              </a:rPr>
              <a:t> wines represent a connection to the past and a testament to the region’s dedication to quality and craftsmanship.</a:t>
            </a:r>
          </a:p>
        </p:txBody>
      </p:sp>
    </p:spTree>
    <p:extLst>
      <p:ext uri="{BB962C8B-B14F-4D97-AF65-F5344CB8AC3E}">
        <p14:creationId xmlns:p14="http://schemas.microsoft.com/office/powerpoint/2010/main" val="325615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24385"/>
            <a:ext cx="12192000" cy="1109471"/>
          </a:xfrm>
        </p:spPr>
        <p:txBody>
          <a:bodyPr anchor="ctr">
            <a:noAutofit/>
          </a:bodyPr>
          <a:lstStyle/>
          <a:p>
            <a:pPr marR="0" lvl="0">
              <a:lnSpc>
                <a:spcPct val="115000"/>
              </a:lnSpc>
              <a:spcBef>
                <a:spcPts val="0"/>
              </a:spcBef>
              <a:spcAft>
                <a:spcPts val="800"/>
              </a:spcAft>
              <a:buSzPts val="1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Slovakia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33856"/>
            <a:ext cx="11618976" cy="5724143"/>
          </a:xfrm>
        </p:spPr>
        <p:txBody>
          <a:bodyPr>
            <a:noAutofit/>
          </a:bodyPr>
          <a:lstStyle/>
          <a:p>
            <a:pPr marL="342900" indent="-342900" algn="l">
              <a:lnSpc>
                <a:spcPct val="100000"/>
              </a:lnSpc>
              <a:buFont typeface="Arial" panose="020B0604020202020204" pitchFamily="34" charset="0"/>
              <a:buChar char="•"/>
            </a:pPr>
            <a:r>
              <a:rPr lang="en-US" sz="2200" b="0" i="0" dirty="0">
                <a:solidFill>
                  <a:srgbClr val="121512"/>
                </a:solidFill>
                <a:effectLst/>
              </a:rPr>
              <a:t>Nitra's vineyards are truly a testament to the region’s ideal growing conditions, benefiting from fertile soils enriched by the Danube River's silt and a sunny climate that bathes the grapes in warmth. </a:t>
            </a:r>
          </a:p>
          <a:p>
            <a:pPr marL="342900" indent="-342900" algn="l">
              <a:lnSpc>
                <a:spcPct val="100000"/>
              </a:lnSpc>
              <a:buFont typeface="Arial" panose="020B0604020202020204" pitchFamily="34" charset="0"/>
              <a:buChar char="•"/>
            </a:pPr>
            <a:r>
              <a:rPr lang="en-US" sz="2200" b="0" i="0" dirty="0">
                <a:solidFill>
                  <a:srgbClr val="121512"/>
                </a:solidFill>
                <a:effectLst/>
              </a:rPr>
              <a:t>This combination not only nurtures the vines but also enhances the flavors of the resulting wines. Among the reds, </a:t>
            </a:r>
            <a:r>
              <a:rPr lang="en-US" sz="2200" b="0" i="0" dirty="0" err="1">
                <a:solidFill>
                  <a:srgbClr val="121512"/>
                </a:solidFill>
                <a:effectLst/>
              </a:rPr>
              <a:t>Blaufränkisch</a:t>
            </a:r>
            <a:r>
              <a:rPr lang="en-US" sz="2200" b="0" i="0" dirty="0">
                <a:solidFill>
                  <a:srgbClr val="121512"/>
                </a:solidFill>
                <a:effectLst/>
              </a:rPr>
              <a:t>, known locally as </a:t>
            </a:r>
            <a:r>
              <a:rPr lang="en-US" sz="2200" b="0" i="0" dirty="0" err="1">
                <a:solidFill>
                  <a:srgbClr val="121512"/>
                </a:solidFill>
                <a:effectLst/>
              </a:rPr>
              <a:t>Frankovka</a:t>
            </a:r>
            <a:r>
              <a:rPr lang="en-US" sz="2200" b="0" i="0" dirty="0">
                <a:solidFill>
                  <a:srgbClr val="121512"/>
                </a:solidFill>
                <a:effectLst/>
              </a:rPr>
              <a:t> </a:t>
            </a:r>
            <a:r>
              <a:rPr lang="en-US" sz="2200" b="0" i="0" dirty="0" err="1">
                <a:solidFill>
                  <a:srgbClr val="121512"/>
                </a:solidFill>
                <a:effectLst/>
              </a:rPr>
              <a:t>modrá</a:t>
            </a:r>
            <a:r>
              <a:rPr lang="en-US" sz="2200" b="0" i="0" dirty="0">
                <a:solidFill>
                  <a:srgbClr val="121512"/>
                </a:solidFill>
                <a:effectLst/>
              </a:rPr>
              <a:t>, stands out with its vibrant acidity and berry-forward profile, captivating palates with layers of dark fruit and subtle spice. </a:t>
            </a:r>
          </a:p>
          <a:p>
            <a:pPr marL="342900" indent="-342900" algn="l">
              <a:lnSpc>
                <a:spcPct val="100000"/>
              </a:lnSpc>
              <a:buFont typeface="Arial" panose="020B0604020202020204" pitchFamily="34" charset="0"/>
              <a:buChar char="•"/>
            </a:pPr>
            <a:r>
              <a:rPr lang="en-US" sz="2200" b="0" i="0" dirty="0">
                <a:solidFill>
                  <a:srgbClr val="121512"/>
                </a:solidFill>
                <a:effectLst/>
              </a:rPr>
              <a:t>On the white side, Sauvignon Blanc thrives in Nitra, offering a fresh </a:t>
            </a:r>
            <a:br>
              <a:rPr lang="en-US" sz="2200" b="0" i="0" dirty="0">
                <a:solidFill>
                  <a:srgbClr val="121512"/>
                </a:solidFill>
                <a:effectLst/>
              </a:rPr>
            </a:br>
            <a:r>
              <a:rPr lang="en-US" sz="2200" b="0" i="0" dirty="0">
                <a:solidFill>
                  <a:srgbClr val="121512"/>
                </a:solidFill>
                <a:effectLst/>
              </a:rPr>
              <a:t>and aromatic experience marked by zesty citrus notes and grassy </a:t>
            </a:r>
            <a:br>
              <a:rPr lang="en-US" sz="2200" b="0" i="0" dirty="0">
                <a:solidFill>
                  <a:srgbClr val="121512"/>
                </a:solidFill>
                <a:effectLst/>
              </a:rPr>
            </a:br>
            <a:r>
              <a:rPr lang="en-US" sz="2200" b="0" i="0" dirty="0">
                <a:solidFill>
                  <a:srgbClr val="121512"/>
                </a:solidFill>
                <a:effectLst/>
              </a:rPr>
              <a:t>undertones. </a:t>
            </a:r>
          </a:p>
          <a:p>
            <a:pPr marL="342900" indent="-342900" algn="l">
              <a:lnSpc>
                <a:spcPct val="100000"/>
              </a:lnSpc>
              <a:buFont typeface="Arial" panose="020B0604020202020204" pitchFamily="34" charset="0"/>
              <a:buChar char="•"/>
            </a:pPr>
            <a:r>
              <a:rPr lang="en-US" sz="2200" b="0" i="0" dirty="0">
                <a:solidFill>
                  <a:srgbClr val="121512"/>
                </a:solidFill>
                <a:effectLst/>
              </a:rPr>
              <a:t>Winemakers in this region are dedicated to crafting high-quality wines </a:t>
            </a:r>
            <a:br>
              <a:rPr lang="en-US" sz="2200" b="0" i="0" dirty="0">
                <a:solidFill>
                  <a:srgbClr val="121512"/>
                </a:solidFill>
                <a:effectLst/>
              </a:rPr>
            </a:br>
            <a:r>
              <a:rPr lang="en-US" sz="2200" b="0" i="0" dirty="0">
                <a:solidFill>
                  <a:srgbClr val="121512"/>
                </a:solidFill>
                <a:effectLst/>
              </a:rPr>
              <a:t>that reflect their terroir, often experimenting with blends and </a:t>
            </a:r>
            <a:br>
              <a:rPr lang="en-US" sz="2200" b="0" i="0" dirty="0">
                <a:solidFill>
                  <a:srgbClr val="121512"/>
                </a:solidFill>
                <a:effectLst/>
              </a:rPr>
            </a:br>
            <a:r>
              <a:rPr lang="en-US" sz="2200" b="0" i="0" dirty="0">
                <a:solidFill>
                  <a:srgbClr val="121512"/>
                </a:solidFill>
                <a:effectLst/>
              </a:rPr>
              <a:t>innovative techniques while respecting traditional practices. </a:t>
            </a:r>
          </a:p>
          <a:p>
            <a:pPr marL="342900" indent="-342900" algn="l">
              <a:lnSpc>
                <a:spcPct val="100000"/>
              </a:lnSpc>
              <a:buFont typeface="Arial" panose="020B0604020202020204" pitchFamily="34" charset="0"/>
              <a:buChar char="•"/>
            </a:pPr>
            <a:r>
              <a:rPr lang="en-US" sz="2200" b="0" i="0" dirty="0">
                <a:solidFill>
                  <a:srgbClr val="121512"/>
                </a:solidFill>
                <a:effectLst/>
              </a:rPr>
              <a:t>As the Nitra wine scene continues to grow, it invites enthusiasts to </a:t>
            </a:r>
            <a:br>
              <a:rPr lang="en-US" sz="2200" b="0" i="0" dirty="0">
                <a:solidFill>
                  <a:srgbClr val="121512"/>
                </a:solidFill>
                <a:effectLst/>
              </a:rPr>
            </a:br>
            <a:r>
              <a:rPr lang="en-US" sz="2200" b="0" i="0" dirty="0">
                <a:solidFill>
                  <a:srgbClr val="121512"/>
                </a:solidFill>
                <a:effectLst/>
              </a:rPr>
              <a:t>discover its unique offerings and appreciate the craftsmanship behind </a:t>
            </a:r>
            <a:br>
              <a:rPr lang="en-US" sz="2200" b="0" i="0" dirty="0">
                <a:solidFill>
                  <a:srgbClr val="121512"/>
                </a:solidFill>
                <a:effectLst/>
              </a:rPr>
            </a:br>
            <a:r>
              <a:rPr lang="en-US" sz="2200" b="0" i="0" dirty="0">
                <a:solidFill>
                  <a:srgbClr val="121512"/>
                </a:solidFill>
                <a:effectLst/>
              </a:rPr>
              <a:t>each bottle.</a:t>
            </a:r>
          </a:p>
        </p:txBody>
      </p:sp>
      <p:pic>
        <p:nvPicPr>
          <p:cNvPr id="5" name="Picture 4" descr="A map of the country&#10;&#10;Description automatically generated">
            <a:extLst>
              <a:ext uri="{FF2B5EF4-FFF2-40B4-BE49-F238E27FC236}">
                <a16:creationId xmlns:a16="http://schemas.microsoft.com/office/drawing/2014/main" id="{D9631931-D8F8-047A-DC63-9C8EC7012974}"/>
              </a:ext>
            </a:extLst>
          </p:cNvPr>
          <p:cNvPicPr>
            <a:picLocks noChangeAspect="1"/>
          </p:cNvPicPr>
          <p:nvPr/>
        </p:nvPicPr>
        <p:blipFill>
          <a:blip r:embed="rId3">
            <a:extLst>
              <a:ext uri="{28A0092B-C50C-407E-A947-70E740481C1C}">
                <a14:useLocalDpi xmlns:a14="http://schemas.microsoft.com/office/drawing/2010/main" val="0"/>
              </a:ext>
            </a:extLst>
          </a:blip>
          <a:srcRect r="51937"/>
          <a:stretch/>
        </p:blipFill>
        <p:spPr>
          <a:xfrm>
            <a:off x="8969075" y="3419855"/>
            <a:ext cx="3222925" cy="3413760"/>
          </a:xfrm>
          <a:prstGeom prst="rect">
            <a:avLst/>
          </a:prstGeom>
        </p:spPr>
      </p:pic>
    </p:spTree>
    <p:extLst>
      <p:ext uri="{BB962C8B-B14F-4D97-AF65-F5344CB8AC3E}">
        <p14:creationId xmlns:p14="http://schemas.microsoft.com/office/powerpoint/2010/main" val="376414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Slovakia</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40412" y="1170432"/>
            <a:ext cx="8783536" cy="2956400"/>
          </a:xfrm>
        </p:spPr>
        <p:txBody>
          <a:bodyPr>
            <a:noAutofit/>
          </a:bodyPr>
          <a:lstStyle/>
          <a:p>
            <a:pPr marL="342900" indent="-342900" algn="l">
              <a:buFont typeface="Arial" panose="020B0604020202020204" pitchFamily="34" charset="0"/>
              <a:buChar char="•"/>
            </a:pPr>
            <a:r>
              <a:rPr lang="en-US" sz="2400" dirty="0"/>
              <a:t> </a:t>
            </a:r>
            <a:r>
              <a:rPr lang="en-US" sz="2200" b="1" dirty="0"/>
              <a:t>South Slovak</a:t>
            </a:r>
            <a:r>
              <a:rPr lang="en-US" sz="2200" dirty="0"/>
              <a:t>: The South Slovak wine region, located along the southern edge of Slovakia near the Hungarian border, is celebrated for producing robust and full-bodied wines, both red and white. </a:t>
            </a:r>
          </a:p>
          <a:p>
            <a:pPr marL="342900" indent="-342900" algn="l">
              <a:buFont typeface="Arial" panose="020B0604020202020204" pitchFamily="34" charset="0"/>
              <a:buChar char="•"/>
            </a:pPr>
            <a:r>
              <a:rPr lang="en-US" sz="2200" dirty="0"/>
              <a:t>This area benefits from a warmer climate than other Slovak wine regions, with extended sunny days and hot summers, which foster ideal growing conditions for a range of grape varieties. </a:t>
            </a:r>
          </a:p>
          <a:p>
            <a:pPr marL="342900" indent="-342900" algn="l">
              <a:buFont typeface="Arial" panose="020B0604020202020204" pitchFamily="34" charset="0"/>
              <a:buChar char="•"/>
            </a:pPr>
            <a:r>
              <a:rPr lang="en-US" sz="2200" dirty="0"/>
              <a:t>Stretching across the Danube lowlands, this region is one of Slovakia’s most significant in terms of production and diversity.</a:t>
            </a:r>
          </a:p>
        </p:txBody>
      </p:sp>
      <p:pic>
        <p:nvPicPr>
          <p:cNvPr id="5" name="Picture 4" descr="A map of the country&#10;&#10;Description automatically generated">
            <a:extLst>
              <a:ext uri="{FF2B5EF4-FFF2-40B4-BE49-F238E27FC236}">
                <a16:creationId xmlns:a16="http://schemas.microsoft.com/office/drawing/2014/main" id="{491B975D-ADCD-4D95-63A5-F846C2F77F49}"/>
              </a:ext>
            </a:extLst>
          </p:cNvPr>
          <p:cNvPicPr>
            <a:picLocks noChangeAspect="1"/>
          </p:cNvPicPr>
          <p:nvPr/>
        </p:nvPicPr>
        <p:blipFill>
          <a:blip r:embed="rId2">
            <a:extLst>
              <a:ext uri="{28A0092B-C50C-407E-A947-70E740481C1C}">
                <a14:useLocalDpi xmlns:a14="http://schemas.microsoft.com/office/drawing/2010/main" val="0"/>
              </a:ext>
            </a:extLst>
          </a:blip>
          <a:srcRect l="16910" t="5433" r="50669" b="29024"/>
          <a:stretch/>
        </p:blipFill>
        <p:spPr>
          <a:xfrm>
            <a:off x="9123947" y="1170432"/>
            <a:ext cx="3068053" cy="3858763"/>
          </a:xfrm>
          <a:prstGeom prst="rect">
            <a:avLst/>
          </a:prstGeom>
        </p:spPr>
      </p:pic>
      <p:sp>
        <p:nvSpPr>
          <p:cNvPr id="7" name="TextBox 6">
            <a:extLst>
              <a:ext uri="{FF2B5EF4-FFF2-40B4-BE49-F238E27FC236}">
                <a16:creationId xmlns:a16="http://schemas.microsoft.com/office/drawing/2014/main" id="{9540766A-601C-C9D1-0962-0803D371D7C5}"/>
              </a:ext>
            </a:extLst>
          </p:cNvPr>
          <p:cNvSpPr txBox="1"/>
          <p:nvPr/>
        </p:nvSpPr>
        <p:spPr>
          <a:xfrm>
            <a:off x="340411" y="3934323"/>
            <a:ext cx="11631009" cy="2800767"/>
          </a:xfrm>
          <a:prstGeom prst="rect">
            <a:avLst/>
          </a:prstGeom>
          <a:noFill/>
        </p:spPr>
        <p:txBody>
          <a:bodyPr wrap="square">
            <a:spAutoFit/>
          </a:bodyPr>
          <a:lstStyle/>
          <a:p>
            <a:pPr marL="342900" indent="-3429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soils in South Slovak vineyards are well-drained and mineral-rich,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often featuring a mix of loam, clay, and sand over limestone and granite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bedrock. These soil characteristics allow the vines to thrive, with deeper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roots that access valuable minerals, adding complexity and depth to the wines. </a:t>
            </a:r>
          </a:p>
          <a:p>
            <a:pPr marL="342900" indent="-3429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warm climate promotes full ripening, especially for robust red varieties like Cabernet Sauvignon, Merlot, and </a:t>
            </a:r>
            <a:r>
              <a:rPr lang="en-US" sz="2200" dirty="0" err="1">
                <a:latin typeface="Times New Roman" panose="02020603050405020304" pitchFamily="18" charset="0"/>
                <a:cs typeface="Times New Roman" panose="02020603050405020304" pitchFamily="18" charset="0"/>
              </a:rPr>
              <a:t>Blaufränkisch</a:t>
            </a:r>
            <a:r>
              <a:rPr lang="en-US" sz="2200" dirty="0">
                <a:latin typeface="Times New Roman" panose="02020603050405020304" pitchFamily="18" charset="0"/>
                <a:cs typeface="Times New Roman" panose="02020603050405020304" pitchFamily="18" charset="0"/>
              </a:rPr>
              <a:t>. These reds are known for their concentration of fruit flavors, bold tannins, and spice, with Cabernet Sauvignon expressing dark berry notes, while </a:t>
            </a:r>
            <a:r>
              <a:rPr lang="en-US" sz="2200" dirty="0" err="1">
                <a:latin typeface="Times New Roman" panose="02020603050405020304" pitchFamily="18" charset="0"/>
                <a:cs typeface="Times New Roman" panose="02020603050405020304" pitchFamily="18" charset="0"/>
              </a:rPr>
              <a:t>Blaufränkisch</a:t>
            </a:r>
            <a:r>
              <a:rPr lang="en-US" sz="2200" dirty="0">
                <a:latin typeface="Times New Roman" panose="02020603050405020304" pitchFamily="18" charset="0"/>
                <a:cs typeface="Times New Roman" panose="02020603050405020304" pitchFamily="18" charset="0"/>
              </a:rPr>
              <a:t> offers layers of black cherry, pepper, and earthiness.</a:t>
            </a:r>
          </a:p>
        </p:txBody>
      </p:sp>
    </p:spTree>
    <p:extLst>
      <p:ext uri="{BB962C8B-B14F-4D97-AF65-F5344CB8AC3E}">
        <p14:creationId xmlns:p14="http://schemas.microsoft.com/office/powerpoint/2010/main" val="4192553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B5FD6C7-6234-4F4E-A6DD-FC3823E3E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39981-5878-27CC-0DE2-2C505BA02CE9}"/>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Slovakia</a:t>
            </a:r>
            <a:endParaRPr lang="en-US" sz="4400" b="1" dirty="0"/>
          </a:p>
        </p:txBody>
      </p:sp>
      <p:sp>
        <p:nvSpPr>
          <p:cNvPr id="3" name="Subtitle 2">
            <a:extLst>
              <a:ext uri="{FF2B5EF4-FFF2-40B4-BE49-F238E27FC236}">
                <a16:creationId xmlns:a16="http://schemas.microsoft.com/office/drawing/2014/main" id="{D235FCC1-25A2-54C3-C5DF-F9E5CA6929AD}"/>
              </a:ext>
            </a:extLst>
          </p:cNvPr>
          <p:cNvSpPr>
            <a:spLocks noGrp="1"/>
          </p:cNvSpPr>
          <p:nvPr>
            <p:ph type="subTitle" idx="1"/>
          </p:nvPr>
        </p:nvSpPr>
        <p:spPr>
          <a:xfrm>
            <a:off x="573024" y="1170432"/>
            <a:ext cx="11290113" cy="2868168"/>
          </a:xfrm>
        </p:spPr>
        <p:txBody>
          <a:bodyPr>
            <a:noAutofit/>
          </a:bodyPr>
          <a:lstStyle/>
          <a:p>
            <a:pPr algn="l"/>
            <a:r>
              <a:rPr lang="en-US" sz="2200" b="1" dirty="0"/>
              <a:t>South Slovak</a:t>
            </a:r>
            <a:r>
              <a:rPr lang="en-US" sz="2200" dirty="0"/>
              <a:t>: </a:t>
            </a:r>
          </a:p>
          <a:p>
            <a:pPr marL="342900" indent="-342900" algn="l">
              <a:lnSpc>
                <a:spcPct val="100000"/>
              </a:lnSpc>
              <a:buFont typeface="Arial" panose="020B0604020202020204" pitchFamily="34" charset="0"/>
              <a:buChar char="•"/>
            </a:pPr>
            <a:r>
              <a:rPr lang="en-US" sz="2200" dirty="0"/>
              <a:t>The whites in South Slovak are equally impressive, with Chardonnay and Sauvignon Blanc flourishing in the region’s microclimates. </a:t>
            </a:r>
          </a:p>
          <a:p>
            <a:pPr marL="342900" indent="-342900" algn="l">
              <a:lnSpc>
                <a:spcPct val="100000"/>
              </a:lnSpc>
              <a:buFont typeface="Arial" panose="020B0604020202020204" pitchFamily="34" charset="0"/>
              <a:buChar char="•"/>
            </a:pPr>
            <a:r>
              <a:rPr lang="en-US" sz="2200" dirty="0"/>
              <a:t>The Chardonnay wines often exhibit ripe tropical fruit flavors with a balancing minerality and a creamy texture that develops with oak aging. </a:t>
            </a:r>
          </a:p>
          <a:p>
            <a:pPr marL="342900" indent="-342900" algn="l">
              <a:lnSpc>
                <a:spcPct val="100000"/>
              </a:lnSpc>
              <a:buFont typeface="Arial" panose="020B0604020202020204" pitchFamily="34" charset="0"/>
              <a:buChar char="•"/>
            </a:pPr>
            <a:r>
              <a:rPr lang="en-US" sz="2200" dirty="0"/>
              <a:t>Sauvignon Blanc, on the other hand, retains bright acidity and showcases vibrant citrus and green fruit notes, reflecting the refreshing qualities of the local terroir.</a:t>
            </a:r>
          </a:p>
        </p:txBody>
      </p:sp>
      <p:pic>
        <p:nvPicPr>
          <p:cNvPr id="8" name="Picture 7" descr="A large group of wine barrels in a cellar&#10;&#10;Description automatically generated">
            <a:extLst>
              <a:ext uri="{FF2B5EF4-FFF2-40B4-BE49-F238E27FC236}">
                <a16:creationId xmlns:a16="http://schemas.microsoft.com/office/drawing/2014/main" id="{578EB856-6A5E-2E74-C867-EF2669572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38600"/>
            <a:ext cx="4514850" cy="2819400"/>
          </a:xfrm>
          <a:prstGeom prst="rect">
            <a:avLst/>
          </a:prstGeom>
        </p:spPr>
      </p:pic>
      <p:sp>
        <p:nvSpPr>
          <p:cNvPr id="10" name="TextBox 9">
            <a:extLst>
              <a:ext uri="{FF2B5EF4-FFF2-40B4-BE49-F238E27FC236}">
                <a16:creationId xmlns:a16="http://schemas.microsoft.com/office/drawing/2014/main" id="{FC604B37-C9CA-F937-39C8-2F86DC5AD261}"/>
              </a:ext>
            </a:extLst>
          </p:cNvPr>
          <p:cNvSpPr txBox="1"/>
          <p:nvPr/>
        </p:nvSpPr>
        <p:spPr>
          <a:xfrm>
            <a:off x="4630154" y="3995677"/>
            <a:ext cx="7561845" cy="2462213"/>
          </a:xfrm>
          <a:prstGeom prst="rect">
            <a:avLst/>
          </a:prstGeom>
          <a:noFill/>
        </p:spPr>
        <p:txBody>
          <a:bodyPr wrap="square">
            <a:spAutoFit/>
          </a:bodyPr>
          <a:lstStyle/>
          <a:p>
            <a:pPr marL="342900"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South Slovak region has seen a revival of viticultural innovation and experimentation, blending modern winemaking techniques with the area’s rich traditions. </a:t>
            </a:r>
          </a:p>
          <a:p>
            <a:pPr marL="342900"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With a combination of international varieties and a climate that enables full ripening, South Slovak wines offer a unique expression of the region’s terroir, making it a growing destination for wine enthusiasts. </a:t>
            </a:r>
          </a:p>
        </p:txBody>
      </p:sp>
    </p:spTree>
    <p:extLst>
      <p:ext uri="{BB962C8B-B14F-4D97-AF65-F5344CB8AC3E}">
        <p14:creationId xmlns:p14="http://schemas.microsoft.com/office/powerpoint/2010/main" val="1837901287"/>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A92826F-0F89-8F0C-FDB2-976630FF9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7ED14-C228-D335-4AA0-7DBBB01B8F93}"/>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Slovakia</a:t>
            </a:r>
            <a:endParaRPr lang="en-US" sz="4400" b="1" dirty="0"/>
          </a:p>
        </p:txBody>
      </p:sp>
      <p:sp>
        <p:nvSpPr>
          <p:cNvPr id="3" name="Subtitle 2">
            <a:extLst>
              <a:ext uri="{FF2B5EF4-FFF2-40B4-BE49-F238E27FC236}">
                <a16:creationId xmlns:a16="http://schemas.microsoft.com/office/drawing/2014/main" id="{AD38B18D-9269-AEFA-16EA-23EF1FA7BC3D}"/>
              </a:ext>
            </a:extLst>
          </p:cNvPr>
          <p:cNvSpPr>
            <a:spLocks noGrp="1"/>
          </p:cNvSpPr>
          <p:nvPr>
            <p:ph type="subTitle" idx="1"/>
          </p:nvPr>
        </p:nvSpPr>
        <p:spPr>
          <a:xfrm>
            <a:off x="571500" y="1098240"/>
            <a:ext cx="11364468" cy="5687568"/>
          </a:xfrm>
        </p:spPr>
        <p:txBody>
          <a:bodyPr>
            <a:noAutofit/>
          </a:bodyPr>
          <a:lstStyle/>
          <a:p>
            <a:pPr marL="457200" indent="-457200" algn="l">
              <a:buFont typeface="Arial" panose="020B0604020202020204" pitchFamily="34" charset="0"/>
              <a:buChar char="•"/>
            </a:pPr>
            <a:r>
              <a:rPr lang="en-US" sz="2200" b="1" dirty="0"/>
              <a:t>Central Slovak</a:t>
            </a:r>
            <a:r>
              <a:rPr lang="en-US" sz="2200" dirty="0"/>
              <a:t>: Nestled in the heart of Slovakia, the </a:t>
            </a:r>
            <a:br>
              <a:rPr lang="en-US" sz="2200" dirty="0"/>
            </a:br>
            <a:r>
              <a:rPr lang="en-US" sz="2200" dirty="0"/>
              <a:t>Central Slovak wine region is known for its varied soil </a:t>
            </a:r>
            <a:br>
              <a:rPr lang="en-US" sz="2200" dirty="0"/>
            </a:br>
            <a:r>
              <a:rPr lang="en-US" sz="2200" dirty="0"/>
              <a:t>composition and picturesque landscapes, making it a </a:t>
            </a:r>
            <a:br>
              <a:rPr lang="en-US" sz="2200" dirty="0"/>
            </a:br>
            <a:r>
              <a:rPr lang="en-US" sz="2200" dirty="0"/>
              <a:t>unique terroir for producing wines that strike a fine </a:t>
            </a:r>
            <a:br>
              <a:rPr lang="en-US" sz="2200" dirty="0"/>
            </a:br>
            <a:r>
              <a:rPr lang="en-US" sz="2200" dirty="0"/>
              <a:t>balance between acidity and body.</a:t>
            </a:r>
          </a:p>
          <a:p>
            <a:pPr marL="457200" indent="-457200" algn="l">
              <a:buFont typeface="Arial" panose="020B0604020202020204" pitchFamily="34" charset="0"/>
              <a:buChar char="•"/>
            </a:pPr>
            <a:r>
              <a:rPr lang="en-US" sz="2200" dirty="0"/>
              <a:t> The region’s vineyards are planted across gentle hills and </a:t>
            </a:r>
            <a:br>
              <a:rPr lang="en-US" sz="2200" dirty="0"/>
            </a:br>
            <a:r>
              <a:rPr lang="en-US" sz="2200" dirty="0"/>
              <a:t>valleys, where the soils are notably diverse, ranging from volcanic and mineral-rich types to clay, sandstone, and loess. This variety contributes complexity and depth to the wines, giving them unique mineral notes and a refined structure that distinguishes them from other Slovak regions.</a:t>
            </a:r>
          </a:p>
          <a:p>
            <a:pPr marL="457200" indent="-457200" algn="l">
              <a:buFont typeface="Arial" panose="020B0604020202020204" pitchFamily="34" charset="0"/>
              <a:buChar char="•"/>
            </a:pPr>
            <a:r>
              <a:rPr lang="en-US" sz="2200" dirty="0"/>
              <a:t>The climate here is relatively mild, with a mix of warm summers and cooler autumns, allowing grapes to ripen gradually, enhancing the aromatic qualities and retaining vibrant acidity. </a:t>
            </a:r>
          </a:p>
          <a:p>
            <a:pPr marL="457200" indent="-457200" algn="l">
              <a:buFont typeface="Arial" panose="020B0604020202020204" pitchFamily="34" charset="0"/>
              <a:buChar char="•"/>
            </a:pPr>
            <a:r>
              <a:rPr lang="en-US" sz="2200" dirty="0"/>
              <a:t>This environment is especially favorable for white varietals like Riesling and </a:t>
            </a:r>
            <a:r>
              <a:rPr lang="en-US" sz="2200" dirty="0" err="1"/>
              <a:t>Welschriesling</a:t>
            </a:r>
            <a:r>
              <a:rPr lang="en-US" sz="2200" dirty="0"/>
              <a:t>, which are the stars of Central Slovak’s offerings. </a:t>
            </a:r>
          </a:p>
          <a:p>
            <a:pPr marL="457200" indent="-457200" algn="l">
              <a:buFont typeface="Arial" panose="020B0604020202020204" pitchFamily="34" charset="0"/>
              <a:buChar char="•"/>
            </a:pPr>
            <a:r>
              <a:rPr lang="en-US" sz="2200" dirty="0"/>
              <a:t>Riesling, in particular, shines with bright acidity, fresh citrus, and stone fruit notes, often accompanied by a subtle mineral edge from the volcanic soils. </a:t>
            </a:r>
            <a:r>
              <a:rPr lang="en-US" sz="2200" dirty="0" err="1"/>
              <a:t>Welschriesling</a:t>
            </a:r>
            <a:r>
              <a:rPr lang="en-US" sz="2200" dirty="0"/>
              <a:t>, while similar in name, produces wines with floral aromas, green apple notes, and a crisp, refreshing finish.</a:t>
            </a:r>
          </a:p>
        </p:txBody>
      </p:sp>
      <p:pic>
        <p:nvPicPr>
          <p:cNvPr id="5" name="Picture 4" descr="A map of the country&#10;&#10;Description automatically generated">
            <a:extLst>
              <a:ext uri="{FF2B5EF4-FFF2-40B4-BE49-F238E27FC236}">
                <a16:creationId xmlns:a16="http://schemas.microsoft.com/office/drawing/2014/main" id="{C7A9B6BE-E16A-BC53-83BF-684177A27FFA}"/>
              </a:ext>
            </a:extLst>
          </p:cNvPr>
          <p:cNvPicPr>
            <a:picLocks noChangeAspect="1"/>
          </p:cNvPicPr>
          <p:nvPr/>
        </p:nvPicPr>
        <p:blipFill>
          <a:blip r:embed="rId3">
            <a:extLst>
              <a:ext uri="{28A0092B-C50C-407E-A947-70E740481C1C}">
                <a14:useLocalDpi xmlns:a14="http://schemas.microsoft.com/office/drawing/2010/main" val="0"/>
              </a:ext>
            </a:extLst>
          </a:blip>
          <a:srcRect l="29426" t="43252"/>
          <a:stretch/>
        </p:blipFill>
        <p:spPr>
          <a:xfrm>
            <a:off x="7640053" y="1170433"/>
            <a:ext cx="4551947" cy="1861526"/>
          </a:xfrm>
          <a:prstGeom prst="rect">
            <a:avLst/>
          </a:prstGeom>
        </p:spPr>
      </p:pic>
    </p:spTree>
    <p:extLst>
      <p:ext uri="{BB962C8B-B14F-4D97-AF65-F5344CB8AC3E}">
        <p14:creationId xmlns:p14="http://schemas.microsoft.com/office/powerpoint/2010/main" val="2696874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Slovakia</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1858900" y="1170432"/>
            <a:ext cx="10077068" cy="5535168"/>
          </a:xfrm>
        </p:spPr>
        <p:txBody>
          <a:bodyPr>
            <a:noAutofit/>
          </a:bodyPr>
          <a:lstStyle/>
          <a:p>
            <a:pPr marL="457200" indent="-457200" algn="l">
              <a:buFont typeface="Arial" panose="020B0604020202020204" pitchFamily="34" charset="0"/>
              <a:buChar char="•"/>
            </a:pPr>
            <a:r>
              <a:rPr lang="en-US" sz="2400" b="1" dirty="0"/>
              <a:t>Central Slovak</a:t>
            </a:r>
            <a:r>
              <a:rPr lang="en-US" sz="2400" dirty="0"/>
              <a:t>: The red wines from Central Slovak also benefit from the region's balanced climate and diverse soils, resulting in smooth, elegant expressions. </a:t>
            </a:r>
          </a:p>
          <a:p>
            <a:pPr marL="457200" indent="-457200" algn="l">
              <a:buFont typeface="Arial" panose="020B0604020202020204" pitchFamily="34" charset="0"/>
              <a:buChar char="•"/>
            </a:pPr>
            <a:r>
              <a:rPr lang="en-US" sz="2400" dirty="0"/>
              <a:t>Varieties like Pinot Noir and </a:t>
            </a:r>
            <a:r>
              <a:rPr lang="en-US" sz="2400" dirty="0" err="1"/>
              <a:t>Blaufränkisch</a:t>
            </a:r>
            <a:r>
              <a:rPr lang="en-US" sz="2400" dirty="0"/>
              <a:t> thrive here, producing reds with soft tannins and complex fruit profiles, often layered with earthy undertones that reflect the terroir.</a:t>
            </a:r>
          </a:p>
          <a:p>
            <a:pPr marL="457200" indent="-457200" algn="l">
              <a:buFont typeface="Arial" panose="020B0604020202020204" pitchFamily="34" charset="0"/>
              <a:buChar char="•"/>
            </a:pPr>
            <a:r>
              <a:rPr lang="en-US" sz="2400" dirty="0"/>
              <a:t>This region is also celebrated for its focus on sustainable viticulture and traditional methods, which contribute to the purity and authenticity of its wines. </a:t>
            </a:r>
          </a:p>
          <a:p>
            <a:pPr marL="457200" indent="-457200" algn="l">
              <a:buFont typeface="Arial" panose="020B0604020202020204" pitchFamily="34" charset="0"/>
              <a:buChar char="•"/>
            </a:pPr>
            <a:r>
              <a:rPr lang="en-US" sz="2400" dirty="0"/>
              <a:t>The winemaking communities here take pride in maintaining practices that respect the land and the legacy of Slovak wine. </a:t>
            </a:r>
          </a:p>
          <a:p>
            <a:pPr marL="457200" indent="-457200" algn="l">
              <a:buFont typeface="Arial" panose="020B0604020202020204" pitchFamily="34" charset="0"/>
              <a:buChar char="•"/>
            </a:pPr>
            <a:r>
              <a:rPr lang="en-US" sz="2400" dirty="0"/>
              <a:t>For wine enthusiasts, Central Slovak offers a serene and scenic destination, with opportunities to explore local vineyards and cellars, taste the balanced and expressive wines, and experience the warmth of Slovak hospitality.</a:t>
            </a:r>
          </a:p>
        </p:txBody>
      </p:sp>
      <p:pic>
        <p:nvPicPr>
          <p:cNvPr id="7" name="Picture 6" descr="A black bottle with a gold logo&#10;&#10;Description automatically generated">
            <a:extLst>
              <a:ext uri="{FF2B5EF4-FFF2-40B4-BE49-F238E27FC236}">
                <a16:creationId xmlns:a16="http://schemas.microsoft.com/office/drawing/2014/main" id="{0FAE93C4-BAD7-40C2-C494-E2A3A3382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84" y="80368"/>
            <a:ext cx="1582132" cy="7138579"/>
          </a:xfrm>
          <a:prstGeom prst="rect">
            <a:avLst/>
          </a:prstGeom>
        </p:spPr>
      </p:pic>
    </p:spTree>
    <p:extLst>
      <p:ext uri="{BB962C8B-B14F-4D97-AF65-F5344CB8AC3E}">
        <p14:creationId xmlns:p14="http://schemas.microsoft.com/office/powerpoint/2010/main" val="3222005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22E325A-7AC9-7649-3513-ADA7FDBA2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6A793-426D-A614-CD94-0E2E535C8A88}"/>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Slovakia</a:t>
            </a:r>
            <a:endParaRPr lang="en-US" sz="4400" b="1" dirty="0"/>
          </a:p>
        </p:txBody>
      </p:sp>
      <p:sp>
        <p:nvSpPr>
          <p:cNvPr id="3" name="Subtitle 2">
            <a:extLst>
              <a:ext uri="{FF2B5EF4-FFF2-40B4-BE49-F238E27FC236}">
                <a16:creationId xmlns:a16="http://schemas.microsoft.com/office/drawing/2014/main" id="{AB188697-6A28-BF6A-8F4D-E0099D4597FB}"/>
              </a:ext>
            </a:extLst>
          </p:cNvPr>
          <p:cNvSpPr>
            <a:spLocks noGrp="1"/>
          </p:cNvSpPr>
          <p:nvPr>
            <p:ph type="subTitle" idx="1"/>
          </p:nvPr>
        </p:nvSpPr>
        <p:spPr>
          <a:xfrm>
            <a:off x="571500" y="1122304"/>
            <a:ext cx="11620500" cy="5535168"/>
          </a:xfrm>
        </p:spPr>
        <p:txBody>
          <a:bodyPr>
            <a:noAutofit/>
          </a:bodyPr>
          <a:lstStyle/>
          <a:p>
            <a:pPr marL="396875" marR="0" indent="-396875" algn="l">
              <a:buFont typeface="Arial" panose="020B0604020202020204" pitchFamily="34" charset="0"/>
              <a:buChar char="•"/>
            </a:pPr>
            <a:r>
              <a:rPr lang="en-US" sz="2400" b="1" dirty="0">
                <a:effectLst/>
                <a:latin typeface="Times New Roman" panose="02020603050405020304" pitchFamily="18" charset="0"/>
                <a:ea typeface="Times New Roman" panose="02020603050405020304" pitchFamily="18" charset="0"/>
              </a:rPr>
              <a:t>Eastern Slovak: </a:t>
            </a:r>
            <a:r>
              <a:rPr lang="en-US" sz="2400" dirty="0">
                <a:effectLst/>
                <a:latin typeface="Times New Roman" panose="02020603050405020304" pitchFamily="18" charset="0"/>
                <a:ea typeface="Times New Roman" panose="02020603050405020304" pitchFamily="18" charset="0"/>
              </a:rPr>
              <a:t>The Eastern Slovak wine region, although</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modest in size, is a hidden gem that produces a diverse range of</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both white and red wines. </a:t>
            </a:r>
          </a:p>
          <a:p>
            <a:pPr marL="396875" marR="0" indent="-396875" algn="l">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Tucked into the eastern corner of Slovakia, near the borders of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Hungary and Ukraine, this region</a:t>
            </a:r>
            <a:r>
              <a:rPr lang="en-US" sz="2400" dirty="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benefits from a unique mix of</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continental and Eastern European climate influences. </a:t>
            </a:r>
          </a:p>
          <a:p>
            <a:pPr marL="396875" marR="0" indent="-396875" algn="l">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The summers here are warm, while the cooler autumns provide a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slower ripening period, which helps retain acidity and build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nuanced flavors in the grapes. Though lesser-known internationally, the wines from Eastern Slovak vineyards reflect a dedication to quality and craftsmanship, often surprising visitors with their elegance and depth.</a:t>
            </a:r>
          </a:p>
          <a:p>
            <a:pPr marL="396875" marR="0" indent="-396875" algn="l">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The soils in Eastern Slovak vineyards vary across the landscape, featuring fertile loams, sandstone, and volcanic soils that imbue the wines with subtle mineral and earthy qualities. These soils are particularly suited to cultivating both red and white varietals, with many of the vines being planted on gentle slopes that benefit from excellent sunlight exposure and drainage.</a:t>
            </a:r>
          </a:p>
        </p:txBody>
      </p:sp>
      <p:pic>
        <p:nvPicPr>
          <p:cNvPr id="5" name="Picture 4" descr="A map of the country&#10;&#10;Description automatically generated">
            <a:extLst>
              <a:ext uri="{FF2B5EF4-FFF2-40B4-BE49-F238E27FC236}">
                <a16:creationId xmlns:a16="http://schemas.microsoft.com/office/drawing/2014/main" id="{107D0896-370C-6FF0-8030-83F4BCFA23D9}"/>
              </a:ext>
            </a:extLst>
          </p:cNvPr>
          <p:cNvPicPr>
            <a:picLocks noChangeAspect="1"/>
          </p:cNvPicPr>
          <p:nvPr/>
        </p:nvPicPr>
        <p:blipFill>
          <a:blip r:embed="rId3">
            <a:extLst>
              <a:ext uri="{28A0092B-C50C-407E-A947-70E740481C1C}">
                <a14:useLocalDpi xmlns:a14="http://schemas.microsoft.com/office/drawing/2010/main" val="0"/>
              </a:ext>
            </a:extLst>
          </a:blip>
          <a:srcRect l="64213" b="35846"/>
          <a:stretch/>
        </p:blipFill>
        <p:spPr>
          <a:xfrm>
            <a:off x="9080691" y="1170432"/>
            <a:ext cx="3111309" cy="2839453"/>
          </a:xfrm>
          <a:prstGeom prst="rect">
            <a:avLst/>
          </a:prstGeom>
        </p:spPr>
      </p:pic>
    </p:spTree>
    <p:extLst>
      <p:ext uri="{BB962C8B-B14F-4D97-AF65-F5344CB8AC3E}">
        <p14:creationId xmlns:p14="http://schemas.microsoft.com/office/powerpoint/2010/main" val="118479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ea typeface="Aptos" panose="020B0004020202020204" pitchFamily="34" charset="0"/>
              </a:rPr>
              <a:t>An Introduction to Wine in Slovakia</a:t>
            </a:r>
            <a:endParaRPr lang="en-US" kern="100" dirty="0">
              <a:effectLst/>
              <a:ea typeface="Aptos" panose="020B0004020202020204" pitchFamily="34" charset="0"/>
            </a:endParaRPr>
          </a:p>
        </p:txBody>
      </p:sp>
      <p:sp>
        <p:nvSpPr>
          <p:cNvPr id="4" name="TextBox 3">
            <a:extLst>
              <a:ext uri="{FF2B5EF4-FFF2-40B4-BE49-F238E27FC236}">
                <a16:creationId xmlns:a16="http://schemas.microsoft.com/office/drawing/2014/main" id="{3781C9BB-E8E3-DB4D-53E4-013781664C27}"/>
              </a:ext>
            </a:extLst>
          </p:cNvPr>
          <p:cNvSpPr txBox="1"/>
          <p:nvPr/>
        </p:nvSpPr>
        <p:spPr>
          <a:xfrm>
            <a:off x="609600" y="1170431"/>
            <a:ext cx="10960100" cy="4832092"/>
          </a:xfrm>
          <a:prstGeom prst="rect">
            <a:avLst/>
          </a:prstGeom>
          <a:noFill/>
        </p:spPr>
        <p:txBody>
          <a:bodyPr wrap="square">
            <a:spAutoFit/>
          </a:bodyPr>
          <a:lstStyle/>
          <a:p>
            <a:pPr marL="342900" indent="-342900" algn="l">
              <a:buFont typeface="Arial" panose="020B0604020202020204" pitchFamily="34" charset="0"/>
              <a:buChar char="•"/>
            </a:pPr>
            <a:r>
              <a:rPr lang="en-US" sz="2200" b="0" i="0" dirty="0">
                <a:solidFill>
                  <a:srgbClr val="121512"/>
                </a:solidFill>
                <a:effectLst/>
                <a:latin typeface="Times New Roman" panose="02020603050405020304" pitchFamily="18" charset="0"/>
                <a:cs typeface="Times New Roman" panose="02020603050405020304" pitchFamily="18" charset="0"/>
              </a:rPr>
              <a:t>Slovakia, a hidden gem in Central Europe, boasts a rich and </a:t>
            </a:r>
            <a:br>
              <a:rPr lang="en-US" sz="2200" b="0" i="0" dirty="0">
                <a:solidFill>
                  <a:srgbClr val="121512"/>
                </a:solidFill>
                <a:effectLst/>
                <a:latin typeface="Times New Roman" panose="02020603050405020304" pitchFamily="18" charset="0"/>
                <a:cs typeface="Times New Roman" panose="02020603050405020304" pitchFamily="18" charset="0"/>
              </a:rPr>
            </a:br>
            <a:r>
              <a:rPr lang="en-US" sz="2200" b="0" i="0" dirty="0">
                <a:solidFill>
                  <a:srgbClr val="121512"/>
                </a:solidFill>
                <a:effectLst/>
                <a:latin typeface="Times New Roman" panose="02020603050405020304" pitchFamily="18" charset="0"/>
                <a:cs typeface="Times New Roman" panose="02020603050405020304" pitchFamily="18" charset="0"/>
              </a:rPr>
              <a:t>diverse wine culture that dates back over a thousand years. </a:t>
            </a:r>
          </a:p>
          <a:p>
            <a:pPr marL="342900" indent="-342900" algn="l">
              <a:buFont typeface="Arial" panose="020B0604020202020204" pitchFamily="34" charset="0"/>
              <a:buChar char="•"/>
            </a:pPr>
            <a:r>
              <a:rPr lang="en-US" sz="2200" b="0" i="0" dirty="0">
                <a:solidFill>
                  <a:srgbClr val="121512"/>
                </a:solidFill>
                <a:effectLst/>
                <a:latin typeface="Times New Roman" panose="02020603050405020304" pitchFamily="18" charset="0"/>
                <a:cs typeface="Times New Roman" panose="02020603050405020304" pitchFamily="18" charset="0"/>
              </a:rPr>
              <a:t>Nestled within the scenic Carpathian Mountains, the country’s</a:t>
            </a:r>
            <a:br>
              <a:rPr lang="en-US" sz="2200" b="0" i="0" dirty="0">
                <a:solidFill>
                  <a:srgbClr val="121512"/>
                </a:solidFill>
                <a:effectLst/>
                <a:latin typeface="Times New Roman" panose="02020603050405020304" pitchFamily="18" charset="0"/>
                <a:cs typeface="Times New Roman" panose="02020603050405020304" pitchFamily="18" charset="0"/>
              </a:rPr>
            </a:br>
            <a:r>
              <a:rPr lang="en-US" sz="2200" b="0" i="0" dirty="0">
                <a:solidFill>
                  <a:srgbClr val="121512"/>
                </a:solidFill>
                <a:effectLst/>
                <a:latin typeface="Times New Roman" panose="02020603050405020304" pitchFamily="18" charset="0"/>
                <a:cs typeface="Times New Roman" panose="02020603050405020304" pitchFamily="18" charset="0"/>
              </a:rPr>
              <a:t>unique climate and varied topography create the perfect </a:t>
            </a:r>
            <a:br>
              <a:rPr lang="en-US" sz="2200" b="0" i="0" dirty="0">
                <a:solidFill>
                  <a:srgbClr val="121512"/>
                </a:solidFill>
                <a:effectLst/>
                <a:latin typeface="Times New Roman" panose="02020603050405020304" pitchFamily="18" charset="0"/>
                <a:cs typeface="Times New Roman" panose="02020603050405020304" pitchFamily="18" charset="0"/>
              </a:rPr>
            </a:br>
            <a:r>
              <a:rPr lang="en-US" sz="2200" b="0" i="0" dirty="0">
                <a:solidFill>
                  <a:srgbClr val="121512"/>
                </a:solidFill>
                <a:effectLst/>
                <a:latin typeface="Times New Roman" panose="02020603050405020304" pitchFamily="18" charset="0"/>
                <a:cs typeface="Times New Roman" panose="02020603050405020304" pitchFamily="18" charset="0"/>
              </a:rPr>
              <a:t>conditions for viticulture. </a:t>
            </a:r>
          </a:p>
          <a:p>
            <a:pPr marL="342900" indent="-342900" algn="l">
              <a:buFont typeface="Arial" panose="020B0604020202020204" pitchFamily="34" charset="0"/>
              <a:buChar char="•"/>
            </a:pPr>
            <a:r>
              <a:rPr lang="en-US" sz="2200" b="0" i="0" dirty="0">
                <a:solidFill>
                  <a:srgbClr val="121512"/>
                </a:solidFill>
                <a:effectLst/>
                <a:latin typeface="Times New Roman" panose="02020603050405020304" pitchFamily="18" charset="0"/>
                <a:cs typeface="Times New Roman" panose="02020603050405020304" pitchFamily="18" charset="0"/>
              </a:rPr>
              <a:t>Slovakia is home to more than 74,000 acres of vineyards, </a:t>
            </a:r>
            <a:br>
              <a:rPr lang="en-US" sz="2200" b="0" i="0" dirty="0">
                <a:solidFill>
                  <a:srgbClr val="121512"/>
                </a:solidFill>
                <a:effectLst/>
                <a:latin typeface="Times New Roman" panose="02020603050405020304" pitchFamily="18" charset="0"/>
                <a:cs typeface="Times New Roman" panose="02020603050405020304" pitchFamily="18" charset="0"/>
              </a:rPr>
            </a:br>
            <a:r>
              <a:rPr lang="en-US" sz="2200" b="0" i="0" dirty="0">
                <a:solidFill>
                  <a:srgbClr val="121512"/>
                </a:solidFill>
                <a:effectLst/>
                <a:latin typeface="Times New Roman" panose="02020603050405020304" pitchFamily="18" charset="0"/>
                <a:cs typeface="Times New Roman" panose="02020603050405020304" pitchFamily="18" charset="0"/>
              </a:rPr>
              <a:t>primarily located in the regions of </a:t>
            </a:r>
            <a:r>
              <a:rPr lang="en-US" sz="2200" b="0" i="0" dirty="0" err="1">
                <a:solidFill>
                  <a:srgbClr val="121512"/>
                </a:solidFill>
                <a:effectLst/>
                <a:latin typeface="Times New Roman" panose="02020603050405020304" pitchFamily="18" charset="0"/>
                <a:cs typeface="Times New Roman" panose="02020603050405020304" pitchFamily="18" charset="0"/>
              </a:rPr>
              <a:t>Tokaj</a:t>
            </a:r>
            <a:r>
              <a:rPr lang="en-US" sz="2200" b="0" i="0" dirty="0">
                <a:solidFill>
                  <a:srgbClr val="121512"/>
                </a:solidFill>
                <a:effectLst/>
                <a:latin typeface="Times New Roman" panose="02020603050405020304" pitchFamily="18" charset="0"/>
                <a:cs typeface="Times New Roman" panose="02020603050405020304" pitchFamily="18" charset="0"/>
              </a:rPr>
              <a:t>, Nitra, and the </a:t>
            </a:r>
            <a:br>
              <a:rPr lang="en-US" sz="2200" b="0" i="0" dirty="0">
                <a:solidFill>
                  <a:srgbClr val="121512"/>
                </a:solidFill>
                <a:effectLst/>
                <a:latin typeface="Times New Roman" panose="02020603050405020304" pitchFamily="18" charset="0"/>
                <a:cs typeface="Times New Roman" panose="02020603050405020304" pitchFamily="18" charset="0"/>
              </a:rPr>
            </a:br>
            <a:r>
              <a:rPr lang="en-US" sz="2200" b="0" i="0" dirty="0">
                <a:solidFill>
                  <a:srgbClr val="121512"/>
                </a:solidFill>
                <a:effectLst/>
                <a:latin typeface="Times New Roman" panose="02020603050405020304" pitchFamily="18" charset="0"/>
                <a:cs typeface="Times New Roman" panose="02020603050405020304" pitchFamily="18" charset="0"/>
              </a:rPr>
              <a:t>Small Carpathians, where both indigenous and international grape varieties thrive. </a:t>
            </a:r>
          </a:p>
          <a:p>
            <a:pPr marL="342900" indent="-342900" algn="l">
              <a:buFont typeface="Arial" panose="020B0604020202020204" pitchFamily="34" charset="0"/>
              <a:buChar char="•"/>
            </a:pPr>
            <a:r>
              <a:rPr lang="en-US" sz="2200" b="0" i="0" dirty="0">
                <a:solidFill>
                  <a:srgbClr val="121512"/>
                </a:solidFill>
                <a:effectLst/>
                <a:latin typeface="Times New Roman" panose="02020603050405020304" pitchFamily="18" charset="0"/>
                <a:cs typeface="Times New Roman" panose="02020603050405020304" pitchFamily="18" charset="0"/>
              </a:rPr>
              <a:t>Slovak wines, often overshadowed by their more famous neighbors, offer a delightful range of flavors and styles, from crisp whites to full-bodied reds and exquisite sweet wines. </a:t>
            </a:r>
          </a:p>
          <a:p>
            <a:pPr marL="342900" indent="-342900" algn="l">
              <a:buFont typeface="Arial" panose="020B0604020202020204" pitchFamily="34" charset="0"/>
              <a:buChar char="•"/>
            </a:pPr>
            <a:r>
              <a:rPr lang="en-US" sz="2200" b="0" i="0" dirty="0">
                <a:solidFill>
                  <a:srgbClr val="121512"/>
                </a:solidFill>
                <a:effectLst/>
                <a:latin typeface="Times New Roman" panose="02020603050405020304" pitchFamily="18" charset="0"/>
                <a:cs typeface="Times New Roman" panose="02020603050405020304" pitchFamily="18" charset="0"/>
              </a:rPr>
              <a:t>As the industry continues to develop, winemakers are increasingly focused on quality and sustainability, drawing on traditional methods while embracing modern techniques. Let’s explore Slovakia’s captivating wine heritage, discover unique varietals, and appreciate the dedication of its passionate winemakers.</a:t>
            </a:r>
          </a:p>
        </p:txBody>
      </p:sp>
      <p:pic>
        <p:nvPicPr>
          <p:cNvPr id="6" name="Picture 5" descr="A map of europe with red and green countries/regions&#10;&#10;Description automatically generated">
            <a:extLst>
              <a:ext uri="{FF2B5EF4-FFF2-40B4-BE49-F238E27FC236}">
                <a16:creationId xmlns:a16="http://schemas.microsoft.com/office/drawing/2014/main" id="{44FED910-40D3-626A-80A8-09EF65D3A9F4}"/>
              </a:ext>
            </a:extLst>
          </p:cNvPr>
          <p:cNvPicPr>
            <a:picLocks noChangeAspect="1"/>
          </p:cNvPicPr>
          <p:nvPr/>
        </p:nvPicPr>
        <p:blipFill>
          <a:blip r:embed="rId2">
            <a:extLst>
              <a:ext uri="{28A0092B-C50C-407E-A947-70E740481C1C}">
                <a14:useLocalDpi xmlns:a14="http://schemas.microsoft.com/office/drawing/2010/main" val="0"/>
              </a:ext>
            </a:extLst>
          </a:blip>
          <a:srcRect l="19167" t="50000" r="15313"/>
          <a:stretch/>
        </p:blipFill>
        <p:spPr>
          <a:xfrm>
            <a:off x="8022336" y="1289911"/>
            <a:ext cx="4169664" cy="2257961"/>
          </a:xfrm>
          <a:prstGeom prst="rect">
            <a:avLst/>
          </a:prstGeom>
        </p:spPr>
      </p:pic>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DA424A9-F6B8-B828-544A-950CEA272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FEF36-2FDD-0EF1-7DE3-F2C2504951CD}"/>
              </a:ext>
            </a:extLst>
          </p:cNvPr>
          <p:cNvSpPr>
            <a:spLocks noGrp="1"/>
          </p:cNvSpPr>
          <p:nvPr>
            <p:ph type="ctrTitle"/>
          </p:nvPr>
        </p:nvSpPr>
        <p:spPr>
          <a:xfrm>
            <a:off x="0" y="1"/>
            <a:ext cx="12192000" cy="1170431"/>
          </a:xfrm>
        </p:spPr>
        <p:txBody>
          <a:bodyPr anchor="ctr">
            <a:noAutofit/>
          </a:bodyPr>
          <a:lstStyle/>
          <a:p>
            <a:pPr>
              <a:lnSpc>
                <a:spcPct val="100000"/>
              </a:lnSpc>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Slovakia</a:t>
            </a:r>
            <a:endParaRPr lang="en-US" sz="4400" b="1" dirty="0"/>
          </a:p>
        </p:txBody>
      </p:sp>
      <p:sp>
        <p:nvSpPr>
          <p:cNvPr id="3" name="Subtitle 2">
            <a:extLst>
              <a:ext uri="{FF2B5EF4-FFF2-40B4-BE49-F238E27FC236}">
                <a16:creationId xmlns:a16="http://schemas.microsoft.com/office/drawing/2014/main" id="{8FFDE475-402A-5F99-EA27-0AC687A4DE08}"/>
              </a:ext>
            </a:extLst>
          </p:cNvPr>
          <p:cNvSpPr>
            <a:spLocks noGrp="1"/>
          </p:cNvSpPr>
          <p:nvPr>
            <p:ph type="subTitle" idx="1"/>
          </p:nvPr>
        </p:nvSpPr>
        <p:spPr>
          <a:xfrm>
            <a:off x="1720420" y="1170432"/>
            <a:ext cx="10275064" cy="5535168"/>
          </a:xfrm>
        </p:spPr>
        <p:txBody>
          <a:bodyPr>
            <a:noAutofit/>
          </a:bodyPr>
          <a:lstStyle/>
          <a:p>
            <a:pPr marL="396875" marR="0" indent="-396875" algn="l">
              <a:buFont typeface="Arial" panose="020B0604020202020204" pitchFamily="34" charset="0"/>
              <a:buChar char="•"/>
            </a:pPr>
            <a:r>
              <a:rPr lang="en-US" sz="2400" b="1" dirty="0">
                <a:effectLst/>
                <a:latin typeface="Times New Roman" panose="02020603050405020304" pitchFamily="18" charset="0"/>
                <a:ea typeface="Times New Roman" panose="02020603050405020304" pitchFamily="18" charset="0"/>
              </a:rPr>
              <a:t>Eastern Slovak: </a:t>
            </a:r>
            <a:r>
              <a:rPr lang="en-US" sz="2400" dirty="0">
                <a:effectLst/>
                <a:latin typeface="Times New Roman" panose="02020603050405020304" pitchFamily="18" charset="0"/>
                <a:ea typeface="Times New Roman" panose="02020603050405020304" pitchFamily="18" charset="0"/>
              </a:rPr>
              <a:t>The white wines from Eastern Slovak stand out for their vibrant acidity and delicate aromas. Varieties like Riesling and </a:t>
            </a:r>
            <a:r>
              <a:rPr lang="en-US" sz="2400" dirty="0" err="1">
                <a:effectLst/>
                <a:latin typeface="Times New Roman" panose="02020603050405020304" pitchFamily="18" charset="0"/>
                <a:ea typeface="Times New Roman" panose="02020603050405020304" pitchFamily="18" charset="0"/>
              </a:rPr>
              <a:t>Welschriesling</a:t>
            </a:r>
            <a:r>
              <a:rPr lang="en-US" sz="2400" dirty="0">
                <a:effectLst/>
                <a:latin typeface="Times New Roman" panose="02020603050405020304" pitchFamily="18" charset="0"/>
                <a:ea typeface="Times New Roman" panose="02020603050405020304" pitchFamily="18" charset="0"/>
              </a:rPr>
              <a:t> offer crisp, citrusy notes with underlying hints of minerality and green apple. </a:t>
            </a:r>
          </a:p>
          <a:p>
            <a:pPr marL="396875" marR="0" indent="-396875" algn="l">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Pinot Gris and </a:t>
            </a:r>
            <a:r>
              <a:rPr lang="en-US" sz="2400" dirty="0" err="1">
                <a:effectLst/>
                <a:latin typeface="Times New Roman" panose="02020603050405020304" pitchFamily="18" charset="0"/>
                <a:ea typeface="Times New Roman" panose="02020603050405020304" pitchFamily="18" charset="0"/>
              </a:rPr>
              <a:t>Tramín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Červený</a:t>
            </a:r>
            <a:r>
              <a:rPr lang="en-US" sz="2400" dirty="0">
                <a:effectLst/>
                <a:latin typeface="Times New Roman" panose="02020603050405020304" pitchFamily="18" charset="0"/>
                <a:ea typeface="Times New Roman" panose="02020603050405020304" pitchFamily="18" charset="0"/>
              </a:rPr>
              <a:t> (Gewürztraminer) also perform well here, producing aromatic wines with floral and stone fruit characteristics, balanced by a fresh, zesty acidity.</a:t>
            </a:r>
          </a:p>
          <a:p>
            <a:pPr marL="396875" marR="0" indent="-396875" algn="l">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Red wines in this region, while lesser-known, are gaining recognition for their smooth tannins and expressive fruit flavors. </a:t>
            </a:r>
          </a:p>
          <a:p>
            <a:pPr marL="396875" marR="0" indent="-396875" algn="l">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Varietals like </a:t>
            </a:r>
            <a:r>
              <a:rPr lang="en-US" sz="2400" dirty="0" err="1">
                <a:effectLst/>
                <a:latin typeface="Times New Roman" panose="02020603050405020304" pitchFamily="18" charset="0"/>
                <a:ea typeface="Times New Roman" panose="02020603050405020304" pitchFamily="18" charset="0"/>
              </a:rPr>
              <a:t>Blaufränkisch</a:t>
            </a:r>
            <a:r>
              <a:rPr lang="en-US" sz="2400" dirty="0">
                <a:effectLst/>
                <a:latin typeface="Times New Roman" panose="02020603050405020304" pitchFamily="18" charset="0"/>
                <a:ea typeface="Times New Roman" panose="02020603050405020304" pitchFamily="18" charset="0"/>
              </a:rPr>
              <a:t> and St. Laurent are commonly grown, yielding wines with rich cherry and berry flavors, often accompanied by hints of spice and earthiness, with a soft, approachable structure, making them versatile and appealing for a range of palates.</a:t>
            </a:r>
          </a:p>
          <a:p>
            <a:pPr marL="396875" marR="0" indent="-396875" algn="l">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Although Eastern Slovak wines remain relatively undiscovered on the global stage, this region is increasingly drawing attention for its commitment to quality over quantity.</a:t>
            </a:r>
          </a:p>
        </p:txBody>
      </p:sp>
      <p:pic>
        <p:nvPicPr>
          <p:cNvPr id="6" name="Picture 5" descr="A bottle of wine with a label&#10;&#10;Description automatically generated">
            <a:extLst>
              <a:ext uri="{FF2B5EF4-FFF2-40B4-BE49-F238E27FC236}">
                <a16:creationId xmlns:a16="http://schemas.microsoft.com/office/drawing/2014/main" id="{18B4C677-CD55-0E63-F524-B1A024A1D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7" y="0"/>
            <a:ext cx="1553406" cy="6858000"/>
          </a:xfrm>
          <a:prstGeom prst="rect">
            <a:avLst/>
          </a:prstGeom>
        </p:spPr>
      </p:pic>
    </p:spTree>
    <p:extLst>
      <p:ext uri="{BB962C8B-B14F-4D97-AF65-F5344CB8AC3E}">
        <p14:creationId xmlns:p14="http://schemas.microsoft.com/office/powerpoint/2010/main" val="3893522845"/>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r>
              <a:rPr lang="en-US" b="1" dirty="0"/>
              <a:t>Slovakia’s Unique Terroir</a:t>
            </a:r>
            <a:endParaRPr lang="en-US"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3" y="1170431"/>
            <a:ext cx="11001355" cy="5819091"/>
          </a:xfrm>
        </p:spPr>
        <p:txBody>
          <a:bodyPr>
            <a:noAutofit/>
          </a:bodyPr>
          <a:lstStyle/>
          <a:p>
            <a:pPr marL="457200" indent="-457200" algn="l">
              <a:buFont typeface="Arial" panose="020B0604020202020204" pitchFamily="34" charset="0"/>
              <a:buChar char="•"/>
            </a:pPr>
            <a:r>
              <a:rPr lang="en-US" dirty="0"/>
              <a:t>Slovakia’s terroir is influenced by a mix of volcanic and mineral-rich soils, with mountainous terrain that provides varied elevations and microclimates. </a:t>
            </a:r>
          </a:p>
          <a:p>
            <a:pPr marL="457200" indent="-457200" algn="l">
              <a:buFont typeface="Arial" panose="020B0604020202020204" pitchFamily="34" charset="0"/>
              <a:buChar char="•"/>
            </a:pPr>
            <a:r>
              <a:rPr lang="en-US" dirty="0"/>
              <a:t>The Carpathian Mountains in the west create ideal conditions for white varietals with distinct minerality, </a:t>
            </a:r>
            <a:br>
              <a:rPr lang="en-US" dirty="0"/>
            </a:br>
            <a:r>
              <a:rPr lang="en-US" dirty="0"/>
              <a:t>while warmer eastern regions like </a:t>
            </a:r>
            <a:br>
              <a:rPr lang="en-US" dirty="0"/>
            </a:br>
            <a:r>
              <a:rPr lang="en-US" dirty="0" err="1"/>
              <a:t>Tokaj</a:t>
            </a:r>
            <a:r>
              <a:rPr lang="en-US" dirty="0"/>
              <a:t> favor fuller-bodied and often </a:t>
            </a:r>
            <a:br>
              <a:rPr lang="en-US" dirty="0"/>
            </a:br>
            <a:r>
              <a:rPr lang="en-US" dirty="0"/>
              <a:t>sweet wines. </a:t>
            </a:r>
          </a:p>
          <a:p>
            <a:pPr marL="457200" indent="-457200" algn="l">
              <a:buFont typeface="Arial" panose="020B0604020202020204" pitchFamily="34" charset="0"/>
              <a:buChar char="•"/>
            </a:pPr>
            <a:r>
              <a:rPr lang="en-US" dirty="0"/>
              <a:t>The diversity of soil types and </a:t>
            </a:r>
            <a:br>
              <a:rPr lang="en-US" dirty="0"/>
            </a:br>
            <a:r>
              <a:rPr lang="en-US" dirty="0"/>
              <a:t>climates across the regions </a:t>
            </a:r>
            <a:br>
              <a:rPr lang="en-US" dirty="0"/>
            </a:br>
            <a:r>
              <a:rPr lang="en-US" dirty="0"/>
              <a:t>enhances the complexity and </a:t>
            </a:r>
            <a:br>
              <a:rPr lang="en-US" dirty="0"/>
            </a:br>
            <a:r>
              <a:rPr lang="en-US" dirty="0"/>
              <a:t>character of Slovak wines.</a:t>
            </a:r>
            <a:endParaRPr lang="en-US" sz="2400" dirty="0"/>
          </a:p>
        </p:txBody>
      </p:sp>
      <p:pic>
        <p:nvPicPr>
          <p:cNvPr id="5" name="Picture 4" descr="A mountain with flowers and a lake&#10;&#10;Description automatically generated">
            <a:extLst>
              <a:ext uri="{FF2B5EF4-FFF2-40B4-BE49-F238E27FC236}">
                <a16:creationId xmlns:a16="http://schemas.microsoft.com/office/drawing/2014/main" id="{536D7B07-93CD-593D-1B8E-2D592064E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488" y="2896991"/>
            <a:ext cx="5941512" cy="3961008"/>
          </a:xfrm>
          <a:prstGeom prst="rect">
            <a:avLst/>
          </a:prstGeom>
        </p:spPr>
      </p:pic>
    </p:spTree>
    <p:extLst>
      <p:ext uri="{BB962C8B-B14F-4D97-AF65-F5344CB8AC3E}">
        <p14:creationId xmlns:p14="http://schemas.microsoft.com/office/powerpoint/2010/main" val="4138488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r>
              <a:rPr lang="en-US" b="1" dirty="0"/>
              <a:t>Slovakia’s Major Varietals</a:t>
            </a:r>
            <a:endParaRPr lang="en-US"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38560" cy="5687568"/>
          </a:xfrm>
        </p:spPr>
        <p:txBody>
          <a:bodyPr>
            <a:noAutofit/>
          </a:bodyPr>
          <a:lstStyle/>
          <a:p>
            <a:pPr algn="l"/>
            <a:r>
              <a:rPr lang="en-US" dirty="0"/>
              <a:t>Slovakia is home to unique indigenous grape varieties that offer a distinct alternative to more commonly found varietals in France or California. </a:t>
            </a:r>
          </a:p>
          <a:p>
            <a:pPr marL="457200" indent="-457200" algn="l">
              <a:buFont typeface="Arial" panose="020B0604020202020204" pitchFamily="34" charset="0"/>
              <a:buChar char="•"/>
            </a:pPr>
            <a:r>
              <a:rPr lang="en-US" sz="2100" b="1" dirty="0"/>
              <a:t>Little Carpathians wine region</a:t>
            </a:r>
            <a:br>
              <a:rPr lang="en-US" sz="2100" b="1" dirty="0"/>
            </a:br>
            <a:r>
              <a:rPr lang="en-US" sz="2100" b="1" dirty="0"/>
              <a:t>Grape varieties:</a:t>
            </a:r>
            <a:r>
              <a:rPr lang="en-US" sz="2100" dirty="0"/>
              <a:t> </a:t>
            </a:r>
            <a:r>
              <a:rPr lang="en-US" sz="2100" dirty="0">
                <a:solidFill>
                  <a:srgbClr val="FF0000"/>
                </a:solidFill>
              </a:rPr>
              <a:t>Green </a:t>
            </a:r>
            <a:r>
              <a:rPr lang="en-US" sz="2100" dirty="0" err="1">
                <a:solidFill>
                  <a:srgbClr val="FF0000"/>
                </a:solidFill>
              </a:rPr>
              <a:t>Valteliner</a:t>
            </a:r>
            <a:r>
              <a:rPr lang="en-US" sz="2100" dirty="0"/>
              <a:t>, </a:t>
            </a:r>
            <a:r>
              <a:rPr lang="en-US" sz="2100" dirty="0">
                <a:solidFill>
                  <a:srgbClr val="FF0000"/>
                </a:solidFill>
              </a:rPr>
              <a:t>Müller-Thurgau, </a:t>
            </a:r>
            <a:r>
              <a:rPr lang="en-US" sz="2100" dirty="0" err="1">
                <a:solidFill>
                  <a:srgbClr val="FF0000"/>
                </a:solidFill>
              </a:rPr>
              <a:t>Welschriesling</a:t>
            </a:r>
            <a:r>
              <a:rPr lang="en-US" sz="2100" dirty="0"/>
              <a:t>, Rhine Riesling, </a:t>
            </a:r>
            <a:r>
              <a:rPr lang="en-US" sz="2100" dirty="0">
                <a:solidFill>
                  <a:srgbClr val="FF0000"/>
                </a:solidFill>
              </a:rPr>
              <a:t>Saint Laurent</a:t>
            </a:r>
          </a:p>
          <a:p>
            <a:pPr marL="457200" indent="-457200" algn="l">
              <a:buFont typeface="Arial" panose="020B0604020202020204" pitchFamily="34" charset="0"/>
              <a:buChar char="•"/>
            </a:pPr>
            <a:r>
              <a:rPr lang="en-US" sz="2100" b="1" dirty="0"/>
              <a:t>Nitra wine region</a:t>
            </a:r>
            <a:br>
              <a:rPr lang="en-US" sz="2100" dirty="0"/>
            </a:br>
            <a:r>
              <a:rPr lang="en-US" sz="2100" b="1" dirty="0"/>
              <a:t>Grape varieties:</a:t>
            </a:r>
            <a:r>
              <a:rPr lang="en-US" sz="2100" dirty="0"/>
              <a:t> </a:t>
            </a:r>
            <a:r>
              <a:rPr lang="en-US" sz="2100" dirty="0">
                <a:solidFill>
                  <a:srgbClr val="FF0000"/>
                </a:solidFill>
              </a:rPr>
              <a:t>Green </a:t>
            </a:r>
            <a:r>
              <a:rPr lang="en-US" sz="2100" dirty="0" err="1">
                <a:solidFill>
                  <a:srgbClr val="FF0000"/>
                </a:solidFill>
              </a:rPr>
              <a:t>Valteliner</a:t>
            </a:r>
            <a:r>
              <a:rPr lang="en-US" sz="2100" dirty="0">
                <a:solidFill>
                  <a:srgbClr val="FF0000"/>
                </a:solidFill>
              </a:rPr>
              <a:t>, </a:t>
            </a:r>
            <a:r>
              <a:rPr lang="en-US" sz="2100" dirty="0" err="1">
                <a:solidFill>
                  <a:srgbClr val="FF0000"/>
                </a:solidFill>
              </a:rPr>
              <a:t>Welschriesling</a:t>
            </a:r>
            <a:r>
              <a:rPr lang="en-US" sz="2100" dirty="0">
                <a:solidFill>
                  <a:srgbClr val="FF0000"/>
                </a:solidFill>
              </a:rPr>
              <a:t>, Müller-Thurgau</a:t>
            </a:r>
            <a:r>
              <a:rPr lang="en-US" sz="2100" dirty="0"/>
              <a:t>, </a:t>
            </a:r>
            <a:r>
              <a:rPr lang="en-US" sz="2100" dirty="0">
                <a:solidFill>
                  <a:srgbClr val="FF0000"/>
                </a:solidFill>
              </a:rPr>
              <a:t>Saint Laurent</a:t>
            </a:r>
          </a:p>
          <a:p>
            <a:pPr marL="457200" indent="-457200" algn="l">
              <a:buFont typeface="Arial" panose="020B0604020202020204" pitchFamily="34" charset="0"/>
              <a:buChar char="•"/>
            </a:pPr>
            <a:r>
              <a:rPr lang="en-US" sz="2100" b="1" dirty="0"/>
              <a:t>South Slovakia wine region</a:t>
            </a:r>
            <a:br>
              <a:rPr lang="en-US" sz="2100" b="1" dirty="0"/>
            </a:br>
            <a:r>
              <a:rPr lang="en-US" sz="2100" b="1" dirty="0"/>
              <a:t>Grape varieties: </a:t>
            </a:r>
            <a:r>
              <a:rPr lang="en-US" sz="2100" dirty="0"/>
              <a:t>Cabernet Sauvignon, </a:t>
            </a:r>
            <a:r>
              <a:rPr lang="en-US" sz="2100" dirty="0">
                <a:solidFill>
                  <a:srgbClr val="FF0000"/>
                </a:solidFill>
              </a:rPr>
              <a:t>Green </a:t>
            </a:r>
            <a:r>
              <a:rPr lang="en-US" sz="2100" dirty="0" err="1">
                <a:solidFill>
                  <a:srgbClr val="FF0000"/>
                </a:solidFill>
              </a:rPr>
              <a:t>Valteliner</a:t>
            </a:r>
            <a:r>
              <a:rPr lang="en-US" sz="2100" dirty="0">
                <a:solidFill>
                  <a:srgbClr val="FF0000"/>
                </a:solidFill>
              </a:rPr>
              <a:t>, </a:t>
            </a:r>
            <a:r>
              <a:rPr lang="en-US" sz="2100" dirty="0" err="1">
                <a:solidFill>
                  <a:srgbClr val="FF0000"/>
                </a:solidFill>
              </a:rPr>
              <a:t>Welschriesling</a:t>
            </a:r>
            <a:r>
              <a:rPr lang="en-US" sz="2100" dirty="0">
                <a:solidFill>
                  <a:srgbClr val="FF0000"/>
                </a:solidFill>
              </a:rPr>
              <a:t>, Saint Laurent, </a:t>
            </a:r>
            <a:r>
              <a:rPr lang="en-US" sz="2100" dirty="0" err="1">
                <a:solidFill>
                  <a:srgbClr val="FF0000"/>
                </a:solidFill>
              </a:rPr>
              <a:t>Alibernet</a:t>
            </a:r>
            <a:r>
              <a:rPr lang="en-US" sz="2100" dirty="0">
                <a:solidFill>
                  <a:srgbClr val="FF0000"/>
                </a:solidFill>
              </a:rPr>
              <a:t>, Devin</a:t>
            </a:r>
          </a:p>
          <a:p>
            <a:pPr marL="457200" indent="-457200" algn="l">
              <a:buFont typeface="Arial" panose="020B0604020202020204" pitchFamily="34" charset="0"/>
              <a:buChar char="•"/>
            </a:pPr>
            <a:r>
              <a:rPr lang="en-US" sz="2100" b="1" dirty="0"/>
              <a:t>Central Slovakia wine region</a:t>
            </a:r>
            <a:br>
              <a:rPr lang="en-US" sz="2100" b="1" dirty="0"/>
            </a:br>
            <a:r>
              <a:rPr lang="en-US" sz="2100" b="1" dirty="0"/>
              <a:t>Grape varieties:</a:t>
            </a:r>
            <a:r>
              <a:rPr lang="en-US" sz="2100" dirty="0"/>
              <a:t> </a:t>
            </a:r>
            <a:r>
              <a:rPr lang="en-US" sz="2100" dirty="0">
                <a:solidFill>
                  <a:srgbClr val="FF0000"/>
                </a:solidFill>
              </a:rPr>
              <a:t>Green </a:t>
            </a:r>
            <a:r>
              <a:rPr lang="en-US" sz="2100" dirty="0" err="1">
                <a:solidFill>
                  <a:srgbClr val="FF0000"/>
                </a:solidFill>
              </a:rPr>
              <a:t>Valteliner</a:t>
            </a:r>
            <a:r>
              <a:rPr lang="en-US" sz="2100" dirty="0">
                <a:solidFill>
                  <a:srgbClr val="FF0000"/>
                </a:solidFill>
              </a:rPr>
              <a:t>, </a:t>
            </a:r>
            <a:r>
              <a:rPr lang="en-US" sz="2100" dirty="0"/>
              <a:t>Rhine Riesling, Pinot </a:t>
            </a:r>
            <a:r>
              <a:rPr lang="en-US" sz="2100" dirty="0" err="1"/>
              <a:t>blanc</a:t>
            </a:r>
            <a:r>
              <a:rPr lang="en-US" sz="2100" dirty="0"/>
              <a:t>, </a:t>
            </a:r>
            <a:r>
              <a:rPr lang="en-US" sz="2100" dirty="0" err="1">
                <a:solidFill>
                  <a:srgbClr val="FF0000"/>
                </a:solidFill>
              </a:rPr>
              <a:t>Welschriesling</a:t>
            </a:r>
            <a:endParaRPr lang="en-US" sz="2100" dirty="0">
              <a:solidFill>
                <a:srgbClr val="FF0000"/>
              </a:solidFill>
            </a:endParaRPr>
          </a:p>
          <a:p>
            <a:pPr marL="457200" indent="-457200" algn="l">
              <a:buFont typeface="Arial" panose="020B0604020202020204" pitchFamily="34" charset="0"/>
              <a:buChar char="•"/>
            </a:pPr>
            <a:r>
              <a:rPr lang="en-US" sz="2100" b="1" dirty="0"/>
              <a:t>Wine region of </a:t>
            </a:r>
            <a:r>
              <a:rPr lang="en-US" sz="2100" b="1" dirty="0" err="1"/>
              <a:t>Tokaj</a:t>
            </a:r>
            <a:br>
              <a:rPr lang="en-US" sz="2100" b="1" dirty="0"/>
            </a:br>
            <a:r>
              <a:rPr lang="en-US" sz="2100" b="1" dirty="0"/>
              <a:t>Grape varieties: </a:t>
            </a:r>
            <a:r>
              <a:rPr lang="en-US" sz="2100" dirty="0">
                <a:solidFill>
                  <a:srgbClr val="FF0000"/>
                </a:solidFill>
              </a:rPr>
              <a:t>Furmint, </a:t>
            </a:r>
            <a:r>
              <a:rPr lang="en-US" sz="2100" dirty="0" err="1">
                <a:solidFill>
                  <a:srgbClr val="FF0000"/>
                </a:solidFill>
              </a:rPr>
              <a:t>Harslevelu</a:t>
            </a:r>
            <a:r>
              <a:rPr lang="en-US" sz="2100" dirty="0">
                <a:solidFill>
                  <a:srgbClr val="FF0000"/>
                </a:solidFill>
              </a:rPr>
              <a:t>, Small-grained Muscat</a:t>
            </a:r>
            <a:r>
              <a:rPr lang="en-US" sz="2100" dirty="0"/>
              <a:t>, Gewurztraminer, Pinot noir</a:t>
            </a:r>
          </a:p>
          <a:p>
            <a:pPr marL="457200" indent="-457200" algn="l">
              <a:buFont typeface="Arial" panose="020B0604020202020204" pitchFamily="34" charset="0"/>
              <a:buChar char="•"/>
            </a:pPr>
            <a:r>
              <a:rPr lang="en-US" sz="2100" b="1" dirty="0"/>
              <a:t>East Slovakia wine region</a:t>
            </a:r>
            <a:br>
              <a:rPr lang="en-US" sz="2100" b="1" dirty="0"/>
            </a:br>
            <a:r>
              <a:rPr lang="en-US" sz="2100" b="1" dirty="0"/>
              <a:t>Grape varieties:</a:t>
            </a:r>
            <a:r>
              <a:rPr lang="en-US" sz="2100" dirty="0"/>
              <a:t> </a:t>
            </a:r>
            <a:r>
              <a:rPr lang="en-US" sz="2100" dirty="0" err="1">
                <a:solidFill>
                  <a:srgbClr val="FF0000"/>
                </a:solidFill>
              </a:rPr>
              <a:t>Welschriesling</a:t>
            </a:r>
            <a:r>
              <a:rPr lang="en-US" sz="2100" dirty="0">
                <a:solidFill>
                  <a:srgbClr val="FF0000"/>
                </a:solidFill>
              </a:rPr>
              <a:t>, Gewurztraminer, Müller-Thurgau</a:t>
            </a:r>
            <a:r>
              <a:rPr lang="en-US" sz="2100" dirty="0"/>
              <a:t>, Rhine Riesling</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a:p>
            <a:pPr algn="l"/>
            <a:endParaRPr lang="en-US" b="1"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2945907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b="1" dirty="0"/>
              <a:t>Slovakia’s Major Varietals</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1495168" y="1170431"/>
            <a:ext cx="10696832" cy="2413027"/>
          </a:xfrm>
        </p:spPr>
        <p:txBody>
          <a:bodyPr>
            <a:noAutofit/>
          </a:bodyPr>
          <a:lstStyle/>
          <a:p>
            <a:pPr marL="457200" lvl="0" indent="-457200" algn="l">
              <a:buFont typeface="Arial" panose="020B0604020202020204" pitchFamily="34" charset="0"/>
              <a:buChar char="•"/>
            </a:pPr>
            <a:r>
              <a:rPr lang="en-US" b="1" dirty="0"/>
              <a:t>Dunaj</a:t>
            </a:r>
            <a:r>
              <a:rPr lang="en-US" dirty="0"/>
              <a:t>: An indigenous red with dark fruit flavors and a spicy undertone, often compared to fuller-bodied reds. </a:t>
            </a:r>
          </a:p>
          <a:p>
            <a:pPr marL="457200" lvl="0" indent="-457200" algn="l">
              <a:buFont typeface="Arial" panose="020B0604020202020204" pitchFamily="34" charset="0"/>
              <a:buChar char="•"/>
            </a:pPr>
            <a:r>
              <a:rPr lang="en-US" dirty="0"/>
              <a:t>Dunaj is a captivating red wine, born from an indigenous grape variety primarily cultivated in Slovakia. </a:t>
            </a:r>
          </a:p>
          <a:p>
            <a:pPr marL="457200" lvl="0" indent="-457200" algn="l">
              <a:buFont typeface="Arial" panose="020B0604020202020204" pitchFamily="34" charset="0"/>
              <a:buChar char="•"/>
            </a:pPr>
            <a:r>
              <a:rPr lang="en-US" dirty="0"/>
              <a:t>Its deep, inky hue hints at the rich flavors within. On the palate, expect a symphony of dark fruits, such as ripe black cherry and plum, complemented by a subtle spicy undertone that adds complexity.</a:t>
            </a:r>
          </a:p>
          <a:p>
            <a:pPr marL="457200" lvl="0" indent="-457200" algn="l">
              <a:buFont typeface="Arial" panose="020B0604020202020204" pitchFamily="34" charset="0"/>
              <a:buChar char="•"/>
            </a:pPr>
            <a:r>
              <a:rPr lang="en-US" dirty="0"/>
              <a:t> Its full-bodied nature and robust tannins make it a perfect companion to hearty dishes like grilled red meats, roasted game, and aged cheeses. </a:t>
            </a:r>
          </a:p>
          <a:p>
            <a:pPr marL="457200" lvl="0" indent="-457200" algn="l">
              <a:buFont typeface="Arial" panose="020B0604020202020204" pitchFamily="34" charset="0"/>
              <a:buChar char="•"/>
            </a:pPr>
            <a:r>
              <a:rPr lang="en-US" dirty="0"/>
              <a:t>The wine's lingering finish leaves a lasting impression, making it a memorable choice for any wine enthusiast.</a:t>
            </a:r>
          </a:p>
        </p:txBody>
      </p:sp>
      <p:pic>
        <p:nvPicPr>
          <p:cNvPr id="5" name="Picture 4" descr="A bottle of wine with a label with Barossa Valley in the background&#10;&#10;Description automatically generated">
            <a:extLst>
              <a:ext uri="{FF2B5EF4-FFF2-40B4-BE49-F238E27FC236}">
                <a16:creationId xmlns:a16="http://schemas.microsoft.com/office/drawing/2014/main" id="{76DF8DD6-22D7-DCF4-C2BC-C9FFFF01617A}"/>
              </a:ext>
            </a:extLst>
          </p:cNvPr>
          <p:cNvPicPr>
            <a:picLocks noChangeAspect="1"/>
          </p:cNvPicPr>
          <p:nvPr/>
        </p:nvPicPr>
        <p:blipFill>
          <a:blip r:embed="rId2">
            <a:extLst>
              <a:ext uri="{28A0092B-C50C-407E-A947-70E740481C1C}">
                <a14:useLocalDpi xmlns:a14="http://schemas.microsoft.com/office/drawing/2010/main" val="0"/>
              </a:ext>
            </a:extLst>
          </a:blip>
          <a:srcRect l="39309" t="7928" r="40511" b="6847"/>
          <a:stretch/>
        </p:blipFill>
        <p:spPr>
          <a:xfrm>
            <a:off x="0" y="1013252"/>
            <a:ext cx="1383957" cy="5844747"/>
          </a:xfrm>
          <a:prstGeom prst="rect">
            <a:avLst/>
          </a:prstGeom>
        </p:spPr>
      </p:pic>
    </p:spTree>
    <p:extLst>
      <p:ext uri="{BB962C8B-B14F-4D97-AF65-F5344CB8AC3E}">
        <p14:creationId xmlns:p14="http://schemas.microsoft.com/office/powerpoint/2010/main" val="1366130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8835082" cy="1274711"/>
          </a:xfrm>
        </p:spPr>
        <p:txBody>
          <a:bodyPr anchor="ctr">
            <a:noAutofit/>
          </a:bodyPr>
          <a:lstStyle/>
          <a:p>
            <a:r>
              <a:rPr lang="en-US" dirty="0"/>
              <a:t>Major Varietals of Slovakia</a:t>
            </a: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04799" y="1252976"/>
            <a:ext cx="8530283" cy="3810000"/>
          </a:xfrm>
        </p:spPr>
        <p:txBody>
          <a:bodyPr>
            <a:noAutofit/>
          </a:bodyPr>
          <a:lstStyle/>
          <a:p>
            <a:pPr marL="342900" lvl="0" indent="-342900" algn="l">
              <a:buFont typeface="Arial" panose="020B0604020202020204" pitchFamily="34" charset="0"/>
              <a:buChar char="•"/>
            </a:pPr>
            <a:r>
              <a:rPr lang="en-US" sz="2400" b="1" dirty="0" err="1"/>
              <a:t>Devín</a:t>
            </a:r>
            <a:r>
              <a:rPr lang="en-US" sz="2400" dirty="0"/>
              <a:t>: A cross of Gewürztraminer and </a:t>
            </a:r>
            <a:r>
              <a:rPr lang="en-US" sz="2400" dirty="0" err="1"/>
              <a:t>Roter</a:t>
            </a:r>
            <a:r>
              <a:rPr lang="en-US" sz="2400" dirty="0"/>
              <a:t> Veltliner, </a:t>
            </a:r>
            <a:r>
              <a:rPr lang="en-US" sz="2400" dirty="0" err="1"/>
              <a:t>Devín</a:t>
            </a:r>
            <a:r>
              <a:rPr lang="en-US" sz="2400" dirty="0"/>
              <a:t> offers aromatic whites with floral and honeyed notes, perfect for spicy foods or Slovak cheese plates.</a:t>
            </a:r>
          </a:p>
          <a:p>
            <a:pPr marL="342900" indent="-342900" algn="l">
              <a:buFont typeface="Arial" panose="020B0604020202020204" pitchFamily="34" charset="0"/>
              <a:buChar char="•"/>
            </a:pPr>
            <a:r>
              <a:rPr lang="en-US" sz="2400" dirty="0" err="1">
                <a:effectLst/>
              </a:rPr>
              <a:t>Tastine</a:t>
            </a:r>
            <a:r>
              <a:rPr lang="en-US" sz="2400" dirty="0">
                <a:effectLst/>
              </a:rPr>
              <a:t> Notes: “Gewurztraminer is reflected in the wine spicy generosity and pleasant sharpness of Veltliner. Wine is so full of wonderful muscat honey-aromatic sensations with the dominance of yellow watermelon.”</a:t>
            </a:r>
          </a:p>
          <a:p>
            <a:pPr marL="342900" indent="-342900" algn="l">
              <a:buFont typeface="Arial" panose="020B0604020202020204" pitchFamily="34" charset="0"/>
              <a:buChar char="•"/>
            </a:pPr>
            <a:r>
              <a:rPr lang="en-US" sz="2400" dirty="0">
                <a:effectLst/>
              </a:rPr>
              <a:t>“The flavor is typically varietal - is dominated by yellow fruits - overripe </a:t>
            </a:r>
            <a:r>
              <a:rPr lang="en-US" sz="2400" b="1" dirty="0">
                <a:effectLst/>
              </a:rPr>
              <a:t>mango</a:t>
            </a:r>
            <a:r>
              <a:rPr lang="en-US" sz="2400" dirty="0">
                <a:effectLst/>
              </a:rPr>
              <a:t> with nuances of white pepper in  a beautiful long end.”</a:t>
            </a:r>
          </a:p>
          <a:p>
            <a:pPr marL="457200" lvl="0" indent="-457200" algn="l">
              <a:buFont typeface="Arial" panose="020B0604020202020204" pitchFamily="34" charset="0"/>
              <a:buChar char="•"/>
            </a:pPr>
            <a:endParaRPr lang="en-US" dirty="0"/>
          </a:p>
        </p:txBody>
      </p:sp>
      <p:pic>
        <p:nvPicPr>
          <p:cNvPr id="5" name="Picture 4" descr="A bottle of wine with labels&#10;&#10;Description automatically generated">
            <a:extLst>
              <a:ext uri="{FF2B5EF4-FFF2-40B4-BE49-F238E27FC236}">
                <a16:creationId xmlns:a16="http://schemas.microsoft.com/office/drawing/2014/main" id="{DBEAD3EE-A98B-EAF7-CA49-51500BC6B0E0}"/>
              </a:ext>
            </a:extLst>
          </p:cNvPr>
          <p:cNvPicPr>
            <a:picLocks noChangeAspect="1"/>
          </p:cNvPicPr>
          <p:nvPr/>
        </p:nvPicPr>
        <p:blipFill>
          <a:blip r:embed="rId2">
            <a:extLst>
              <a:ext uri="{28A0092B-C50C-407E-A947-70E740481C1C}">
                <a14:useLocalDpi xmlns:a14="http://schemas.microsoft.com/office/drawing/2010/main" val="0"/>
              </a:ext>
            </a:extLst>
          </a:blip>
          <a:srcRect l="15434" r="32077"/>
          <a:stretch/>
        </p:blipFill>
        <p:spPr>
          <a:xfrm>
            <a:off x="8835082" y="31303"/>
            <a:ext cx="3356918" cy="6826698"/>
          </a:xfrm>
          <a:prstGeom prst="rect">
            <a:avLst/>
          </a:prstGeom>
        </p:spPr>
      </p:pic>
    </p:spTree>
    <p:extLst>
      <p:ext uri="{BB962C8B-B14F-4D97-AF65-F5344CB8AC3E}">
        <p14:creationId xmlns:p14="http://schemas.microsoft.com/office/powerpoint/2010/main" val="389479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dirty="0"/>
              <a:t>Major Varietals of Slovakia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038865" y="1252976"/>
            <a:ext cx="10153134" cy="5195950"/>
          </a:xfrm>
        </p:spPr>
        <p:txBody>
          <a:bodyPr>
            <a:noAutofit/>
          </a:bodyPr>
          <a:lstStyle/>
          <a:p>
            <a:pPr marL="457200" lvl="0" indent="-457200" algn="l">
              <a:buFont typeface="Arial" panose="020B0604020202020204" pitchFamily="34" charset="0"/>
              <a:buChar char="•"/>
            </a:pPr>
            <a:r>
              <a:rPr lang="en-US" dirty="0" err="1"/>
              <a:t>Rizling</a:t>
            </a:r>
            <a:r>
              <a:rPr lang="en-US" dirty="0"/>
              <a:t> </a:t>
            </a:r>
            <a:r>
              <a:rPr lang="en-US" dirty="0" err="1"/>
              <a:t>rýnsky</a:t>
            </a:r>
            <a:r>
              <a:rPr lang="en-US" dirty="0"/>
              <a:t>, or Riesling, is a versatile white grape variety renowned for its elegance and complexity. Grown in cooler climates with mineral-rich soils, Riesling produces wines that exhibit a wide range of styles, from crisp and dry to very sweet.</a:t>
            </a:r>
          </a:p>
          <a:p>
            <a:pPr marL="457200" lvl="0" indent="-457200" algn="l">
              <a:buFont typeface="Arial" panose="020B0604020202020204" pitchFamily="34" charset="0"/>
              <a:buChar char="•"/>
            </a:pPr>
            <a:r>
              <a:rPr lang="en-US" dirty="0"/>
              <a:t>A hallmark of Riesling is its high acidity, which lends the wine its refreshing character and aging potential. Aromatic profiles vary widely, often featuring notes of citrus, such as lemon and lime, as well as floral nuances like honeysuckle and white peach. </a:t>
            </a:r>
          </a:p>
          <a:p>
            <a:pPr marL="457200" lvl="0" indent="-457200" algn="l">
              <a:buFont typeface="Arial" panose="020B0604020202020204" pitchFamily="34" charset="0"/>
              <a:buChar char="•"/>
            </a:pPr>
            <a:r>
              <a:rPr lang="en-US" dirty="0"/>
              <a:t>Riesling's versatility makes it a food-friendly wine. Dry Riesling pairs well with seafood, poultry, and spicy Asian cuisine, while sweeter styles complement desserts or blue cheese. It’s refreshing acidity also makes it a great choice for aperitifs or summer sipping.</a:t>
            </a:r>
          </a:p>
        </p:txBody>
      </p:sp>
      <p:pic>
        <p:nvPicPr>
          <p:cNvPr id="5" name="Picture 4" descr="A bottle of wine with a label&#10;&#10;Description automatically generated">
            <a:extLst>
              <a:ext uri="{FF2B5EF4-FFF2-40B4-BE49-F238E27FC236}">
                <a16:creationId xmlns:a16="http://schemas.microsoft.com/office/drawing/2014/main" id="{F294AB19-577A-E291-B442-F1AC17892461}"/>
              </a:ext>
            </a:extLst>
          </p:cNvPr>
          <p:cNvPicPr>
            <a:picLocks noChangeAspect="1"/>
          </p:cNvPicPr>
          <p:nvPr/>
        </p:nvPicPr>
        <p:blipFill>
          <a:blip r:embed="rId2">
            <a:extLst>
              <a:ext uri="{28A0092B-C50C-407E-A947-70E740481C1C}">
                <a14:useLocalDpi xmlns:a14="http://schemas.microsoft.com/office/drawing/2010/main" val="0"/>
              </a:ext>
            </a:extLst>
          </a:blip>
          <a:srcRect l="28647" t="3063" r="16588" b="3965"/>
          <a:stretch/>
        </p:blipFill>
        <p:spPr>
          <a:xfrm>
            <a:off x="0" y="481914"/>
            <a:ext cx="2038865" cy="6376086"/>
          </a:xfrm>
          <a:prstGeom prst="rect">
            <a:avLst/>
          </a:prstGeom>
        </p:spPr>
      </p:pic>
    </p:spTree>
    <p:extLst>
      <p:ext uri="{BB962C8B-B14F-4D97-AF65-F5344CB8AC3E}">
        <p14:creationId xmlns:p14="http://schemas.microsoft.com/office/powerpoint/2010/main" val="2609689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0725664" cy="1274711"/>
          </a:xfrm>
        </p:spPr>
        <p:txBody>
          <a:bodyPr anchor="ctr">
            <a:noAutofit/>
          </a:bodyPr>
          <a:lstStyle/>
          <a:p>
            <a:pPr marL="0" marR="0">
              <a:lnSpc>
                <a:spcPct val="115000"/>
              </a:lnSpc>
              <a:spcBef>
                <a:spcPts val="0"/>
              </a:spcBef>
              <a:spcAft>
                <a:spcPts val="800"/>
              </a:spcAft>
            </a:pPr>
            <a:r>
              <a:rPr lang="en-US" dirty="0"/>
              <a:t>Major Varietals of Slovakia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 y="1385768"/>
            <a:ext cx="10725665" cy="5605025"/>
          </a:xfrm>
        </p:spPr>
        <p:txBody>
          <a:bodyPr>
            <a:noAutofit/>
          </a:bodyPr>
          <a:lstStyle/>
          <a:p>
            <a:pPr marL="457200" lvl="0" indent="-457200" algn="l">
              <a:buFont typeface="Arial" panose="020B0604020202020204" pitchFamily="34" charset="0"/>
              <a:buChar char="•"/>
            </a:pPr>
            <a:r>
              <a:rPr lang="en-US" b="1" dirty="0" err="1"/>
              <a:t>Frankovka</a:t>
            </a:r>
            <a:r>
              <a:rPr lang="en-US" b="1" dirty="0"/>
              <a:t> </a:t>
            </a:r>
            <a:r>
              <a:rPr lang="en-US" b="1" dirty="0" err="1"/>
              <a:t>modrá</a:t>
            </a:r>
            <a:r>
              <a:rPr lang="en-US" b="1" dirty="0"/>
              <a:t>, </a:t>
            </a:r>
            <a:r>
              <a:rPr lang="en-US" dirty="0"/>
              <a:t>also known as </a:t>
            </a:r>
            <a:r>
              <a:rPr lang="en-US" dirty="0" err="1"/>
              <a:t>Blaufränkisch</a:t>
            </a:r>
            <a:r>
              <a:rPr lang="en-US" dirty="0"/>
              <a:t>, is a versatile red grape variety that produces elegant and age-worthy wines. </a:t>
            </a:r>
          </a:p>
          <a:p>
            <a:pPr marL="457200" lvl="0" indent="-457200" algn="l">
              <a:buFont typeface="Arial" panose="020B0604020202020204" pitchFamily="34" charset="0"/>
              <a:buChar char="•"/>
            </a:pPr>
            <a:r>
              <a:rPr lang="en-US" dirty="0"/>
              <a:t>These wines often exhibit vibrant acidity and captivating berry notes, such as ripe cherry and blackberry. </a:t>
            </a:r>
          </a:p>
          <a:p>
            <a:pPr marL="457200" lvl="0" indent="-457200" algn="l">
              <a:buFont typeface="Arial" panose="020B0604020202020204" pitchFamily="34" charset="0"/>
              <a:buChar char="•"/>
            </a:pPr>
            <a:r>
              <a:rPr lang="en-US" dirty="0"/>
              <a:t>The tannins are typically firm and structured, providing a firm backbone that balances the wine's fruitiness. As the wine ages, the tannins soften, and the flavors develop complexity, with hints of spice, leather, and earth emerging. </a:t>
            </a:r>
          </a:p>
          <a:p>
            <a:pPr marL="457200" lvl="0" indent="-457200" algn="l">
              <a:buFont typeface="Arial" panose="020B0604020202020204" pitchFamily="34" charset="0"/>
              <a:buChar char="•"/>
            </a:pPr>
            <a:r>
              <a:rPr lang="en-US" dirty="0" err="1"/>
              <a:t>Frankovka</a:t>
            </a:r>
            <a:r>
              <a:rPr lang="en-US" dirty="0"/>
              <a:t> </a:t>
            </a:r>
            <a:r>
              <a:rPr lang="en-US" dirty="0" err="1"/>
              <a:t>modrá</a:t>
            </a:r>
            <a:r>
              <a:rPr lang="en-US" dirty="0"/>
              <a:t> pairs exceptionally well with a variety of dishes, including hearty Slovak cuisine, roasted meats, and charcuterie. </a:t>
            </a:r>
          </a:p>
          <a:p>
            <a:pPr marL="457200" lvl="0" indent="-457200" algn="l">
              <a:buFont typeface="Arial" panose="020B0604020202020204" pitchFamily="34" charset="0"/>
              <a:buChar char="•"/>
            </a:pPr>
            <a:r>
              <a:rPr lang="en-US" dirty="0"/>
              <a:t>Its refreshing acidity and bold flavors make it a delightful choice for wine enthusiasts seeking a sophisticated and food-friendly red.</a:t>
            </a:r>
          </a:p>
          <a:p>
            <a:pPr algn="l"/>
            <a:endParaRPr lang="en-US" sz="2400" dirty="0"/>
          </a:p>
        </p:txBody>
      </p:sp>
      <p:pic>
        <p:nvPicPr>
          <p:cNvPr id="5" name="Picture 4" descr="A close up of a bottle&#10;&#10;Description automatically generated">
            <a:extLst>
              <a:ext uri="{FF2B5EF4-FFF2-40B4-BE49-F238E27FC236}">
                <a16:creationId xmlns:a16="http://schemas.microsoft.com/office/drawing/2014/main" id="{4A2A2877-F084-7127-A97C-7F29A2518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8427" y="277047"/>
            <a:ext cx="1704762" cy="6580952"/>
          </a:xfrm>
          <a:prstGeom prst="rect">
            <a:avLst/>
          </a:prstGeom>
        </p:spPr>
      </p:pic>
    </p:spTree>
    <p:extLst>
      <p:ext uri="{BB962C8B-B14F-4D97-AF65-F5344CB8AC3E}">
        <p14:creationId xmlns:p14="http://schemas.microsoft.com/office/powerpoint/2010/main" val="2392152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a:lnSpc>
                <a:spcPct val="115000"/>
              </a:lnSpc>
              <a:spcBef>
                <a:spcPts val="0"/>
              </a:spcBef>
              <a:spcAft>
                <a:spcPts val="800"/>
              </a:spcAft>
            </a:pPr>
            <a:r>
              <a:rPr lang="en-US" b="1" dirty="0"/>
              <a:t>Notable Wineries </a:t>
            </a:r>
            <a:r>
              <a:rPr lang="en-US" dirty="0"/>
              <a:t>of Slovakia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135670" y="1252975"/>
            <a:ext cx="7056329" cy="2504833"/>
          </a:xfrm>
        </p:spPr>
        <p:txBody>
          <a:bodyPr>
            <a:noAutofit/>
          </a:bodyPr>
          <a:lstStyle/>
          <a:p>
            <a:pPr marL="457200" indent="-457200" algn="l">
              <a:buFont typeface="Arial" panose="020B0604020202020204" pitchFamily="34" charset="0"/>
              <a:buChar char="•"/>
            </a:pPr>
            <a:r>
              <a:rPr lang="en-US" sz="2400" dirty="0"/>
              <a:t>Each region has notable wineries that showcase the best of Slovak terroir:</a:t>
            </a:r>
          </a:p>
          <a:p>
            <a:pPr marL="457200" lvl="0" indent="-457200" algn="l">
              <a:buFont typeface="Arial" panose="020B0604020202020204" pitchFamily="34" charset="0"/>
              <a:buChar char="•"/>
            </a:pPr>
            <a:r>
              <a:rPr lang="en-US" sz="2400" b="1" dirty="0" err="1"/>
              <a:t>Elesko</a:t>
            </a:r>
            <a:r>
              <a:rPr lang="en-US" sz="2400" b="1" dirty="0"/>
              <a:t> Winery, </a:t>
            </a:r>
            <a:r>
              <a:rPr lang="en-US" sz="2400" dirty="0"/>
              <a:t>nestled in the picturesque Small Carpathians region of Slovakia, is a modern and forward-thinking producer committed to sustainable winemaking practices. </a:t>
            </a:r>
          </a:p>
        </p:txBody>
      </p:sp>
      <p:pic>
        <p:nvPicPr>
          <p:cNvPr id="5" name="Picture 4" descr="A building with a pool in front of it&#10;&#10;Description automatically generated">
            <a:extLst>
              <a:ext uri="{FF2B5EF4-FFF2-40B4-BE49-F238E27FC236}">
                <a16:creationId xmlns:a16="http://schemas.microsoft.com/office/drawing/2014/main" id="{FBD785BF-B54E-485E-C46A-849152DD1595}"/>
              </a:ext>
            </a:extLst>
          </p:cNvPr>
          <p:cNvPicPr>
            <a:picLocks noChangeAspect="1"/>
          </p:cNvPicPr>
          <p:nvPr/>
        </p:nvPicPr>
        <p:blipFill>
          <a:blip r:embed="rId3">
            <a:extLst>
              <a:ext uri="{28A0092B-C50C-407E-A947-70E740481C1C}">
                <a14:useLocalDpi xmlns:a14="http://schemas.microsoft.com/office/drawing/2010/main" val="0"/>
              </a:ext>
            </a:extLst>
          </a:blip>
          <a:srcRect r="4838" b="16250"/>
          <a:stretch/>
        </p:blipFill>
        <p:spPr>
          <a:xfrm>
            <a:off x="0" y="1252975"/>
            <a:ext cx="5135669" cy="2504833"/>
          </a:xfrm>
          <a:prstGeom prst="rect">
            <a:avLst/>
          </a:prstGeom>
        </p:spPr>
      </p:pic>
      <p:sp>
        <p:nvSpPr>
          <p:cNvPr id="7" name="TextBox 6">
            <a:extLst>
              <a:ext uri="{FF2B5EF4-FFF2-40B4-BE49-F238E27FC236}">
                <a16:creationId xmlns:a16="http://schemas.microsoft.com/office/drawing/2014/main" id="{8216EE1E-25BC-0EAC-2AE9-49C01DB6A5E4}"/>
              </a:ext>
            </a:extLst>
          </p:cNvPr>
          <p:cNvSpPr txBox="1"/>
          <p:nvPr/>
        </p:nvSpPr>
        <p:spPr>
          <a:xfrm>
            <a:off x="191020" y="3854109"/>
            <a:ext cx="11833965" cy="2677656"/>
          </a:xfrm>
          <a:prstGeom prst="rect">
            <a:avLst/>
          </a:prstGeom>
          <a:noFill/>
        </p:spPr>
        <p:txBody>
          <a:bodyPr wrap="square">
            <a:spAutoFit/>
          </a:bodyPr>
          <a:lstStyle/>
          <a:p>
            <a:pPr marL="457200" lvl="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a strong focus on showcasing the unique terroir of the region, </a:t>
            </a:r>
            <a:r>
              <a:rPr lang="en-US" sz="2400" dirty="0" err="1">
                <a:latin typeface="Times New Roman" panose="02020603050405020304" pitchFamily="18" charset="0"/>
                <a:cs typeface="Times New Roman" panose="02020603050405020304" pitchFamily="18" charset="0"/>
              </a:rPr>
              <a:t>Elesko</a:t>
            </a:r>
            <a:r>
              <a:rPr lang="en-US" sz="2400" dirty="0">
                <a:latin typeface="Times New Roman" panose="02020603050405020304" pitchFamily="18" charset="0"/>
                <a:cs typeface="Times New Roman" panose="02020603050405020304" pitchFamily="18" charset="0"/>
              </a:rPr>
              <a:t> primarily produces a range of elegant white wines, including Riesling, Chardonnay, and Pinot Blanc. </a:t>
            </a:r>
          </a:p>
          <a:p>
            <a:pPr marL="457200" lvl="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wines often exhibit delicate floral and citrus aromas, balanced acidity, and a mineral-driven character that reflects the region's distinctive soil composition. </a:t>
            </a:r>
          </a:p>
          <a:p>
            <a:pPr marL="457200" lvl="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embracing innovative techniques and respecting the environment, </a:t>
            </a:r>
            <a:r>
              <a:rPr lang="en-US" sz="2400" dirty="0" err="1">
                <a:latin typeface="Times New Roman" panose="02020603050405020304" pitchFamily="18" charset="0"/>
                <a:cs typeface="Times New Roman" panose="02020603050405020304" pitchFamily="18" charset="0"/>
              </a:rPr>
              <a:t>Elesko</a:t>
            </a:r>
            <a:r>
              <a:rPr lang="en-US" sz="2400" dirty="0">
                <a:latin typeface="Times New Roman" panose="02020603050405020304" pitchFamily="18" charset="0"/>
                <a:cs typeface="Times New Roman" panose="02020603050405020304" pitchFamily="18" charset="0"/>
              </a:rPr>
              <a:t> has established itself as a leading force in Slovak winemaking, producing wines that are both refreshing and complex.</a:t>
            </a:r>
          </a:p>
        </p:txBody>
      </p:sp>
    </p:spTree>
    <p:extLst>
      <p:ext uri="{BB962C8B-B14F-4D97-AF65-F5344CB8AC3E}">
        <p14:creationId xmlns:p14="http://schemas.microsoft.com/office/powerpoint/2010/main" val="183559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1804734" y="1"/>
            <a:ext cx="10387266" cy="1274711"/>
          </a:xfrm>
        </p:spPr>
        <p:txBody>
          <a:bodyPr anchor="ctr">
            <a:noAutofit/>
          </a:bodyPr>
          <a:lstStyle/>
          <a:p>
            <a:pPr marL="0" marR="0">
              <a:lnSpc>
                <a:spcPct val="115000"/>
              </a:lnSpc>
              <a:spcBef>
                <a:spcPts val="0"/>
              </a:spcBef>
              <a:spcAft>
                <a:spcPts val="800"/>
              </a:spcAft>
            </a:pPr>
            <a:r>
              <a:rPr lang="en-US" b="1" dirty="0"/>
              <a:t>Notable Wineries </a:t>
            </a:r>
            <a:r>
              <a:rPr lang="en-US" dirty="0"/>
              <a:t>of Slovakia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75572" y="1252975"/>
            <a:ext cx="11724361" cy="5605024"/>
          </a:xfrm>
        </p:spPr>
        <p:txBody>
          <a:bodyPr>
            <a:noAutofit/>
          </a:bodyPr>
          <a:lstStyle/>
          <a:p>
            <a:pPr marL="457200" lvl="0" indent="-457200" algn="l">
              <a:buFont typeface="Arial" panose="020B0604020202020204" pitchFamily="34" charset="0"/>
              <a:buChar char="•"/>
            </a:pPr>
            <a:r>
              <a:rPr lang="en-US" b="1" dirty="0" err="1"/>
              <a:t>Tokaj</a:t>
            </a:r>
            <a:r>
              <a:rPr lang="en-US" b="1" dirty="0"/>
              <a:t> </a:t>
            </a:r>
            <a:r>
              <a:rPr lang="en-US" b="1" dirty="0" err="1"/>
              <a:t>Macik</a:t>
            </a:r>
            <a:r>
              <a:rPr lang="en-US" b="1" dirty="0"/>
              <a:t> Winery </a:t>
            </a:r>
            <a:r>
              <a:rPr lang="en-US" dirty="0"/>
              <a:t>is a renowned producer </a:t>
            </a:r>
            <a:br>
              <a:rPr lang="en-US" dirty="0"/>
            </a:br>
            <a:r>
              <a:rPr lang="en-US" dirty="0"/>
              <a:t>in the illustrious </a:t>
            </a:r>
            <a:r>
              <a:rPr lang="en-US" dirty="0" err="1"/>
              <a:t>Tokaj</a:t>
            </a:r>
            <a:r>
              <a:rPr lang="en-US" dirty="0"/>
              <a:t> region.</a:t>
            </a:r>
            <a:r>
              <a:rPr lang="en-US" baseline="30000" dirty="0"/>
              <a:t> </a:t>
            </a:r>
          </a:p>
          <a:p>
            <a:pPr marL="457200" lvl="0" indent="-457200" algn="l">
              <a:buFont typeface="Arial" panose="020B0604020202020204" pitchFamily="34" charset="0"/>
              <a:buChar char="•"/>
            </a:pPr>
            <a:r>
              <a:rPr lang="en-US" dirty="0"/>
              <a:t>This family-owned winery specializes in </a:t>
            </a:r>
            <a:br>
              <a:rPr lang="en-US" dirty="0"/>
            </a:br>
            <a:r>
              <a:rPr lang="en-US" dirty="0"/>
              <a:t>crafting premium sweet wines, particularly </a:t>
            </a:r>
            <a:br>
              <a:rPr lang="en-US" dirty="0"/>
            </a:br>
            <a:r>
              <a:rPr lang="en-US" dirty="0" err="1"/>
              <a:t>Aszú</a:t>
            </a:r>
            <a:r>
              <a:rPr lang="en-US" dirty="0"/>
              <a:t>, a style renowned for its intense sweetness,</a:t>
            </a:r>
            <a:br>
              <a:rPr lang="en-US" dirty="0"/>
            </a:br>
            <a:r>
              <a:rPr lang="en-US" dirty="0"/>
              <a:t>honeyed character, and complex flavors. </a:t>
            </a:r>
          </a:p>
          <a:p>
            <a:pPr marL="457200" lvl="0" indent="-457200" algn="l">
              <a:buFont typeface="Arial" panose="020B0604020202020204" pitchFamily="34" charset="0"/>
              <a:buChar char="•"/>
            </a:pPr>
            <a:r>
              <a:rPr lang="en-US" dirty="0"/>
              <a:t>The unique volcanic soils of the region, combined with the meticulous selection of botrytized grapes, contribute to the distinctive taste profile of these wines. </a:t>
            </a:r>
          </a:p>
          <a:p>
            <a:pPr marL="457200" lvl="0" indent="-457200" algn="l">
              <a:buFont typeface="Arial" panose="020B0604020202020204" pitchFamily="34" charset="0"/>
              <a:buChar char="•"/>
            </a:pPr>
            <a:r>
              <a:rPr lang="en-US" dirty="0"/>
              <a:t>With careful aging in oak barrels, </a:t>
            </a:r>
            <a:r>
              <a:rPr lang="en-US" dirty="0" err="1"/>
              <a:t>Tokaj</a:t>
            </a:r>
            <a:r>
              <a:rPr lang="en-US" dirty="0"/>
              <a:t> </a:t>
            </a:r>
            <a:r>
              <a:rPr lang="en-US" dirty="0" err="1"/>
              <a:t>Macik</a:t>
            </a:r>
            <a:r>
              <a:rPr lang="en-US" dirty="0"/>
              <a:t> wines develop layers of complexity, including notes of apricot, honey, and spice. These exceptional wines are a testament to the rich history and terroir of the </a:t>
            </a:r>
            <a:r>
              <a:rPr lang="en-US" dirty="0" err="1"/>
              <a:t>Tokaj</a:t>
            </a:r>
            <a:r>
              <a:rPr lang="en-US" dirty="0"/>
              <a:t> region.</a:t>
            </a:r>
          </a:p>
        </p:txBody>
      </p:sp>
      <p:pic>
        <p:nvPicPr>
          <p:cNvPr id="5" name="Picture 4" descr="A group of round buildings with a gravel path&#10;&#10;Description automatically generated with medium confidence">
            <a:extLst>
              <a:ext uri="{FF2B5EF4-FFF2-40B4-BE49-F238E27FC236}">
                <a16:creationId xmlns:a16="http://schemas.microsoft.com/office/drawing/2014/main" id="{3F67B223-32E9-9FE0-9D3F-822000867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50" y="1252975"/>
            <a:ext cx="4514850" cy="2085975"/>
          </a:xfrm>
          <a:prstGeom prst="rect">
            <a:avLst/>
          </a:prstGeom>
        </p:spPr>
      </p:pic>
    </p:spTree>
    <p:extLst>
      <p:ext uri="{BB962C8B-B14F-4D97-AF65-F5344CB8AC3E}">
        <p14:creationId xmlns:p14="http://schemas.microsoft.com/office/powerpoint/2010/main" val="1151273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Autofit/>
          </a:bodyPr>
          <a:lstStyle/>
          <a:p>
            <a:pPr>
              <a:lnSpc>
                <a:spcPct val="107000"/>
              </a:lnSpc>
              <a:spcBef>
                <a:spcPts val="0"/>
              </a:spcBef>
              <a:spcAft>
                <a:spcPts val="800"/>
              </a:spcAft>
            </a:pPr>
            <a:r>
              <a:rPr lang="en-US" kern="100" dirty="0">
                <a:effectLst/>
                <a:ea typeface="Aptos" panose="020B0004020202020204" pitchFamily="34" charset="0"/>
              </a:rPr>
              <a:t>Notable Wineries </a:t>
            </a:r>
            <a:r>
              <a:rPr lang="en-US" dirty="0"/>
              <a:t>of Slovakia</a:t>
            </a:r>
            <a:endParaRPr lang="en-US"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92608" y="1158242"/>
            <a:ext cx="11899392" cy="1798317"/>
          </a:xfrm>
        </p:spPr>
        <p:txBody>
          <a:bodyPr>
            <a:noAutofit/>
          </a:bodyPr>
          <a:lstStyle/>
          <a:p>
            <a:pPr marL="457200" lvl="0" indent="-457200" algn="l">
              <a:buFont typeface="Arial" panose="020B0604020202020204" pitchFamily="34" charset="0"/>
              <a:buChar char="•"/>
            </a:pPr>
            <a:r>
              <a:rPr lang="en-US" b="1" dirty="0"/>
              <a:t>Chateau </a:t>
            </a:r>
            <a:r>
              <a:rPr lang="en-US" b="1" dirty="0" err="1"/>
              <a:t>Topoľčianky</a:t>
            </a:r>
            <a:r>
              <a:rPr lang="en-US" b="1" dirty="0"/>
              <a:t> </a:t>
            </a:r>
            <a:r>
              <a:rPr lang="en-US" dirty="0"/>
              <a:t>is a historic winery steeped in tradition, yet embracing modern winemaking techniques. </a:t>
            </a:r>
          </a:p>
          <a:p>
            <a:pPr marL="457200" lvl="0" indent="-457200" algn="l">
              <a:buFont typeface="Arial" panose="020B0604020202020204" pitchFamily="34" charset="0"/>
              <a:buChar char="•"/>
            </a:pPr>
            <a:r>
              <a:rPr lang="en-US" dirty="0"/>
              <a:t>Nestled in the Nitra region, the winery boasts a diverse portfolio, ranging from classic red varietals like </a:t>
            </a:r>
            <a:r>
              <a:rPr lang="en-US" dirty="0" err="1"/>
              <a:t>Blaufränkisch</a:t>
            </a:r>
            <a:r>
              <a:rPr lang="en-US" dirty="0"/>
              <a:t> to elegant white wines. </a:t>
            </a:r>
          </a:p>
        </p:txBody>
      </p:sp>
      <p:pic>
        <p:nvPicPr>
          <p:cNvPr id="5" name="Picture 4" descr="A wooden barrel with a statue of a person and a brick wall&#10;&#10;Description automatically generated">
            <a:extLst>
              <a:ext uri="{FF2B5EF4-FFF2-40B4-BE49-F238E27FC236}">
                <a16:creationId xmlns:a16="http://schemas.microsoft.com/office/drawing/2014/main" id="{B394D55A-E5A5-5BC6-4EFD-AB0942AB3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6559"/>
            <a:ext cx="5852160" cy="3901440"/>
          </a:xfrm>
          <a:prstGeom prst="rect">
            <a:avLst/>
          </a:prstGeom>
        </p:spPr>
      </p:pic>
      <p:sp>
        <p:nvSpPr>
          <p:cNvPr id="7" name="TextBox 6">
            <a:extLst>
              <a:ext uri="{FF2B5EF4-FFF2-40B4-BE49-F238E27FC236}">
                <a16:creationId xmlns:a16="http://schemas.microsoft.com/office/drawing/2014/main" id="{C0E384C1-ACEE-76DC-BB23-5523B80DD5F9}"/>
              </a:ext>
            </a:extLst>
          </p:cNvPr>
          <p:cNvSpPr txBox="1"/>
          <p:nvPr/>
        </p:nvSpPr>
        <p:spPr>
          <a:xfrm>
            <a:off x="5852160" y="3024279"/>
            <a:ext cx="6169068" cy="3539430"/>
          </a:xfrm>
          <a:prstGeom prst="rect">
            <a:avLst/>
          </a:prstGeom>
          <a:noFill/>
        </p:spPr>
        <p:txBody>
          <a:bodyPr wrap="square">
            <a:spAutoFit/>
          </a:bodyPr>
          <a:lstStyle/>
          <a:p>
            <a:pPr marL="457200" lvl="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With a focus on quality and regional expression, Chateau </a:t>
            </a:r>
            <a:r>
              <a:rPr lang="en-US" sz="2800" dirty="0" err="1">
                <a:latin typeface="Times New Roman" panose="02020603050405020304" pitchFamily="18" charset="0"/>
                <a:cs typeface="Times New Roman" panose="02020603050405020304" pitchFamily="18" charset="0"/>
              </a:rPr>
              <a:t>Topoľčianky</a:t>
            </a:r>
            <a:r>
              <a:rPr lang="en-US" sz="2800" dirty="0">
                <a:latin typeface="Times New Roman" panose="02020603050405020304" pitchFamily="18" charset="0"/>
                <a:cs typeface="Times New Roman" panose="02020603050405020304" pitchFamily="18" charset="0"/>
              </a:rPr>
              <a:t> offers a harmonious blend of old-world charm and contemporary style. </a:t>
            </a:r>
          </a:p>
          <a:p>
            <a:pPr marL="457200" lvl="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Their wines are renowned for their balanced flavors, smooth tannins, and distinctive character, reflecting the unique terroir of the Nitra region.</a:t>
            </a:r>
          </a:p>
        </p:txBody>
      </p:sp>
    </p:spTree>
    <p:extLst>
      <p:ext uri="{BB962C8B-B14F-4D97-AF65-F5344CB8AC3E}">
        <p14:creationId xmlns:p14="http://schemas.microsoft.com/office/powerpoint/2010/main" val="77105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75EA271-F6AA-D107-0C25-90413D6AC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0A94C-2D0B-513A-0FCA-B8D85828C10A}"/>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5400" b="1" i="0" dirty="0">
                <a:solidFill>
                  <a:srgbClr val="1C2024"/>
                </a:solidFill>
                <a:effectLst/>
              </a:rPr>
              <a:t>History of Slovak Wine</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309F1E2-9628-E69D-9CAE-4F723C727986}"/>
              </a:ext>
            </a:extLst>
          </p:cNvPr>
          <p:cNvSpPr>
            <a:spLocks noGrp="1"/>
          </p:cNvSpPr>
          <p:nvPr>
            <p:ph type="subTitle" idx="1"/>
          </p:nvPr>
        </p:nvSpPr>
        <p:spPr>
          <a:xfrm>
            <a:off x="658368" y="1170433"/>
            <a:ext cx="11036326" cy="1865375"/>
          </a:xfrm>
        </p:spPr>
        <p:txBody>
          <a:bodyPr>
            <a:noAutofit/>
          </a:bodyPr>
          <a:lstStyle/>
          <a:p>
            <a:pPr algn="l"/>
            <a:r>
              <a:rPr lang="en-US" sz="2400" b="1" i="0" dirty="0">
                <a:solidFill>
                  <a:srgbClr val="1C2024"/>
                </a:solidFill>
                <a:effectLst/>
              </a:rPr>
              <a:t>A Journey Through Time</a:t>
            </a:r>
            <a:endParaRPr lang="en-US" sz="2400" b="0" i="0" dirty="0">
              <a:solidFill>
                <a:srgbClr val="1C2024"/>
              </a:solidFill>
              <a:effectLst/>
            </a:endParaRPr>
          </a:p>
          <a:p>
            <a:pPr marL="342900" indent="-342900" algn="l">
              <a:buFont typeface="Arial" panose="020B0604020202020204" pitchFamily="34" charset="0"/>
              <a:buChar char="•"/>
            </a:pPr>
            <a:r>
              <a:rPr lang="en-US" sz="2400" b="0" i="0" dirty="0">
                <a:solidFill>
                  <a:srgbClr val="1C2024"/>
                </a:solidFill>
                <a:effectLst/>
              </a:rPr>
              <a:t>The story of Slovak wine begins in antiquity, tracing its roots back to Roman times. </a:t>
            </a:r>
          </a:p>
          <a:p>
            <a:pPr marL="342900" indent="-342900" algn="l">
              <a:buFont typeface="Arial" panose="020B0604020202020204" pitchFamily="34" charset="0"/>
              <a:buChar char="•"/>
            </a:pPr>
            <a:r>
              <a:rPr lang="en-US" sz="2400" b="0" i="0" dirty="0">
                <a:solidFill>
                  <a:srgbClr val="1C2024"/>
                </a:solidFill>
                <a:effectLst/>
              </a:rPr>
              <a:t>As the Romans expanded their empire, they brought with them their sophisticated winemaking techniques, establishing vineyards in the fertile valleys of what is now Slovakia. </a:t>
            </a:r>
          </a:p>
        </p:txBody>
      </p:sp>
      <p:pic>
        <p:nvPicPr>
          <p:cNvPr id="5" name="Picture 4" descr="A statue of a person with a map of the world&#10;&#10;Description automatically generated">
            <a:extLst>
              <a:ext uri="{FF2B5EF4-FFF2-40B4-BE49-F238E27FC236}">
                <a16:creationId xmlns:a16="http://schemas.microsoft.com/office/drawing/2014/main" id="{9822F4B0-AE28-804C-13BF-063318D28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35730"/>
            <a:ext cx="6617368" cy="3722270"/>
          </a:xfrm>
          <a:prstGeom prst="rect">
            <a:avLst/>
          </a:prstGeom>
        </p:spPr>
      </p:pic>
      <p:sp>
        <p:nvSpPr>
          <p:cNvPr id="7" name="TextBox 6">
            <a:extLst>
              <a:ext uri="{FF2B5EF4-FFF2-40B4-BE49-F238E27FC236}">
                <a16:creationId xmlns:a16="http://schemas.microsoft.com/office/drawing/2014/main" id="{368F1D6E-D1F8-C6B6-DC6D-C38662B235FB}"/>
              </a:ext>
            </a:extLst>
          </p:cNvPr>
          <p:cNvSpPr txBox="1"/>
          <p:nvPr/>
        </p:nvSpPr>
        <p:spPr>
          <a:xfrm>
            <a:off x="6737685" y="3146410"/>
            <a:ext cx="4957010" cy="2308324"/>
          </a:xfrm>
          <a:prstGeom prst="rect">
            <a:avLst/>
          </a:prstGeom>
          <a:noFill/>
        </p:spPr>
        <p:txBody>
          <a:bodyPr wrap="square">
            <a:spAutoFit/>
          </a:bodyPr>
          <a:lstStyle/>
          <a:p>
            <a:pPr marL="342900" indent="-342900" algn="l">
              <a:buFont typeface="Arial" panose="020B0604020202020204" pitchFamily="34" charset="0"/>
              <a:buChar char="•"/>
            </a:pPr>
            <a:r>
              <a:rPr lang="en-US" sz="2400" b="0" i="0" dirty="0">
                <a:solidFill>
                  <a:srgbClr val="1C2024"/>
                </a:solidFill>
                <a:effectLst/>
                <a:latin typeface="Times New Roman" panose="02020603050405020304" pitchFamily="18" charset="0"/>
                <a:cs typeface="Times New Roman" panose="02020603050405020304" pitchFamily="18" charset="0"/>
              </a:rPr>
              <a:t>The region's proximity to advanced winemaking cultures allowed for the exchange of knowledge, laying the groundwork for a vibrant viniculture that would flourish over the centuries.</a:t>
            </a:r>
          </a:p>
        </p:txBody>
      </p:sp>
    </p:spTree>
    <p:extLst>
      <p:ext uri="{BB962C8B-B14F-4D97-AF65-F5344CB8AC3E}">
        <p14:creationId xmlns:p14="http://schemas.microsoft.com/office/powerpoint/2010/main" val="4138629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E638678-3464-4CD6-5105-BCA5AE23D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5D785-449A-4CA8-B644-9349C004F0F1}"/>
              </a:ext>
            </a:extLst>
          </p:cNvPr>
          <p:cNvSpPr>
            <a:spLocks noGrp="1"/>
          </p:cNvSpPr>
          <p:nvPr>
            <p:ph type="ctrTitle"/>
          </p:nvPr>
        </p:nvSpPr>
        <p:spPr>
          <a:xfrm>
            <a:off x="0" y="1"/>
            <a:ext cx="12192000" cy="1158240"/>
          </a:xfrm>
        </p:spPr>
        <p:txBody>
          <a:bodyPr anchor="ctr">
            <a:noAutofit/>
          </a:bodyPr>
          <a:lstStyle/>
          <a:p>
            <a:pPr>
              <a:lnSpc>
                <a:spcPct val="107000"/>
              </a:lnSpc>
              <a:spcBef>
                <a:spcPts val="0"/>
              </a:spcBef>
              <a:spcAft>
                <a:spcPts val="800"/>
              </a:spcAft>
            </a:pPr>
            <a:r>
              <a:rPr lang="en-US" kern="100" dirty="0">
                <a:effectLst/>
                <a:ea typeface="Aptos" panose="020B0004020202020204" pitchFamily="34" charset="0"/>
              </a:rPr>
              <a:t>Notable Wineries </a:t>
            </a:r>
            <a:r>
              <a:rPr lang="en-US" dirty="0"/>
              <a:t>of Slovakia</a:t>
            </a:r>
            <a:endParaRPr lang="en-US" kern="100" dirty="0">
              <a:effectLst/>
              <a:ea typeface="Aptos" panose="020B0004020202020204" pitchFamily="34" charset="0"/>
            </a:endParaRPr>
          </a:p>
        </p:txBody>
      </p:sp>
      <p:sp>
        <p:nvSpPr>
          <p:cNvPr id="3" name="Subtitle 2">
            <a:extLst>
              <a:ext uri="{FF2B5EF4-FFF2-40B4-BE49-F238E27FC236}">
                <a16:creationId xmlns:a16="http://schemas.microsoft.com/office/drawing/2014/main" id="{5A5698F6-665C-5AF3-6824-F8FA3AA486B1}"/>
              </a:ext>
            </a:extLst>
          </p:cNvPr>
          <p:cNvSpPr>
            <a:spLocks noGrp="1"/>
          </p:cNvSpPr>
          <p:nvPr>
            <p:ph type="subTitle" idx="1"/>
          </p:nvPr>
        </p:nvSpPr>
        <p:spPr>
          <a:xfrm>
            <a:off x="292608" y="1158242"/>
            <a:ext cx="11899392" cy="5699758"/>
          </a:xfrm>
        </p:spPr>
        <p:txBody>
          <a:bodyPr>
            <a:noAutofit/>
          </a:bodyPr>
          <a:lstStyle/>
          <a:p>
            <a:pPr marL="457200" lvl="0" indent="-457200" algn="l">
              <a:buFont typeface="Arial" panose="020B0604020202020204" pitchFamily="34" charset="0"/>
              <a:buChar char="•"/>
            </a:pPr>
            <a:r>
              <a:rPr lang="en-US" b="1" dirty="0" err="1"/>
              <a:t>Hacaj</a:t>
            </a:r>
            <a:r>
              <a:rPr lang="en-US" b="1" dirty="0"/>
              <a:t> Winery, </a:t>
            </a:r>
            <a:r>
              <a:rPr lang="en-US" dirty="0"/>
              <a:t>nestled in the South </a:t>
            </a:r>
            <a:br>
              <a:rPr lang="en-US" dirty="0"/>
            </a:br>
            <a:r>
              <a:rPr lang="en-US" dirty="0"/>
              <a:t>Slovak region, is renowned for its </a:t>
            </a:r>
            <a:br>
              <a:rPr lang="en-US" dirty="0"/>
            </a:br>
            <a:r>
              <a:rPr lang="en-US" dirty="0"/>
              <a:t>robust and full-bodied red wines. </a:t>
            </a:r>
          </a:p>
          <a:p>
            <a:pPr marL="457200" lvl="0" indent="-457200" algn="l">
              <a:buFont typeface="Arial" panose="020B0604020202020204" pitchFamily="34" charset="0"/>
              <a:buChar char="•"/>
            </a:pPr>
            <a:r>
              <a:rPr lang="en-US" dirty="0"/>
              <a:t>Committed to sustainable practices, </a:t>
            </a:r>
            <a:br>
              <a:rPr lang="en-US" dirty="0"/>
            </a:br>
            <a:r>
              <a:rPr lang="en-US" dirty="0"/>
              <a:t>the winery focuses on organic </a:t>
            </a:r>
            <a:br>
              <a:rPr lang="en-US" dirty="0"/>
            </a:br>
            <a:r>
              <a:rPr lang="en-US" dirty="0"/>
              <a:t>viticulture and traditional winemaking </a:t>
            </a:r>
            <a:br>
              <a:rPr lang="en-US" dirty="0"/>
            </a:br>
            <a:r>
              <a:rPr lang="en-US" dirty="0"/>
              <a:t>techniques. </a:t>
            </a:r>
          </a:p>
          <a:p>
            <a:pPr marL="457200" lvl="0" indent="-457200" algn="l">
              <a:buFont typeface="Arial" panose="020B0604020202020204" pitchFamily="34" charset="0"/>
              <a:buChar char="•"/>
            </a:pPr>
            <a:r>
              <a:rPr lang="en-US" dirty="0"/>
              <a:t>Their portfolio highlights classic </a:t>
            </a:r>
            <a:br>
              <a:rPr lang="en-US" dirty="0"/>
            </a:br>
            <a:r>
              <a:rPr lang="en-US" dirty="0"/>
              <a:t>international varietals like Cabernet Sauvignon, as well as indigenous Slovak grapes. These wines are characterized by ripe fruit flavors, firm tannins, and a rich, complex character. </a:t>
            </a:r>
          </a:p>
          <a:p>
            <a:pPr marL="457200" lvl="0" indent="-457200" algn="l">
              <a:buFont typeface="Arial" panose="020B0604020202020204" pitchFamily="34" charset="0"/>
              <a:buChar char="•"/>
            </a:pPr>
            <a:r>
              <a:rPr lang="en-US" dirty="0" err="1"/>
              <a:t>Hacaj's</a:t>
            </a:r>
            <a:r>
              <a:rPr lang="en-US" dirty="0"/>
              <a:t> dedication to quality and authenticity has earned them a reputation as one of Slovakia's premier wine producers.</a:t>
            </a:r>
          </a:p>
        </p:txBody>
      </p:sp>
      <p:pic>
        <p:nvPicPr>
          <p:cNvPr id="5" name="Picture 4" descr="A brick building with a sign&#10;&#10;Description automatically generated">
            <a:extLst>
              <a:ext uri="{FF2B5EF4-FFF2-40B4-BE49-F238E27FC236}">
                <a16:creationId xmlns:a16="http://schemas.microsoft.com/office/drawing/2014/main" id="{EBFE463C-0736-9613-103B-ABFF744DA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086" y="1114992"/>
            <a:ext cx="5815914" cy="3276053"/>
          </a:xfrm>
          <a:prstGeom prst="rect">
            <a:avLst/>
          </a:prstGeom>
        </p:spPr>
      </p:pic>
    </p:spTree>
    <p:extLst>
      <p:ext uri="{BB962C8B-B14F-4D97-AF65-F5344CB8AC3E}">
        <p14:creationId xmlns:p14="http://schemas.microsoft.com/office/powerpoint/2010/main" val="2469828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416198"/>
          </a:xfrm>
        </p:spPr>
        <p:txBody>
          <a:bodyPr anchor="ctr">
            <a:normAutofit/>
          </a:bodyPr>
          <a:lstStyle/>
          <a:p>
            <a:r>
              <a:rPr lang="en-US" b="1" dirty="0"/>
              <a:t>Why Slovakia Wine Deserves Your Attention</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7" y="1416198"/>
            <a:ext cx="10989003" cy="905897"/>
          </a:xfrm>
        </p:spPr>
        <p:txBody>
          <a:bodyPr>
            <a:normAutofit/>
          </a:bodyPr>
          <a:lstStyle/>
          <a:p>
            <a:pPr algn="l"/>
            <a:r>
              <a:rPr lang="en-US" dirty="0"/>
              <a:t>You might be thinking, “Why should I care about Slovak wine?” </a:t>
            </a:r>
            <a:br>
              <a:rPr lang="en-US" dirty="0"/>
            </a:br>
            <a:r>
              <a:rPr lang="en-US" dirty="0"/>
              <a:t>Let me break it down for you:</a:t>
            </a:r>
          </a:p>
        </p:txBody>
      </p:sp>
      <p:sp>
        <p:nvSpPr>
          <p:cNvPr id="7" name="TextBox 6">
            <a:extLst>
              <a:ext uri="{FF2B5EF4-FFF2-40B4-BE49-F238E27FC236}">
                <a16:creationId xmlns:a16="http://schemas.microsoft.com/office/drawing/2014/main" id="{3E257662-6D0F-6129-C907-E04D054486EE}"/>
              </a:ext>
            </a:extLst>
          </p:cNvPr>
          <p:cNvSpPr txBox="1"/>
          <p:nvPr/>
        </p:nvSpPr>
        <p:spPr>
          <a:xfrm>
            <a:off x="6285415" y="2322095"/>
            <a:ext cx="5898403" cy="4431983"/>
          </a:xfrm>
          <a:prstGeom prst="rect">
            <a:avLst/>
          </a:prstGeom>
          <a:noFill/>
        </p:spPr>
        <p:txBody>
          <a:bodyPr wrap="square">
            <a:spAutoFit/>
          </a:bodyPr>
          <a:lstStyle/>
          <a:p>
            <a:pPr marL="45720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Great Value</a:t>
            </a:r>
            <a:r>
              <a:rPr lang="en-US" sz="2400" dirty="0">
                <a:latin typeface="Times New Roman" panose="02020603050405020304" pitchFamily="18" charset="0"/>
                <a:cs typeface="Times New Roman" panose="02020603050405020304" pitchFamily="18" charset="0"/>
              </a:rPr>
              <a:t>: Slovak wines often punch above their price, offering excellent quality without breaking the bank.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Who wouldn’t love that?</a:t>
            </a:r>
          </a:p>
          <a:p>
            <a:pPr marL="45720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Unique Flavors</a:t>
            </a:r>
            <a:r>
              <a:rPr lang="en-US" sz="2400" dirty="0">
                <a:latin typeface="Times New Roman" panose="02020603050405020304" pitchFamily="18" charset="0"/>
                <a:cs typeface="Times New Roman" panose="02020603050405020304" pitchFamily="18" charset="0"/>
              </a:rPr>
              <a:t>: With indigenous grapes and a variety of terroirs, Slovak wines bring flavors that are truly one-of-a-kind.</a:t>
            </a:r>
          </a:p>
          <a:p>
            <a:pPr marL="45720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Next Big Thing</a:t>
            </a:r>
            <a:r>
              <a:rPr lang="en-US" sz="2400" dirty="0">
                <a:latin typeface="Times New Roman" panose="02020603050405020304" pitchFamily="18" charset="0"/>
                <a:cs typeface="Times New Roman" panose="02020603050405020304" pitchFamily="18" charset="0"/>
              </a:rPr>
              <a:t>: Slovak wine is gaining recognition fast. Getting in now means you’ll be ahead of the trend—and have bragging rights!</a:t>
            </a:r>
          </a:p>
          <a:p>
            <a:pPr algn="l"/>
            <a:endParaRPr lang="en-US" dirty="0"/>
          </a:p>
        </p:txBody>
      </p:sp>
      <p:pic>
        <p:nvPicPr>
          <p:cNvPr id="5" name="Picture 4" descr="A wine cellar with many bottles&#10;&#10;Description automatically generated">
            <a:extLst>
              <a:ext uri="{FF2B5EF4-FFF2-40B4-BE49-F238E27FC236}">
                <a16:creationId xmlns:a16="http://schemas.microsoft.com/office/drawing/2014/main" id="{43A1482B-E0B8-8524-CD6C-F39CA6CA54A0}"/>
              </a:ext>
            </a:extLst>
          </p:cNvPr>
          <p:cNvPicPr>
            <a:picLocks noChangeAspect="1"/>
          </p:cNvPicPr>
          <p:nvPr/>
        </p:nvPicPr>
        <p:blipFill>
          <a:blip r:embed="rId3">
            <a:extLst>
              <a:ext uri="{28A0092B-C50C-407E-A947-70E740481C1C}">
                <a14:useLocalDpi xmlns:a14="http://schemas.microsoft.com/office/drawing/2010/main" val="0"/>
              </a:ext>
            </a:extLst>
          </a:blip>
          <a:srcRect l="6874" r="5830"/>
          <a:stretch/>
        </p:blipFill>
        <p:spPr>
          <a:xfrm>
            <a:off x="8182" y="2322095"/>
            <a:ext cx="6277233" cy="4535904"/>
          </a:xfrm>
          <a:prstGeom prst="rect">
            <a:avLst/>
          </a:prstGeom>
        </p:spPr>
      </p:pic>
    </p:spTree>
    <p:extLst>
      <p:ext uri="{BB962C8B-B14F-4D97-AF65-F5344CB8AC3E}">
        <p14:creationId xmlns:p14="http://schemas.microsoft.com/office/powerpoint/2010/main" val="652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392"/>
          </a:xfrm>
        </p:spPr>
        <p:txBody>
          <a:bodyPr anchor="ctr">
            <a:normAutofit/>
          </a:bodyPr>
          <a:lstStyle/>
          <a:p>
            <a:pPr>
              <a:lnSpc>
                <a:spcPct val="115000"/>
              </a:lnSpc>
              <a:spcBef>
                <a:spcPts val="0"/>
              </a:spcBef>
              <a:spcAft>
                <a:spcPts val="800"/>
              </a:spcAft>
            </a:pPr>
            <a:r>
              <a:rPr lang="en-US" dirty="0"/>
              <a:t>Conclusion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09600" y="1231394"/>
            <a:ext cx="11497056" cy="5787244"/>
          </a:xfrm>
        </p:spPr>
        <p:txBody>
          <a:bodyPr>
            <a:normAutofit/>
          </a:bodyPr>
          <a:lstStyle/>
          <a:p>
            <a:pPr marL="457200" indent="-457200" algn="l">
              <a:buFont typeface="Arial" panose="020B0604020202020204" pitchFamily="34" charset="0"/>
              <a:buChar char="•"/>
            </a:pPr>
            <a:r>
              <a:rPr lang="en-US" dirty="0"/>
              <a:t>Slovakia’s wine landscape is both rooted in tradition and open to innovation. </a:t>
            </a:r>
          </a:p>
          <a:p>
            <a:pPr marL="457200" indent="-457200" algn="l">
              <a:buFont typeface="Arial" panose="020B0604020202020204" pitchFamily="34" charset="0"/>
              <a:buChar char="•"/>
            </a:pPr>
            <a:r>
              <a:rPr lang="en-US" dirty="0"/>
              <a:t>From ancient winemaking techniques to modern advancements, Slovak wines reflect a commitment to quality and authenticity. </a:t>
            </a:r>
          </a:p>
          <a:p>
            <a:pPr marL="457200" indent="-457200" algn="l">
              <a:buFont typeface="Arial" panose="020B0604020202020204" pitchFamily="34" charset="0"/>
              <a:buChar char="•"/>
            </a:pPr>
            <a:r>
              <a:rPr lang="en-US" dirty="0"/>
              <a:t>By exploring indigenous varietals and the unique terroir, wine enthusiasts gain a deeper appreciation </a:t>
            </a:r>
            <a:br>
              <a:rPr lang="en-US" dirty="0"/>
            </a:br>
            <a:r>
              <a:rPr lang="en-US" dirty="0"/>
              <a:t>for this region’s contributions </a:t>
            </a:r>
            <a:br>
              <a:rPr lang="en-US" dirty="0"/>
            </a:br>
            <a:r>
              <a:rPr lang="en-US" dirty="0"/>
              <a:t>to the global wine community. </a:t>
            </a:r>
          </a:p>
          <a:p>
            <a:pPr marL="457200" indent="-457200" algn="l">
              <a:buFont typeface="Arial" panose="020B0604020202020204" pitchFamily="34" charset="0"/>
              <a:buChar char="•"/>
            </a:pPr>
            <a:r>
              <a:rPr lang="en-US" dirty="0"/>
              <a:t>Whether through the distinct </a:t>
            </a:r>
            <a:br>
              <a:rPr lang="en-US" dirty="0"/>
            </a:br>
            <a:r>
              <a:rPr lang="en-US" dirty="0"/>
              <a:t>reds of Nitra or the sweet </a:t>
            </a:r>
            <a:br>
              <a:rPr lang="en-US" dirty="0"/>
            </a:br>
            <a:r>
              <a:rPr lang="en-US" dirty="0"/>
              <a:t>wines of </a:t>
            </a:r>
            <a:r>
              <a:rPr lang="en-US" dirty="0" err="1"/>
              <a:t>Tokaj</a:t>
            </a:r>
            <a:r>
              <a:rPr lang="en-US" dirty="0"/>
              <a:t>, Slovakia offers </a:t>
            </a:r>
            <a:br>
              <a:rPr lang="en-US" dirty="0"/>
            </a:br>
            <a:r>
              <a:rPr lang="en-US" dirty="0"/>
              <a:t>a wine experience that’s rich in </a:t>
            </a:r>
            <a:br>
              <a:rPr lang="en-US" dirty="0"/>
            </a:br>
            <a:r>
              <a:rPr lang="en-US" dirty="0"/>
              <a:t>flavor, history, and culture.</a:t>
            </a:r>
          </a:p>
        </p:txBody>
      </p:sp>
      <p:pic>
        <p:nvPicPr>
          <p:cNvPr id="5" name="Picture 4" descr="A group of people picking grapes&#10;&#10;Description automatically generated">
            <a:extLst>
              <a:ext uri="{FF2B5EF4-FFF2-40B4-BE49-F238E27FC236}">
                <a16:creationId xmlns:a16="http://schemas.microsoft.com/office/drawing/2014/main" id="{FA0A59B8-98A9-5DDE-2662-614AF4126263}"/>
              </a:ext>
            </a:extLst>
          </p:cNvPr>
          <p:cNvPicPr>
            <a:picLocks noChangeAspect="1"/>
          </p:cNvPicPr>
          <p:nvPr/>
        </p:nvPicPr>
        <p:blipFill>
          <a:blip r:embed="rId3">
            <a:extLst>
              <a:ext uri="{28A0092B-C50C-407E-A947-70E740481C1C}">
                <a14:useLocalDpi xmlns:a14="http://schemas.microsoft.com/office/drawing/2010/main" val="0"/>
              </a:ext>
            </a:extLst>
          </a:blip>
          <a:srcRect l="9569" r="-1"/>
          <a:stretch/>
        </p:blipFill>
        <p:spPr>
          <a:xfrm>
            <a:off x="5659394" y="3429000"/>
            <a:ext cx="6532605" cy="3428999"/>
          </a:xfrm>
          <a:prstGeom prst="rect">
            <a:avLst/>
          </a:prstGeom>
        </p:spPr>
      </p:pic>
    </p:spTree>
    <p:extLst>
      <p:ext uri="{BB962C8B-B14F-4D97-AF65-F5344CB8AC3E}">
        <p14:creationId xmlns:p14="http://schemas.microsoft.com/office/powerpoint/2010/main" val="1200103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fontScale="92500" lnSpcReduction="10000"/>
          </a:bodyPr>
          <a:lstStyle/>
          <a:p>
            <a:pPr marL="342900" marR="0" indent="-342900" algn="l">
              <a:lnSpc>
                <a:spcPct val="115000"/>
              </a:lnSpc>
              <a:spcBef>
                <a:spcPts val="0"/>
              </a:spcBef>
              <a:spcAft>
                <a:spcPts val="800"/>
              </a:spcAft>
              <a:buFont typeface="Arial" panose="020B0604020202020204" pitchFamily="34" charset="0"/>
              <a:buChar char="•"/>
            </a:pPr>
            <a:r>
              <a:rPr lang="en-US" sz="2400" b="1" kern="100" dirty="0" err="1">
                <a:effectLst/>
                <a:ea typeface="Aptos" panose="020B0004020202020204" pitchFamily="34" charset="0"/>
              </a:rPr>
              <a:t>Vivino</a:t>
            </a:r>
            <a:r>
              <a:rPr lang="en-US" sz="2400" kern="100" dirty="0">
                <a:effectLst/>
                <a:ea typeface="Aptos" panose="020B0004020202020204" pitchFamily="34" charset="0"/>
              </a:rPr>
              <a:t> - An Introduction to the Wines of Slovakia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rPr>
              <a:t>Books and Academic Articles</a:t>
            </a:r>
            <a:r>
              <a:rPr kumimoji="0" lang="en-US" altLang="en-US" sz="2400" b="0" i="0" u="none" strike="noStrike" cap="none" normalizeH="0" baseline="0" dirty="0">
                <a:ln>
                  <a:noFill/>
                </a:ln>
                <a:solidFill>
                  <a:schemeClr val="tx1"/>
                </a:solidFill>
                <a:effectLst/>
              </a:rPr>
              <a:t>: Books on Slovak wine history or viticulture in Central Europe would add depth to the historical and terroir sections. For example, references like </a:t>
            </a:r>
            <a:r>
              <a:rPr kumimoji="0" lang="en-US" altLang="en-US" sz="2400" b="0" i="1" u="none" strike="noStrike" cap="none" normalizeH="0" baseline="0" dirty="0">
                <a:ln>
                  <a:noFill/>
                </a:ln>
                <a:solidFill>
                  <a:schemeClr val="tx1"/>
                </a:solidFill>
                <a:effectLst/>
              </a:rPr>
              <a:t>The Wines of Slovakia: A Journey Through History and Terroir</a:t>
            </a:r>
            <a:r>
              <a:rPr kumimoji="0" lang="en-US" altLang="en-US" sz="2400" b="0" i="0" u="none" strike="noStrike" cap="none" normalizeH="0" baseline="0" dirty="0">
                <a:ln>
                  <a:noFill/>
                </a:ln>
                <a:solidFill>
                  <a:schemeClr val="tx1"/>
                </a:solidFill>
                <a:effectLst/>
              </a:rPr>
              <a:t> or similar academic studies.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rPr>
              <a:t>Government and EU Publications</a:t>
            </a:r>
            <a:r>
              <a:rPr kumimoji="0" lang="en-US" altLang="en-US" sz="2400" b="0" i="0" u="none" strike="noStrike" cap="none" normalizeH="0" baseline="0" dirty="0">
                <a:ln>
                  <a:noFill/>
                </a:ln>
                <a:solidFill>
                  <a:schemeClr val="tx1"/>
                </a:solidFill>
                <a:effectLst/>
              </a:rPr>
              <a:t>: For information on the Protected Designation of Origin (PDO) and Protected Geographical Indication (PGI) classifications, official EU documentation or Slovak government sources are useful. These could include official Slovak or EU websites, detailing the PDO/PGI system for Slovakia.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rPr>
              <a:t>Winery Websites</a:t>
            </a:r>
            <a:r>
              <a:rPr kumimoji="0" lang="en-US" altLang="en-US" sz="2400" b="0" i="0" u="none" strike="noStrike" cap="none" normalizeH="0" baseline="0" dirty="0">
                <a:ln>
                  <a:noFill/>
                </a:ln>
                <a:solidFill>
                  <a:schemeClr val="tx1"/>
                </a:solidFill>
                <a:effectLst/>
              </a:rPr>
              <a:t>: Each notable winery's website would be a primary source for specific information about its practices, notable wines, awards, and terroir.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rPr>
              <a:t>Wine Review Sites and Magazines</a:t>
            </a:r>
            <a:r>
              <a:rPr kumimoji="0" lang="en-US" altLang="en-US" sz="2400" b="0" i="0" u="none" strike="noStrike" cap="none" normalizeH="0" baseline="0" dirty="0">
                <a:ln>
                  <a:noFill/>
                </a:ln>
                <a:solidFill>
                  <a:schemeClr val="tx1"/>
                </a:solidFill>
                <a:effectLst/>
              </a:rPr>
              <a:t>: Websites such as </a:t>
            </a:r>
            <a:r>
              <a:rPr kumimoji="0" lang="en-US" altLang="en-US" sz="2400" b="0" i="1" u="none" strike="noStrike" cap="none" normalizeH="0" baseline="0" dirty="0">
                <a:ln>
                  <a:noFill/>
                </a:ln>
                <a:solidFill>
                  <a:schemeClr val="tx1"/>
                </a:solidFill>
                <a:effectLst/>
              </a:rPr>
              <a:t>Wine Enthusiast</a:t>
            </a:r>
            <a:r>
              <a:rPr kumimoji="0" lang="en-US" altLang="en-US" sz="2400" b="0" i="0" u="none" strike="noStrike" cap="none" normalizeH="0" baseline="0" dirty="0">
                <a:ln>
                  <a:noFill/>
                </a:ln>
                <a:solidFill>
                  <a:schemeClr val="tx1"/>
                </a:solidFill>
                <a:effectLst/>
              </a:rPr>
              <a:t>, </a:t>
            </a:r>
            <a:r>
              <a:rPr kumimoji="0" lang="en-US" altLang="en-US" sz="2400" b="0" i="1" u="none" strike="noStrike" cap="none" normalizeH="0" baseline="0" dirty="0">
                <a:ln>
                  <a:noFill/>
                </a:ln>
                <a:solidFill>
                  <a:schemeClr val="tx1"/>
                </a:solidFill>
                <a:effectLst/>
              </a:rPr>
              <a:t>Decanter</a:t>
            </a:r>
            <a:r>
              <a:rPr kumimoji="0" lang="en-US" altLang="en-US" sz="2400" b="0" i="0" u="none" strike="noStrike" cap="none" normalizeH="0" baseline="0" dirty="0">
                <a:ln>
                  <a:noFill/>
                </a:ln>
                <a:solidFill>
                  <a:schemeClr val="tx1"/>
                </a:solidFill>
                <a:effectLst/>
              </a:rPr>
              <a:t>, and </a:t>
            </a:r>
            <a:r>
              <a:rPr kumimoji="0" lang="en-US" altLang="en-US" sz="2400" b="0" i="1" u="none" strike="noStrike" cap="none" normalizeH="0" baseline="0" dirty="0">
                <a:ln>
                  <a:noFill/>
                </a:ln>
                <a:solidFill>
                  <a:schemeClr val="tx1"/>
                </a:solidFill>
                <a:effectLst/>
              </a:rPr>
              <a:t>Wine Spectator</a:t>
            </a:r>
            <a:r>
              <a:rPr kumimoji="0" lang="en-US" altLang="en-US" sz="2400" b="0" i="0" u="none" strike="noStrike" cap="none" normalizeH="0" baseline="0" dirty="0">
                <a:ln>
                  <a:noFill/>
                </a:ln>
                <a:solidFill>
                  <a:schemeClr val="tx1"/>
                </a:solidFill>
                <a:effectLst/>
              </a:rPr>
              <a:t> often cover lesser-known wine regions and could provide valuable tasting notes, varietal profiles, and recommendations for Slovak wines.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rPr>
              <a:t>Local Slovak Sources and Tourism Boards</a:t>
            </a:r>
            <a:r>
              <a:rPr kumimoji="0" lang="en-US" altLang="en-US" sz="2400" b="0" i="0" u="none" strike="noStrike" cap="none" normalizeH="0" baseline="0" dirty="0">
                <a:ln>
                  <a:noFill/>
                </a:ln>
                <a:solidFill>
                  <a:schemeClr val="tx1"/>
                </a:solidFill>
                <a:effectLst/>
              </a:rPr>
              <a:t>: The Slovak Tourism Board and regional wine associations can offer details about the wine regions and festivals that contribute to the Slovak wine culture.</a:t>
            </a: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A52E58E-D002-03A4-CF8D-6B2A7E5D8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7DB42-6A87-91E6-AE29-B58923853EFB}"/>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5400" b="1" i="0" dirty="0">
                <a:solidFill>
                  <a:srgbClr val="1C2024"/>
                </a:solidFill>
                <a:effectLst/>
              </a:rPr>
              <a:t>History of Slovak Wine</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03A0075-BA62-DC19-AE7C-43C91CC342AF}"/>
              </a:ext>
            </a:extLst>
          </p:cNvPr>
          <p:cNvSpPr>
            <a:spLocks noGrp="1"/>
          </p:cNvSpPr>
          <p:nvPr>
            <p:ph type="subTitle" idx="1"/>
          </p:nvPr>
        </p:nvSpPr>
        <p:spPr>
          <a:xfrm>
            <a:off x="658368" y="1302785"/>
            <a:ext cx="5987853" cy="4616756"/>
          </a:xfrm>
        </p:spPr>
        <p:txBody>
          <a:bodyPr>
            <a:noAutofit/>
          </a:bodyPr>
          <a:lstStyle/>
          <a:p>
            <a:pPr algn="l"/>
            <a:r>
              <a:rPr lang="en-US" sz="2400" b="1" i="0" dirty="0">
                <a:solidFill>
                  <a:srgbClr val="1C2024"/>
                </a:solidFill>
                <a:effectLst/>
              </a:rPr>
              <a:t>A Journey Through Time</a:t>
            </a:r>
            <a:endParaRPr lang="en-US" sz="2400" b="0" i="0" dirty="0">
              <a:solidFill>
                <a:srgbClr val="1C2024"/>
              </a:solidFill>
              <a:effectLst/>
            </a:endParaRPr>
          </a:p>
          <a:p>
            <a:pPr marL="342900" indent="-342900" algn="l">
              <a:buFont typeface="Arial" panose="020B0604020202020204" pitchFamily="34" charset="0"/>
              <a:buChar char="•"/>
            </a:pPr>
            <a:r>
              <a:rPr lang="en-US" sz="2400" b="0" i="0" dirty="0">
                <a:solidFill>
                  <a:srgbClr val="1C2024"/>
                </a:solidFill>
                <a:effectLst/>
              </a:rPr>
              <a:t>Fast forward to the early modern period, where the influence of the Austro-Hungarian Empire made a profound impact on Slovak viticulture. During this time, winemaking practices were refined and standardized, leading to the establishment of renowned wine regions and a focus on quality. The empire's diverse culture fostered a unique blend of influences, resulting in an array of grape varieties and wine styles that showcased the region's potential. </a:t>
            </a:r>
          </a:p>
        </p:txBody>
      </p:sp>
      <p:pic>
        <p:nvPicPr>
          <p:cNvPr id="5" name="Picture 4" descr="A map of the country&#10;&#10;Description automatically generated">
            <a:extLst>
              <a:ext uri="{FF2B5EF4-FFF2-40B4-BE49-F238E27FC236}">
                <a16:creationId xmlns:a16="http://schemas.microsoft.com/office/drawing/2014/main" id="{F6980E63-1FDE-3197-2E4A-004CB08D1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325" y="1302785"/>
            <a:ext cx="5517572" cy="4135490"/>
          </a:xfrm>
          <a:prstGeom prst="rect">
            <a:avLst/>
          </a:prstGeom>
        </p:spPr>
      </p:pic>
      <p:sp>
        <p:nvSpPr>
          <p:cNvPr id="7" name="TextBox 6">
            <a:extLst>
              <a:ext uri="{FF2B5EF4-FFF2-40B4-BE49-F238E27FC236}">
                <a16:creationId xmlns:a16="http://schemas.microsoft.com/office/drawing/2014/main" id="{AB9B3F0A-CA2E-CD8C-073D-86E1AD842777}"/>
              </a:ext>
            </a:extLst>
          </p:cNvPr>
          <p:cNvSpPr txBox="1"/>
          <p:nvPr/>
        </p:nvSpPr>
        <p:spPr>
          <a:xfrm>
            <a:off x="658368" y="5451717"/>
            <a:ext cx="11204768" cy="1200329"/>
          </a:xfrm>
          <a:prstGeom prst="rect">
            <a:avLst/>
          </a:prstGeom>
          <a:noFill/>
        </p:spPr>
        <p:txBody>
          <a:bodyPr wrap="square">
            <a:spAutoFit/>
          </a:bodyPr>
          <a:lstStyle/>
          <a:p>
            <a:pPr marL="342900" indent="-342900" algn="l">
              <a:buFont typeface="Arial" panose="020B0604020202020204" pitchFamily="34" charset="0"/>
              <a:buChar char="•"/>
            </a:pPr>
            <a:r>
              <a:rPr lang="en-US" sz="2400" b="0" i="0" dirty="0">
                <a:solidFill>
                  <a:srgbClr val="1C2024"/>
                </a:solidFill>
                <a:effectLst/>
                <a:latin typeface="Times New Roman" panose="02020603050405020304" pitchFamily="18" charset="0"/>
                <a:cs typeface="Times New Roman" panose="02020603050405020304" pitchFamily="18" charset="0"/>
              </a:rPr>
              <a:t>The aftermath of World War I and the eventual rise of communist rule in the mid-20th century significantly affected the wine industry, with state-controlled production often prioritizing quantity over quality. </a:t>
            </a:r>
          </a:p>
        </p:txBody>
      </p:sp>
    </p:spTree>
    <p:extLst>
      <p:ext uri="{BB962C8B-B14F-4D97-AF65-F5344CB8AC3E}">
        <p14:creationId xmlns:p14="http://schemas.microsoft.com/office/powerpoint/2010/main" val="276682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333572D-3146-3B1C-8A02-36F17F01F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AE8BB-E964-EB67-2CC4-3EB785FBF81E}"/>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5400" b="1" i="0" dirty="0">
                <a:solidFill>
                  <a:srgbClr val="1C2024"/>
                </a:solidFill>
                <a:effectLst/>
              </a:rPr>
              <a:t>History of Slovak Wine</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62BE221-DE9D-03B5-BC39-735879C85AE5}"/>
              </a:ext>
            </a:extLst>
          </p:cNvPr>
          <p:cNvSpPr>
            <a:spLocks noGrp="1"/>
          </p:cNvSpPr>
          <p:nvPr>
            <p:ph type="subTitle" idx="1"/>
          </p:nvPr>
        </p:nvSpPr>
        <p:spPr>
          <a:xfrm>
            <a:off x="658367" y="1170433"/>
            <a:ext cx="7823894" cy="2887960"/>
          </a:xfrm>
        </p:spPr>
        <p:txBody>
          <a:bodyPr>
            <a:noAutofit/>
          </a:bodyPr>
          <a:lstStyle/>
          <a:p>
            <a:pPr algn="l"/>
            <a:r>
              <a:rPr lang="en-US" sz="2400" b="1" i="0" dirty="0">
                <a:solidFill>
                  <a:srgbClr val="1C2024"/>
                </a:solidFill>
                <a:effectLst/>
              </a:rPr>
              <a:t>A Journey Through Time</a:t>
            </a:r>
          </a:p>
          <a:p>
            <a:pPr marL="342900" indent="-342900" algn="l">
              <a:buFont typeface="Arial" panose="020B0604020202020204" pitchFamily="34" charset="0"/>
              <a:buChar char="•"/>
            </a:pPr>
            <a:r>
              <a:rPr lang="en-US" sz="2400" b="0" i="0" dirty="0">
                <a:solidFill>
                  <a:srgbClr val="1C2024"/>
                </a:solidFill>
                <a:effectLst/>
              </a:rPr>
              <a:t>After World War II, communism had a significant impact on wine making in Slovakia. During the decades of communist rule, vineyards were nationalized, leading to a focus on quantity over quality in winemaking. The emphasis on mass production resulted in a decline in the overall quality of Slovak wines as the priority shifted away from traditional winemaking practices and craftsmanship.</a:t>
            </a:r>
            <a:br>
              <a:rPr lang="en-US" sz="1600" b="0" i="0" dirty="0">
                <a:solidFill>
                  <a:srgbClr val="1C2024"/>
                </a:solidFill>
                <a:effectLst/>
                <a:latin typeface="-apple-system"/>
              </a:rPr>
            </a:b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cartoon of a person standing next to a broken dollar sign&#10;&#10;Description automatically generated">
            <a:extLst>
              <a:ext uri="{FF2B5EF4-FFF2-40B4-BE49-F238E27FC236}">
                <a16:creationId xmlns:a16="http://schemas.microsoft.com/office/drawing/2014/main" id="{A194C604-FA6A-9EAE-E5C0-1C0E52B1C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2262" y="1170433"/>
            <a:ext cx="3709737" cy="2887960"/>
          </a:xfrm>
          <a:prstGeom prst="rect">
            <a:avLst/>
          </a:prstGeom>
        </p:spPr>
      </p:pic>
      <p:sp>
        <p:nvSpPr>
          <p:cNvPr id="7" name="TextBox 6">
            <a:extLst>
              <a:ext uri="{FF2B5EF4-FFF2-40B4-BE49-F238E27FC236}">
                <a16:creationId xmlns:a16="http://schemas.microsoft.com/office/drawing/2014/main" id="{82DF27C2-9FBC-B1B9-5769-6DC2A6610427}"/>
              </a:ext>
            </a:extLst>
          </p:cNvPr>
          <p:cNvSpPr txBox="1"/>
          <p:nvPr/>
        </p:nvSpPr>
        <p:spPr>
          <a:xfrm>
            <a:off x="658366" y="4002494"/>
            <a:ext cx="11533634" cy="2677656"/>
          </a:xfrm>
          <a:prstGeom prst="rect">
            <a:avLst/>
          </a:prstGeom>
          <a:noFill/>
        </p:spPr>
        <p:txBody>
          <a:bodyPr wrap="square">
            <a:spAutoFit/>
          </a:bodyPr>
          <a:lstStyle/>
          <a:p>
            <a:pPr marL="342900" indent="-342900" algn="l">
              <a:buFont typeface="Arial" panose="020B0604020202020204" pitchFamily="34" charset="0"/>
              <a:buChar char="•"/>
            </a:pPr>
            <a:r>
              <a:rPr lang="en-US" sz="2400" b="0" i="0" dirty="0">
                <a:solidFill>
                  <a:srgbClr val="1C2024"/>
                </a:solidFill>
                <a:effectLst/>
                <a:latin typeface="Times New Roman" panose="02020603050405020304" pitchFamily="18" charset="0"/>
                <a:cs typeface="Times New Roman" panose="02020603050405020304" pitchFamily="18" charset="0"/>
              </a:rPr>
              <a:t>The fall of communism in 1989 marked the beginning of a gradual process to restore the winemaking industry in Slovakia. Privatization of vineyards, many of which were in poor condition due to neglect, allowed for a return to a more personalized and quality-oriented approach to winemaking.</a:t>
            </a:r>
          </a:p>
          <a:p>
            <a:pPr marL="342900" indent="-342900" algn="l">
              <a:buFont typeface="Arial" panose="020B0604020202020204" pitchFamily="34" charset="0"/>
              <a:buChar char="•"/>
            </a:pPr>
            <a:r>
              <a:rPr lang="en-US" sz="2400" b="0" i="0" dirty="0">
                <a:solidFill>
                  <a:srgbClr val="1C2024"/>
                </a:solidFill>
                <a:effectLst/>
                <a:latin typeface="Times New Roman" panose="02020603050405020304" pitchFamily="18" charset="0"/>
                <a:cs typeface="Times New Roman" panose="02020603050405020304" pitchFamily="18" charset="0"/>
              </a:rPr>
              <a:t>The fall of communism in 1989 heralded a new era of possibility. The subsequent independence of Slovakia in 1993 marked a definitive turning point, igniting a renaissance in the country's wine production.</a:t>
            </a:r>
          </a:p>
        </p:txBody>
      </p:sp>
    </p:spTree>
    <p:extLst>
      <p:ext uri="{BB962C8B-B14F-4D97-AF65-F5344CB8AC3E}">
        <p14:creationId xmlns:p14="http://schemas.microsoft.com/office/powerpoint/2010/main" val="3490239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042812B-7671-7376-F356-36ACBEA27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9FE2A-32A8-A854-4AF2-69453BA82C94}"/>
              </a:ext>
            </a:extLst>
          </p:cNvPr>
          <p:cNvSpPr>
            <a:spLocks noGrp="1"/>
          </p:cNvSpPr>
          <p:nvPr>
            <p:ph type="ctrTitle"/>
          </p:nvPr>
        </p:nvSpPr>
        <p:spPr>
          <a:xfrm>
            <a:off x="4398770" y="1"/>
            <a:ext cx="7793229" cy="1170431"/>
          </a:xfrm>
        </p:spPr>
        <p:txBody>
          <a:bodyPr anchor="ctr">
            <a:normAutofit/>
          </a:bodyPr>
          <a:lstStyle/>
          <a:p>
            <a:pPr marL="0" marR="0">
              <a:lnSpc>
                <a:spcPct val="115000"/>
              </a:lnSpc>
              <a:spcBef>
                <a:spcPts val="0"/>
              </a:spcBef>
              <a:spcAft>
                <a:spcPts val="800"/>
              </a:spcAft>
            </a:pPr>
            <a:r>
              <a:rPr lang="en-US" sz="5400" b="1" i="0" dirty="0">
                <a:solidFill>
                  <a:srgbClr val="1C2024"/>
                </a:solidFill>
                <a:effectLst/>
              </a:rPr>
              <a:t>History of Slovak Wine</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BB57417-D0E8-E835-F879-8E7F1A77BF08}"/>
              </a:ext>
            </a:extLst>
          </p:cNvPr>
          <p:cNvSpPr>
            <a:spLocks noGrp="1"/>
          </p:cNvSpPr>
          <p:nvPr>
            <p:ph type="subTitle" idx="1"/>
          </p:nvPr>
        </p:nvSpPr>
        <p:spPr>
          <a:xfrm>
            <a:off x="4523874" y="1170432"/>
            <a:ext cx="7423484" cy="5507093"/>
          </a:xfrm>
        </p:spPr>
        <p:txBody>
          <a:bodyPr>
            <a:noAutofit/>
          </a:bodyPr>
          <a:lstStyle/>
          <a:p>
            <a:pPr algn="l"/>
            <a:r>
              <a:rPr lang="en-US" sz="2400" b="1" i="0" dirty="0">
                <a:solidFill>
                  <a:srgbClr val="1C2024"/>
                </a:solidFill>
                <a:effectLst/>
              </a:rPr>
              <a:t>A Journey Through Time</a:t>
            </a:r>
            <a:endParaRPr lang="en-US" sz="2400" b="0" i="0" dirty="0">
              <a:solidFill>
                <a:srgbClr val="1C2024"/>
              </a:solidFill>
              <a:effectLst/>
            </a:endParaRPr>
          </a:p>
          <a:p>
            <a:pPr marL="342900" indent="-342900" algn="l">
              <a:buFont typeface="Arial" panose="020B0604020202020204" pitchFamily="34" charset="0"/>
              <a:buChar char="•"/>
            </a:pPr>
            <a:r>
              <a:rPr lang="en-US" sz="2400" b="0" i="0" dirty="0">
                <a:solidFill>
                  <a:srgbClr val="1C2024"/>
                </a:solidFill>
                <a:effectLst/>
              </a:rPr>
              <a:t>In recent decades, Slovak winemakers have embraced modern viticulture, focusing on quality and regional distinctiveness. </a:t>
            </a:r>
          </a:p>
          <a:p>
            <a:pPr marL="342900" indent="-342900" algn="l">
              <a:buFont typeface="Arial" panose="020B0604020202020204" pitchFamily="34" charset="0"/>
              <a:buChar char="•"/>
            </a:pPr>
            <a:r>
              <a:rPr lang="en-US" sz="2400" b="0" i="0" dirty="0">
                <a:solidFill>
                  <a:srgbClr val="1C2024"/>
                </a:solidFill>
                <a:effectLst/>
              </a:rPr>
              <a:t>Innovative techniques and a renewed emphasis on sustainable practices have elevated the standard of Slovak wines, allowing them to gain recognition on the international stage. </a:t>
            </a:r>
          </a:p>
          <a:p>
            <a:pPr marL="342900" indent="-342900" algn="l">
              <a:buFont typeface="Arial" panose="020B0604020202020204" pitchFamily="34" charset="0"/>
              <a:buChar char="•"/>
            </a:pPr>
            <a:r>
              <a:rPr lang="en-US" sz="2400" b="0" i="0" dirty="0">
                <a:solidFill>
                  <a:srgbClr val="1C2024"/>
                </a:solidFill>
                <a:effectLst/>
              </a:rPr>
              <a:t>Today, wine enthusiasts can discover a diverse range of styles, from crisp whites that reflect the unique terroir to robust reds characterized by their richness and depth. </a:t>
            </a:r>
          </a:p>
          <a:p>
            <a:pPr marL="342900" indent="-342900" algn="l">
              <a:buFont typeface="Arial" panose="020B0604020202020204" pitchFamily="34" charset="0"/>
              <a:buChar char="•"/>
            </a:pPr>
            <a:r>
              <a:rPr lang="en-US" sz="2400" b="0" i="0" dirty="0">
                <a:solidFill>
                  <a:srgbClr val="1C2024"/>
                </a:solidFill>
                <a:effectLst/>
              </a:rPr>
              <a:t>The journey of Slovak wine, full of twists and turns, continues to evolve, offering a captivating story that invites exploration and appreciation.</a:t>
            </a:r>
          </a:p>
          <a:p>
            <a:br>
              <a:rPr lang="en-US" sz="1600" b="0" i="0" dirty="0">
                <a:solidFill>
                  <a:srgbClr val="1C2024"/>
                </a:solidFill>
                <a:effectLst/>
                <a:latin typeface="-apple-system"/>
              </a:rPr>
            </a:b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large metal tanks in a factory&#10;&#10;Description automatically generated">
            <a:extLst>
              <a:ext uri="{FF2B5EF4-FFF2-40B4-BE49-F238E27FC236}">
                <a16:creationId xmlns:a16="http://schemas.microsoft.com/office/drawing/2014/main" id="{E152D506-76C9-C641-72A1-3539CC7D1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98771" cy="6858000"/>
          </a:xfrm>
          <a:prstGeom prst="rect">
            <a:avLst/>
          </a:prstGeom>
        </p:spPr>
      </p:pic>
    </p:spTree>
    <p:extLst>
      <p:ext uri="{BB962C8B-B14F-4D97-AF65-F5344CB8AC3E}">
        <p14:creationId xmlns:p14="http://schemas.microsoft.com/office/powerpoint/2010/main" val="298894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AF36C5F-D4DE-FBCA-A33F-8850C01A7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9C03D-A6CA-D2E7-2CD8-09497FF0A7B7}"/>
              </a:ext>
            </a:extLst>
          </p:cNvPr>
          <p:cNvSpPr>
            <a:spLocks noGrp="1"/>
          </p:cNvSpPr>
          <p:nvPr>
            <p:ph type="ctrTitle"/>
          </p:nvPr>
        </p:nvSpPr>
        <p:spPr>
          <a:xfrm>
            <a:off x="0" y="1"/>
            <a:ext cx="12192000" cy="1170431"/>
          </a:xfrm>
        </p:spPr>
        <p:txBody>
          <a:bodyPr anchor="ctr">
            <a:noAutofit/>
          </a:bodyPr>
          <a:lstStyle/>
          <a:p>
            <a:pPr marR="0" algn="l">
              <a:lnSpc>
                <a:spcPct val="115000"/>
              </a:lnSpc>
              <a:spcBef>
                <a:spcPts val="0"/>
              </a:spcBef>
              <a:spcAft>
                <a:spcPts val="800"/>
              </a:spcAft>
            </a:pPr>
            <a:r>
              <a:rPr lang="en-US" b="1" kern="100" dirty="0">
                <a:effectLst/>
                <a:ea typeface="Aptos" panose="020B0004020202020204" pitchFamily="34" charset="0"/>
              </a:rPr>
              <a:t>Slovakia’s Protected Designation of Origin System</a:t>
            </a:r>
            <a:endParaRPr lang="en-US" kern="100" dirty="0">
              <a:effectLst/>
              <a:ea typeface="Aptos" panose="020B0004020202020204" pitchFamily="34" charset="0"/>
            </a:endParaRPr>
          </a:p>
        </p:txBody>
      </p:sp>
      <p:sp>
        <p:nvSpPr>
          <p:cNvPr id="3" name="Subtitle 2">
            <a:extLst>
              <a:ext uri="{FF2B5EF4-FFF2-40B4-BE49-F238E27FC236}">
                <a16:creationId xmlns:a16="http://schemas.microsoft.com/office/drawing/2014/main" id="{E1DCB2D5-8923-12D0-DE8B-B51A6C050FC6}"/>
              </a:ext>
            </a:extLst>
          </p:cNvPr>
          <p:cNvSpPr>
            <a:spLocks noGrp="1"/>
          </p:cNvSpPr>
          <p:nvPr>
            <p:ph type="subTitle" idx="1"/>
          </p:nvPr>
        </p:nvSpPr>
        <p:spPr>
          <a:xfrm>
            <a:off x="300789" y="1170433"/>
            <a:ext cx="11682664" cy="5591314"/>
          </a:xfrm>
        </p:spPr>
        <p:txBody>
          <a:bodyPr>
            <a:noAutofit/>
          </a:bodyPr>
          <a:lstStyle/>
          <a:p>
            <a:pPr marL="285750" marR="0" indent="-285750" algn="l">
              <a:lnSpc>
                <a:spcPct val="115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The </a:t>
            </a:r>
            <a:r>
              <a:rPr lang="en-US" sz="2200" b="1" kern="100" dirty="0">
                <a:effectLst/>
                <a:ea typeface="Aptos" panose="020B0004020202020204" pitchFamily="34" charset="0"/>
              </a:rPr>
              <a:t>Protected Designation of Origin (PDO)</a:t>
            </a:r>
            <a:r>
              <a:rPr lang="en-US" sz="2200" kern="100" dirty="0">
                <a:effectLst/>
                <a:ea typeface="Aptos" panose="020B0004020202020204" pitchFamily="34" charset="0"/>
              </a:rPr>
              <a:t> and </a:t>
            </a:r>
            <a:r>
              <a:rPr lang="en-US" sz="2200" b="1" kern="100" dirty="0">
                <a:effectLst/>
                <a:ea typeface="Aptos" panose="020B0004020202020204" pitchFamily="34" charset="0"/>
              </a:rPr>
              <a:t>Protected Geographical </a:t>
            </a:r>
            <a:br>
              <a:rPr lang="en-US" sz="2200" b="1" kern="100" dirty="0">
                <a:effectLst/>
                <a:ea typeface="Aptos" panose="020B0004020202020204" pitchFamily="34" charset="0"/>
              </a:rPr>
            </a:br>
            <a:r>
              <a:rPr lang="en-US" sz="2200" b="1" kern="100" dirty="0">
                <a:effectLst/>
                <a:ea typeface="Aptos" panose="020B0004020202020204" pitchFamily="34" charset="0"/>
              </a:rPr>
              <a:t>Indication (PGI)</a:t>
            </a:r>
            <a:r>
              <a:rPr lang="en-US" sz="2200" kern="100" dirty="0">
                <a:effectLst/>
                <a:ea typeface="Aptos" panose="020B0004020202020204" pitchFamily="34" charset="0"/>
              </a:rPr>
              <a:t> systems were established as part of Slovakia’s integration </a:t>
            </a:r>
            <a:br>
              <a:rPr lang="en-US" sz="2200" kern="100" dirty="0">
                <a:effectLst/>
                <a:ea typeface="Aptos" panose="020B0004020202020204" pitchFamily="34" charset="0"/>
              </a:rPr>
            </a:br>
            <a:r>
              <a:rPr lang="en-US" sz="2200" kern="100" dirty="0">
                <a:effectLst/>
                <a:ea typeface="Aptos" panose="020B0004020202020204" pitchFamily="34" charset="0"/>
              </a:rPr>
              <a:t>into the European Union, ensuring that the country’s wines meet specific </a:t>
            </a:r>
            <a:br>
              <a:rPr lang="en-US" sz="2200" kern="100" dirty="0">
                <a:effectLst/>
                <a:ea typeface="Aptos" panose="020B0004020202020204" pitchFamily="34" charset="0"/>
              </a:rPr>
            </a:br>
            <a:r>
              <a:rPr lang="en-US" sz="2200" kern="100" dirty="0">
                <a:effectLst/>
                <a:ea typeface="Aptos" panose="020B0004020202020204" pitchFamily="34" charset="0"/>
              </a:rPr>
              <a:t>quality standards to ensure quality and origin authenticity. while also </a:t>
            </a:r>
            <a:br>
              <a:rPr lang="en-US" sz="2200" kern="100" dirty="0">
                <a:effectLst/>
                <a:ea typeface="Aptos" panose="020B0004020202020204" pitchFamily="34" charset="0"/>
              </a:rPr>
            </a:br>
            <a:r>
              <a:rPr lang="en-US" sz="2200" kern="100" dirty="0">
                <a:effectLst/>
                <a:ea typeface="Aptos" panose="020B0004020202020204" pitchFamily="34" charset="0"/>
              </a:rPr>
              <a:t>protecting regional identities.</a:t>
            </a:r>
          </a:p>
          <a:p>
            <a:pPr marL="285750" marR="0" indent="-285750" algn="l">
              <a:lnSpc>
                <a:spcPct val="115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Slovakia’s Protected Designation of Origin (PDO) and Protected Geographical </a:t>
            </a:r>
            <a:br>
              <a:rPr lang="en-US" sz="2200" kern="100" dirty="0">
                <a:effectLst/>
                <a:ea typeface="Aptos" panose="020B0004020202020204" pitchFamily="34" charset="0"/>
              </a:rPr>
            </a:br>
            <a:r>
              <a:rPr lang="en-US" sz="2200" kern="100" dirty="0">
                <a:effectLst/>
                <a:ea typeface="Aptos" panose="020B0004020202020204" pitchFamily="34" charset="0"/>
              </a:rPr>
              <a:t>Indication (PGI) system ensure quality and origin authenticity. This system mirrors </a:t>
            </a:r>
            <a:br>
              <a:rPr lang="en-US" sz="2200" kern="100" dirty="0">
                <a:effectLst/>
                <a:ea typeface="Aptos" panose="020B0004020202020204" pitchFamily="34" charset="0"/>
              </a:rPr>
            </a:br>
            <a:r>
              <a:rPr lang="en-US" sz="2200" kern="100" dirty="0">
                <a:effectLst/>
                <a:ea typeface="Aptos" panose="020B0004020202020204" pitchFamily="34" charset="0"/>
              </a:rPr>
              <a:t>those of its European neighbors like France’s AOC and Germany’s </a:t>
            </a:r>
            <a:r>
              <a:rPr lang="en-US" sz="2200" kern="100" dirty="0" err="1">
                <a:effectLst/>
                <a:ea typeface="Aptos" panose="020B0004020202020204" pitchFamily="34" charset="0"/>
              </a:rPr>
              <a:t>Prädikatswein</a:t>
            </a:r>
            <a:r>
              <a:rPr lang="en-US" sz="2200" kern="100" dirty="0">
                <a:effectLst/>
                <a:ea typeface="Aptos" panose="020B0004020202020204" pitchFamily="34" charset="0"/>
              </a:rPr>
              <a:t>.</a:t>
            </a:r>
          </a:p>
          <a:p>
            <a:pPr marL="285750" marR="0" indent="-285750" algn="l">
              <a:lnSpc>
                <a:spcPct val="115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The PDO designation is the highest standard, awarded to wines produced in specific, tightly regulated regions, where the entire winemaking process—from grape growing to bottling—takes place. The grapes must come exclusively from the designated area, ensuring the wine truly reflects its terroir. Strict rules are applied to grape varieties, viticulture techniques, and aging processes, all aimed at preserving the unique characteristics of Slovakia's wine regions.</a:t>
            </a:r>
          </a:p>
        </p:txBody>
      </p:sp>
      <p:pic>
        <p:nvPicPr>
          <p:cNvPr id="5" name="Picture 4" descr="A red and yellow seal with text&#10;&#10;Description automatically generated">
            <a:extLst>
              <a:ext uri="{FF2B5EF4-FFF2-40B4-BE49-F238E27FC236}">
                <a16:creationId xmlns:a16="http://schemas.microsoft.com/office/drawing/2014/main" id="{A3CAA7E3-F000-B644-1CC1-91DA6995B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4963" y="789087"/>
            <a:ext cx="3267826" cy="3267826"/>
          </a:xfrm>
          <a:prstGeom prst="rect">
            <a:avLst/>
          </a:prstGeom>
        </p:spPr>
      </p:pic>
    </p:spTree>
    <p:extLst>
      <p:ext uri="{BB962C8B-B14F-4D97-AF65-F5344CB8AC3E}">
        <p14:creationId xmlns:p14="http://schemas.microsoft.com/office/powerpoint/2010/main" val="154968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597151"/>
          </a:xfrm>
        </p:spPr>
        <p:txBody>
          <a:bodyPr anchor="ctr">
            <a:noAutofit/>
          </a:bodyPr>
          <a:lstStyle/>
          <a:p>
            <a:pPr marR="0" lvl="0">
              <a:lnSpc>
                <a:spcPct val="115000"/>
              </a:lnSpc>
              <a:spcBef>
                <a:spcPts val="0"/>
              </a:spcBef>
              <a:spcAft>
                <a:spcPts val="800"/>
              </a:spcAft>
              <a:buSzPts val="1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Classification System</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597152"/>
            <a:ext cx="11009376" cy="5120639"/>
          </a:xfrm>
        </p:spPr>
        <p:txBody>
          <a:bodyPr>
            <a:noAutofit/>
          </a:bodyPr>
          <a:lstStyle/>
          <a:p>
            <a:pPr marL="457200" indent="-457200" algn="l">
              <a:buFont typeface="Arial" panose="020B0604020202020204" pitchFamily="34" charset="0"/>
              <a:buChar char="•"/>
            </a:pPr>
            <a:r>
              <a:rPr lang="en-US" b="1" dirty="0"/>
              <a:t>PGI</a:t>
            </a:r>
            <a:r>
              <a:rPr lang="en-US" dirty="0"/>
              <a:t>, on the other hand, offers slightly more flexibility. Wines under this label are still linked to a geographic area but allow for a broader range of grapes and methods. </a:t>
            </a:r>
          </a:p>
          <a:p>
            <a:pPr marL="457200" indent="-457200" algn="l">
              <a:buFont typeface="Arial" panose="020B0604020202020204" pitchFamily="34" charset="0"/>
              <a:buChar char="•"/>
            </a:pPr>
            <a:r>
              <a:rPr lang="en-US" dirty="0"/>
              <a:t>This designation is often applied to Slovakia’s more modern or experimental wines that still represent the region's essence but may not meet the stricter standards of the PDO.</a:t>
            </a:r>
          </a:p>
          <a:p>
            <a:pPr marL="457200" indent="-457200" algn="l">
              <a:buFont typeface="Arial" panose="020B0604020202020204" pitchFamily="34" charset="0"/>
              <a:buChar char="•"/>
            </a:pPr>
            <a:r>
              <a:rPr lang="en-US" dirty="0"/>
              <a:t>These classifications ensure that Slovak wine producers </a:t>
            </a:r>
            <a:br>
              <a:rPr lang="en-US" dirty="0"/>
            </a:br>
            <a:r>
              <a:rPr lang="en-US" dirty="0"/>
              <a:t>maintain high-quality standards while also highlighting the </a:t>
            </a:r>
            <a:br>
              <a:rPr lang="en-US" dirty="0"/>
            </a:br>
            <a:r>
              <a:rPr lang="en-US" dirty="0"/>
              <a:t>rich diversity of wines across the country. </a:t>
            </a:r>
          </a:p>
          <a:p>
            <a:pPr marL="457200" indent="-457200" algn="l">
              <a:buFont typeface="Arial" panose="020B0604020202020204" pitchFamily="34" charset="0"/>
              <a:buChar char="•"/>
            </a:pPr>
            <a:r>
              <a:rPr lang="en-US" dirty="0"/>
              <a:t>It also helps establish Slovakia’s reputation in the global </a:t>
            </a:r>
            <a:br>
              <a:rPr lang="en-US" dirty="0"/>
            </a:br>
            <a:r>
              <a:rPr lang="en-US" dirty="0"/>
              <a:t>wine market by ensuring authenticity and traceability, </a:t>
            </a:r>
            <a:br>
              <a:rPr lang="en-US" dirty="0"/>
            </a:br>
            <a:r>
              <a:rPr lang="en-US" dirty="0"/>
              <a:t>contributing to the growth of its wine exports.</a:t>
            </a:r>
          </a:p>
        </p:txBody>
      </p:sp>
      <p:pic>
        <p:nvPicPr>
          <p:cNvPr id="5" name="Picture 4" descr="A blue and yellow circle with stars and a yellow circle with a pattern on it&#10;&#10;Description automatically generated">
            <a:extLst>
              <a:ext uri="{FF2B5EF4-FFF2-40B4-BE49-F238E27FC236}">
                <a16:creationId xmlns:a16="http://schemas.microsoft.com/office/drawing/2014/main" id="{98D26D22-606E-C44B-8975-AF780FFC0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199" y="3771819"/>
            <a:ext cx="2562225" cy="2571750"/>
          </a:xfrm>
          <a:prstGeom prst="rect">
            <a:avLst/>
          </a:prstGeom>
        </p:spPr>
      </p:pic>
    </p:spTree>
    <p:extLst>
      <p:ext uri="{BB962C8B-B14F-4D97-AF65-F5344CB8AC3E}">
        <p14:creationId xmlns:p14="http://schemas.microsoft.com/office/powerpoint/2010/main" val="7499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CAB0-66A8-E2B3-D82C-787BFEB816BC}"/>
              </a:ext>
            </a:extLst>
          </p:cNvPr>
          <p:cNvSpPr>
            <a:spLocks noGrp="1"/>
          </p:cNvSpPr>
          <p:nvPr>
            <p:ph type="ctrTitle"/>
          </p:nvPr>
        </p:nvSpPr>
        <p:spPr>
          <a:xfrm>
            <a:off x="0" y="1"/>
            <a:ext cx="12192000" cy="1231391"/>
          </a:xfrm>
        </p:spPr>
        <p:txBody>
          <a:bodyPr anchor="ctr">
            <a:normAutofit/>
          </a:bodyPr>
          <a:lstStyle/>
          <a:p>
            <a:pPr marL="0" marR="0">
              <a:lnSpc>
                <a:spcPct val="115000"/>
              </a:lnSpc>
              <a:spcBef>
                <a:spcPts val="0"/>
              </a:spcBef>
              <a:spcAft>
                <a:spcPts val="800"/>
              </a:spcAft>
            </a:pP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Slovakia</a:t>
            </a:r>
            <a:endParaRPr lang="en-US"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Rectangle 5">
            <a:extLst>
              <a:ext uri="{FF2B5EF4-FFF2-40B4-BE49-F238E27FC236}">
                <a16:creationId xmlns:a16="http://schemas.microsoft.com/office/drawing/2014/main" id="{06C32621-C994-6837-0DDA-7E5A08C0749F}"/>
              </a:ext>
            </a:extLst>
          </p:cNvPr>
          <p:cNvSpPr>
            <a:spLocks noChangeArrowheads="1"/>
          </p:cNvSpPr>
          <p:nvPr/>
        </p:nvSpPr>
        <p:spPr bwMode="auto">
          <a:xfrm>
            <a:off x="10322" y="1231392"/>
            <a:ext cx="7208625" cy="630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indent="-342900">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Slovakia’s wine regions reflect a fascinating diversity, shaped by varied climates, soils, and geographical influences. </a:t>
            </a:r>
          </a:p>
          <a:p>
            <a:pPr marL="342900" marR="0" indent="-342900">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region contributes something unique to the national wine identity, from the volcanic soils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Tokaj</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to the fertile plains in the south. Whether you're exploring the familiar or discovering something new, Slovakia’s wine landscape offers a compelling array of flavors and styles.</a:t>
            </a:r>
          </a:p>
          <a:p>
            <a:pPr marL="342900" indent="-342900">
              <a:lnSpc>
                <a:spcPct val="115000"/>
              </a:lnSpc>
              <a:spcAft>
                <a:spcPts val="800"/>
              </a:spcAft>
              <a:buFont typeface="Arial" panose="020B0604020202020204" pitchFamily="34" charset="0"/>
              <a:buChar char="•"/>
            </a:pPr>
            <a:r>
              <a:rPr kumimoji="0" lang="en-US" altLang="en-US" sz="24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Slovakia’s wine regions are defined by unique terroirs, climates, and grape varieties, contributing to their distinct wine profiles. The primary regions include: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R="0">
              <a:lnSpc>
                <a:spcPct val="115000"/>
              </a:lnSpc>
              <a:spcBef>
                <a:spcPts val="0"/>
              </a:spcBef>
              <a:spcAft>
                <a:spcPts val="800"/>
              </a:spcAf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descr="Discovering Slovakia's wine regions - Decanter">
            <a:extLst>
              <a:ext uri="{FF2B5EF4-FFF2-40B4-BE49-F238E27FC236}">
                <a16:creationId xmlns:a16="http://schemas.microsoft.com/office/drawing/2014/main" id="{6293B732-1119-002D-76F2-279FA62A844E}"/>
              </a:ext>
            </a:extLst>
          </p:cNvPr>
          <p:cNvPicPr>
            <a:picLocks noChangeAspect="1"/>
          </p:cNvPicPr>
          <p:nvPr/>
        </p:nvPicPr>
        <p:blipFill>
          <a:blip r:embed="rId3">
            <a:extLst>
              <a:ext uri="{28A0092B-C50C-407E-A947-70E740481C1C}">
                <a14:useLocalDpi xmlns:a14="http://schemas.microsoft.com/office/drawing/2010/main" val="0"/>
              </a:ext>
            </a:extLst>
          </a:blip>
          <a:srcRect l="16448" r="11129"/>
          <a:stretch/>
        </p:blipFill>
        <p:spPr bwMode="auto">
          <a:xfrm>
            <a:off x="7218947" y="1231393"/>
            <a:ext cx="4978214" cy="4539292"/>
          </a:xfrm>
          <a:prstGeom prst="rect">
            <a:avLst/>
          </a:prstGeom>
          <a:noFill/>
          <a:ln>
            <a:noFill/>
          </a:ln>
        </p:spPr>
      </p:pic>
    </p:spTree>
    <p:extLst>
      <p:ext uri="{BB962C8B-B14F-4D97-AF65-F5344CB8AC3E}">
        <p14:creationId xmlns:p14="http://schemas.microsoft.com/office/powerpoint/2010/main" val="3245311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2375</TotalTime>
  <Words>4562</Words>
  <Application>Microsoft Office PowerPoint</Application>
  <PresentationFormat>Widescreen</PresentationFormat>
  <Paragraphs>201</Paragraphs>
  <Slides>34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-apple-system</vt:lpstr>
      <vt:lpstr>Aptos</vt:lpstr>
      <vt:lpstr>Aptos Display</vt:lpstr>
      <vt:lpstr>Arial</vt:lpstr>
      <vt:lpstr>Times New Roman</vt:lpstr>
      <vt:lpstr>Times New Roman, serif</vt:lpstr>
      <vt:lpstr>Office Theme</vt:lpstr>
      <vt:lpstr>Wine Regions of the World An Introduction to Wine in Slovakia  Presented by Marc Silver</vt:lpstr>
      <vt:lpstr>An Introduction to Wine in Slovakia</vt:lpstr>
      <vt:lpstr>History of Slovak Wine</vt:lpstr>
      <vt:lpstr>History of Slovak Wine</vt:lpstr>
      <vt:lpstr>History of Slovak Wine</vt:lpstr>
      <vt:lpstr>History of Slovak Wine</vt:lpstr>
      <vt:lpstr>Slovakia’s Protected Designation of Origin System</vt:lpstr>
      <vt:lpstr>Wine Classification System</vt:lpstr>
      <vt:lpstr>Wine Regions in Slovakia</vt:lpstr>
      <vt:lpstr>Wine Regions in Slovakia</vt:lpstr>
      <vt:lpstr>Wine Regions in Slovakia</vt:lpstr>
      <vt:lpstr>Wine Regions in Slovakia</vt:lpstr>
      <vt:lpstr>Wine Regions in Slovakia</vt:lpstr>
      <vt:lpstr>Wine Regions in Slovakia</vt:lpstr>
      <vt:lpstr>Wine Regions in Slovakia</vt:lpstr>
      <vt:lpstr>Wine Regions in Slovakia</vt:lpstr>
      <vt:lpstr>Wine Regions in Slovakia</vt:lpstr>
      <vt:lpstr>Wine Regions in Slovakia</vt:lpstr>
      <vt:lpstr>Wine Regions in Slovakia</vt:lpstr>
      <vt:lpstr>Wine Regions in Slovakia</vt:lpstr>
      <vt:lpstr>Slovakia’s Unique Terroir</vt:lpstr>
      <vt:lpstr>Slovakia’s Major Varietals</vt:lpstr>
      <vt:lpstr>Slovakia’s Major Varietals</vt:lpstr>
      <vt:lpstr>Major Varietals of Slovakia</vt:lpstr>
      <vt:lpstr>Major Varietals of Slovakia</vt:lpstr>
      <vt:lpstr>Major Varietals of Slovakia</vt:lpstr>
      <vt:lpstr>Notable Wineries of Slovakia</vt:lpstr>
      <vt:lpstr>Notable Wineries of Slovakia</vt:lpstr>
      <vt:lpstr>Notable Wineries of Slovakia</vt:lpstr>
      <vt:lpstr>Notable Wineries of Slovakia</vt:lpstr>
      <vt:lpstr>Why Slovakia Wine Deserves Your Attention</vt:lpstr>
      <vt:lpstr>Conclusion</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135</cp:revision>
  <dcterms:created xsi:type="dcterms:W3CDTF">2024-07-15T00:09:41Z</dcterms:created>
  <dcterms:modified xsi:type="dcterms:W3CDTF">2024-10-27T02:07:01Z</dcterms:modified>
</cp:coreProperties>
</file>