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6" r:id="rId2"/>
    <p:sldId id="273" r:id="rId3"/>
    <p:sldId id="257" r:id="rId4"/>
    <p:sldId id="274" r:id="rId5"/>
    <p:sldId id="280" r:id="rId6"/>
    <p:sldId id="281" r:id="rId7"/>
    <p:sldId id="259" r:id="rId8"/>
    <p:sldId id="277" r:id="rId9"/>
    <p:sldId id="260" r:id="rId10"/>
    <p:sldId id="261" r:id="rId11"/>
    <p:sldId id="282" r:id="rId12"/>
    <p:sldId id="278" r:id="rId13"/>
    <p:sldId id="265" r:id="rId14"/>
    <p:sldId id="266" r:id="rId15"/>
    <p:sldId id="268" r:id="rId16"/>
    <p:sldId id="269" r:id="rId17"/>
    <p:sldId id="270" r:id="rId18"/>
    <p:sldId id="275" r:id="rId19"/>
    <p:sldId id="279" r:id="rId20"/>
    <p:sldId id="271" r:id="rId21"/>
    <p:sldId id="276" r:id="rId22"/>
    <p:sldId id="272" r:id="rId23"/>
    <p:sldId id="291"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5CA2E-9E8A-4D2D-9BA3-2A33639784C7}" v="5" dt="2024-04-01T18:34:50.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81669" autoAdjust="0"/>
  </p:normalViewPr>
  <p:slideViewPr>
    <p:cSldViewPr snapToGrid="0">
      <p:cViewPr varScale="1">
        <p:scale>
          <a:sx n="81" d="100"/>
          <a:sy n="81"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14</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16</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17</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59112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20</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356996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6</a:t>
            </a:fld>
            <a:endParaRPr lang="en-US"/>
          </a:p>
        </p:txBody>
      </p:sp>
    </p:spTree>
    <p:extLst>
      <p:ext uri="{BB962C8B-B14F-4D97-AF65-F5344CB8AC3E}">
        <p14:creationId xmlns:p14="http://schemas.microsoft.com/office/powerpoint/2010/main" val="372796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8802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1270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18040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195A-149F-89F6-30CA-0884C9B93079}"/>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ABB057C4-227E-90EA-F5A1-036DD6B5CA27}"/>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2800C86B-DB66-7966-1C61-2631E01B3252}"/>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5" name="Footer Placeholder 4">
            <a:extLst>
              <a:ext uri="{FF2B5EF4-FFF2-40B4-BE49-F238E27FC236}">
                <a16:creationId xmlns:a16="http://schemas.microsoft.com/office/drawing/2014/main" id="{5EBEA1F4-D56B-5729-2799-A3D0CD6C7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E074E-A84E-3287-27C8-B63919BC1DDB}"/>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289889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895D-D4EC-EDF2-F88F-99ED07B25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C9609-A246-E014-0001-E0225C857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62075-4F27-BE02-0AFC-E28EF611CABE}"/>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5" name="Footer Placeholder 4">
            <a:extLst>
              <a:ext uri="{FF2B5EF4-FFF2-40B4-BE49-F238E27FC236}">
                <a16:creationId xmlns:a16="http://schemas.microsoft.com/office/drawing/2014/main" id="{054CBC47-9114-61D9-7AB6-969D63759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76D6F-8828-E805-D147-DB86C9C0573B}"/>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22176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E12A3-A52A-74F5-D806-653B4901D066}"/>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228322-F3D0-5215-1B7F-4D4FAABFB14B}"/>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0C581-2714-81B8-12F0-2B08121D90F3}"/>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5" name="Footer Placeholder 4">
            <a:extLst>
              <a:ext uri="{FF2B5EF4-FFF2-40B4-BE49-F238E27FC236}">
                <a16:creationId xmlns:a16="http://schemas.microsoft.com/office/drawing/2014/main" id="{6C996FBF-5740-3D16-54D1-3A3922F0C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25BA9-F54F-45F5-ABD1-9D1B10BBABEF}"/>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362155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4FE2-EF07-B11A-A123-F462E116B6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27A00-0E72-C847-F79F-0D6947481E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4BFF4-6CB6-10CB-CD16-417BAE4B009B}"/>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5" name="Footer Placeholder 4">
            <a:extLst>
              <a:ext uri="{FF2B5EF4-FFF2-40B4-BE49-F238E27FC236}">
                <a16:creationId xmlns:a16="http://schemas.microsoft.com/office/drawing/2014/main" id="{859491AC-28F3-D297-C4F6-CC463377A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719BB-9CE4-2087-6BE8-740B224483BC}"/>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23111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85E5-2A02-4B3C-B2A0-DB2A538F7B14}"/>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D0811D2-D279-5071-9BF8-77865FA49CCA}"/>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CF6160-5A4C-F965-98F0-9BD9C25E0F97}"/>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5" name="Footer Placeholder 4">
            <a:extLst>
              <a:ext uri="{FF2B5EF4-FFF2-40B4-BE49-F238E27FC236}">
                <a16:creationId xmlns:a16="http://schemas.microsoft.com/office/drawing/2014/main" id="{AE333BB3-9096-1B94-EACB-0194E5AA7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B478F-AFAD-0AD8-2C5E-42874C77EC57}"/>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203564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B76C-DBDA-0F33-731F-5DCC2178A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E43CA-F2DA-F43B-8187-0CA65D92A9A1}"/>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E1A367-31C4-A252-A3AA-935923304200}"/>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7C8A7-0AC9-0903-ABD4-D5E1EAB00BCB}"/>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6" name="Footer Placeholder 5">
            <a:extLst>
              <a:ext uri="{FF2B5EF4-FFF2-40B4-BE49-F238E27FC236}">
                <a16:creationId xmlns:a16="http://schemas.microsoft.com/office/drawing/2014/main" id="{97555640-163B-3A85-90DB-B4A197883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BE784-E25F-BA4D-1B04-0CA199CB0221}"/>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28015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40DD-AAB6-1704-CAC5-8F639284E12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BD173F-5095-0DF1-E015-EA3DA338F837}"/>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64AF2EDE-720F-2401-56E0-845E22BC5CA0}"/>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26ED17-5B9C-99D8-68CB-7CEB61E6DD0E}"/>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138DE4E7-9CA8-5142-8535-CD92182DA0ED}"/>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F63AD8-5168-A720-1F4C-405440A6B38D}"/>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8" name="Footer Placeholder 7">
            <a:extLst>
              <a:ext uri="{FF2B5EF4-FFF2-40B4-BE49-F238E27FC236}">
                <a16:creationId xmlns:a16="http://schemas.microsoft.com/office/drawing/2014/main" id="{0B0B33AD-C900-5F29-0116-17DED2E4A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19B37-2333-9F86-F275-F816BB1709ED}"/>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366043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8C53-0E75-5E62-A80D-D6E6DD856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8A2E8C-4570-7297-1521-82547304FE7F}"/>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4" name="Footer Placeholder 3">
            <a:extLst>
              <a:ext uri="{FF2B5EF4-FFF2-40B4-BE49-F238E27FC236}">
                <a16:creationId xmlns:a16="http://schemas.microsoft.com/office/drawing/2014/main" id="{839F7D54-7232-BBE5-0C90-C2FAD51B58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94974F-3052-CD45-BAFA-82EC3F2746F6}"/>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18396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22BABD-9359-554B-5222-2877D6DE4D76}"/>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3" name="Footer Placeholder 2">
            <a:extLst>
              <a:ext uri="{FF2B5EF4-FFF2-40B4-BE49-F238E27FC236}">
                <a16:creationId xmlns:a16="http://schemas.microsoft.com/office/drawing/2014/main" id="{E4CD9ACE-E2AF-0F04-0022-67FB518FE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134F1B-5363-0E46-FE3C-1681F725740D}"/>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29084076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EA9-64DC-60D3-7AAC-568609B4FC6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4085B04A-102B-E7E7-B4BE-884FDF1D2081}"/>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E84EE-2861-0BE0-88D2-9C189D0DC249}"/>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78E2E45A-3546-3FCD-B431-B025AEFEC52A}"/>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6" name="Footer Placeholder 5">
            <a:extLst>
              <a:ext uri="{FF2B5EF4-FFF2-40B4-BE49-F238E27FC236}">
                <a16:creationId xmlns:a16="http://schemas.microsoft.com/office/drawing/2014/main" id="{C6660665-D8A2-82FF-8BBD-CDCBB5BF7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11A08-AF5B-41F9-5ADB-3D6B8563BE7E}"/>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181852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AEAD-EC3E-BB33-3966-A666BED381C2}"/>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8A5BE16-0190-71F0-4D29-AC804FCB59F1}"/>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B803C5F2-56D8-E2A6-EF11-E7D1648658DE}"/>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0FD450-ED5E-8487-CB8C-759FDB81E611}"/>
              </a:ext>
            </a:extLst>
          </p:cNvPr>
          <p:cNvSpPr>
            <a:spLocks noGrp="1"/>
          </p:cNvSpPr>
          <p:nvPr>
            <p:ph type="dt" sz="half" idx="10"/>
          </p:nvPr>
        </p:nvSpPr>
        <p:spPr/>
        <p:txBody>
          <a:bodyPr/>
          <a:lstStyle/>
          <a:p>
            <a:fld id="{77E33191-9643-4BFD-8B33-1A488A99BCDC}" type="datetimeFigureOut">
              <a:rPr lang="en-US" smtClean="0"/>
              <a:t>8/21/2024</a:t>
            </a:fld>
            <a:endParaRPr lang="en-US"/>
          </a:p>
        </p:txBody>
      </p:sp>
      <p:sp>
        <p:nvSpPr>
          <p:cNvPr id="6" name="Footer Placeholder 5">
            <a:extLst>
              <a:ext uri="{FF2B5EF4-FFF2-40B4-BE49-F238E27FC236}">
                <a16:creationId xmlns:a16="http://schemas.microsoft.com/office/drawing/2014/main" id="{25007149-44A2-EE52-E1AE-931B278F2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60B30-C28C-1C22-EFFC-08D3951B4E95}"/>
              </a:ext>
            </a:extLst>
          </p:cNvPr>
          <p:cNvSpPr>
            <a:spLocks noGrp="1"/>
          </p:cNvSpPr>
          <p:nvPr>
            <p:ph type="sldNum" sz="quarter" idx="12"/>
          </p:nvPr>
        </p:nvSpPr>
        <p:spPr/>
        <p:txBody>
          <a:bodyPr/>
          <a:lstStyle/>
          <a:p>
            <a:fld id="{BEA110E8-54A6-479C-8042-3246B5BC8B1D}" type="slidenum">
              <a:rPr lang="en-US" smtClean="0"/>
              <a:t>‹#›</a:t>
            </a:fld>
            <a:endParaRPr lang="en-US"/>
          </a:p>
        </p:txBody>
      </p:sp>
    </p:spTree>
    <p:extLst>
      <p:ext uri="{BB962C8B-B14F-4D97-AF65-F5344CB8AC3E}">
        <p14:creationId xmlns:p14="http://schemas.microsoft.com/office/powerpoint/2010/main" val="342602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7A7C0-0C3C-24C7-EB83-646ABEF1A75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1D1CC4-AD54-5F2A-1E75-0856E018A649}"/>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86191-B91A-DCBE-C243-AB008A5C8262}"/>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fld id="{77E33191-9643-4BFD-8B33-1A488A99BCDC}" type="datetimeFigureOut">
              <a:rPr lang="en-US" smtClean="0"/>
              <a:t>8/21/2024</a:t>
            </a:fld>
            <a:endParaRPr lang="en-US"/>
          </a:p>
        </p:txBody>
      </p:sp>
      <p:sp>
        <p:nvSpPr>
          <p:cNvPr id="5" name="Footer Placeholder 4">
            <a:extLst>
              <a:ext uri="{FF2B5EF4-FFF2-40B4-BE49-F238E27FC236}">
                <a16:creationId xmlns:a16="http://schemas.microsoft.com/office/drawing/2014/main" id="{553CB7B1-C0CB-5253-580C-4C9DC2CC0F1C}"/>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90FCF7-FE77-41EF-949E-7B56731D4CF3}"/>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fld id="{BEA110E8-54A6-479C-8042-3246B5BC8B1D}" type="slidenum">
              <a:rPr lang="en-US" smtClean="0"/>
              <a:t>‹#›</a:t>
            </a:fld>
            <a:endParaRPr lang="en-US"/>
          </a:p>
        </p:txBody>
      </p:sp>
    </p:spTree>
    <p:extLst>
      <p:ext uri="{BB962C8B-B14F-4D97-AF65-F5344CB8AC3E}">
        <p14:creationId xmlns:p14="http://schemas.microsoft.com/office/powerpoint/2010/main" val="4246310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482600"/>
            <a:ext cx="10080625" cy="2085975"/>
          </a:xfrm>
          <a:prstGeom prst="rect">
            <a:avLst/>
          </a:prstGeom>
        </p:spPr>
        <p:txBody>
          <a:bodyPr vert="horz" wrap="square">
            <a:spAutoFit/>
          </a:bodyPr>
          <a:lstStyle/>
          <a:p>
            <a:pPr lvl="0" algn="ctr" rtl="0"/>
            <a:r>
              <a:rPr lang="en-US" sz="4800" b="1" dirty="0">
                <a:latin typeface="Times New Roman" panose="02020603050405020304" pitchFamily="18" charset="0"/>
                <a:cs typeface="Times New Roman" panose="02020603050405020304" pitchFamily="18" charset="0"/>
              </a:rPr>
              <a:t>Sitka Alaska</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Fellow Cruiser</a:t>
            </a:r>
            <a:br>
              <a:rPr lang="en-US" sz="96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Marc Silver</a:t>
            </a:r>
            <a:endParaRPr lang="en-US" sz="40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blue green white and yellow triangle with a yellow star&#10;&#10;Description automatically generated">
            <a:extLst>
              <a:ext uri="{FF2B5EF4-FFF2-40B4-BE49-F238E27FC236}">
                <a16:creationId xmlns:a16="http://schemas.microsoft.com/office/drawing/2014/main" id="{217AFB99-5888-6751-92BA-5BFFB5F74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903" y="2579461"/>
            <a:ext cx="4800818" cy="2880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a:xfrm>
            <a:off x="0" y="5219700"/>
            <a:ext cx="2339975" cy="360363"/>
          </a:xfrm>
          <a:prstGeom prst="rect">
            <a:avLst/>
          </a:prstGeom>
        </p:spPr>
        <p:txBody>
          <a:bodyPr/>
          <a:lstStyle/>
          <a:p>
            <a:pPr lvl="0"/>
            <a:fld id="{12C53A42-FDC9-48E4-B9B6-1F3136EDA0A4}" type="datetimeFigureOut">
              <a:rPr lang="en-US"/>
              <a:t>8/21/2024</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22225"/>
            <a:ext cx="10080625" cy="793750"/>
          </a:xfrm>
          <a:prstGeom prst="rect">
            <a:avLst/>
          </a:prstGeom>
        </p:spPr>
        <p:txBody>
          <a:bodyPr vert="horz"/>
          <a:lstStyle/>
          <a:p>
            <a:pPr lvl="0" algn="ctr" rtl="0">
              <a:lnSpc>
                <a:spcPct val="115000"/>
              </a:lnSpc>
              <a:spcAft>
                <a:spcPts val="1236"/>
              </a:spcAft>
            </a:pPr>
            <a:r>
              <a:rPr lang="en-US" sz="4000" b="1" dirty="0">
                <a:solidFill>
                  <a:srgbClr val="000000"/>
                </a:solidFill>
                <a:latin typeface="Times New Roman" panose="02020603050405020304" pitchFamily="18" charset="0"/>
                <a:cs typeface="Times New Roman" panose="02020603050405020304" pitchFamily="18" charset="0"/>
              </a:rPr>
              <a:t>Getting Around Sitka</a:t>
            </a:r>
          </a:p>
        </p:txBody>
      </p:sp>
      <p:sp>
        <p:nvSpPr>
          <p:cNvPr id="4" name="TextBox 3">
            <a:extLst>
              <a:ext uri="{FF2B5EF4-FFF2-40B4-BE49-F238E27FC236}">
                <a16:creationId xmlns:a16="http://schemas.microsoft.com/office/drawing/2014/main" id="{2CAA0C3C-D7F9-F892-C3C7-B953F1BEEDB8}"/>
              </a:ext>
            </a:extLst>
          </p:cNvPr>
          <p:cNvSpPr txBox="1"/>
          <p:nvPr/>
        </p:nvSpPr>
        <p:spPr>
          <a:xfrm>
            <a:off x="190804" y="1023515"/>
            <a:ext cx="9448028" cy="138499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Sitka is compact and easy to navigate. The majority of activities and attractions are found within one mile of the boat harbor, so walking—especially along the waterfront path—are feasible.</a:t>
            </a:r>
          </a:p>
          <a:p>
            <a:endParaRPr lang="en-US" sz="2400" dirty="0"/>
          </a:p>
        </p:txBody>
      </p:sp>
      <p:pic>
        <p:nvPicPr>
          <p:cNvPr id="9" name="Picture 8" descr="A street with cars and people on it&#10;&#10;Description automatically generated">
            <a:extLst>
              <a:ext uri="{FF2B5EF4-FFF2-40B4-BE49-F238E27FC236}">
                <a16:creationId xmlns:a16="http://schemas.microsoft.com/office/drawing/2014/main" id="{EED84C0A-5DAE-9F4E-C96C-79B5FD93B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845"/>
            <a:ext cx="5355609" cy="3581705"/>
          </a:xfrm>
          <a:prstGeom prst="rect">
            <a:avLst/>
          </a:prstGeom>
        </p:spPr>
      </p:pic>
      <p:sp>
        <p:nvSpPr>
          <p:cNvPr id="11" name="TextBox 10">
            <a:extLst>
              <a:ext uri="{FF2B5EF4-FFF2-40B4-BE49-F238E27FC236}">
                <a16:creationId xmlns:a16="http://schemas.microsoft.com/office/drawing/2014/main" id="{100A6A1A-E93D-34D0-0949-8A86084A73E1}"/>
              </a:ext>
            </a:extLst>
          </p:cNvPr>
          <p:cNvSpPr txBox="1"/>
          <p:nvPr/>
        </p:nvSpPr>
        <p:spPr>
          <a:xfrm>
            <a:off x="5546413" y="2088844"/>
            <a:ext cx="4525755"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Sitka, everything is close which means less time walking and more time exploring.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Several hiking trails, are also close by.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short drive will take you to attractions located outside of town.</a:t>
            </a:r>
          </a:p>
          <a:p>
            <a:endParaRPr lang="en-US" sz="2000" dirty="0">
              <a:latin typeface="Times New Roman" panose="02020603050405020304" pitchFamily="18" charset="0"/>
              <a:cs typeface="Times New Roman" panose="02020603050405020304" pitchFamily="18" charset="0"/>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Picture 5" descr="A map of a city&#10;&#10;Description automatically generated">
            <a:extLst>
              <a:ext uri="{FF2B5EF4-FFF2-40B4-BE49-F238E27FC236}">
                <a16:creationId xmlns:a16="http://schemas.microsoft.com/office/drawing/2014/main" id="{C10A6EDD-73A7-BAD9-A832-8A9420B1C967}"/>
              </a:ext>
            </a:extLst>
          </p:cNvPr>
          <p:cNvPicPr>
            <a:picLocks noChangeAspect="1"/>
          </p:cNvPicPr>
          <p:nvPr/>
        </p:nvPicPr>
        <p:blipFill rotWithShape="1">
          <a:blip r:embed="rId3">
            <a:extLst>
              <a:ext uri="{28A0092B-C50C-407E-A947-70E740481C1C}">
                <a14:useLocalDpi xmlns:a14="http://schemas.microsoft.com/office/drawing/2010/main" val="0"/>
              </a:ext>
            </a:extLst>
          </a:blip>
          <a:srcRect t="17933"/>
          <a:stretch/>
        </p:blipFill>
        <p:spPr>
          <a:xfrm>
            <a:off x="0" y="0"/>
            <a:ext cx="10080624" cy="5670550"/>
          </a:xfrm>
          <a:prstGeom prst="rect">
            <a:avLst/>
          </a:prstGeom>
        </p:spPr>
      </p:pic>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a:xfrm>
            <a:off x="0" y="5219700"/>
            <a:ext cx="2339975" cy="360363"/>
          </a:xfrm>
          <a:prstGeom prst="rect">
            <a:avLst/>
          </a:prstGeom>
        </p:spPr>
        <p:txBody>
          <a:bodyPr/>
          <a:lstStyle/>
          <a:p>
            <a:pPr lvl="0"/>
            <a:fld id="{12C53A42-FDC9-48E4-B9B6-1F3136EDA0A4}" type="datetimeFigureOut">
              <a:rPr lang="en-US"/>
              <a:t>8/21/2024</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2225"/>
            <a:ext cx="4471640" cy="793750"/>
          </a:xfrm>
          <a:prstGeom prst="rect">
            <a:avLst/>
          </a:prstGeom>
        </p:spPr>
        <p:txBody>
          <a:bodyPr vert="horz"/>
          <a:lstStyle/>
          <a:p>
            <a:pPr lvl="0" algn="ctr" rtl="0">
              <a:lnSpc>
                <a:spcPct val="115000"/>
              </a:lnSpc>
              <a:spcAft>
                <a:spcPts val="1236"/>
              </a:spcAft>
            </a:pPr>
            <a:r>
              <a:rPr lang="en-US" sz="4000" b="1" dirty="0">
                <a:solidFill>
                  <a:srgbClr val="000000"/>
                </a:solidFill>
                <a:latin typeface="Times New Roman" panose="02020603050405020304" pitchFamily="18" charset="0"/>
                <a:cs typeface="Times New Roman" panose="02020603050405020304" pitchFamily="18" charset="0"/>
              </a:rPr>
              <a:t>Sitka Walking Map</a:t>
            </a:r>
          </a:p>
        </p:txBody>
      </p:sp>
      <p:pic>
        <p:nvPicPr>
          <p:cNvPr id="9" name="Picture 8" descr="A map of a city&#10;&#10;Description automatically generated">
            <a:extLst>
              <a:ext uri="{FF2B5EF4-FFF2-40B4-BE49-F238E27FC236}">
                <a16:creationId xmlns:a16="http://schemas.microsoft.com/office/drawing/2014/main" id="{C3491903-0637-434F-8007-CE802C573DB9}"/>
              </a:ext>
            </a:extLst>
          </p:cNvPr>
          <p:cNvPicPr>
            <a:picLocks noChangeAspect="1"/>
          </p:cNvPicPr>
          <p:nvPr/>
        </p:nvPicPr>
        <p:blipFill rotWithShape="1">
          <a:blip r:embed="rId4">
            <a:extLst>
              <a:ext uri="{28A0092B-C50C-407E-A947-70E740481C1C}">
                <a14:useLocalDpi xmlns:a14="http://schemas.microsoft.com/office/drawing/2010/main" val="0"/>
              </a:ext>
            </a:extLst>
          </a:blip>
          <a:srcRect t="1595" b="9546"/>
          <a:stretch/>
        </p:blipFill>
        <p:spPr>
          <a:xfrm>
            <a:off x="0" y="-1"/>
            <a:ext cx="10080625" cy="5742901"/>
          </a:xfrm>
          <a:prstGeom prst="rect">
            <a:avLst/>
          </a:prstGeom>
        </p:spPr>
      </p:pic>
    </p:spTree>
    <p:extLst>
      <p:ext uri="{BB962C8B-B14F-4D97-AF65-F5344CB8AC3E}">
        <p14:creationId xmlns:p14="http://schemas.microsoft.com/office/powerpoint/2010/main" val="167258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0"/>
            <a:ext cx="10080625" cy="1484789"/>
          </a:xfrm>
          <a:prstGeom prst="rect">
            <a:avLst/>
          </a:prstGeom>
        </p:spPr>
        <p:txBody>
          <a:bodyPr vert="horz">
            <a:noAutofit/>
          </a:bodyPr>
          <a:lstStyle/>
          <a:p>
            <a:pPr algn="ctr"/>
            <a:r>
              <a:rPr lang="en-US" sz="4000" b="1" dirty="0">
                <a:latin typeface="Times New Roman" panose="02020603050405020304" pitchFamily="18" charset="0"/>
                <a:cs typeface="Times New Roman" panose="02020603050405020304" pitchFamily="18" charset="0"/>
              </a:rPr>
              <a:t>St. Michael Cathedral National Historic Landmark</a:t>
            </a:r>
          </a:p>
        </p:txBody>
      </p:sp>
      <p:sp>
        <p:nvSpPr>
          <p:cNvPr id="5" name="TextBox 4">
            <a:extLst>
              <a:ext uri="{FF2B5EF4-FFF2-40B4-BE49-F238E27FC236}">
                <a16:creationId xmlns:a16="http://schemas.microsoft.com/office/drawing/2014/main" id="{9DC3B4EB-923A-E822-BF73-C36C95177126}"/>
              </a:ext>
            </a:extLst>
          </p:cNvPr>
          <p:cNvSpPr txBox="1"/>
          <p:nvPr/>
        </p:nvSpPr>
        <p:spPr>
          <a:xfrm>
            <a:off x="200683" y="1484789"/>
            <a:ext cx="9701600"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Constructed between 1844 and 1848, the Cathedral of St. Michael the Archangel is the principal representative of Russian cultural influence in the 19th century in North America.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1840 to 1872, Sitka was the Seat of the Russian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Orthodox Diocese which governed all of North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America, and thereafter it continued as the Seat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Diocese of Alaska.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outstanding example of Russian church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architecture was by far the largest and most imposing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religious edifice in Alaska until well into the 20th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century.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present cathedral is a reconstruction of the original building which burned to the ground in January 1966.</a:t>
            </a:r>
          </a:p>
        </p:txBody>
      </p:sp>
      <p:pic>
        <p:nvPicPr>
          <p:cNvPr id="8" name="Picture 7" descr="A grey church with a green roof&#10;&#10;Description automatically generated">
            <a:extLst>
              <a:ext uri="{FF2B5EF4-FFF2-40B4-BE49-F238E27FC236}">
                <a16:creationId xmlns:a16="http://schemas.microsoft.com/office/drawing/2014/main" id="{D916D6C0-FC9D-2273-A7FD-9A8009920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790" y="2389226"/>
            <a:ext cx="3933177" cy="2465942"/>
          </a:xfrm>
          <a:prstGeom prst="rect">
            <a:avLst/>
          </a:prstGeom>
        </p:spPr>
      </p:pic>
      <p:sp>
        <p:nvSpPr>
          <p:cNvPr id="10" name="TextBox 9">
            <a:extLst>
              <a:ext uri="{FF2B5EF4-FFF2-40B4-BE49-F238E27FC236}">
                <a16:creationId xmlns:a16="http://schemas.microsoft.com/office/drawing/2014/main" id="{FF02F538-636C-7E99-1675-CB44AECD0569}"/>
              </a:ext>
            </a:extLst>
          </p:cNvPr>
          <p:cNvSpPr txBox="1"/>
          <p:nvPr/>
        </p:nvSpPr>
        <p:spPr>
          <a:xfrm>
            <a:off x="6147446" y="5301218"/>
            <a:ext cx="3933177" cy="276999"/>
          </a:xfrm>
          <a:prstGeom prst="rect">
            <a:avLst/>
          </a:prstGeom>
          <a:noFill/>
        </p:spPr>
        <p:txBody>
          <a:bodyPr wrap="square">
            <a:spAutoFit/>
          </a:bodyPr>
          <a:lstStyle/>
          <a:p>
            <a:pPr algn="ctr"/>
            <a:r>
              <a:rPr lang="en-US" sz="1200" dirty="0"/>
              <a:t>St. Michael's Cathedral in Downtown Sitka</a:t>
            </a:r>
          </a:p>
        </p:txBody>
      </p:sp>
    </p:spTree>
    <p:extLst>
      <p:ext uri="{BB962C8B-B14F-4D97-AF65-F5344CB8AC3E}">
        <p14:creationId xmlns:p14="http://schemas.microsoft.com/office/powerpoint/2010/main" val="38299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96188"/>
            <a:ext cx="10080625" cy="1000725"/>
          </a:xfrm>
          <a:prstGeom prst="rect">
            <a:avLst/>
          </a:prstGeom>
        </p:spPr>
        <p:txBody>
          <a:bodyPr vert="horz"/>
          <a:lstStyle/>
          <a:p>
            <a:pPr lvl="0" algn="ctr" rtl="0">
              <a:lnSpc>
                <a:spcPct val="115000"/>
              </a:lnSpc>
              <a:spcAft>
                <a:spcPts val="1236"/>
              </a:spcAft>
            </a:pPr>
            <a:r>
              <a:rPr lang="en-US" sz="4000" b="1" dirty="0">
                <a:solidFill>
                  <a:srgbClr val="000000"/>
                </a:solidFill>
                <a:latin typeface="Times New Roman" panose="02020603050405020304" pitchFamily="18" charset="0"/>
                <a:cs typeface="Times New Roman" panose="02020603050405020304" pitchFamily="18" charset="0"/>
              </a:rPr>
              <a:t>Sitka Boat Harbor</a:t>
            </a:r>
          </a:p>
        </p:txBody>
      </p:sp>
      <p:sp>
        <p:nvSpPr>
          <p:cNvPr id="10" name="TextBox 9">
            <a:extLst>
              <a:ext uri="{FF2B5EF4-FFF2-40B4-BE49-F238E27FC236}">
                <a16:creationId xmlns:a16="http://schemas.microsoft.com/office/drawing/2014/main" id="{39A69EF1-132D-C178-3392-F9505E61C0CD}"/>
              </a:ext>
            </a:extLst>
          </p:cNvPr>
          <p:cNvSpPr txBox="1"/>
          <p:nvPr/>
        </p:nvSpPr>
        <p:spPr>
          <a:xfrm>
            <a:off x="5798910" y="1022949"/>
            <a:ext cx="4281576"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Sitka boat harbor is a fun place to check out.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Great boats, beautiful views. Its fun to watch the boats come in with there catch of the days.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Walk along the pier that is lined with a few places to eat and place to shop or take a tour.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Great place to see and explore when you are in town.</a:t>
            </a:r>
          </a:p>
        </p:txBody>
      </p:sp>
      <p:pic>
        <p:nvPicPr>
          <p:cNvPr id="8" name="Picture 7" descr="A harbor with boats and a mountain in the background&#10;&#10;Description automatically generated">
            <a:extLst>
              <a:ext uri="{FF2B5EF4-FFF2-40B4-BE49-F238E27FC236}">
                <a16:creationId xmlns:a16="http://schemas.microsoft.com/office/drawing/2014/main" id="{68B7ABFB-76A3-02FD-5C43-61D216D5B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0878"/>
            <a:ext cx="5798910" cy="4477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894960"/>
            <a:ext cx="5993548" cy="632757"/>
          </a:xfrm>
          <a:prstGeom prst="rect">
            <a:avLst/>
          </a:prstGeom>
        </p:spPr>
        <p:txBody>
          <a:bodyPr vert="horz"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Russian Bishop’s House is the oldest intact Russian building in Sitka.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A1DD051-D8A8-5A9C-1C4A-92A015CA4527}"/>
              </a:ext>
            </a:extLst>
          </p:cNvPr>
          <p:cNvSpPr txBox="1"/>
          <p:nvPr/>
        </p:nvSpPr>
        <p:spPr>
          <a:xfrm>
            <a:off x="-1" y="78056"/>
            <a:ext cx="10080625" cy="769441"/>
          </a:xfrm>
          <a:prstGeom prst="rect">
            <a:avLst/>
          </a:prstGeom>
          <a:noFill/>
        </p:spPr>
        <p:txBody>
          <a:bodyPr wrap="square">
            <a:spAutoFit/>
          </a:bodyPr>
          <a:lstStyle/>
          <a:p>
            <a:pPr algn="ctr"/>
            <a:r>
              <a:rPr lang="en-US" sz="4400" dirty="0">
                <a:latin typeface="Times New Roman" panose="02020603050405020304" pitchFamily="18" charset="0"/>
                <a:cs typeface="Times New Roman" panose="02020603050405020304" pitchFamily="18" charset="0"/>
              </a:rPr>
              <a:t>Russian Bishop’s House </a:t>
            </a:r>
            <a:endParaRPr lang="en-US" sz="4400" dirty="0"/>
          </a:p>
        </p:txBody>
      </p:sp>
      <p:pic>
        <p:nvPicPr>
          <p:cNvPr id="9" name="Picture 8" descr="A yellow building with a red roof with Russian Bishop's House in the background&#10;&#10;Description automatically generated">
            <a:extLst>
              <a:ext uri="{FF2B5EF4-FFF2-40B4-BE49-F238E27FC236}">
                <a16:creationId xmlns:a16="http://schemas.microsoft.com/office/drawing/2014/main" id="{F2F68B5E-9B2E-EB10-0286-AFEC8E7DC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547" y="894960"/>
            <a:ext cx="4087077" cy="4087077"/>
          </a:xfrm>
          <a:prstGeom prst="rect">
            <a:avLst/>
          </a:prstGeom>
        </p:spPr>
      </p:pic>
      <p:sp>
        <p:nvSpPr>
          <p:cNvPr id="11" name="TextBox 10">
            <a:extLst>
              <a:ext uri="{FF2B5EF4-FFF2-40B4-BE49-F238E27FC236}">
                <a16:creationId xmlns:a16="http://schemas.microsoft.com/office/drawing/2014/main" id="{80D7A601-6FBF-1F1F-3E41-2D3C99795942}"/>
              </a:ext>
            </a:extLst>
          </p:cNvPr>
          <p:cNvSpPr txBox="1"/>
          <p:nvPr/>
        </p:nvSpPr>
        <p:spPr>
          <a:xfrm>
            <a:off x="0" y="1575180"/>
            <a:ext cx="5151862"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Built in 1842 by the Russian American Company as a residence for the Bishop of the Orthodox Church</a:t>
            </a:r>
            <a:r>
              <a:rPr lang="en-US" sz="1800" dirty="0">
                <a:latin typeface="Times New Roman" panose="02020603050405020304" pitchFamily="18" charset="0"/>
                <a:cs typeface="Times New Roman" panose="02020603050405020304" pitchFamily="18" charset="0"/>
              </a:rPr>
              <a:t>. </a:t>
            </a:r>
            <a:endParaRPr lang="en-US" dirty="0"/>
          </a:p>
        </p:txBody>
      </p:sp>
      <p:sp>
        <p:nvSpPr>
          <p:cNvPr id="13" name="TextBox 12">
            <a:extLst>
              <a:ext uri="{FF2B5EF4-FFF2-40B4-BE49-F238E27FC236}">
                <a16:creationId xmlns:a16="http://schemas.microsoft.com/office/drawing/2014/main" id="{52C9F8B0-51B7-C7C7-964D-0661F337D225}"/>
              </a:ext>
            </a:extLst>
          </p:cNvPr>
          <p:cNvSpPr txBox="1"/>
          <p:nvPr/>
        </p:nvSpPr>
        <p:spPr>
          <a:xfrm>
            <a:off x="-16610" y="2590843"/>
            <a:ext cx="5285560"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house has been restored to the 1850s historic period when it functioned as a school, bishop's residence, and a chapel. The house is registered as a National Historic Landmark.</a:t>
            </a:r>
            <a:endParaRPr lang="en-US" dirty="0"/>
          </a:p>
        </p:txBody>
      </p:sp>
      <p:sp>
        <p:nvSpPr>
          <p:cNvPr id="15" name="TextBox 14">
            <a:extLst>
              <a:ext uri="{FF2B5EF4-FFF2-40B4-BE49-F238E27FC236}">
                <a16:creationId xmlns:a16="http://schemas.microsoft.com/office/drawing/2014/main" id="{3039DA77-1C18-B4AD-29B3-82D9524521FF}"/>
              </a:ext>
            </a:extLst>
          </p:cNvPr>
          <p:cNvSpPr txBox="1"/>
          <p:nvPr/>
        </p:nvSpPr>
        <p:spPr>
          <a:xfrm>
            <a:off x="0" y="3914448"/>
            <a:ext cx="5285560" cy="70788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one of only four Russian period buildings left in North America. </a:t>
            </a:r>
            <a:endParaRPr lang="en-US" dirty="0"/>
          </a:p>
        </p:txBody>
      </p:sp>
      <p:sp>
        <p:nvSpPr>
          <p:cNvPr id="17" name="TextBox 16">
            <a:extLst>
              <a:ext uri="{FF2B5EF4-FFF2-40B4-BE49-F238E27FC236}">
                <a16:creationId xmlns:a16="http://schemas.microsoft.com/office/drawing/2014/main" id="{FC7B6C86-6EDE-F561-A3A6-83610DAABD8C}"/>
              </a:ext>
            </a:extLst>
          </p:cNvPr>
          <p:cNvSpPr txBox="1"/>
          <p:nvPr/>
        </p:nvSpPr>
        <p:spPr>
          <a:xfrm>
            <a:off x="1" y="4611180"/>
            <a:ext cx="5876692" cy="73283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Free tours are offered May to September. Hours of operation vary depending on staff availability.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D29729F4-4E33-35E7-54EB-C9579046AF63}"/>
              </a:ext>
            </a:extLst>
          </p:cNvPr>
          <p:cNvSpPr>
            <a:spLocks noGrp="1"/>
          </p:cNvSpPr>
          <p:nvPr>
            <p:ph type="dt" sz="half" idx="10"/>
          </p:nvPr>
        </p:nvSpPr>
        <p:spPr>
          <a:xfrm>
            <a:off x="0" y="5219700"/>
            <a:ext cx="2339975" cy="360363"/>
          </a:xfrm>
          <a:prstGeom prst="rect">
            <a:avLst/>
          </a:prstGeom>
        </p:spPr>
        <p:txBody>
          <a:bodyPr/>
          <a:lstStyle/>
          <a:p>
            <a:pPr lvl="0"/>
            <a:fld id="{05B28AD7-8F31-444D-8A55-3AE8464CD932}" type="datetimeFigureOut">
              <a:rPr lang="en-US"/>
              <a:t>8/21/2024</a:t>
            </a:fld>
            <a:endParaRPr lang="en-US"/>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740650" y="5219700"/>
            <a:ext cx="2339975" cy="360363"/>
          </a:xfrm>
          <a:prstGeom prst="rect">
            <a:avLst/>
          </a:prstGeom>
        </p:spPr>
        <p:txBody>
          <a:bodyPr/>
          <a:lstStyle/>
          <a:p>
            <a:pPr lvl="0"/>
            <a:fld id="{208CE974-47AF-47AF-99E9-12A62538A846}" type="slidenum">
              <a:rPr/>
              <a:t>15</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22225"/>
            <a:ext cx="9359900" cy="793750"/>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Baranof Castle State Historic Site</a:t>
            </a:r>
          </a:p>
        </p:txBody>
      </p:sp>
      <p:sp>
        <p:nvSpPr>
          <p:cNvPr id="4" name="TextBox 3">
            <a:extLst>
              <a:ext uri="{FF2B5EF4-FFF2-40B4-BE49-F238E27FC236}">
                <a16:creationId xmlns:a16="http://schemas.microsoft.com/office/drawing/2014/main" id="{2271D250-A8CF-3413-1DAA-5791B3F6237D}"/>
              </a:ext>
            </a:extLst>
          </p:cNvPr>
          <p:cNvSpPr txBox="1"/>
          <p:nvPr/>
        </p:nvSpPr>
        <p:spPr>
          <a:xfrm>
            <a:off x="189571" y="815975"/>
            <a:ext cx="9746166"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Commonly referred to as Castle Hill, this park is one of the most historically significant sites in Alaska.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Tlingit natives originally inhabited this area and built a strategic fortification at this site.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Between 1804-1867 Russians occupied this site. In 1867, on top of Castle Hill, Alaska was officially transferred from Russia to the United States. Today, Castle Hill is a state historic site and also designated as a National Historic Landmark. </a:t>
            </a:r>
          </a:p>
        </p:txBody>
      </p:sp>
      <p:pic>
        <p:nvPicPr>
          <p:cNvPr id="9" name="Picture 8" descr="A hill with trees and a road&#10;&#10;Description automatically generated with medium confidence">
            <a:extLst>
              <a:ext uri="{FF2B5EF4-FFF2-40B4-BE49-F238E27FC236}">
                <a16:creationId xmlns:a16="http://schemas.microsoft.com/office/drawing/2014/main" id="{717EF397-73A3-F0FA-52F3-95708E705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2725"/>
            <a:ext cx="4800600" cy="2895600"/>
          </a:xfrm>
          <a:prstGeom prst="rect">
            <a:avLst/>
          </a:prstGeom>
        </p:spPr>
      </p:pic>
      <p:sp>
        <p:nvSpPr>
          <p:cNvPr id="11" name="TextBox 10">
            <a:extLst>
              <a:ext uri="{FF2B5EF4-FFF2-40B4-BE49-F238E27FC236}">
                <a16:creationId xmlns:a16="http://schemas.microsoft.com/office/drawing/2014/main" id="{310B7724-FCB3-5C28-1FF7-91F573C053A7}"/>
              </a:ext>
            </a:extLst>
          </p:cNvPr>
          <p:cNvSpPr txBox="1"/>
          <p:nvPr/>
        </p:nvSpPr>
        <p:spPr>
          <a:xfrm>
            <a:off x="4800600" y="2835275"/>
            <a:ext cx="5040350"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fully accessible walkway leads visitors to the top of the hill and provides outstanding views of downtown Sitka and waterfront. Interpretive panels provide opportunities to learn more about the history of this site.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park is located in downtown Sitka.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4">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1" y="22225"/>
            <a:ext cx="10080625" cy="793750"/>
          </a:xfrm>
          <a:prstGeom prst="rect">
            <a:avLst/>
          </a:prstGeom>
        </p:spPr>
        <p:txBody>
          <a:bodyPr vert="horz">
            <a:noAutofit/>
          </a:bodyPr>
          <a:lstStyle/>
          <a:p>
            <a:pPr algn="ctr" rtl="0">
              <a:lnSpc>
                <a:spcPct val="115000"/>
              </a:lnSpc>
              <a:spcAft>
                <a:spcPts val="1236"/>
              </a:spcAft>
            </a:pPr>
            <a:r>
              <a:rPr lang="en-US" sz="4400" b="1" dirty="0">
                <a:solidFill>
                  <a:schemeClr val="tx1"/>
                </a:solidFill>
                <a:latin typeface="Times New Roman" panose="02020603050405020304" pitchFamily="18" charset="0"/>
                <a:cs typeface="Times New Roman" panose="02020603050405020304" pitchFamily="18" charset="0"/>
              </a:rPr>
              <a:t>Fortress of the Bears</a:t>
            </a:r>
          </a:p>
        </p:txBody>
      </p:sp>
      <p:sp>
        <p:nvSpPr>
          <p:cNvPr id="3" name="TextBox 2">
            <a:extLst>
              <a:ext uri="{FF2B5EF4-FFF2-40B4-BE49-F238E27FC236}">
                <a16:creationId xmlns:a16="http://schemas.microsoft.com/office/drawing/2014/main" id="{5EBE639C-C568-DE11-9F98-11B81C731477}"/>
              </a:ext>
            </a:extLst>
          </p:cNvPr>
          <p:cNvSpPr txBox="1"/>
          <p:nvPr/>
        </p:nvSpPr>
        <p:spPr>
          <a:xfrm>
            <a:off x="390293" y="4059044"/>
            <a:ext cx="4226312" cy="132343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Admission: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Adult - $15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Child - $5  (aged 8-18)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Children under 7 Free</a:t>
            </a:r>
          </a:p>
        </p:txBody>
      </p:sp>
      <p:pic>
        <p:nvPicPr>
          <p:cNvPr id="7" name="Picture 6" descr="Two bears in the water&#10;&#10;Description automatically generated">
            <a:extLst>
              <a:ext uri="{FF2B5EF4-FFF2-40B4-BE49-F238E27FC236}">
                <a16:creationId xmlns:a16="http://schemas.microsoft.com/office/drawing/2014/main" id="{A3E148C3-0DAB-D746-EA79-821AE4930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015" y="2392142"/>
            <a:ext cx="4917610" cy="3278407"/>
          </a:xfrm>
          <a:prstGeom prst="rect">
            <a:avLst/>
          </a:prstGeom>
        </p:spPr>
      </p:pic>
      <p:sp>
        <p:nvSpPr>
          <p:cNvPr id="10" name="TextBox 9">
            <a:extLst>
              <a:ext uri="{FF2B5EF4-FFF2-40B4-BE49-F238E27FC236}">
                <a16:creationId xmlns:a16="http://schemas.microsoft.com/office/drawing/2014/main" id="{07E2C3DF-0D43-289E-8989-FB6572CD4CA7}"/>
              </a:ext>
            </a:extLst>
          </p:cNvPr>
          <p:cNvSpPr txBox="1"/>
          <p:nvPr/>
        </p:nvSpPr>
        <p:spPr>
          <a:xfrm>
            <a:off x="0" y="930885"/>
            <a:ext cx="9902244"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Forest of the Bears is a non-profit bear sanctuary and educational center, dedicated to rescuing orphaned Alaskan bear cubs in need.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no legal rehabilitation and release program available for bears in the state, orphans that lose their mothers at a young age are typically destroyed.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Enjoy viewing the bears as they play, explore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forage for food, while a team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naturalists tell you stories about their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histories, personalities and seasonally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changing diets and environments.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11151" y="1"/>
            <a:ext cx="10069474" cy="1059366"/>
          </a:xfrm>
          <a:prstGeom prst="rect">
            <a:avLst/>
          </a:prstGeom>
        </p:spPr>
        <p:txBody>
          <a:bodyPr vert="horz"/>
          <a:lstStyle/>
          <a:p>
            <a:pPr algn="ctr"/>
            <a:r>
              <a:rPr lang="en-US" sz="4000" b="1" dirty="0">
                <a:latin typeface="Times New Roman" panose="02020603050405020304" pitchFamily="18" charset="0"/>
                <a:cs typeface="Times New Roman" panose="02020603050405020304" pitchFamily="18" charset="0"/>
              </a:rPr>
              <a:t>Alaska Raptor Center</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7F7D58-A9B4-65D7-1DDA-4EFE4791F5EB}"/>
              </a:ext>
            </a:extLst>
          </p:cNvPr>
          <p:cNvSpPr txBox="1"/>
          <p:nvPr/>
        </p:nvSpPr>
        <p:spPr>
          <a:xfrm>
            <a:off x="-55756" y="5186531"/>
            <a:ext cx="10080625"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Adult:</a:t>
            </a:r>
            <a:r>
              <a:rPr lang="en-US" dirty="0">
                <a:latin typeface="Times New Roman" panose="02020603050405020304" pitchFamily="18" charset="0"/>
                <a:cs typeface="Times New Roman" panose="02020603050405020304" pitchFamily="18" charset="0"/>
              </a:rPr>
              <a:t> $15 per person </a:t>
            </a:r>
            <a:r>
              <a:rPr lang="en-US" b="1" dirty="0">
                <a:latin typeface="Times New Roman" panose="02020603050405020304" pitchFamily="18" charset="0"/>
                <a:cs typeface="Times New Roman" panose="02020603050405020304" pitchFamily="18" charset="0"/>
              </a:rPr>
              <a:t>Youth (age 5-17):</a:t>
            </a:r>
            <a:r>
              <a:rPr lang="en-US" dirty="0">
                <a:latin typeface="Times New Roman" panose="02020603050405020304" pitchFamily="18" charset="0"/>
                <a:cs typeface="Times New Roman" panose="02020603050405020304" pitchFamily="18" charset="0"/>
              </a:rPr>
              <a:t> $6 per person </a:t>
            </a:r>
            <a:r>
              <a:rPr lang="en-US" b="1" dirty="0">
                <a:latin typeface="Times New Roman" panose="02020603050405020304" pitchFamily="18" charset="0"/>
                <a:cs typeface="Times New Roman" panose="02020603050405020304" pitchFamily="18" charset="0"/>
              </a:rPr>
              <a:t>Child (age 4 and under):</a:t>
            </a:r>
            <a:r>
              <a:rPr lang="en-US" dirty="0">
                <a:latin typeface="Times New Roman" panose="02020603050405020304" pitchFamily="18" charset="0"/>
                <a:cs typeface="Times New Roman" panose="02020603050405020304" pitchFamily="18" charset="0"/>
              </a:rPr>
              <a:t> FREE</a:t>
            </a:r>
          </a:p>
        </p:txBody>
      </p:sp>
      <p:sp>
        <p:nvSpPr>
          <p:cNvPr id="8" name="TextBox 7">
            <a:extLst>
              <a:ext uri="{FF2B5EF4-FFF2-40B4-BE49-F238E27FC236}">
                <a16:creationId xmlns:a16="http://schemas.microsoft.com/office/drawing/2014/main" id="{20812436-EDAB-B0FC-AEF8-BD54EE7D053C}"/>
              </a:ext>
            </a:extLst>
          </p:cNvPr>
          <p:cNvSpPr txBox="1"/>
          <p:nvPr/>
        </p:nvSpPr>
        <p:spPr>
          <a:xfrm>
            <a:off x="4627756" y="1059367"/>
            <a:ext cx="5441718"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pioneering wildlife project, the Alaska Raptor Center has been dedicated for years in the effort to protect and rehabilitate birds of prey.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Their innovative veterinary medicine makes the  life-or-death difference on Alaska’s raptors.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center’s goal is to rehabilitate and release into the wild all bird patients.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few never fully recover and remain housed at the center’s outdoor sanctuary.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one of Sitka’s most popular attractions, visitors are welcome at the Alaska Raptor Center’s facility that includes an impressive flight training enclosure.</a:t>
            </a:r>
          </a:p>
        </p:txBody>
      </p:sp>
      <p:pic>
        <p:nvPicPr>
          <p:cNvPr id="10" name="Picture 9" descr="A bald eagle sitting on a log&#10;&#10;Description automatically generated">
            <a:extLst>
              <a:ext uri="{FF2B5EF4-FFF2-40B4-BE49-F238E27FC236}">
                <a16:creationId xmlns:a16="http://schemas.microsoft.com/office/drawing/2014/main" id="{961D85AF-CAB2-ECCE-14EC-90F12B678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1" y="1059367"/>
            <a:ext cx="4514850" cy="35683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arn(inVertical)">
                                      <p:cBhvr>
                                        <p:cTn id="3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76828"/>
            <a:ext cx="10080625" cy="769441"/>
          </a:xfrm>
          <a:prstGeom prst="rect">
            <a:avLst/>
          </a:prstGeom>
          <a:noFill/>
        </p:spPr>
        <p:txBody>
          <a:bodyPr wrap="square">
            <a:spAutoFit/>
          </a:bodyPr>
          <a:lstStyle/>
          <a:p>
            <a:pPr algn="ctr"/>
            <a:r>
              <a:rPr lang="en-US" sz="4400" dirty="0">
                <a:latin typeface="Times New Roman" panose="02020603050405020304" pitchFamily="18" charset="0"/>
                <a:cs typeface="Times New Roman" panose="02020603050405020304" pitchFamily="18" charset="0"/>
              </a:rPr>
              <a:t>Sitka Historical Museum</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building with a large entrance&#10;&#10;Description automatically generated">
            <a:extLst>
              <a:ext uri="{FF2B5EF4-FFF2-40B4-BE49-F238E27FC236}">
                <a16:creationId xmlns:a16="http://schemas.microsoft.com/office/drawing/2014/main" id="{3FAF84C4-B3A3-0A70-2448-5340B8C05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775" y="2289175"/>
            <a:ext cx="4514850" cy="3381375"/>
          </a:xfrm>
          <a:prstGeom prst="rect">
            <a:avLst/>
          </a:prstGeom>
        </p:spPr>
      </p:pic>
      <p:sp>
        <p:nvSpPr>
          <p:cNvPr id="6" name="TextBox 5">
            <a:extLst>
              <a:ext uri="{FF2B5EF4-FFF2-40B4-BE49-F238E27FC236}">
                <a16:creationId xmlns:a16="http://schemas.microsoft.com/office/drawing/2014/main" id="{DE6707A8-898C-B97B-CBFD-39DF161B254D}"/>
              </a:ext>
            </a:extLst>
          </p:cNvPr>
          <p:cNvSpPr txBox="1"/>
          <p:nvPr/>
        </p:nvSpPr>
        <p:spPr>
          <a:xfrm>
            <a:off x="69850" y="1137424"/>
            <a:ext cx="9865887"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Sitka History Museum’s unique mission to tell the human history of Sitka and the surrounding area.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elements of Sitka’s history converge in one place: The Sitka Historical Museum. Packed with displays, photographs, and artifacts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from Sitka’s Tlingit, Russian, and American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history, the museum is a worthwhile first stop!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provides a perspective for almost everything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else the traveler will see during his/her stay.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gift shop, which supports the museum,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includes many exclusives made only for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museum.</a:t>
            </a:r>
          </a:p>
        </p:txBody>
      </p:sp>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14550"/>
            <a:ext cx="10080625" cy="830997"/>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Sitka Sound Science Center</a:t>
            </a:r>
            <a:r>
              <a:rPr lang="en-US" altLang="en-US" sz="4800" b="1" dirty="0"/>
              <a:t>	</a:t>
            </a:r>
            <a:endParaRPr lang="en-US" sz="48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A0E0F8B2-906D-1CDC-4794-76AAF57148F6}"/>
              </a:ext>
            </a:extLst>
          </p:cNvPr>
          <p:cNvSpPr txBox="1"/>
          <p:nvPr/>
        </p:nvSpPr>
        <p:spPr>
          <a:xfrm>
            <a:off x="4514849" y="967522"/>
            <a:ext cx="5565775"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within easy walking distance of downtown the Sitka Sound Science Center is made up of a few distinct components: a salmon hatchery, an aquarium, research lab and an education outreach that encompasses preschoolers to college students and lifelong learners of all ages.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Sitka Sound Science Center was formed in 2007, when the historic Sheldon Jackson College closed.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SSSC’s mission is to increase understanding and awareness of terrestrial and aquatic ecosystems of Alaska through research and education.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also a fun place for any nature lover.</a:t>
            </a:r>
          </a:p>
        </p:txBody>
      </p:sp>
      <p:pic>
        <p:nvPicPr>
          <p:cNvPr id="6" name="Picture 5" descr="People in a room with fish tank&#10;&#10;Description automatically generated">
            <a:extLst>
              <a:ext uri="{FF2B5EF4-FFF2-40B4-BE49-F238E27FC236}">
                <a16:creationId xmlns:a16="http://schemas.microsoft.com/office/drawing/2014/main" id="{61C05376-0EFD-FB2A-95CE-78D9774A1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363"/>
            <a:ext cx="4514850" cy="3009900"/>
          </a:xfrm>
          <a:prstGeom prst="rect">
            <a:avLst/>
          </a:prstGeom>
        </p:spPr>
      </p:pic>
      <p:sp>
        <p:nvSpPr>
          <p:cNvPr id="8" name="TextBox 7">
            <a:extLst>
              <a:ext uri="{FF2B5EF4-FFF2-40B4-BE49-F238E27FC236}">
                <a16:creationId xmlns:a16="http://schemas.microsoft.com/office/drawing/2014/main" id="{38A574BF-C4CC-3B8B-F20D-21502BDACC40}"/>
              </a:ext>
            </a:extLst>
          </p:cNvPr>
          <p:cNvSpPr txBox="1"/>
          <p:nvPr/>
        </p:nvSpPr>
        <p:spPr>
          <a:xfrm>
            <a:off x="69851" y="4185574"/>
            <a:ext cx="4444998" cy="1323439"/>
          </a:xfrm>
          <a:prstGeom prst="rect">
            <a:avLst/>
          </a:prstGeom>
          <a:noFill/>
        </p:spPr>
        <p:txBody>
          <a:bodyPr wrap="square" anchor="ctr">
            <a:spAutoFit/>
          </a:bodyPr>
          <a:lstStyle/>
          <a:p>
            <a:pPr algn="ctr"/>
            <a:r>
              <a:rPr lang="en-US" sz="2000" dirty="0">
                <a:latin typeface="Times New Roman" panose="02020603050405020304" pitchFamily="18" charset="0"/>
                <a:cs typeface="Times New Roman" panose="02020603050405020304" pitchFamily="18" charset="0"/>
              </a:rPr>
              <a:t>Admission: </a:t>
            </a:r>
          </a:p>
          <a:p>
            <a:pPr algn="ctr"/>
            <a:r>
              <a:rPr lang="en-US" sz="2000" dirty="0">
                <a:latin typeface="Times New Roman" panose="02020603050405020304" pitchFamily="18" charset="0"/>
                <a:cs typeface="Times New Roman" panose="02020603050405020304" pitchFamily="18" charset="0"/>
              </a:rPr>
              <a:t>Adults: $14, Seniors &amp; veterans: $12 Children ages 5 to 12: $10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Children under 5 Free</a:t>
            </a:r>
          </a:p>
        </p:txBody>
      </p:sp>
    </p:spTree>
    <p:extLst>
      <p:ext uri="{BB962C8B-B14F-4D97-AF65-F5344CB8AC3E}">
        <p14:creationId xmlns:p14="http://schemas.microsoft.com/office/powerpoint/2010/main" val="344853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arn(inVertical)">
                                      <p:cBhvr>
                                        <p:cTn id="25" dur="500"/>
                                        <p:tgtEl>
                                          <p:spTgt spid="8">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arn(inVertical)">
                                      <p:cBhvr>
                                        <p:cTn id="2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nchor="ctr">
            <a:normAutofit/>
          </a:bodyPr>
          <a:lstStyle/>
          <a:p>
            <a:r>
              <a:rPr lang="en-US" sz="44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794550" y="1187763"/>
            <a:ext cx="8014062" cy="4482788"/>
          </a:xfrm>
        </p:spPr>
        <p:txBody>
          <a:bodyPr/>
          <a:lstStyle/>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My Port Philosophy</a:t>
            </a:r>
            <a:endParaRPr lang="en-US" altLang="en-US" sz="28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800" b="1" dirty="0">
                <a:latin typeface="Times New Roman" panose="02020603050405020304" pitchFamily="18" charset="0"/>
                <a:cs typeface="Times New Roman" panose="02020603050405020304" pitchFamily="18" charset="0"/>
              </a:rPr>
              <a:t>Maps</a:t>
            </a:r>
            <a:endParaRPr lang="en-US" altLang="en-US" sz="28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About </a:t>
            </a:r>
            <a:r>
              <a:rPr lang="en-US" sz="2800" b="1" dirty="0">
                <a:latin typeface="Times New Roman" panose="02020603050405020304" pitchFamily="18" charset="0"/>
                <a:cs typeface="Times New Roman" panose="02020603050405020304" pitchFamily="18" charset="0"/>
              </a:rPr>
              <a:t>Sitka </a:t>
            </a:r>
          </a:p>
          <a:p>
            <a:pPr algn="l">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Shuttle to Sitka</a:t>
            </a:r>
          </a:p>
          <a:p>
            <a:pPr algn="l">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Getting Around Sitka</a:t>
            </a: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8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211873" y="4213610"/>
            <a:ext cx="5006898" cy="1477964"/>
          </a:xfrm>
          <a:prstGeom prst="rect">
            <a:avLst/>
          </a:prstGeom>
        </p:spPr>
        <p:txBody>
          <a:bodyPr/>
          <a:lstStyle/>
          <a:p>
            <a:pPr lvl="0" algn="ctr"/>
            <a:r>
              <a:rPr lang="en-US" sz="1800" dirty="0">
                <a:solidFill>
                  <a:schemeClr val="tx1"/>
                </a:solidFill>
                <a:latin typeface="Times New Roman" panose="02020603050405020304" pitchFamily="18" charset="0"/>
                <a:cs typeface="Times New Roman" panose="02020603050405020304" pitchFamily="18" charset="0"/>
              </a:rPr>
              <a:t>Admission: General: </a:t>
            </a:r>
            <a:r>
              <a:rPr lang="en-US" sz="1800" b="1" dirty="0">
                <a:solidFill>
                  <a:schemeClr val="tx1"/>
                </a:solidFill>
                <a:latin typeface="Times New Roman" panose="02020603050405020304" pitchFamily="18" charset="0"/>
                <a:cs typeface="Times New Roman" panose="02020603050405020304" pitchFamily="18" charset="0"/>
              </a:rPr>
              <a:t>$9</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Seniors (65 &amp; up): </a:t>
            </a:r>
            <a:r>
              <a:rPr lang="en-US" sz="1800" b="1" dirty="0">
                <a:solidFill>
                  <a:schemeClr val="tx1"/>
                </a:solidFill>
                <a:latin typeface="Times New Roman" panose="02020603050405020304" pitchFamily="18" charset="0"/>
                <a:cs typeface="Times New Roman" panose="02020603050405020304" pitchFamily="18" charset="0"/>
              </a:rPr>
              <a:t>$8</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Active-Duty Military and their family: </a:t>
            </a:r>
            <a:r>
              <a:rPr lang="en-US" sz="1800" b="1" dirty="0">
                <a:solidFill>
                  <a:schemeClr val="tx1"/>
                </a:solidFill>
                <a:latin typeface="Times New Roman" panose="02020603050405020304" pitchFamily="18" charset="0"/>
                <a:cs typeface="Times New Roman" panose="02020603050405020304" pitchFamily="18" charset="0"/>
              </a:rPr>
              <a:t>Free</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Youth (18 &amp; under): </a:t>
            </a:r>
            <a:r>
              <a:rPr lang="en-US" sz="1800" b="1" dirty="0">
                <a:solidFill>
                  <a:schemeClr val="tx1"/>
                </a:solidFill>
                <a:latin typeface="Times New Roman" panose="02020603050405020304" pitchFamily="18" charset="0"/>
                <a:cs typeface="Times New Roman" panose="02020603050405020304" pitchFamily="18" charset="0"/>
              </a:rPr>
              <a:t>Free</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20</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137424"/>
          </a:xfrm>
          <a:prstGeom prst="rect">
            <a:avLst/>
          </a:prstGeom>
        </p:spPr>
        <p:txBody>
          <a:bodyPr vert="horz">
            <a:noAutofit/>
          </a:bodyPr>
          <a:lstStyle/>
          <a:p>
            <a:pPr algn="ctr"/>
            <a:r>
              <a:rPr lang="en-US" sz="4400" b="1" dirty="0">
                <a:latin typeface="Times New Roman" panose="02020603050405020304" pitchFamily="18" charset="0"/>
                <a:cs typeface="Times New Roman" panose="02020603050405020304" pitchFamily="18" charset="0"/>
              </a:rPr>
              <a:t>Sheldon Jackson Museum</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C782C04-D7E6-E283-0992-DE569D5BB264}"/>
              </a:ext>
            </a:extLst>
          </p:cNvPr>
          <p:cNvSpPr txBox="1"/>
          <p:nvPr/>
        </p:nvSpPr>
        <p:spPr>
          <a:xfrm>
            <a:off x="122662" y="1025912"/>
            <a:ext cx="9957961"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core of the Museum's collection comes from the Rev. Dr. Sheldon Jackson, a Presbyterian missionary who served as General Agent for Education in Alaska in the 1890s. In that capacity he made annual trips to Alaska, traveling extensively throughout the region. Dr. Jackson took collecting seriously, acquiring nearly 5,000 items during his travels.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While others were also collecting in Alaska and sending their items to noted museums, universities and societies around the world, Dr. Jackson was the only one who collected pieces for an Alaskan museum. The Sheldon Jackson Museum was founded in 1887, to house the collection and a growing library.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first building was quickly outgrown and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second, present-day structure opened to the public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1897.</a:t>
            </a:r>
          </a:p>
        </p:txBody>
      </p:sp>
      <p:pic>
        <p:nvPicPr>
          <p:cNvPr id="8" name="Picture 7" descr="A brown building with a sign on the front&#10;&#10;Description automatically generated">
            <a:extLst>
              <a:ext uri="{FF2B5EF4-FFF2-40B4-BE49-F238E27FC236}">
                <a16:creationId xmlns:a16="http://schemas.microsoft.com/office/drawing/2014/main" id="{6E4E42FB-B3AD-DFE1-40F2-90D796317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273" y="3211254"/>
            <a:ext cx="4382352" cy="2459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79500"/>
          </a:xfrm>
          <a:prstGeom prst="rect">
            <a:avLst/>
          </a:prstGeom>
        </p:spPr>
        <p:txBody>
          <a:bodyPr vert="horz">
            <a:no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60448" y="1079500"/>
            <a:ext cx="7999451" cy="3600450"/>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Sitka is a beautiful City with a rich history and numerous attractions. Whether you're looking for stunning views, historic sites, or unique attractions, Sitka has something for everyone.</a:t>
            </a:r>
          </a:p>
          <a:p>
            <a:pPr lvl="0" rtl="0"/>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Sitka.</a:t>
            </a:r>
          </a:p>
        </p:txBody>
      </p:sp>
    </p:spTree>
    <p:extLst>
      <p:ext uri="{BB962C8B-B14F-4D97-AF65-F5344CB8AC3E}">
        <p14:creationId xmlns:p14="http://schemas.microsoft.com/office/powerpoint/2010/main" val="40361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Times New Roman" panose="02020603050405020304" pitchFamily="18" charset="0"/>
                <a:cs typeface="Times New Roman" panose="02020603050405020304" pitchFamily="18" charset="0"/>
              </a:rPr>
              <a:t>Have a great visit in Sitka!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32847"/>
            <a:ext cx="10080625" cy="718658"/>
          </a:xfrm>
          <a:prstGeom prst="rect">
            <a:avLst/>
          </a:prstGeom>
        </p:spPr>
        <p:txBody>
          <a:bodyPr vert="horz" wrap="square">
            <a:sp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0" y="1047022"/>
            <a:ext cx="10080623" cy="4591000"/>
          </a:xfrm>
          <a:prstGeom prst="rect">
            <a:avLst/>
          </a:prstGeom>
          <a:noFill/>
        </p:spPr>
        <p:txBody>
          <a:bodyPr wrap="square">
            <a:spAutoFit/>
          </a:bodyPr>
          <a:lstStyle/>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How to Avoid Missing Your Ship</a:t>
            </a:r>
          </a:p>
          <a:p>
            <a:pPr marL="342900" indent="-34290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are often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different. Put a return-to-ship reminder on your phone.</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Choose excursions wisely.</a:t>
            </a:r>
          </a:p>
          <a:p>
            <a:pPr marL="342900" indent="-34290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for, the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ship will wait for you. If you are on your own???</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Be Prepared</a:t>
            </a:r>
          </a:p>
          <a:p>
            <a:pPr marL="342900" indent="-34290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What to Do If You Miss the Ship</a:t>
            </a:r>
          </a:p>
          <a:p>
            <a:pPr marL="342900" indent="-34290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r>
              <a:rPr lang="en-US" altLang="en-US" sz="1800" dirty="0"/>
              <a:t>.</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769441"/>
          </a:xfrm>
          <a:prstGeom prst="rect">
            <a:avLst/>
          </a:prstGeom>
          <a:noFill/>
        </p:spPr>
        <p:txBody>
          <a:bodyPr wrap="square">
            <a:spAutoFit/>
          </a:bodyPr>
          <a:lstStyle/>
          <a:p>
            <a:pPr algn="ctr"/>
            <a:r>
              <a:rPr lang="en-US" altLang="en-US" sz="4400" b="1" dirty="0">
                <a:latin typeface="Times New Roman" panose="02020603050405020304" pitchFamily="18" charset="0"/>
                <a:cs typeface="Times New Roman" panose="02020603050405020304" pitchFamily="18" charset="0"/>
              </a:rPr>
              <a:t>Don’t Miss the Ship</a:t>
            </a:r>
            <a:endParaRPr lang="en-US" sz="44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DF4D8C04-2BC6-9BF1-B452-C5656485FEF3}"/>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91454" y="1047022"/>
            <a:ext cx="3189170" cy="2154089"/>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descr="A aerial view of a city&#10;&#10;Description automatically generated">
            <a:extLst>
              <a:ext uri="{FF2B5EF4-FFF2-40B4-BE49-F238E27FC236}">
                <a16:creationId xmlns:a16="http://schemas.microsoft.com/office/drawing/2014/main" id="{A0CF09FA-89ED-D6B1-9423-F5E643E7D0C9}"/>
              </a:ext>
            </a:extLst>
          </p:cNvPr>
          <p:cNvPicPr>
            <a:picLocks noChangeAspect="1"/>
          </p:cNvPicPr>
          <p:nvPr/>
        </p:nvPicPr>
        <p:blipFill rotWithShape="1">
          <a:blip r:embed="rId2">
            <a:extLst>
              <a:ext uri="{28A0092B-C50C-407E-A947-70E740481C1C}">
                <a14:useLocalDpi xmlns:a14="http://schemas.microsoft.com/office/drawing/2010/main" val="0"/>
              </a:ext>
            </a:extLst>
          </a:blip>
          <a:srcRect l="4523"/>
          <a:stretch/>
        </p:blipFill>
        <p:spPr>
          <a:xfrm>
            <a:off x="0" y="0"/>
            <a:ext cx="10085850" cy="5670551"/>
          </a:xfrm>
          <a:prstGeom prst="rect">
            <a:avLst/>
          </a:prstGeom>
        </p:spPr>
      </p:pic>
      <p:sp>
        <p:nvSpPr>
          <p:cNvPr id="5" name="TextBox 4">
            <a:extLst>
              <a:ext uri="{FF2B5EF4-FFF2-40B4-BE49-F238E27FC236}">
                <a16:creationId xmlns:a16="http://schemas.microsoft.com/office/drawing/2014/main" id="{DDDBC318-B018-1AED-307C-4962619967F0}"/>
              </a:ext>
            </a:extLst>
          </p:cNvPr>
          <p:cNvSpPr txBox="1"/>
          <p:nvPr/>
        </p:nvSpPr>
        <p:spPr>
          <a:xfrm>
            <a:off x="4466024" y="1002939"/>
            <a:ext cx="1148575" cy="369332"/>
          </a:xfrm>
          <a:prstGeom prst="rect">
            <a:avLst/>
          </a:prstGeom>
          <a:noFill/>
        </p:spPr>
        <p:txBody>
          <a:bodyPr wrap="square">
            <a:spAutoFit/>
          </a:bodyPr>
          <a:lstStyle/>
          <a:p>
            <a:r>
              <a:rPr lang="en-US" altLang="en-US" sz="1800" dirty="0">
                <a:solidFill>
                  <a:schemeClr val="bg1"/>
                </a:solidFill>
                <a:latin typeface="Times New Roman" panose="02020603050405020304" pitchFamily="18" charset="0"/>
                <a:cs typeface="Times New Roman" panose="02020603050405020304" pitchFamily="18" charset="0"/>
              </a:rPr>
              <a:t>Port Dock</a:t>
            </a:r>
            <a:endParaRPr lang="en-US" dirty="0">
              <a:solidFill>
                <a:schemeClr val="bg1"/>
              </a:solidFill>
            </a:endParaRPr>
          </a:p>
        </p:txBody>
      </p:sp>
    </p:spTree>
    <p:extLst>
      <p:ext uri="{BB962C8B-B14F-4D97-AF65-F5344CB8AC3E}">
        <p14:creationId xmlns:p14="http://schemas.microsoft.com/office/powerpoint/2010/main" val="41232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655573BC-ABFE-F12F-20EF-D8B88DC98A4C}"/>
              </a:ext>
            </a:extLst>
          </p:cNvPr>
          <p:cNvPicPr>
            <a:picLocks noChangeAspect="1"/>
          </p:cNvPicPr>
          <p:nvPr/>
        </p:nvPicPr>
        <p:blipFill rotWithShape="1">
          <a:blip r:embed="rId3">
            <a:extLst>
              <a:ext uri="{28A0092B-C50C-407E-A947-70E740481C1C}">
                <a14:useLocalDpi xmlns:a14="http://schemas.microsoft.com/office/drawing/2010/main" val="0"/>
              </a:ext>
            </a:extLst>
          </a:blip>
          <a:srcRect l="15514"/>
          <a:stretch/>
        </p:blipFill>
        <p:spPr>
          <a:xfrm>
            <a:off x="0" y="0"/>
            <a:ext cx="10080625" cy="5670550"/>
          </a:xfrm>
          <a:prstGeom prst="rect">
            <a:avLst/>
          </a:prstGeom>
        </p:spPr>
      </p:pic>
      <p:sp>
        <p:nvSpPr>
          <p:cNvPr id="5" name="TextBox 4">
            <a:extLst>
              <a:ext uri="{FF2B5EF4-FFF2-40B4-BE49-F238E27FC236}">
                <a16:creationId xmlns:a16="http://schemas.microsoft.com/office/drawing/2014/main" id="{FFB8E231-5B58-B793-117F-06BC606F424A}"/>
              </a:ext>
            </a:extLst>
          </p:cNvPr>
          <p:cNvSpPr txBox="1"/>
          <p:nvPr/>
        </p:nvSpPr>
        <p:spPr>
          <a:xfrm>
            <a:off x="-81023" y="2281277"/>
            <a:ext cx="902825" cy="553998"/>
          </a:xfrm>
          <a:prstGeom prst="rect">
            <a:avLst/>
          </a:prstGeom>
          <a:noFill/>
        </p:spPr>
        <p:txBody>
          <a:bodyPr wrap="square">
            <a:spAutoFit/>
          </a:bodyPr>
          <a:lstStyle/>
          <a:p>
            <a:r>
              <a:rPr lang="en-US" sz="1000" dirty="0"/>
              <a:t>University of Alaska </a:t>
            </a:r>
            <a:br>
              <a:rPr lang="en-US" sz="1000" dirty="0"/>
            </a:br>
            <a:r>
              <a:rPr lang="en-US" sz="1000" dirty="0"/>
              <a:t>Southeast</a:t>
            </a:r>
          </a:p>
        </p:txBody>
      </p:sp>
      <p:sp>
        <p:nvSpPr>
          <p:cNvPr id="7" name="TextBox 6">
            <a:extLst>
              <a:ext uri="{FF2B5EF4-FFF2-40B4-BE49-F238E27FC236}">
                <a16:creationId xmlns:a16="http://schemas.microsoft.com/office/drawing/2014/main" id="{3AA5F6A0-A7A7-C276-9B7F-060A7C3613AB}"/>
              </a:ext>
            </a:extLst>
          </p:cNvPr>
          <p:cNvSpPr txBox="1"/>
          <p:nvPr/>
        </p:nvSpPr>
        <p:spPr>
          <a:xfrm>
            <a:off x="4223485" y="4431939"/>
            <a:ext cx="1633654" cy="769441"/>
          </a:xfrm>
          <a:prstGeom prst="rect">
            <a:avLst/>
          </a:prstGeom>
          <a:noFill/>
        </p:spPr>
        <p:txBody>
          <a:bodyPr wrap="square">
            <a:spAutoFit/>
          </a:bodyPr>
          <a:lstStyle/>
          <a:p>
            <a:r>
              <a:rPr lang="en-US" sz="4400" b="1" dirty="0">
                <a:solidFill>
                  <a:schemeClr val="tx1"/>
                </a:solidFill>
                <a:latin typeface="Times New Roman" panose="02020603050405020304" pitchFamily="18" charset="0"/>
                <a:cs typeface="Times New Roman" panose="02020603050405020304" pitchFamily="18" charset="0"/>
              </a:rPr>
              <a:t>Sitka</a:t>
            </a:r>
            <a:endParaRPr lang="en-US" sz="4400" dirty="0"/>
          </a:p>
        </p:txBody>
      </p:sp>
    </p:spTree>
    <p:extLst>
      <p:ext uri="{BB962C8B-B14F-4D97-AF65-F5344CB8AC3E}">
        <p14:creationId xmlns:p14="http://schemas.microsoft.com/office/powerpoint/2010/main" val="183664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50301"/>
            <a:ext cx="10080625" cy="701731"/>
          </a:xfrm>
          <a:prstGeom prst="rect">
            <a:avLst/>
          </a:prstGeom>
        </p:spPr>
        <p:txBody>
          <a:bodyPr vert="horz" wrap="square">
            <a:sp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About</a:t>
            </a:r>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a:solidFill>
                  <a:schemeClr val="tx1"/>
                </a:solidFill>
                <a:latin typeface="Times New Roman" panose="02020603050405020304" pitchFamily="18" charset="0"/>
                <a:cs typeface="Times New Roman" panose="02020603050405020304" pitchFamily="18" charset="0"/>
              </a:rPr>
              <a:t>Sitka</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81BCBC6-34F9-2B1D-74BD-D7BD9DAF26D9}"/>
              </a:ext>
            </a:extLst>
          </p:cNvPr>
          <p:cNvSpPr txBox="1"/>
          <p:nvPr/>
        </p:nvSpPr>
        <p:spPr>
          <a:xfrm>
            <a:off x="89210" y="852033"/>
            <a:ext cx="9991414"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Sitka is the only Inside Passage community that fronts the Pacific Ocean. It sits in the shadow of Mount Edgecumbe and located on Sitka Sound.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of about 8,500 residents is known for its Tlingit culture and picturesque remnants of its Russian heritage, including the onion-shaped domes and gold-colored crosses of the beloved Saint Michael's Russian Orthodox Cathedral.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and borough limits include most of Baranof Island, where the city of Sitka is located.</a:t>
            </a:r>
          </a:p>
        </p:txBody>
      </p:sp>
      <p:pic>
        <p:nvPicPr>
          <p:cNvPr id="8" name="Picture 7" descr="A map of the united states&#10;&#10;Description automatically generated">
            <a:extLst>
              <a:ext uri="{FF2B5EF4-FFF2-40B4-BE49-F238E27FC236}">
                <a16:creationId xmlns:a16="http://schemas.microsoft.com/office/drawing/2014/main" id="{450ADB1F-286C-9796-0526-5C8E7F0ACBF1}"/>
              </a:ext>
            </a:extLst>
          </p:cNvPr>
          <p:cNvPicPr>
            <a:picLocks noChangeAspect="1"/>
          </p:cNvPicPr>
          <p:nvPr/>
        </p:nvPicPr>
        <p:blipFill rotWithShape="1">
          <a:blip r:embed="rId3">
            <a:extLst>
              <a:ext uri="{28A0092B-C50C-407E-A947-70E740481C1C}">
                <a14:useLocalDpi xmlns:a14="http://schemas.microsoft.com/office/drawing/2010/main" val="0"/>
              </a:ext>
            </a:extLst>
          </a:blip>
          <a:srcRect l="47920" t="32051" r="13858" b="33399"/>
          <a:stretch/>
        </p:blipFill>
        <p:spPr>
          <a:xfrm>
            <a:off x="6182757" y="3448168"/>
            <a:ext cx="3897867" cy="2246769"/>
          </a:xfrm>
          <a:prstGeom prst="rect">
            <a:avLst/>
          </a:prstGeom>
        </p:spPr>
      </p:pic>
      <p:sp>
        <p:nvSpPr>
          <p:cNvPr id="11" name="TextBox 10">
            <a:extLst>
              <a:ext uri="{FF2B5EF4-FFF2-40B4-BE49-F238E27FC236}">
                <a16:creationId xmlns:a16="http://schemas.microsoft.com/office/drawing/2014/main" id="{F90BF2FB-533F-4DAE-450F-B4B4DDD52D06}"/>
              </a:ext>
            </a:extLst>
          </p:cNvPr>
          <p:cNvSpPr txBox="1"/>
          <p:nvPr/>
        </p:nvSpPr>
        <p:spPr>
          <a:xfrm>
            <a:off x="89210" y="2993988"/>
            <a:ext cx="6010507" cy="259613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Sitka was originally inhabited by the Tlingit people who called the area </a:t>
            </a:r>
            <a:r>
              <a:rPr lang="en-US" sz="2000" dirty="0" err="1">
                <a:latin typeface="Times New Roman" panose="02020603050405020304" pitchFamily="18" charset="0"/>
                <a:cs typeface="Times New Roman" panose="02020603050405020304" pitchFamily="18" charset="0"/>
              </a:rPr>
              <a:t>Sheet’Ká</a:t>
            </a:r>
            <a:r>
              <a:rPr lang="en-US" sz="2000" dirty="0">
                <a:latin typeface="Times New Roman" panose="02020603050405020304" pitchFamily="18" charset="0"/>
                <a:cs typeface="Times New Roman" panose="02020603050405020304" pitchFamily="18" charset="0"/>
              </a:rPr>
              <a:t> which means “people on the outside of </a:t>
            </a:r>
            <a:r>
              <a:rPr lang="en-US" sz="2000" dirty="0" err="1">
                <a:latin typeface="Times New Roman" panose="02020603050405020304" pitchFamily="18" charset="0"/>
                <a:cs typeface="Times New Roman" panose="02020603050405020304" pitchFamily="18" charset="0"/>
              </a:rPr>
              <a:t>Shee</a:t>
            </a:r>
            <a:r>
              <a:rPr lang="en-US" sz="2000" dirty="0">
                <a:latin typeface="Times New Roman" panose="02020603050405020304" pitchFamily="18" charset="0"/>
                <a:cs typeface="Times New Roman" panose="02020603050405020304" pitchFamily="18" charset="0"/>
              </a:rPr>
              <a:t>’," with </a:t>
            </a:r>
            <a:r>
              <a:rPr lang="en-US" sz="2000" dirty="0" err="1">
                <a:latin typeface="Times New Roman" panose="02020603050405020304" pitchFamily="18" charset="0"/>
                <a:cs typeface="Times New Roman" panose="02020603050405020304" pitchFamily="18" charset="0"/>
              </a:rPr>
              <a:t>Shee</a:t>
            </a:r>
            <a:r>
              <a:rPr lang="en-US" sz="2000" dirty="0">
                <a:latin typeface="Times New Roman" panose="02020603050405020304" pitchFamily="18" charset="0"/>
                <a:cs typeface="Times New Roman" panose="02020603050405020304" pitchFamily="18" charset="0"/>
              </a:rPr>
              <a:t>’ being the Tlingit name for Baranof Island.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Russians arrived and claimed the area, they named the area New Archangel, and it became the capital of Russian Alaska in 1808. Russia sold Alaska to the United States on October 18, 1867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10"/>
          </p:nvPr>
        </p:nvSpPr>
        <p:spPr>
          <a:xfrm>
            <a:off x="0" y="5219700"/>
            <a:ext cx="2339975" cy="360363"/>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0"/>
            <a:ext cx="10080625" cy="765175"/>
          </a:xfrm>
          <a:prstGeom prst="rect">
            <a:avLst/>
          </a:prstGeom>
        </p:spPr>
        <p:txBody>
          <a:bodyPr vert="horz">
            <a:noAutofit/>
          </a:bodyPr>
          <a:lstStyle/>
          <a:p>
            <a:pPr algn="ctr"/>
            <a:r>
              <a:rPr lang="en-US" sz="4400" b="1" dirty="0">
                <a:latin typeface="Times New Roman" panose="02020603050405020304" pitchFamily="18" charset="0"/>
                <a:cs typeface="Times New Roman" panose="02020603050405020304" pitchFamily="18" charset="0"/>
              </a:rPr>
              <a:t>Downtown Sitka</a:t>
            </a:r>
          </a:p>
        </p:txBody>
      </p:sp>
      <p:sp>
        <p:nvSpPr>
          <p:cNvPr id="5" name="TextBox 4">
            <a:extLst>
              <a:ext uri="{FF2B5EF4-FFF2-40B4-BE49-F238E27FC236}">
                <a16:creationId xmlns:a16="http://schemas.microsoft.com/office/drawing/2014/main" id="{29801B58-F76E-98A2-FB92-FA02C494D39A}"/>
              </a:ext>
            </a:extLst>
          </p:cNvPr>
          <p:cNvSpPr txBox="1"/>
          <p:nvPr/>
        </p:nvSpPr>
        <p:spPr>
          <a:xfrm>
            <a:off x="379141" y="765175"/>
            <a:ext cx="8675649"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Downtown Sitka features numerous art galleries, a fine bookstore, gift shops, several lodging options, and restaurants with great views and local seafood, all nestled between the mountains and the ocean.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pick up a map from the Sitka Visitor Information Center to embark on a walking tour highlighting the city’s history and culture. </a:t>
            </a:r>
          </a:p>
        </p:txBody>
      </p:sp>
      <p:pic>
        <p:nvPicPr>
          <p:cNvPr id="8" name="Picture 7" descr="A city next to water&#10;&#10;Description automatically generated">
            <a:extLst>
              <a:ext uri="{FF2B5EF4-FFF2-40B4-BE49-F238E27FC236}">
                <a16:creationId xmlns:a16="http://schemas.microsoft.com/office/drawing/2014/main" id="{8105124E-165E-846E-B3F5-033ED3163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475571"/>
            <a:ext cx="4792469" cy="3194979"/>
          </a:xfrm>
          <a:prstGeom prst="rect">
            <a:avLst/>
          </a:prstGeom>
        </p:spPr>
      </p:pic>
      <p:sp>
        <p:nvSpPr>
          <p:cNvPr id="10" name="TextBox 9">
            <a:extLst>
              <a:ext uri="{FF2B5EF4-FFF2-40B4-BE49-F238E27FC236}">
                <a16:creationId xmlns:a16="http://schemas.microsoft.com/office/drawing/2014/main" id="{27A9104D-5BA1-F660-4BD3-9EEBABF8150B}"/>
              </a:ext>
            </a:extLst>
          </p:cNvPr>
          <p:cNvSpPr txBox="1"/>
          <p:nvPr/>
        </p:nvSpPr>
        <p:spPr>
          <a:xfrm>
            <a:off x="4792466" y="2352460"/>
            <a:ext cx="5288157"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22 buildings in Sitka on the National Register.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include:</a:t>
            </a:r>
          </a:p>
          <a:p>
            <a:r>
              <a:rPr lang="en-US" sz="2000" dirty="0">
                <a:latin typeface="Times New Roman" panose="02020603050405020304" pitchFamily="18" charset="0"/>
                <a:cs typeface="Times New Roman" panose="02020603050405020304" pitchFamily="18" charset="0"/>
              </a:rPr>
              <a:t>The Russian Blockhouse, Russian Bishop's House, Princess Maksoutoff’s Grave, and Baranof Castle State Historic Site.</a:t>
            </a:r>
          </a:p>
          <a:p>
            <a:r>
              <a:rPr lang="en-US" sz="2000" dirty="0">
                <a:latin typeface="Times New Roman" panose="02020603050405020304" pitchFamily="18" charset="0"/>
                <a:cs typeface="Times New Roman" panose="02020603050405020304" pitchFamily="18" charset="0"/>
              </a:rPr>
              <a:t>There’s plenty of history to explore on a walk-through town.</a:t>
            </a:r>
          </a:p>
        </p:txBody>
      </p:sp>
    </p:spTree>
    <p:extLst>
      <p:ext uri="{BB962C8B-B14F-4D97-AF65-F5344CB8AC3E}">
        <p14:creationId xmlns:p14="http://schemas.microsoft.com/office/powerpoint/2010/main" val="279908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90487"/>
            <a:ext cx="6082203" cy="674688"/>
          </a:xfrm>
          <a:prstGeom prst="rect">
            <a:avLst/>
          </a:prstGeom>
        </p:spPr>
        <p:txBody>
          <a:bodyPr vert="horz"/>
          <a:lstStyle/>
          <a:p>
            <a:pPr lvl="0" algn="ctr" rtl="0"/>
            <a:r>
              <a:rPr lang="en-US" sz="4000" dirty="0">
                <a:solidFill>
                  <a:srgbClr val="000000"/>
                </a:solidFill>
                <a:latin typeface="Times New Roman" panose="02020603050405020304" pitchFamily="18" charset="0"/>
                <a:cs typeface="Times New Roman" panose="02020603050405020304" pitchFamily="18" charset="0"/>
              </a:rPr>
              <a:t>Free Shuttle</a:t>
            </a:r>
          </a:p>
        </p:txBody>
      </p:sp>
      <p:sp>
        <p:nvSpPr>
          <p:cNvPr id="5" name="TextBox 4">
            <a:extLst>
              <a:ext uri="{FF2B5EF4-FFF2-40B4-BE49-F238E27FC236}">
                <a16:creationId xmlns:a16="http://schemas.microsoft.com/office/drawing/2014/main" id="{C7859F10-15FD-A559-EEFF-CC031AC3BF06}"/>
              </a:ext>
            </a:extLst>
          </p:cNvPr>
          <p:cNvSpPr txBox="1"/>
          <p:nvPr/>
        </p:nvSpPr>
        <p:spPr>
          <a:xfrm>
            <a:off x="167269" y="765176"/>
            <a:ext cx="9043638" cy="4985980"/>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Ride the free shuttle to downtown Sitka to experience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many local shops, restaurants, and attractions.</a:t>
            </a:r>
          </a:p>
          <a:p>
            <a:r>
              <a:rPr lang="en-US" sz="2000" b="1" dirty="0">
                <a:effectLst/>
                <a:latin typeface="Times New Roman" panose="02020603050405020304" pitchFamily="18" charset="0"/>
                <a:cs typeface="Times New Roman" panose="02020603050405020304" pitchFamily="18" charset="0"/>
              </a:rPr>
              <a:t>Distance</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Cruise Terminal is Located 6 miles from Sitka</a:t>
            </a:r>
          </a:p>
          <a:p>
            <a:r>
              <a:rPr lang="en-US" sz="2000" b="1" dirty="0">
                <a:effectLst/>
                <a:latin typeface="Times New Roman" panose="02020603050405020304" pitchFamily="18" charset="0"/>
                <a:cs typeface="Times New Roman" panose="02020603050405020304" pitchFamily="18" charset="0"/>
              </a:rPr>
              <a:t>Ride Duration</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Shuttle Ride is 10-15 minutes to Downtown</a:t>
            </a:r>
          </a:p>
          <a:p>
            <a:r>
              <a:rPr lang="en-US" sz="2000" b="1" dirty="0">
                <a:effectLst/>
                <a:latin typeface="Times New Roman" panose="02020603050405020304" pitchFamily="18" charset="0"/>
                <a:cs typeface="Times New Roman" panose="02020603050405020304" pitchFamily="18" charset="0"/>
              </a:rPr>
              <a:t>Cost</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shuttle is free to all cruise ship passengers</a:t>
            </a:r>
          </a:p>
          <a:p>
            <a:r>
              <a:rPr lang="en-US" sz="2000" b="1" dirty="0">
                <a:effectLst/>
                <a:latin typeface="Times New Roman" panose="02020603050405020304" pitchFamily="18" charset="0"/>
                <a:cs typeface="Times New Roman" panose="02020603050405020304" pitchFamily="18" charset="0"/>
              </a:rPr>
              <a:t>Drop Off/ Pick Up Location</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shuttle drops off at and picks up at Harrigan Centennial Hall in Downtown Sitka.</a:t>
            </a:r>
          </a:p>
          <a:p>
            <a:r>
              <a:rPr lang="en-US" sz="2000" b="1" dirty="0">
                <a:effectLst/>
                <a:latin typeface="Times New Roman" panose="02020603050405020304" pitchFamily="18" charset="0"/>
                <a:cs typeface="Times New Roman" panose="02020603050405020304" pitchFamily="18" charset="0"/>
              </a:rPr>
              <a:t>Frequency</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shuttle departs at least every 15 minutes while your ship is at port.</a:t>
            </a:r>
          </a:p>
          <a:p>
            <a:r>
              <a:rPr lang="en-US" sz="2000" b="1" dirty="0">
                <a:effectLst/>
                <a:latin typeface="Times New Roman" panose="02020603050405020304" pitchFamily="18" charset="0"/>
                <a:cs typeface="Times New Roman" panose="02020603050405020304" pitchFamily="18" charset="0"/>
              </a:rPr>
              <a:t>Last Shuttle</a:t>
            </a:r>
          </a:p>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The last shuttle from downtown is 30 minutes prior to your ship all aboard time.</a:t>
            </a:r>
          </a:p>
          <a:p>
            <a:endParaRPr lang="en-US" dirty="0"/>
          </a:p>
        </p:txBody>
      </p:sp>
      <p:pic>
        <p:nvPicPr>
          <p:cNvPr id="10" name="Picture 9" descr="A row of blue buses on the road&#10;&#10;Description automatically generated">
            <a:extLst>
              <a:ext uri="{FF2B5EF4-FFF2-40B4-BE49-F238E27FC236}">
                <a16:creationId xmlns:a16="http://schemas.microsoft.com/office/drawing/2014/main" id="{88D2B7E1-D23D-438E-06FE-1004B727A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623" y="-4300"/>
            <a:ext cx="3914001" cy="2933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926</TotalTime>
  <Words>2004</Words>
  <Application>Microsoft Office PowerPoint</Application>
  <PresentationFormat>Custom</PresentationFormat>
  <Paragraphs>165</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Calibri</vt:lpstr>
      <vt:lpstr>Liberation Sans</vt:lpstr>
      <vt:lpstr>Roboto</vt:lpstr>
      <vt:lpstr>Times New Roman</vt:lpstr>
      <vt:lpstr>Wingdings</vt:lpstr>
      <vt:lpstr>Office Theme</vt:lpstr>
      <vt:lpstr>Sitka Alaska Presented by Fellow Cruiser Marc Silver</vt:lpstr>
      <vt:lpstr>What I Will Cover</vt:lpstr>
      <vt:lpstr>My Port Philosophy</vt:lpstr>
      <vt:lpstr>PowerPoint Presentation</vt:lpstr>
      <vt:lpstr>PowerPoint Presentation</vt:lpstr>
      <vt:lpstr>PowerPoint Presentation</vt:lpstr>
      <vt:lpstr>About Sitka</vt:lpstr>
      <vt:lpstr>Downtown Sitka</vt:lpstr>
      <vt:lpstr>Free Shuttle</vt:lpstr>
      <vt:lpstr>Getting Around Sitka</vt:lpstr>
      <vt:lpstr>Sitka Walking Map</vt:lpstr>
      <vt:lpstr>St. Michael Cathedral National Historic Landmark</vt:lpstr>
      <vt:lpstr>Sitka Boat Harbor</vt:lpstr>
      <vt:lpstr>The Russian Bishop’s House is the oldest intact Russian building in Sitka.   </vt:lpstr>
      <vt:lpstr>Baranof Castle State Historic Site</vt:lpstr>
      <vt:lpstr>Fortress of the Bears</vt:lpstr>
      <vt:lpstr>Alaska Raptor Center</vt:lpstr>
      <vt:lpstr>PowerPoint Presentation</vt:lpstr>
      <vt:lpstr>PowerPoint Presentation</vt:lpstr>
      <vt:lpstr>Sheldon Jackson Museum</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131</cp:revision>
  <dcterms:created xsi:type="dcterms:W3CDTF">2023-03-25T21:24:27Z</dcterms:created>
  <dcterms:modified xsi:type="dcterms:W3CDTF">2024-08-22T00:22:31Z</dcterms:modified>
</cp:coreProperties>
</file>