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2"/>
  </p:notesMasterIdLst>
  <p:handoutMasterIdLst>
    <p:handoutMasterId r:id="rId23"/>
  </p:handoutMasterIdLst>
  <p:sldIdLst>
    <p:sldId id="256" r:id="rId3"/>
    <p:sldId id="273" r:id="rId4"/>
    <p:sldId id="257" r:id="rId5"/>
    <p:sldId id="274" r:id="rId6"/>
    <p:sldId id="259" r:id="rId7"/>
    <p:sldId id="277" r:id="rId8"/>
    <p:sldId id="261" r:id="rId9"/>
    <p:sldId id="260" r:id="rId10"/>
    <p:sldId id="278" r:id="rId11"/>
    <p:sldId id="264" r:id="rId12"/>
    <p:sldId id="265" r:id="rId13"/>
    <p:sldId id="266" r:id="rId14"/>
    <p:sldId id="268" r:id="rId15"/>
    <p:sldId id="269" r:id="rId16"/>
    <p:sldId id="270" r:id="rId17"/>
    <p:sldId id="275" r:id="rId18"/>
    <p:sldId id="271" r:id="rId19"/>
    <p:sldId id="276" r:id="rId20"/>
    <p:sldId id="272" r:id="rId2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81669" autoAdjust="0"/>
  </p:normalViewPr>
  <p:slideViewPr>
    <p:cSldViewPr snapToGrid="0">
      <p:cViewPr varScale="1">
        <p:scale>
          <a:sx n="81" d="100"/>
          <a:sy n="81" d="100"/>
        </p:scale>
        <p:origin x="1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12</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D3D8AC-86B9-7D64-CE13-B1A7638478CC}"/>
              </a:ext>
            </a:extLst>
          </p:cNvPr>
          <p:cNvSpPr txBox="1">
            <a:spLocks noGrp="1"/>
          </p:cNvSpPr>
          <p:nvPr>
            <p:ph type="sldNum" sz="quarter" idx="5"/>
          </p:nvPr>
        </p:nvSpPr>
        <p:spPr>
          <a:ln/>
        </p:spPr>
        <p:txBody>
          <a:bodyPr vert="horz" lIns="0" tIns="0" rIns="0" bIns="0" anchor="b" anchorCtr="0">
            <a:noAutofit/>
          </a:bodyPr>
          <a:lstStyle/>
          <a:p>
            <a:pPr lvl="0"/>
            <a:fld id="{D3E175F3-7FC7-486F-92B5-64BA84236E38}" type="slidenum">
              <a:t>14</a:t>
            </a:fld>
            <a:endParaRPr lang="en-US"/>
          </a:p>
        </p:txBody>
      </p:sp>
      <p:sp>
        <p:nvSpPr>
          <p:cNvPr id="2" name="Slide Image Placeholder 1">
            <a:extLst>
              <a:ext uri="{FF2B5EF4-FFF2-40B4-BE49-F238E27FC236}">
                <a16:creationId xmlns:a16="http://schemas.microsoft.com/office/drawing/2014/main" id="{342AAE3C-2AFE-3FD0-2980-C0A8E9A5F8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81FC57-7E55-DC34-0B93-FA11F5960FFB}"/>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15</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16</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9970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5</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6</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588020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18040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10</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11</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481976"/>
            <a:ext cx="10080625" cy="2086725"/>
          </a:xfrm>
        </p:spPr>
        <p:txBody>
          <a:bodyPr vert="horz" wrap="square">
            <a:spAutoFit/>
          </a:bodyPr>
          <a:lstStyle/>
          <a:p>
            <a:pPr lvl="0" algn="ctr" rtl="0"/>
            <a:r>
              <a:rPr lang="en-US" sz="4800" b="1" dirty="0"/>
              <a:t>Seward Alaska</a:t>
            </a:r>
            <a:br>
              <a:rPr lang="en-US" sz="4800" b="1" dirty="0"/>
            </a:br>
            <a:r>
              <a:rPr lang="en-US" sz="2800" b="1" dirty="0"/>
              <a:t>Presented by</a:t>
            </a:r>
            <a:br>
              <a:rPr lang="en-US" sz="2800" b="1" dirty="0"/>
            </a:br>
            <a:r>
              <a:rPr lang="en-US" sz="2800" b="1" dirty="0"/>
              <a:t>Fellow Cruiser</a:t>
            </a:r>
            <a:br>
              <a:rPr lang="en-US" sz="9600" b="1" dirty="0"/>
            </a:br>
            <a:r>
              <a:rPr lang="en-US" sz="4000" b="1" dirty="0"/>
              <a:t>Marc Silver</a:t>
            </a:r>
            <a:endParaRPr lang="en-US" sz="4000" b="1" dirty="0">
              <a:solidFill>
                <a:srgbClr val="000000"/>
              </a:solidFill>
              <a:cs typeface="Tahoma" pitchFamily="2"/>
            </a:endParaRPr>
          </a:p>
        </p:txBody>
      </p:sp>
      <p:pic>
        <p:nvPicPr>
          <p:cNvPr id="4" name="Picture 3" descr="A blue green white and yellow triangle with a yellow star&#10;&#10;Description automatically generated">
            <a:extLst>
              <a:ext uri="{FF2B5EF4-FFF2-40B4-BE49-F238E27FC236}">
                <a16:creationId xmlns:a16="http://schemas.microsoft.com/office/drawing/2014/main" id="{217AFB99-5888-6751-92BA-5BFFB5F74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903" y="2579461"/>
            <a:ext cx="4800818" cy="28804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727AED1-D40F-DC54-ECBE-0631348300B6}"/>
              </a:ext>
            </a:extLst>
          </p:cNvPr>
          <p:cNvSpPr>
            <a:spLocks noGrp="1"/>
          </p:cNvSpPr>
          <p:nvPr>
            <p:ph type="dt" sz="half" idx="4294967295"/>
          </p:nvPr>
        </p:nvSpPr>
        <p:spPr>
          <a:xfrm>
            <a:off x="0" y="5219700"/>
            <a:ext cx="2339975" cy="360363"/>
          </a:xfrm>
          <a:prstGeom prst="rect">
            <a:avLst/>
          </a:prstGeom>
        </p:spPr>
        <p:txBody>
          <a:bodyPr/>
          <a:lstStyle/>
          <a:p>
            <a:pPr lvl="0"/>
            <a:fld id="{EEBD806B-18AD-45AD-A29F-1B97AE0E21D0}" type="datetimeFigureOut">
              <a:rPr lang="en-US"/>
              <a:t>8/21/2024</a:t>
            </a:fld>
            <a:endParaRPr lang="en-US"/>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7740650" y="5219700"/>
            <a:ext cx="2339975" cy="360363"/>
          </a:xfrm>
          <a:prstGeom prst="rect">
            <a:avLst/>
          </a:prstGeom>
        </p:spPr>
        <p:txBody>
          <a:bodyPr/>
          <a:lstStyle/>
          <a:p>
            <a:pPr lvl="0"/>
            <a:fld id="{E4969A48-D42D-46A9-B6C4-1B83C0ED4970}" type="slidenum">
              <a:rPr/>
              <a:t>10</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22225"/>
            <a:ext cx="9359900" cy="793750"/>
          </a:xfrm>
          <a:prstGeom prst="rect">
            <a:avLst/>
          </a:prstGeom>
        </p:spPr>
        <p:txBody>
          <a:bodyPr vert="horz"/>
          <a:lstStyle/>
          <a:p>
            <a:r>
              <a:rPr lang="en-US" sz="4800" b="1" dirty="0"/>
              <a:t>Alaska</a:t>
            </a:r>
            <a:endParaRPr lang="en-US" sz="4800" b="1" dirty="0">
              <a:solidFill>
                <a:schemeClr val="tx1"/>
              </a:solidFill>
            </a:endParaRPr>
          </a:p>
        </p:txBody>
      </p:sp>
      <p:sp>
        <p:nvSpPr>
          <p:cNvPr id="4" name="TextBox 3">
            <a:extLst>
              <a:ext uri="{FF2B5EF4-FFF2-40B4-BE49-F238E27FC236}">
                <a16:creationId xmlns:a16="http://schemas.microsoft.com/office/drawing/2014/main" id="{75A1B9C1-A91A-C850-C326-C24FD42928D8}"/>
              </a:ext>
            </a:extLst>
          </p:cNvPr>
          <p:cNvSpPr txBox="1"/>
          <p:nvPr/>
        </p:nvSpPr>
        <p:spPr>
          <a:xfrm>
            <a:off x="6406244" y="4136967"/>
            <a:ext cx="3260271" cy="369332"/>
          </a:xfrm>
          <a:prstGeom prst="rect">
            <a:avLst/>
          </a:prstGeom>
          <a:noFill/>
        </p:spPr>
        <p:txBody>
          <a:bodyPr wrap="square">
            <a:spAutoFit/>
          </a:bodyPr>
          <a:lstStyle/>
          <a:p>
            <a:r>
              <a:rPr lang="en-US" b="1" dirty="0"/>
              <a:t>General Admission from $35.20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93D9E7F-422A-7C6D-FE33-8A292AB37370}"/>
              </a:ext>
            </a:extLst>
          </p:cNvPr>
          <p:cNvSpPr>
            <a:spLocks noGrp="1"/>
          </p:cNvSpPr>
          <p:nvPr>
            <p:ph type="dt" sz="half" idx="4294967295"/>
          </p:nvPr>
        </p:nvSpPr>
        <p:spPr>
          <a:xfrm>
            <a:off x="0" y="5219700"/>
            <a:ext cx="2339975" cy="360363"/>
          </a:xfrm>
          <a:prstGeom prst="rect">
            <a:avLst/>
          </a:prstGeom>
        </p:spPr>
        <p:txBody>
          <a:bodyPr/>
          <a:lstStyle/>
          <a:p>
            <a:pPr lvl="0"/>
            <a:fld id="{5C9E1A73-41C8-4418-BA59-CB2C32F683FB}" type="datetimeFigureOut">
              <a:rPr lang="en-US"/>
              <a:t>8/21/2024</a:t>
            </a:fld>
            <a:endParaRPr lang="en-US"/>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4294967295"/>
          </p:nvPr>
        </p:nvSpPr>
        <p:spPr>
          <a:xfrm>
            <a:off x="7740650" y="5219700"/>
            <a:ext cx="2339975" cy="360363"/>
          </a:xfrm>
          <a:prstGeom prst="rect">
            <a:avLst/>
          </a:prstGeom>
        </p:spPr>
        <p:txBody>
          <a:bodyPr/>
          <a:lstStyle/>
          <a:p>
            <a:pPr lvl="0"/>
            <a:fld id="{06F87E9A-0C7A-408B-83BF-C200F674FBCC}" type="slidenum">
              <a:rPr/>
              <a:t>11</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2225"/>
            <a:ext cx="9359900" cy="793750"/>
          </a:xfrm>
          <a:prstGeom prst="rect">
            <a:avLst/>
          </a:prstGeom>
        </p:spPr>
        <p:txBody>
          <a:bodyPr vert="horz"/>
          <a:lstStyle/>
          <a:p>
            <a:pPr lvl="0" rtl="0">
              <a:lnSpc>
                <a:spcPct val="115000"/>
              </a:lnSpc>
              <a:spcAft>
                <a:spcPts val="1236"/>
              </a:spcAft>
            </a:pPr>
            <a:r>
              <a:rPr lang="en-US" sz="4000" b="1" dirty="0">
                <a:solidFill>
                  <a:srgbClr val="000000"/>
                </a:solidFill>
                <a:latin typeface="Alef" pitchFamily="18"/>
                <a:cs typeface="Alef" pitchFamily="2"/>
              </a:rPr>
              <a:t>Seward Boat Harbor</a:t>
            </a:r>
          </a:p>
        </p:txBody>
      </p:sp>
      <p:sp>
        <p:nvSpPr>
          <p:cNvPr id="10" name="TextBox 9">
            <a:extLst>
              <a:ext uri="{FF2B5EF4-FFF2-40B4-BE49-F238E27FC236}">
                <a16:creationId xmlns:a16="http://schemas.microsoft.com/office/drawing/2014/main" id="{39A69EF1-132D-C178-3392-F9505E61C0CD}"/>
              </a:ext>
            </a:extLst>
          </p:cNvPr>
          <p:cNvSpPr txBox="1"/>
          <p:nvPr/>
        </p:nvSpPr>
        <p:spPr>
          <a:xfrm>
            <a:off x="212269" y="1022951"/>
            <a:ext cx="3804560" cy="3785652"/>
          </a:xfrm>
          <a:prstGeom prst="rect">
            <a:avLst/>
          </a:prstGeom>
          <a:noFill/>
        </p:spPr>
        <p:txBody>
          <a:bodyPr wrap="square">
            <a:spAutoFit/>
          </a:bodyPr>
          <a:lstStyle/>
          <a:p>
            <a:r>
              <a:rPr lang="en-US" sz="2400" dirty="0"/>
              <a:t>Fun place to check out. Great boats, beautiful views. Its fun to watch the boats come in with there catch of the days. Walk along the pier that is lined with a few places to eat and place to shop or take a tour. Great place to see and explore when you are in town.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EE7DC92-606B-A4C9-114E-266630D70C4C}"/>
              </a:ext>
            </a:extLst>
          </p:cNvPr>
          <p:cNvSpPr>
            <a:spLocks noGrp="1"/>
          </p:cNvSpPr>
          <p:nvPr>
            <p:ph type="dt" sz="half" idx="4294967295"/>
          </p:nvPr>
        </p:nvSpPr>
        <p:spPr>
          <a:xfrm>
            <a:off x="0" y="5219700"/>
            <a:ext cx="2339975" cy="360363"/>
          </a:xfrm>
          <a:prstGeom prst="rect">
            <a:avLst/>
          </a:prstGeom>
        </p:spPr>
        <p:txBody>
          <a:bodyPr/>
          <a:lstStyle/>
          <a:p>
            <a:pPr lvl="0"/>
            <a:fld id="{3816F6B8-3C6F-4DAA-B51F-4A7565C5CCE1}" type="datetimeFigureOut">
              <a:rPr lang="en-US"/>
              <a:t>8/21/2024</a:t>
            </a:fld>
            <a:endParaRPr lang="en-US"/>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4294967295"/>
          </p:nvPr>
        </p:nvSpPr>
        <p:spPr>
          <a:xfrm>
            <a:off x="7740650" y="5219700"/>
            <a:ext cx="2339975" cy="360363"/>
          </a:xfrm>
          <a:prstGeom prst="rect">
            <a:avLst/>
          </a:prstGeom>
        </p:spPr>
        <p:txBody>
          <a:bodyPr/>
          <a:lstStyle/>
          <a:p>
            <a:pPr lvl="0"/>
            <a:fld id="{F1745E88-DE43-40A4-ABF6-C2CAAE0C8E93}" type="slidenum">
              <a:rPr/>
              <a:t>12</a:t>
            </a:fld>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0" y="22225"/>
            <a:ext cx="9359900" cy="793750"/>
          </a:xfrm>
          <a:prstGeom prst="rect">
            <a:avLst/>
          </a:prstGeom>
        </p:spPr>
        <p:txBody>
          <a:bodyPr vert="horz"/>
          <a:lstStyle/>
          <a:p>
            <a:r>
              <a:rPr lang="en-US" sz="4000" b="1" dirty="0">
                <a:solidFill>
                  <a:schemeClr val="tx1"/>
                </a:solidFill>
              </a:rPr>
              <a:t>Alaska Wildlife</a:t>
            </a:r>
          </a:p>
        </p:txBody>
      </p:sp>
      <p:sp>
        <p:nvSpPr>
          <p:cNvPr id="6" name="TextBox 5">
            <a:extLst>
              <a:ext uri="{FF2B5EF4-FFF2-40B4-BE49-F238E27FC236}">
                <a16:creationId xmlns:a16="http://schemas.microsoft.com/office/drawing/2014/main" id="{407F7D58-A9B4-65D7-1DDA-4EFE4791F5EB}"/>
              </a:ext>
            </a:extLst>
          </p:cNvPr>
          <p:cNvSpPr txBox="1"/>
          <p:nvPr/>
        </p:nvSpPr>
        <p:spPr>
          <a:xfrm>
            <a:off x="0" y="4724847"/>
            <a:ext cx="10080625" cy="369332"/>
          </a:xfrm>
          <a:prstGeom prst="rect">
            <a:avLst/>
          </a:prstGeom>
          <a:noFill/>
        </p:spPr>
        <p:txBody>
          <a:bodyPr wrap="square">
            <a:spAutoFit/>
          </a:bodyPr>
          <a:lstStyle/>
          <a:p>
            <a:pPr algn="ctr"/>
            <a:r>
              <a:rPr lang="en-US" b="1" dirty="0"/>
              <a:t>Adult:</a:t>
            </a:r>
            <a:r>
              <a:rPr lang="en-US" dirty="0"/>
              <a:t> $20 per person </a:t>
            </a:r>
            <a:r>
              <a:rPr lang="en-US" b="1" dirty="0"/>
              <a:t>Youth (age 5-17):</a:t>
            </a:r>
            <a:r>
              <a:rPr lang="en-US" dirty="0"/>
              <a:t> $16 per person </a:t>
            </a:r>
            <a:r>
              <a:rPr lang="en-US" b="1" dirty="0"/>
              <a:t>Child (age 4 and under):</a:t>
            </a:r>
            <a:r>
              <a:rPr lang="en-US" dirty="0"/>
              <a:t> FREE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D29729F4-4E33-35E7-54EB-C9579046AF63}"/>
              </a:ext>
            </a:extLst>
          </p:cNvPr>
          <p:cNvSpPr>
            <a:spLocks noGrp="1"/>
          </p:cNvSpPr>
          <p:nvPr>
            <p:ph type="dt" sz="half" idx="4294967295"/>
          </p:nvPr>
        </p:nvSpPr>
        <p:spPr>
          <a:xfrm>
            <a:off x="0" y="5219700"/>
            <a:ext cx="2339975" cy="360363"/>
          </a:xfrm>
          <a:prstGeom prst="rect">
            <a:avLst/>
          </a:prstGeom>
        </p:spPr>
        <p:txBody>
          <a:bodyPr/>
          <a:lstStyle/>
          <a:p>
            <a:pPr lvl="0"/>
            <a:fld id="{05B28AD7-8F31-444D-8A55-3AE8464CD932}" type="datetimeFigureOut">
              <a:rPr lang="en-US"/>
              <a:t>8/21/2024</a:t>
            </a:fld>
            <a:endParaRPr lang="en-US"/>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740650" y="5219700"/>
            <a:ext cx="2339975" cy="360363"/>
          </a:xfrm>
          <a:prstGeom prst="rect">
            <a:avLst/>
          </a:prstGeom>
        </p:spPr>
        <p:txBody>
          <a:bodyPr/>
          <a:lstStyle/>
          <a:p>
            <a:pPr lvl="0"/>
            <a:fld id="{208CE974-47AF-47AF-99E9-12A62538A846}" type="slidenum">
              <a:rPr/>
              <a:t>13</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22225"/>
            <a:ext cx="9359900" cy="793750"/>
          </a:xfrm>
          <a:prstGeom prst="rect">
            <a:avLst/>
          </a:prstGeom>
        </p:spPr>
        <p:txBody>
          <a:bodyPr vert="horz"/>
          <a:lstStyle/>
          <a:p>
            <a:pPr lvl="0" rtl="0"/>
            <a:r>
              <a:rPr lang="en-US" sz="4000" b="1" i="0" dirty="0">
                <a:solidFill>
                  <a:srgbClr val="000000"/>
                </a:solidFill>
                <a:effectLst/>
              </a:rPr>
              <a:t>Botanical Garden</a:t>
            </a:r>
            <a:endParaRPr lang="en-US" sz="40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5EBE639C-C568-DE11-9F98-11B81C731477}"/>
              </a:ext>
            </a:extLst>
          </p:cNvPr>
          <p:cNvSpPr txBox="1"/>
          <p:nvPr/>
        </p:nvSpPr>
        <p:spPr>
          <a:xfrm>
            <a:off x="179393" y="4476671"/>
            <a:ext cx="5218873" cy="646331"/>
          </a:xfrm>
          <a:prstGeom prst="rect">
            <a:avLst/>
          </a:prstGeom>
          <a:noFill/>
        </p:spPr>
        <p:txBody>
          <a:bodyPr wrap="square">
            <a:spAutoFit/>
          </a:bodyPr>
          <a:lstStyle/>
          <a:p>
            <a:r>
              <a:rPr lang="en-US" dirty="0"/>
              <a:t>Winter Admission Rates: September 13th - May 11th</a:t>
            </a:r>
          </a:p>
          <a:p>
            <a:pPr>
              <a:buFont typeface="Arial" panose="020B0604020202020204" pitchFamily="34" charset="0"/>
              <a:buChar char="•"/>
            </a:pPr>
            <a:r>
              <a:rPr lang="en-US" dirty="0"/>
              <a:t>Adult - $7 - Child - $5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DFD1FB10-4CE7-8864-AE72-A808C06017A1}"/>
              </a:ext>
            </a:extLst>
          </p:cNvPr>
          <p:cNvSpPr>
            <a:spLocks noGrp="1"/>
          </p:cNvSpPr>
          <p:nvPr>
            <p:ph type="dt" sz="half" idx="4294967295"/>
          </p:nvPr>
        </p:nvSpPr>
        <p:spPr>
          <a:xfrm>
            <a:off x="0" y="5219700"/>
            <a:ext cx="2339975" cy="360363"/>
          </a:xfrm>
          <a:prstGeom prst="rect">
            <a:avLst/>
          </a:prstGeom>
        </p:spPr>
        <p:txBody>
          <a:bodyPr/>
          <a:lstStyle/>
          <a:p>
            <a:pPr lvl="0"/>
            <a:fld id="{94D42D57-0225-445C-870C-787526C15BEA}" type="datetimeFigureOut">
              <a:rPr lang="en-US"/>
              <a:t>8/21/2024</a:t>
            </a:fld>
            <a:endParaRPr lang="en-US"/>
          </a:p>
        </p:txBody>
      </p:sp>
      <p:sp>
        <p:nvSpPr>
          <p:cNvPr id="8" name="Slide Number Placeholder 3">
            <a:extLst>
              <a:ext uri="{FF2B5EF4-FFF2-40B4-BE49-F238E27FC236}">
                <a16:creationId xmlns:a16="http://schemas.microsoft.com/office/drawing/2014/main" id="{643A3152-0DAC-7425-0A0C-36F363481D2B}"/>
              </a:ext>
            </a:extLst>
          </p:cNvPr>
          <p:cNvSpPr>
            <a:spLocks noGrp="1"/>
          </p:cNvSpPr>
          <p:nvPr>
            <p:ph type="sldNum" sz="quarter" idx="4294967295"/>
          </p:nvPr>
        </p:nvSpPr>
        <p:spPr>
          <a:xfrm>
            <a:off x="7740650" y="5219700"/>
            <a:ext cx="2339975" cy="360363"/>
          </a:xfrm>
          <a:prstGeom prst="rect">
            <a:avLst/>
          </a:prstGeom>
        </p:spPr>
        <p:txBody>
          <a:bodyPr/>
          <a:lstStyle/>
          <a:p>
            <a:pPr lvl="0"/>
            <a:fld id="{832B69EC-B501-436F-8143-AA6B0F1917DB}" type="slidenum">
              <a:rPr/>
              <a:t>14</a:t>
            </a:fld>
            <a:endParaRPr lang="en-US"/>
          </a:p>
        </p:txBody>
      </p:sp>
      <p:sp>
        <p:nvSpPr>
          <p:cNvPr id="2" name="Title 1">
            <a:extLst>
              <a:ext uri="{FF2B5EF4-FFF2-40B4-BE49-F238E27FC236}">
                <a16:creationId xmlns:a16="http://schemas.microsoft.com/office/drawing/2014/main" id="{E25ADBDB-81A6-C0F9-52AE-F92F9D72EA51}"/>
              </a:ext>
            </a:extLst>
          </p:cNvPr>
          <p:cNvSpPr txBox="1">
            <a:spLocks noGrp="1"/>
          </p:cNvSpPr>
          <p:nvPr>
            <p:ph type="title" idx="4294967295"/>
          </p:nvPr>
        </p:nvSpPr>
        <p:spPr>
          <a:xfrm>
            <a:off x="0" y="22225"/>
            <a:ext cx="9359900" cy="793750"/>
          </a:xfrm>
          <a:prstGeom prst="rect">
            <a:avLst/>
          </a:prstGeom>
        </p:spPr>
        <p:txBody>
          <a:bodyPr vert="horz"/>
          <a:lstStyle/>
          <a:p>
            <a:pPr rtl="0">
              <a:lnSpc>
                <a:spcPct val="115000"/>
              </a:lnSpc>
              <a:spcAft>
                <a:spcPts val="1236"/>
              </a:spcAft>
            </a:pPr>
            <a:r>
              <a:rPr lang="en-US" sz="3600" b="1" dirty="0">
                <a:solidFill>
                  <a:schemeClr val="tx1"/>
                </a:solidFill>
              </a:rPr>
              <a:t>Bear Creek</a:t>
            </a:r>
            <a:endParaRPr lang="en-US" sz="3600" b="1" dirty="0">
              <a:solidFill>
                <a:schemeClr val="tx1"/>
              </a:solidFill>
              <a:latin typeface="Alef" pitchFamily="18"/>
              <a:cs typeface="Alef" pitchFamily="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A0E7C47F-3410-DB81-2140-D10F90B43E4A}"/>
              </a:ext>
            </a:extLst>
          </p:cNvPr>
          <p:cNvSpPr>
            <a:spLocks noGrp="1"/>
          </p:cNvSpPr>
          <p:nvPr>
            <p:ph type="dt" sz="half" idx="4294967295"/>
          </p:nvPr>
        </p:nvSpPr>
        <p:spPr>
          <a:xfrm>
            <a:off x="0" y="5219700"/>
            <a:ext cx="2339975" cy="360363"/>
          </a:xfrm>
          <a:prstGeom prst="rect">
            <a:avLst/>
          </a:prstGeom>
        </p:spPr>
        <p:txBody>
          <a:bodyPr/>
          <a:lstStyle/>
          <a:p>
            <a:pPr lvl="0"/>
            <a:fld id="{56002019-EB03-4B8D-BB14-B77DD18A8394}" type="datetimeFigureOut">
              <a:rPr lang="en-US"/>
              <a:t>8/21/2024</a:t>
            </a:fld>
            <a:endParaRPr lang="en-US"/>
          </a:p>
        </p:txBody>
      </p:sp>
      <p:sp>
        <p:nvSpPr>
          <p:cNvPr id="7" name="Slide Number Placeholder 3">
            <a:extLst>
              <a:ext uri="{FF2B5EF4-FFF2-40B4-BE49-F238E27FC236}">
                <a16:creationId xmlns:a16="http://schemas.microsoft.com/office/drawing/2014/main" id="{B5399C82-00AB-719D-9540-B5CCCDA500A1}"/>
              </a:ext>
            </a:extLst>
          </p:cNvPr>
          <p:cNvSpPr>
            <a:spLocks noGrp="1"/>
          </p:cNvSpPr>
          <p:nvPr>
            <p:ph type="sldNum" sz="quarter" idx="4294967295"/>
          </p:nvPr>
        </p:nvSpPr>
        <p:spPr>
          <a:xfrm>
            <a:off x="7740650" y="5219700"/>
            <a:ext cx="2339975" cy="360363"/>
          </a:xfrm>
          <a:prstGeom prst="rect">
            <a:avLst/>
          </a:prstGeom>
        </p:spPr>
        <p:txBody>
          <a:bodyPr/>
          <a:lstStyle/>
          <a:p>
            <a:pPr lvl="0"/>
            <a:fld id="{6673F94B-AADF-477E-AB5E-32039594264B}" type="slidenum">
              <a:rPr/>
              <a:t>15</a:t>
            </a:fld>
            <a:endParaRPr lang="en-US"/>
          </a:p>
        </p:txBody>
      </p:sp>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0" y="22225"/>
            <a:ext cx="9359900" cy="793750"/>
          </a:xfrm>
          <a:prstGeom prst="rect">
            <a:avLst/>
          </a:prstGeom>
        </p:spPr>
        <p:txBody>
          <a:bodyPr vert="horz"/>
          <a:lstStyle/>
          <a:p>
            <a:r>
              <a:rPr lang="en-US" sz="4000" b="1" dirty="0">
                <a:solidFill>
                  <a:schemeClr val="tx1"/>
                </a:solidFill>
              </a:rPr>
              <a:t>Park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14265"/>
            <a:ext cx="10080625" cy="830997"/>
          </a:xfrm>
          <a:prstGeom prst="rect">
            <a:avLst/>
          </a:prstGeom>
          <a:noFill/>
        </p:spPr>
        <p:txBody>
          <a:bodyPr wrap="square">
            <a:spAutoFit/>
          </a:bodyPr>
          <a:lstStyle/>
          <a:p>
            <a:pPr algn="ctr"/>
            <a:r>
              <a:rPr lang="en-US" altLang="en-US" sz="4800" b="1" dirty="0"/>
              <a:t>Waterfall	</a:t>
            </a:r>
            <a:endParaRPr lang="en-US" sz="4800"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17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479425"/>
          </a:xfrm>
          <a:prstGeom prst="rect">
            <a:avLst/>
          </a:prstGeom>
        </p:spPr>
        <p:txBody>
          <a:bodyPr vert="horz"/>
          <a:lstStyle/>
          <a:p>
            <a:pPr rtl="0"/>
            <a:r>
              <a:rPr lang="en-US" b="1" dirty="0">
                <a:solidFill>
                  <a:schemeClr val="tx1"/>
                </a:solidFill>
              </a:rPr>
              <a:t>Trail</a:t>
            </a:r>
            <a:endParaRPr lang="en-US" b="1" dirty="0">
              <a:solidFill>
                <a:schemeClr val="tx1"/>
              </a:solidFill>
              <a:cs typeface="Tahoma" pitchFamily="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18</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479425"/>
          </a:xfrm>
          <a:prstGeom prst="rect">
            <a:avLst/>
          </a:prstGeom>
        </p:spPr>
        <p:txBody>
          <a:bodyPr vert="horz"/>
          <a:lstStyle/>
          <a:p>
            <a:pPr lvl="0" rtl="0"/>
            <a:r>
              <a:rPr lang="en-US">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0" y="1079500"/>
            <a:ext cx="9359900" cy="3600450"/>
          </a:xfrm>
          <a:prstGeom prst="rect">
            <a:avLst/>
          </a:prstGeom>
        </p:spPr>
        <p:txBody>
          <a:bodyPr vert="horz"/>
          <a:lstStyle/>
          <a:p>
            <a:pPr lvl="0" rtl="0"/>
            <a:r>
              <a:rPr lang="en-US" sz="2800" dirty="0">
                <a:solidFill>
                  <a:srgbClr val="000000"/>
                </a:solidFill>
                <a:latin typeface="Alef" pitchFamily="18"/>
                <a:cs typeface="Alef" pitchFamily="2"/>
              </a:rPr>
              <a:t>Seward is a beautiful City with a rich history and numerous attractions. Whether you're looking for stunning views, historic sites, or unique attractions, Ketchikan has something for everyone.</a:t>
            </a:r>
          </a:p>
          <a:p>
            <a:pPr lvl="0" rtl="0">
              <a:lnSpc>
                <a:spcPct val="115000"/>
              </a:lnSpc>
              <a:spcBef>
                <a:spcPts val="0"/>
              </a:spcBef>
              <a:spcAft>
                <a:spcPts val="1236"/>
              </a:spcAft>
            </a:pPr>
            <a:r>
              <a:rPr lang="en-US" sz="2800" dirty="0">
                <a:solidFill>
                  <a:srgbClr val="000000"/>
                </a:solidFill>
                <a:latin typeface="Alef" pitchFamily="18"/>
                <a:cs typeface="Alef" pitchFamily="2"/>
              </a:rPr>
              <a:t>I hope this presentation will help when we visit Seward.</a:t>
            </a:r>
          </a:p>
        </p:txBody>
      </p:sp>
    </p:spTree>
    <p:extLst>
      <p:ext uri="{BB962C8B-B14F-4D97-AF65-F5344CB8AC3E}">
        <p14:creationId xmlns:p14="http://schemas.microsoft.com/office/powerpoint/2010/main" val="403613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8566150"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8566150"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b="1" dirty="0">
                <a:latin typeface="Segoe UI" pitchFamily="34"/>
                <a:cs typeface="Segoe UI" pitchFamily="34"/>
              </a:rPr>
              <a:t>Have a great visit in </a:t>
            </a:r>
            <a:r>
              <a:rPr lang="en-US" sz="3200" b="1" dirty="0"/>
              <a:t>Seward</a:t>
            </a:r>
            <a:r>
              <a:rPr lang="en-US" sz="3200" b="1" dirty="0">
                <a:latin typeface="Segoe UI" pitchFamily="34"/>
                <a:cs typeface="Segoe UI" pitchFamily="34"/>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861457" y="1410786"/>
            <a:ext cx="8014062" cy="5670949"/>
          </a:xfrm>
        </p:spPr>
        <p:txBody>
          <a:bodyPr/>
          <a:lstStyle/>
          <a:p>
            <a:pPr algn="l">
              <a:buFont typeface="Wingdings" panose="05000000000000000000" pitchFamily="2" charset="2"/>
              <a:buChar char=""/>
            </a:pPr>
            <a:r>
              <a:rPr lang="en-US" altLang="en-US" sz="3200" b="1" dirty="0">
                <a:solidFill>
                  <a:schemeClr val="tx1"/>
                </a:solidFill>
              </a:rPr>
              <a:t>My Port Philosophy</a:t>
            </a:r>
            <a:endParaRPr lang="en-US" altLang="en-US" sz="3200" b="1" i="1" dirty="0">
              <a:solidFill>
                <a:schemeClr val="tx1"/>
              </a:solidFill>
            </a:endParaRPr>
          </a:p>
          <a:p>
            <a:pPr algn="l">
              <a:buFont typeface="Wingdings" panose="05000000000000000000" pitchFamily="2" charset="2"/>
              <a:buChar char=""/>
            </a:pPr>
            <a:r>
              <a:rPr lang="en-US" altLang="en-US" sz="3200" b="1" dirty="0">
                <a:solidFill>
                  <a:schemeClr val="tx1"/>
                </a:solidFill>
              </a:rPr>
              <a:t>Don’t Miss the Ship</a:t>
            </a:r>
          </a:p>
          <a:p>
            <a:pPr algn="l">
              <a:buFont typeface="Wingdings" panose="05000000000000000000" pitchFamily="2" charset="2"/>
              <a:buChar char=""/>
            </a:pPr>
            <a:r>
              <a:rPr lang="en-US" altLang="en-US" sz="3200" b="1" dirty="0">
                <a:solidFill>
                  <a:schemeClr val="tx1"/>
                </a:solidFill>
              </a:rPr>
              <a:t>About </a:t>
            </a:r>
            <a:r>
              <a:rPr lang="en-US" sz="3200" b="1" dirty="0"/>
              <a:t>Seward </a:t>
            </a:r>
          </a:p>
          <a:p>
            <a:pPr algn="l">
              <a:buFont typeface="Wingdings" panose="05000000000000000000" pitchFamily="2" charset="2"/>
              <a:buChar char=""/>
            </a:pPr>
            <a:r>
              <a:rPr lang="en-US" sz="3200" b="1" dirty="0"/>
              <a:t>Getting Around Seward</a:t>
            </a:r>
          </a:p>
          <a:p>
            <a:pPr algn="l">
              <a:buFont typeface="Wingdings" panose="05000000000000000000" pitchFamily="2" charset="2"/>
              <a:buChar char=""/>
            </a:pPr>
            <a:r>
              <a:rPr lang="en-US" altLang="en-US" sz="3200" b="1" dirty="0">
                <a:solidFill>
                  <a:schemeClr val="tx1"/>
                </a:solidFill>
              </a:rPr>
              <a:t>Points of Interest</a:t>
            </a:r>
          </a:p>
          <a:p>
            <a:pPr algn="l">
              <a:buFont typeface="Wingdings" panose="05000000000000000000" pitchFamily="2" charset="2"/>
              <a:buChar char=""/>
            </a:pPr>
            <a:r>
              <a:rPr lang="en-US" altLang="en-US" sz="3200" b="1" dirty="0">
                <a:solidFill>
                  <a:schemeClr val="tx1"/>
                </a:solidFill>
              </a:rPr>
              <a:t>Places to see or at least consider</a:t>
            </a:r>
          </a:p>
          <a:p>
            <a:pPr algn="l">
              <a:buFont typeface="Wingdings" panose="05000000000000000000" pitchFamily="2" charset="2"/>
              <a:buChar char=""/>
            </a:pPr>
            <a:r>
              <a:rPr lang="en-US" altLang="en-US" sz="32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50863"/>
            <a:ext cx="10080625" cy="682625"/>
          </a:xfrm>
          <a:prstGeom prst="rect">
            <a:avLst/>
          </a:prstGeo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DF4D8C04-2BC6-9BF1-B452-C5656485FEF3}"/>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4294967295"/>
          </p:nvPr>
        </p:nvSpPr>
        <p:spPr>
          <a:xfrm>
            <a:off x="0" y="5219700"/>
            <a:ext cx="2339975" cy="360363"/>
          </a:xfrm>
          <a:prstGeom prst="rect">
            <a:avLst/>
          </a:prstGeom>
        </p:spPr>
        <p:txBody>
          <a:bodyPr/>
          <a:lstStyle/>
          <a:p>
            <a:pPr lvl="0"/>
            <a:fld id="{725BFCD4-FF11-47AA-9F14-ECCCD51CFFA2}" type="datetimeFigureOut">
              <a:rPr lang="en-US" smtClean="0"/>
              <a:t>8/21/2024</a:t>
            </a:fld>
            <a:endParaRPr lang="en-US"/>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lang="en-US" smtClean="0"/>
              <a:t>5</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5725"/>
            <a:ext cx="9359900" cy="738188"/>
          </a:xfrm>
          <a:prstGeom prst="rect">
            <a:avLst/>
          </a:prstGeom>
        </p:spPr>
        <p:txBody>
          <a:bodyPr vert="horz">
            <a:spAutoFit/>
          </a:bodyPr>
          <a:lstStyle/>
          <a:p>
            <a:pPr lvl="0" rtl="0"/>
            <a:r>
              <a:rPr lang="en-US" sz="4800" b="1" dirty="0">
                <a:solidFill>
                  <a:srgbClr val="000000"/>
                </a:solidFill>
                <a:latin typeface="Alef" pitchFamily="18"/>
                <a:cs typeface="Alef" pitchFamily="2"/>
              </a:rPr>
              <a:t>About</a:t>
            </a:r>
            <a:r>
              <a:rPr lang="en-US" sz="4800" dirty="0">
                <a:solidFill>
                  <a:srgbClr val="000000"/>
                </a:solidFill>
                <a:latin typeface="Alef" pitchFamily="18"/>
                <a:cs typeface="Alef" pitchFamily="2"/>
              </a:rPr>
              <a:t> </a:t>
            </a:r>
            <a:r>
              <a:rPr lang="en-US" sz="4800" b="1" dirty="0">
                <a:solidFill>
                  <a:schemeClr val="tx1"/>
                </a:solidFill>
              </a:rPr>
              <a:t>Seward</a:t>
            </a:r>
            <a:endParaRPr lang="en-US" sz="4800" dirty="0">
              <a:solidFill>
                <a:schemeClr val="tx1"/>
              </a:solidFill>
              <a:latin typeface="Alef" pitchFamily="18"/>
              <a:cs typeface="Alef" pitchFamily="2"/>
            </a:endParaRPr>
          </a:p>
        </p:txBody>
      </p:sp>
      <p:pic>
        <p:nvPicPr>
          <p:cNvPr id="10" name="Picture 9" descr="A whale jumping out of the water&#10;&#10;Description automatically generated">
            <a:extLst>
              <a:ext uri="{FF2B5EF4-FFF2-40B4-BE49-F238E27FC236}">
                <a16:creationId xmlns:a16="http://schemas.microsoft.com/office/drawing/2014/main" id="{B621BCEE-FB12-9339-0134-BAFEC5880E3C}"/>
              </a:ext>
            </a:extLst>
          </p:cNvPr>
          <p:cNvPicPr>
            <a:picLocks noChangeAspect="1"/>
          </p:cNvPicPr>
          <p:nvPr/>
        </p:nvPicPr>
        <p:blipFill rotWithShape="1">
          <a:blip r:embed="rId3">
            <a:extLst>
              <a:ext uri="{28A0092B-C50C-407E-A947-70E740481C1C}">
                <a14:useLocalDpi xmlns:a14="http://schemas.microsoft.com/office/drawing/2010/main" val="0"/>
              </a:ext>
            </a:extLst>
          </a:blip>
          <a:srcRect l="29398" t="51181" r="30602" b="10350"/>
          <a:stretch/>
        </p:blipFill>
        <p:spPr>
          <a:xfrm>
            <a:off x="5614775" y="2897153"/>
            <a:ext cx="4278371" cy="20494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4294967295"/>
          </p:nvPr>
        </p:nvSpPr>
        <p:spPr>
          <a:xfrm>
            <a:off x="0" y="5219700"/>
            <a:ext cx="2339975" cy="360363"/>
          </a:xfrm>
          <a:prstGeom prst="rect">
            <a:avLst/>
          </a:prstGeom>
        </p:spPr>
        <p:txBody>
          <a:bodyPr/>
          <a:lstStyle/>
          <a:p>
            <a:pPr lvl="0"/>
            <a:fld id="{B4F54A55-245A-45DC-BA14-3526431F34C2}" type="datetimeFigureOut">
              <a:rPr lang="en-US"/>
              <a:t>8/21/2024</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6</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rtl="0"/>
            <a:r>
              <a:rPr lang="en-US" sz="4000" dirty="0">
                <a:solidFill>
                  <a:srgbClr val="000000"/>
                </a:solidFill>
                <a:latin typeface="Alef" pitchFamily="18"/>
                <a:cs typeface="Alef" pitchFamily="2"/>
              </a:rPr>
              <a:t>History of Seward</a:t>
            </a:r>
          </a:p>
        </p:txBody>
      </p:sp>
    </p:spTree>
    <p:extLst>
      <p:ext uri="{BB962C8B-B14F-4D97-AF65-F5344CB8AC3E}">
        <p14:creationId xmlns:p14="http://schemas.microsoft.com/office/powerpoint/2010/main" val="279908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2C0450E-06ED-37C5-85FF-F837E71ADF5B}"/>
              </a:ext>
            </a:extLst>
          </p:cNvPr>
          <p:cNvSpPr>
            <a:spLocks noGrp="1"/>
          </p:cNvSpPr>
          <p:nvPr>
            <p:ph type="dt" sz="half" idx="4294967295"/>
          </p:nvPr>
        </p:nvSpPr>
        <p:spPr>
          <a:xfrm>
            <a:off x="0" y="5219700"/>
            <a:ext cx="2339975" cy="360363"/>
          </a:xfrm>
          <a:prstGeom prst="rect">
            <a:avLst/>
          </a:prstGeom>
        </p:spPr>
        <p:txBody>
          <a:bodyPr/>
          <a:lstStyle/>
          <a:p>
            <a:pPr lvl="0"/>
            <a:fld id="{12C53A42-FDC9-48E4-B9B6-1F3136EDA0A4}" type="datetimeFigureOut">
              <a:rPr lang="en-US"/>
              <a:t>8/21/2024</a:t>
            </a:fld>
            <a:endParaRPr lang="en-US"/>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7</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22225"/>
            <a:ext cx="9359900" cy="793750"/>
          </a:xfrm>
          <a:prstGeom prst="rect">
            <a:avLst/>
          </a:prstGeom>
        </p:spPr>
        <p:txBody>
          <a:bodyPr vert="horz"/>
          <a:lstStyle/>
          <a:p>
            <a:pPr lvl="0" rtl="0">
              <a:lnSpc>
                <a:spcPct val="115000"/>
              </a:lnSpc>
              <a:spcAft>
                <a:spcPts val="1236"/>
              </a:spcAft>
            </a:pPr>
            <a:r>
              <a:rPr lang="en-US" sz="4000" b="1" dirty="0">
                <a:solidFill>
                  <a:srgbClr val="000000"/>
                </a:solidFill>
                <a:latin typeface="Alef" pitchFamily="18"/>
                <a:cs typeface="Alef" pitchFamily="2"/>
              </a:rPr>
              <a:t>Getting Around Seward</a:t>
            </a:r>
          </a:p>
        </p:txBody>
      </p:sp>
      <p:sp>
        <p:nvSpPr>
          <p:cNvPr id="4" name="TextBox 3">
            <a:extLst>
              <a:ext uri="{FF2B5EF4-FFF2-40B4-BE49-F238E27FC236}">
                <a16:creationId xmlns:a16="http://schemas.microsoft.com/office/drawing/2014/main" id="{2CAA0C3C-D7F9-F892-C3C7-B953F1BEEDB8}"/>
              </a:ext>
            </a:extLst>
          </p:cNvPr>
          <p:cNvSpPr txBox="1"/>
          <p:nvPr/>
        </p:nvSpPr>
        <p:spPr>
          <a:xfrm>
            <a:off x="201955" y="826557"/>
            <a:ext cx="9448028" cy="1938992"/>
          </a:xfrm>
          <a:prstGeom prst="rect">
            <a:avLst/>
          </a:prstGeom>
          <a:noFill/>
        </p:spPr>
        <p:txBody>
          <a:bodyPr wrap="square">
            <a:spAutoFit/>
          </a:bodyPr>
          <a:lstStyle/>
          <a:p>
            <a:r>
              <a:rPr lang="en-US" sz="2400" dirty="0"/>
              <a:t>Seward is compact and easy to navigate. The majority of activities and attractions are found within one mile of the boat harbor, so walking and biking—especially along the waterfront path—are feasible.</a:t>
            </a:r>
          </a:p>
          <a:p>
            <a:endParaRPr lang="en-US" sz="2400" dirty="0"/>
          </a:p>
          <a:p>
            <a:endParaRPr lang="en-US" sz="2400" dirty="0"/>
          </a:p>
        </p:txBody>
      </p:sp>
      <p:pic>
        <p:nvPicPr>
          <p:cNvPr id="1026" name="Picture 2" descr="2022 SEWARD CITY SHUTTLE MAP">
            <a:extLst>
              <a:ext uri="{FF2B5EF4-FFF2-40B4-BE49-F238E27FC236}">
                <a16:creationId xmlns:a16="http://schemas.microsoft.com/office/drawing/2014/main" id="{155E7D4A-C1DA-F15C-7981-D021DB8A4F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43" t="3484" r="31898" b="83035"/>
          <a:stretch/>
        </p:blipFill>
        <p:spPr bwMode="auto">
          <a:xfrm>
            <a:off x="7039706" y="3935704"/>
            <a:ext cx="1510294" cy="1032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4294967295"/>
          </p:nvPr>
        </p:nvSpPr>
        <p:spPr>
          <a:xfrm>
            <a:off x="0" y="5219700"/>
            <a:ext cx="2339975" cy="360363"/>
          </a:xfrm>
          <a:prstGeom prst="rect">
            <a:avLst/>
          </a:prstGeom>
        </p:spPr>
        <p:txBody>
          <a:bodyPr/>
          <a:lstStyle/>
          <a:p>
            <a:pPr lvl="0"/>
            <a:fld id="{B4F54A55-245A-45DC-BA14-3526431F34C2}" type="datetimeFigureOut">
              <a:rPr lang="en-US"/>
              <a:t>8/21/2024</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rtl="0"/>
            <a:r>
              <a:rPr lang="en-US" sz="4000" dirty="0">
                <a:solidFill>
                  <a:srgbClr val="000000"/>
                </a:solidFill>
                <a:latin typeface="Alef" pitchFamily="18"/>
                <a:cs typeface="Alef" pitchFamily="2"/>
              </a:rPr>
              <a:t>Free Shuttle Stops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4294967295"/>
          </p:nvPr>
        </p:nvSpPr>
        <p:spPr>
          <a:xfrm>
            <a:off x="0" y="4676775"/>
            <a:ext cx="1747838" cy="234950"/>
          </a:xfrm>
          <a:prstGeom prst="rect">
            <a:avLst/>
          </a:prstGeom>
        </p:spPr>
        <p:txBody>
          <a:bodyPr/>
          <a:lstStyle/>
          <a:p>
            <a:pPr lvl="0"/>
            <a:fld id="{B4F54A55-245A-45DC-BA14-3526431F34C2}" type="datetimeFigureOut">
              <a:rPr lang="en-US"/>
              <a:t>8/21/2024</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rtl="0"/>
            <a:r>
              <a:rPr lang="en-US" sz="4000" dirty="0">
                <a:solidFill>
                  <a:srgbClr val="000000"/>
                </a:solidFill>
                <a:latin typeface="Alef" pitchFamily="18"/>
                <a:cs typeface="Alef" pitchFamily="2"/>
              </a:rPr>
              <a:t>Points of Interest</a:t>
            </a:r>
          </a:p>
        </p:txBody>
      </p:sp>
    </p:spTree>
    <p:extLst>
      <p:ext uri="{BB962C8B-B14F-4D97-AF65-F5344CB8AC3E}">
        <p14:creationId xmlns:p14="http://schemas.microsoft.com/office/powerpoint/2010/main" val="3829959672"/>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613</Words>
  <Application>Microsoft Office PowerPoint</Application>
  <PresentationFormat>Custom</PresentationFormat>
  <Paragraphs>98</Paragraphs>
  <Slides>19</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Alef</vt:lpstr>
      <vt:lpstr>Arial</vt:lpstr>
      <vt:lpstr>Calibri</vt:lpstr>
      <vt:lpstr>Calibri Light</vt:lpstr>
      <vt:lpstr>Liberation Sans</vt:lpstr>
      <vt:lpstr>Segoe UI</vt:lpstr>
      <vt:lpstr>Tahoma</vt:lpstr>
      <vt:lpstr>Times New Roman</vt:lpstr>
      <vt:lpstr>Wingdings</vt:lpstr>
      <vt:lpstr>Default</vt:lpstr>
      <vt:lpstr>Office Theme</vt:lpstr>
      <vt:lpstr>Seward Alaska Presented by Fellow Cruiser Marc Silver</vt:lpstr>
      <vt:lpstr>What I Will Cover</vt:lpstr>
      <vt:lpstr>My Port Philosophy</vt:lpstr>
      <vt:lpstr>PowerPoint Presentation</vt:lpstr>
      <vt:lpstr>About Seward</vt:lpstr>
      <vt:lpstr>History of Seward</vt:lpstr>
      <vt:lpstr>Getting Around Seward</vt:lpstr>
      <vt:lpstr>Free Shuttle Stops</vt:lpstr>
      <vt:lpstr>Points of Interest</vt:lpstr>
      <vt:lpstr>Alaska</vt:lpstr>
      <vt:lpstr>Seward Boat Harbor</vt:lpstr>
      <vt:lpstr>Alaska Wildlife</vt:lpstr>
      <vt:lpstr>Botanical Garden</vt:lpstr>
      <vt:lpstr>Bear Creek</vt:lpstr>
      <vt:lpstr>Park</vt:lpstr>
      <vt:lpstr>PowerPoint Presentation</vt:lpstr>
      <vt:lpstr>Trail</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113</cp:revision>
  <dcterms:created xsi:type="dcterms:W3CDTF">2023-03-25T21:24:27Z</dcterms:created>
  <dcterms:modified xsi:type="dcterms:W3CDTF">2024-08-22T00:10:46Z</dcterms:modified>
</cp:coreProperties>
</file>