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67_E05C3CD4.xml" ContentType="application/vnd.ms-powerpoint.comments+xml"/>
  <Override PartName="/ppt/comments/modernComment_168_AF96F944.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D_2D720C0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63_9BF86D3F.xml" ContentType="application/vnd.ms-powerpoint.comments+xml"/>
  <Override PartName="/ppt/comments/modernComment_165_7480538E.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2" r:id="rId3"/>
    <p:sldId id="298" r:id="rId4"/>
    <p:sldId id="369" r:id="rId5"/>
    <p:sldId id="330" r:id="rId6"/>
    <p:sldId id="363" r:id="rId7"/>
    <p:sldId id="359" r:id="rId8"/>
    <p:sldId id="339" r:id="rId9"/>
    <p:sldId id="364" r:id="rId10"/>
    <p:sldId id="365" r:id="rId11"/>
    <p:sldId id="360" r:id="rId12"/>
    <p:sldId id="366" r:id="rId13"/>
    <p:sldId id="367" r:id="rId14"/>
    <p:sldId id="261" r:id="rId15"/>
    <p:sldId id="368" r:id="rId16"/>
    <p:sldId id="372" r:id="rId17"/>
    <p:sldId id="317" r:id="rId18"/>
    <p:sldId id="351" r:id="rId19"/>
    <p:sldId id="370" r:id="rId20"/>
    <p:sldId id="350" r:id="rId21"/>
    <p:sldId id="371" r:id="rId22"/>
    <p:sldId id="352" r:id="rId23"/>
    <p:sldId id="291" r:id="rId24"/>
    <p:sldId id="334" r:id="rId25"/>
    <p:sldId id="321" r:id="rId26"/>
    <p:sldId id="348" r:id="rId27"/>
    <p:sldId id="322" r:id="rId28"/>
    <p:sldId id="346" r:id="rId29"/>
    <p:sldId id="349" r:id="rId30"/>
    <p:sldId id="325" r:id="rId31"/>
    <p:sldId id="326" r:id="rId32"/>
    <p:sldId id="355" r:id="rId33"/>
    <p:sldId id="356" r:id="rId34"/>
    <p:sldId id="357" r:id="rId35"/>
    <p:sldId id="361" r:id="rId36"/>
    <p:sldId id="327" r:id="rId37"/>
    <p:sldId id="362" r:id="rId38"/>
    <p:sldId id="328" r:id="rId39"/>
    <p:sldId id="358" r:id="rId40"/>
    <p:sldId id="304"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9" d="100"/>
          <a:sy n="79" d="100"/>
        </p:scale>
        <p:origin x="792" y="114"/>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s>
</file>

<file path=ppt/comments/modernComment_13D_2D720C08.xml><?xml version="1.0" encoding="utf-8"?>
<p188:cmLst xmlns:a="http://schemas.openxmlformats.org/drawingml/2006/main" xmlns:r="http://schemas.openxmlformats.org/officeDocument/2006/relationships" xmlns:p188="http://schemas.microsoft.com/office/powerpoint/2018/8/main">
  <p188:cm id="{A51D40FF-0328-4CD0-AA73-23E56B492568}" authorId="{5A6809BF-033D-8017-B196-2FD9BEB1A563}" created="2024-10-24T03:00:50.066">
    <ac:deMkLst xmlns:ac="http://schemas.microsoft.com/office/drawing/2013/main/command">
      <pc:docMk xmlns:pc="http://schemas.microsoft.com/office/powerpoint/2013/main/command"/>
      <pc:sldMk xmlns:pc="http://schemas.microsoft.com/office/powerpoint/2013/main/command" cId="762448904" sldId="317"/>
      <ac:spMk id="3" creationId="{31181A93-A47D-92E2-005D-29FE84022404}"/>
    </ac:deMkLst>
    <p188:txBody>
      <a:bodyPr/>
      <a:lstStyle/>
      <a:p>
        <a:r>
          <a:rPr lang="en-US"/>
          <a:t>Šumadija’s central location also makes it a key destination for wine tourism, with many visitors drawn to its picturesque landscapes and charming wineries​.</a:t>
        </a:r>
      </a:p>
    </p188:txBody>
  </p188:cm>
</p188:cmLst>
</file>

<file path=ppt/comments/modernComment_163_9BF86D3F.xml><?xml version="1.0" encoding="utf-8"?>
<p188:cmLst xmlns:a="http://schemas.openxmlformats.org/drawingml/2006/main" xmlns:r="http://schemas.openxmlformats.org/officeDocument/2006/relationships" xmlns:p188="http://schemas.microsoft.com/office/powerpoint/2018/8/main">
  <p188:cm id="{5CD3AE0A-D1D5-4BD7-B7B8-21B6B9A66B51}" authorId="{5A6809BF-033D-8017-B196-2FD9BEB1A563}" created="2024-10-24T22:45:31.551">
    <ac:deMkLst xmlns:ac="http://schemas.microsoft.com/office/drawing/2013/main/command">
      <pc:docMk xmlns:pc="http://schemas.microsoft.com/office/powerpoint/2013/main/command"/>
      <pc:sldMk xmlns:pc="http://schemas.microsoft.com/office/powerpoint/2013/main/command" cId="2616749375" sldId="355"/>
      <ac:spMk id="4" creationId="{3B8C8C25-82C7-51CC-021E-3208B99225C0}"/>
    </ac:deMkLst>
    <p188:txBody>
      <a:bodyPr/>
      <a:lstStyle/>
      <a:p>
        <a:r>
          <a:rPr lang="en-US"/>
          <a:t>The best Prokupac wines also exhibit spicy undertones with hints of earth and tobacco, offering complexity and a long finish​.</a:t>
        </a:r>
      </a:p>
    </p188:txBody>
  </p188:cm>
</p188:cmLst>
</file>

<file path=ppt/comments/modernComment_165_7480538E.xml><?xml version="1.0" encoding="utf-8"?>
<p188:cmLst xmlns:a="http://schemas.openxmlformats.org/drawingml/2006/main" xmlns:r="http://schemas.openxmlformats.org/officeDocument/2006/relationships" xmlns:p188="http://schemas.microsoft.com/office/powerpoint/2018/8/main">
  <p188:cm id="{9A297E3D-DEA8-42C0-96B0-394D86689AAD}" authorId="{5A6809BF-033D-8017-B196-2FD9BEB1A563}" created="2024-10-24T22:55:24.011">
    <ac:deMkLst xmlns:ac="http://schemas.microsoft.com/office/drawing/2013/main/command">
      <pc:docMk xmlns:pc="http://schemas.microsoft.com/office/powerpoint/2013/main/command"/>
      <pc:sldMk xmlns:pc="http://schemas.microsoft.com/office/powerpoint/2013/main/command" cId="1954567054" sldId="357"/>
      <ac:spMk id="4" creationId="{3B8C8C25-82C7-51CC-021E-3208B99225C0}"/>
    </ac:deMkLst>
    <p188:txBody>
      <a:bodyPr/>
      <a:lstStyle/>
      <a:p>
        <a:r>
          <a:rPr lang="en-US"/>
          <a:t>Rieslings also go well with creamy cheeses like Brie or Camembert​</a:t>
        </a:r>
      </a:p>
    </p188:txBody>
  </p188:cm>
</p188:cmLst>
</file>

<file path=ppt/comments/modernComment_167_E05C3CD4.xml><?xml version="1.0" encoding="utf-8"?>
<p188:cmLst xmlns:a="http://schemas.openxmlformats.org/drawingml/2006/main" xmlns:r="http://schemas.openxmlformats.org/officeDocument/2006/relationships" xmlns:p188="http://schemas.microsoft.com/office/powerpoint/2018/8/main">
  <p188:cm id="{765CF4A8-B773-41D1-8F8E-CFCDA2BFC23E}" authorId="{5A6809BF-033D-8017-B196-2FD9BEB1A563}" created="2024-10-24T02:17:43.621">
    <ac:deMkLst xmlns:ac="http://schemas.microsoft.com/office/drawing/2013/main/command">
      <pc:docMk xmlns:pc="http://schemas.microsoft.com/office/powerpoint/2013/main/command"/>
      <pc:sldMk xmlns:pc="http://schemas.microsoft.com/office/powerpoint/2013/main/command" cId="3764141268" sldId="359"/>
      <ac:spMk id="7" creationId="{5B05D8E5-75AF-6615-BEB5-1545A4415827}"/>
    </ac:deMkLst>
    <p188:txBody>
      <a:bodyPr/>
      <a:lstStyle/>
      <a:p>
        <a:r>
          <a:rPr lang="en-US"/>
          <a:t>Today, many Serbian wineries trace their roots to these medieval beginnings, and you can still taste that rich history in each glass.</a:t>
        </a:r>
      </a:p>
    </p188:txBody>
  </p188:cm>
</p188:cmLst>
</file>

<file path=ppt/comments/modernComment_168_AF96F944.xml><?xml version="1.0" encoding="utf-8"?>
<p188:cmLst xmlns:a="http://schemas.openxmlformats.org/drawingml/2006/main" xmlns:r="http://schemas.openxmlformats.org/officeDocument/2006/relationships" xmlns:p188="http://schemas.microsoft.com/office/powerpoint/2018/8/main">
  <p188:cm id="{8173A05A-73E0-472E-A0BE-A798D2479601}" authorId="{5A6809BF-033D-8017-B196-2FD9BEB1A563}" created="2024-10-24T02:46:07.292">
    <ac:deMkLst xmlns:ac="http://schemas.microsoft.com/office/drawing/2013/main/command">
      <pc:docMk xmlns:pc="http://schemas.microsoft.com/office/powerpoint/2013/main/command"/>
      <pc:sldMk xmlns:pc="http://schemas.microsoft.com/office/powerpoint/2013/main/command" cId="2945907012" sldId="360"/>
      <ac:spMk id="7" creationId="{9809CD6E-B0CF-84E7-F944-B4F9FB28CA3E}"/>
    </ac:deMkLst>
    <p188:txBody>
      <a:bodyPr/>
      <a:lstStyle/>
      <a:p>
        <a:r>
          <a:rPr lang="en-US"/>
          <a:t>Cheap wine  was exported in bulk, tarnishing Serbia’s reputation as a wine-producing nation.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26</a:t>
            </a:fld>
            <a:endParaRPr lang="en-US" dirty="0"/>
          </a:p>
        </p:txBody>
      </p:sp>
    </p:spTree>
    <p:extLst>
      <p:ext uri="{BB962C8B-B14F-4D97-AF65-F5344CB8AC3E}">
        <p14:creationId xmlns:p14="http://schemas.microsoft.com/office/powerpoint/2010/main" val="34881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120923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392339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404331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38</a:t>
            </a:fld>
            <a:endParaRPr lang="en-US" dirty="0"/>
          </a:p>
        </p:txBody>
      </p:sp>
    </p:spTree>
    <p:extLst>
      <p:ext uri="{BB962C8B-B14F-4D97-AF65-F5344CB8AC3E}">
        <p14:creationId xmlns:p14="http://schemas.microsoft.com/office/powerpoint/2010/main" val="281487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39</a:t>
            </a:fld>
            <a:endParaRPr lang="en-US" dirty="0"/>
          </a:p>
        </p:txBody>
      </p:sp>
    </p:spTree>
    <p:extLst>
      <p:ext uri="{BB962C8B-B14F-4D97-AF65-F5344CB8AC3E}">
        <p14:creationId xmlns:p14="http://schemas.microsoft.com/office/powerpoint/2010/main" val="420136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40</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a:t>
            </a:fld>
            <a:endParaRPr lang="en-US" dirty="0"/>
          </a:p>
        </p:txBody>
      </p:sp>
    </p:spTree>
    <p:extLst>
      <p:ext uri="{BB962C8B-B14F-4D97-AF65-F5344CB8AC3E}">
        <p14:creationId xmlns:p14="http://schemas.microsoft.com/office/powerpoint/2010/main" val="12191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5</a:t>
            </a:fld>
            <a:endParaRPr lang="en-US" dirty="0"/>
          </a:p>
        </p:txBody>
      </p:sp>
    </p:spTree>
    <p:extLst>
      <p:ext uri="{BB962C8B-B14F-4D97-AF65-F5344CB8AC3E}">
        <p14:creationId xmlns:p14="http://schemas.microsoft.com/office/powerpoint/2010/main" val="128589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dirty="0"/>
          </a:p>
        </p:txBody>
      </p:sp>
    </p:spTree>
    <p:extLst>
      <p:ext uri="{BB962C8B-B14F-4D97-AF65-F5344CB8AC3E}">
        <p14:creationId xmlns:p14="http://schemas.microsoft.com/office/powerpoint/2010/main" val="320048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dirty="0"/>
          </a:p>
        </p:txBody>
      </p:sp>
    </p:spTree>
    <p:extLst>
      <p:ext uri="{BB962C8B-B14F-4D97-AF65-F5344CB8AC3E}">
        <p14:creationId xmlns:p14="http://schemas.microsoft.com/office/powerpoint/2010/main" val="370679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68964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dirty="0"/>
          </a:p>
        </p:txBody>
      </p:sp>
    </p:spTree>
    <p:extLst>
      <p:ext uri="{BB962C8B-B14F-4D97-AF65-F5344CB8AC3E}">
        <p14:creationId xmlns:p14="http://schemas.microsoft.com/office/powerpoint/2010/main" val="270112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25</a:t>
            </a:fld>
            <a:endParaRPr lang="en-US" dirty="0"/>
          </a:p>
        </p:txBody>
      </p:sp>
    </p:spTree>
    <p:extLst>
      <p:ext uri="{BB962C8B-B14F-4D97-AF65-F5344CB8AC3E}">
        <p14:creationId xmlns:p14="http://schemas.microsoft.com/office/powerpoint/2010/main" val="57878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10/24/2024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10/24/2024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68_AF96F94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microsoft.com/office/2018/10/relationships/comments" Target="../comments/modernComment_13D_2D720C0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microsoft.com/office/2018/10/relationships/comments" Target="../comments/modernComment_163_9BF86D3F.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microsoft.com/office/2018/10/relationships/comments" Target="../comments/modernComment_165_7480538E.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67_E05C3CD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field of plants in a field&#10;&#10;Description automatically generated with medium confidence">
            <a:extLst>
              <a:ext uri="{FF2B5EF4-FFF2-40B4-BE49-F238E27FC236}">
                <a16:creationId xmlns:a16="http://schemas.microsoft.com/office/drawing/2014/main" id="{63E98C9F-023B-32EB-A56A-4FCC86A94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38"/>
            <a:ext cx="12192000" cy="6841924"/>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8038"/>
            <a:ext cx="12192000" cy="5746586"/>
          </a:xfrm>
        </p:spPr>
        <p:txBody>
          <a:bodyPr anchor="ctr">
            <a:noAutofit/>
          </a:bodyPr>
          <a:lstStyle/>
          <a:p>
            <a:pPr>
              <a:lnSpc>
                <a:spcPct val="115000"/>
              </a:lnSpc>
              <a:spcBef>
                <a:spcPts val="0"/>
              </a:spcBef>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t>An Introduction to Wine in Serbia</a:t>
            </a:r>
            <a:br>
              <a:rPr lang="en-US" sz="5000" kern="100" dirty="0">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Ottoman Period</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6998208" cy="3572256"/>
          </a:xfrm>
        </p:spPr>
        <p:txBody>
          <a:bodyPr>
            <a:noAutofit/>
          </a:bodyPr>
          <a:lstStyle/>
          <a:p>
            <a:pPr marL="341313" marR="0" indent="-341313"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resilience of these underground winemakers is what kept Serbian viticulture alive during the Ottoman period. Their determination to preserve this cultural heritage laid the foundation for a resurgence once Ottoman rule ended. </a:t>
            </a:r>
          </a:p>
          <a:p>
            <a:pPr marL="341313" marR="0" indent="-341313"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When Serbia eventually regained its independence, it was able to rebuild its wine industry on the knowledge and skills that had been carefully preserved for centuries.</a:t>
            </a:r>
          </a:p>
        </p:txBody>
      </p:sp>
      <p:pic>
        <p:nvPicPr>
          <p:cNvPr id="5" name="Picture 4" descr="A group of women in traditional clothing&#10;&#10;Description automatically generated">
            <a:extLst>
              <a:ext uri="{FF2B5EF4-FFF2-40B4-BE49-F238E27FC236}">
                <a16:creationId xmlns:a16="http://schemas.microsoft.com/office/drawing/2014/main" id="{3CA24826-D5E0-445B-4F11-8D2C711A7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928" y="1266634"/>
            <a:ext cx="4767072" cy="3159349"/>
          </a:xfrm>
          <a:prstGeom prst="rect">
            <a:avLst/>
          </a:prstGeom>
        </p:spPr>
      </p:pic>
      <p:sp>
        <p:nvSpPr>
          <p:cNvPr id="7" name="TextBox 6">
            <a:extLst>
              <a:ext uri="{FF2B5EF4-FFF2-40B4-BE49-F238E27FC236}">
                <a16:creationId xmlns:a16="http://schemas.microsoft.com/office/drawing/2014/main" id="{FCBE650E-0073-5C5D-847A-2EAB80FDD994}"/>
              </a:ext>
            </a:extLst>
          </p:cNvPr>
          <p:cNvSpPr txBox="1"/>
          <p:nvPr/>
        </p:nvSpPr>
        <p:spPr>
          <a:xfrm>
            <a:off x="621792" y="5022794"/>
            <a:ext cx="11277600" cy="1757212"/>
          </a:xfrm>
          <a:prstGeom prst="rect">
            <a:avLst/>
          </a:prstGeom>
          <a:noFill/>
        </p:spPr>
        <p:txBody>
          <a:bodyPr wrap="square">
            <a:spAutoFit/>
          </a:bodyPr>
          <a:lstStyle/>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Serbian winemakers still honor those who defied the odds during the Ottoman era, acknowledging the vital role they played in ensuring that winemaking would survive through the darkest periods of history. This perseverance is a key part of Serbia’s wine legacy, reflected in the pride and passion of modern producers.</a:t>
            </a:r>
          </a:p>
        </p:txBody>
      </p:sp>
    </p:spTree>
    <p:extLst>
      <p:ext uri="{BB962C8B-B14F-4D97-AF65-F5344CB8AC3E}">
        <p14:creationId xmlns:p14="http://schemas.microsoft.com/office/powerpoint/2010/main" val="41384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Rebirth and Revolution</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1"/>
            <a:ext cx="11338560" cy="3657601"/>
          </a:xfrm>
        </p:spPr>
        <p:txBody>
          <a:bodyPr>
            <a:noAutofit/>
          </a:bodyPr>
          <a:lstStyle/>
          <a:p>
            <a:pPr marL="0" marR="0" algn="l">
              <a:lnSpc>
                <a:spcPct val="100000"/>
              </a:lnSpc>
              <a:spcBef>
                <a:spcPts val="0"/>
              </a:spcBef>
              <a:spcAft>
                <a:spcPts val="800"/>
              </a:spcAft>
            </a:pPr>
            <a:r>
              <a:rPr lang="en-US" sz="2400" b="1" kern="100" dirty="0">
                <a:effectLst/>
                <a:ea typeface="Aptos" panose="020B0004020202020204" pitchFamily="34" charset="0"/>
              </a:rPr>
              <a:t>The 20th Century and Beyond </a:t>
            </a:r>
            <a:endParaRPr lang="en-US" sz="24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Serbia’s wine industry faced yet another major shift in the 20th century, particularly during the communist era after World War II. The country, like much of Eastern Europe, underwent a period of industrialization and collectivization, which had a profound impact on winemaking. Under the communist regime, the focus turned to mass production, with quantity taking priority over quality.</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Large, state-owned cooperatives were established, and individual winemakers lost control over their vineyards. This industrial approach to winemaking led to a decline in the craftsmanship that had once defined Serbian wine. </a:t>
            </a:r>
          </a:p>
        </p:txBody>
      </p:sp>
      <p:pic>
        <p:nvPicPr>
          <p:cNvPr id="5" name="Picture 4" descr="A group of wooden barrels&#10;&#10;Description automatically generated">
            <a:extLst>
              <a:ext uri="{FF2B5EF4-FFF2-40B4-BE49-F238E27FC236}">
                <a16:creationId xmlns:a16="http://schemas.microsoft.com/office/drawing/2014/main" id="{A0BDF366-8C84-F668-2EAD-AD212E884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3581"/>
            <a:ext cx="5888736" cy="2124417"/>
          </a:xfrm>
          <a:prstGeom prst="rect">
            <a:avLst/>
          </a:prstGeom>
        </p:spPr>
      </p:pic>
      <p:sp>
        <p:nvSpPr>
          <p:cNvPr id="7" name="TextBox 6">
            <a:extLst>
              <a:ext uri="{FF2B5EF4-FFF2-40B4-BE49-F238E27FC236}">
                <a16:creationId xmlns:a16="http://schemas.microsoft.com/office/drawing/2014/main" id="{9809CD6E-B0CF-84E7-F944-B4F9FB28CA3E}"/>
              </a:ext>
            </a:extLst>
          </p:cNvPr>
          <p:cNvSpPr txBox="1"/>
          <p:nvPr/>
        </p:nvSpPr>
        <p:spPr>
          <a:xfrm>
            <a:off x="5888736" y="4769272"/>
            <a:ext cx="6303264" cy="221599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emphasis was on producing large volumes of cheap wine, rather than on preserving the rich traditions and techniques that had been passed down through generations. This era saw the rise of generic, low-quality wine.</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5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Rebirth and Revolution</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618976" cy="5687568"/>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20th Century and Beyond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fall of communism in the late 20th century sparked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new chapter in Serbian wine. As the country transitioned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a market economy, private ownership of vineyards was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restored, and winemakers began to shift their focus back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quality.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2000s marked the beginning of a wine renaissance in Serbia, as producers embraced modern techniques while reconnecting with their ancient winemaking heritage.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New vineyards were planted, old ones were revitalized, and winemakers began experimenting with indigenous grape varieties that had been largely forgotten during the communist era. This shift led to a resurgence of high-quality, artisanal wines that reflected the unique terroir of Serbia.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artoon of a person standing next to a broken dollar sign&#10;&#10;Description automatically generated">
            <a:extLst>
              <a:ext uri="{FF2B5EF4-FFF2-40B4-BE49-F238E27FC236}">
                <a16:creationId xmlns:a16="http://schemas.microsoft.com/office/drawing/2014/main" id="{5493358A-96B2-A32A-24B8-5EE709618B23}"/>
              </a:ext>
            </a:extLst>
          </p:cNvPr>
          <p:cNvPicPr>
            <a:picLocks noChangeAspect="1"/>
          </p:cNvPicPr>
          <p:nvPr/>
        </p:nvPicPr>
        <p:blipFill>
          <a:blip r:embed="rId2">
            <a:extLst>
              <a:ext uri="{28A0092B-C50C-407E-A947-70E740481C1C}">
                <a14:useLocalDpi xmlns:a14="http://schemas.microsoft.com/office/drawing/2010/main" val="0"/>
              </a:ext>
            </a:extLst>
          </a:blip>
          <a:srcRect l="4405" t="7283" r="6211" b="16402"/>
          <a:stretch/>
        </p:blipFill>
        <p:spPr>
          <a:xfrm>
            <a:off x="8156448" y="1170432"/>
            <a:ext cx="4035552" cy="2682239"/>
          </a:xfrm>
          <a:prstGeom prst="rect">
            <a:avLst/>
          </a:prstGeom>
        </p:spPr>
      </p:pic>
    </p:spTree>
    <p:extLst>
      <p:ext uri="{BB962C8B-B14F-4D97-AF65-F5344CB8AC3E}">
        <p14:creationId xmlns:p14="http://schemas.microsoft.com/office/powerpoint/2010/main" val="13661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Rebirth and Revolution</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1732092"/>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20th Century and Beyond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Serbian wine is known for its diversity and innovation, with winemakers combining traditional methods with cutting-edge technology to produce wines that stand out on the global stage.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urple circle with white text&#10;&#10;Description automatically generated">
            <a:extLst>
              <a:ext uri="{FF2B5EF4-FFF2-40B4-BE49-F238E27FC236}">
                <a16:creationId xmlns:a16="http://schemas.microsoft.com/office/drawing/2014/main" id="{74C6110D-5AC8-E004-E1C4-BE84C0F308A9}"/>
              </a:ext>
            </a:extLst>
          </p:cNvPr>
          <p:cNvPicPr>
            <a:picLocks noChangeAspect="1"/>
          </p:cNvPicPr>
          <p:nvPr/>
        </p:nvPicPr>
        <p:blipFill>
          <a:blip r:embed="rId2">
            <a:extLst>
              <a:ext uri="{28A0092B-C50C-407E-A947-70E740481C1C}">
                <a14:useLocalDpi xmlns:a14="http://schemas.microsoft.com/office/drawing/2010/main" val="0"/>
              </a:ext>
            </a:extLst>
          </a:blip>
          <a:srcRect l="11318" t="9083" r="11501" b="10178"/>
          <a:stretch/>
        </p:blipFill>
        <p:spPr>
          <a:xfrm>
            <a:off x="0" y="2902524"/>
            <a:ext cx="3781168" cy="3955476"/>
          </a:xfrm>
          <a:prstGeom prst="rect">
            <a:avLst/>
          </a:prstGeom>
        </p:spPr>
      </p:pic>
      <p:sp>
        <p:nvSpPr>
          <p:cNvPr id="7" name="TextBox 6">
            <a:extLst>
              <a:ext uri="{FF2B5EF4-FFF2-40B4-BE49-F238E27FC236}">
                <a16:creationId xmlns:a16="http://schemas.microsoft.com/office/drawing/2014/main" id="{02A112FC-2FE4-AFA2-F4B9-3C6B0A6BA13A}"/>
              </a:ext>
            </a:extLst>
          </p:cNvPr>
          <p:cNvSpPr txBox="1"/>
          <p:nvPr/>
        </p:nvSpPr>
        <p:spPr>
          <a:xfrm>
            <a:off x="3913632" y="2831063"/>
            <a:ext cx="8168640" cy="3990836"/>
          </a:xfrm>
          <a:prstGeom prst="rect">
            <a:avLst/>
          </a:prstGeom>
          <a:noFill/>
        </p:spPr>
        <p:txBody>
          <a:bodyPr wrap="square">
            <a:sp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Serbian wineries now focus on sustainability and organic practices, further enhancing the quality of their products. This new generation of winemakers is determined to rebuild Serbia’s reputation as a wine-producing country, and their efforts are paying off.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Serbian wines are increasingly gaining recognition in international competitions, and the country is once again being celebrated for its rich winemaking history.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each bottle of Serbian wine today, you’ll find a blend of ancient tradition and modern innovation,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502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1" y="1"/>
            <a:ext cx="6982192" cy="1414271"/>
          </a:xfrm>
        </p:spPr>
        <p:txBody>
          <a:bodyPr anchor="ctr">
            <a:no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a:t>
            </a:r>
            <a:r>
              <a:rPr lang="en-US" b="1" dirty="0"/>
              <a:t>Serbia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21276" y="1313443"/>
            <a:ext cx="6660916" cy="5297422"/>
          </a:xfrm>
        </p:spPr>
        <p:txBody>
          <a:bodyPr>
            <a:noAutofit/>
          </a:bodyPr>
          <a:lstStyle/>
          <a:p>
            <a:pPr algn="l"/>
            <a:r>
              <a:rPr lang="en-US" sz="2400" b="1" dirty="0"/>
              <a:t>Where the Magic Happens:</a:t>
            </a:r>
            <a:endParaRPr lang="en-US" sz="2400" dirty="0"/>
          </a:p>
          <a:p>
            <a:pPr marL="457200" indent="-457200" algn="l">
              <a:buFont typeface="Arial" panose="020B0604020202020204" pitchFamily="34" charset="0"/>
              <a:buChar char="•"/>
            </a:pPr>
            <a:r>
              <a:rPr lang="en-US" sz="2400" dirty="0"/>
              <a:t>So, where exactly is all this delicious wine coming from? Let's take a look at Serbia's main wine regions.</a:t>
            </a:r>
          </a:p>
          <a:p>
            <a:pPr algn="l"/>
            <a:r>
              <a:rPr lang="en-US" sz="2400" b="1" dirty="0"/>
              <a:t>Wine Regions in Serbia </a:t>
            </a:r>
            <a:endParaRPr lang="en-US" sz="2400" dirty="0"/>
          </a:p>
          <a:p>
            <a:pPr marL="457200" indent="-457200" algn="l">
              <a:buFont typeface="Arial" panose="020B0604020202020204" pitchFamily="34" charset="0"/>
              <a:buChar char="•"/>
            </a:pPr>
            <a:r>
              <a:rPr lang="en-US" sz="2400" dirty="0"/>
              <a:t>Serbia's wine regions are diverse, offering a broad spectrum of flavors and styles. </a:t>
            </a:r>
          </a:p>
          <a:p>
            <a:pPr marL="457200" indent="-457200" algn="l">
              <a:buFont typeface="Arial" panose="020B0604020202020204" pitchFamily="34" charset="0"/>
              <a:buChar char="•"/>
            </a:pPr>
            <a:r>
              <a:rPr lang="en-US" sz="2400" dirty="0"/>
              <a:t>Each region has its own unique terroir, grape varieties, and winemaking traditions, making Serbia an exciting country to explore for wine enthusiasts. </a:t>
            </a:r>
          </a:p>
          <a:p>
            <a:pPr marL="457200" indent="-457200" algn="l">
              <a:buFont typeface="Arial" panose="020B0604020202020204" pitchFamily="34" charset="0"/>
              <a:buChar char="•"/>
            </a:pPr>
            <a:r>
              <a:rPr lang="en-US" sz="2400" dirty="0"/>
              <a:t>Here’s a breakdown of Serbia’s key wine regions ranked by production size, highlighting what makes each one special</a:t>
            </a:r>
          </a:p>
          <a:p>
            <a:pPr lvl="0"/>
            <a:endParaRPr lang="en-US" dirty="0"/>
          </a:p>
        </p:txBody>
      </p:sp>
      <p:pic>
        <p:nvPicPr>
          <p:cNvPr id="7" name="Picture 6" descr="A map of the regions of serbia and kosovo&#10;&#10;Description automatically generated">
            <a:extLst>
              <a:ext uri="{FF2B5EF4-FFF2-40B4-BE49-F238E27FC236}">
                <a16:creationId xmlns:a16="http://schemas.microsoft.com/office/drawing/2014/main" id="{24EC2535-ADD7-85ED-9172-DD8C5BF8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192" y="0"/>
            <a:ext cx="5209807" cy="6858000"/>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a:t>
            </a:r>
            <a:r>
              <a:rPr lang="en-US" b="1" dirty="0"/>
              <a:t>Serbia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312508" y="1414272"/>
            <a:ext cx="7879491" cy="5579652"/>
          </a:xfrm>
        </p:spPr>
        <p:txBody>
          <a:bodyPr>
            <a:noAutofit/>
          </a:bodyPr>
          <a:lstStyle/>
          <a:p>
            <a:pPr algn="l">
              <a:lnSpc>
                <a:spcPct val="100000"/>
              </a:lnSpc>
            </a:pPr>
            <a:r>
              <a:rPr lang="en-US" sz="2200" b="1" dirty="0"/>
              <a:t>Where the Magic Happens:</a:t>
            </a:r>
            <a:endParaRPr lang="en-US" sz="2200" dirty="0"/>
          </a:p>
          <a:p>
            <a:pPr marL="285750" marR="0" lvl="0" indent="-285750" algn="l">
              <a:lnSpc>
                <a:spcPct val="100000"/>
              </a:lnSpc>
              <a:spcBef>
                <a:spcPts val="0"/>
              </a:spcBef>
              <a:spcAft>
                <a:spcPts val="800"/>
              </a:spcAft>
              <a:buFont typeface="Arial" panose="020B0604020202020204" pitchFamily="34" charset="0"/>
              <a:buChar char="•"/>
              <a:tabLst>
                <a:tab pos="457200" algn="l"/>
              </a:tabLst>
            </a:pPr>
            <a:r>
              <a:rPr lang="en-US" sz="2200" b="1" kern="100" dirty="0" err="1">
                <a:effectLst/>
                <a:ea typeface="Aptos" panose="020B0004020202020204" pitchFamily="34" charset="0"/>
              </a:rPr>
              <a:t>Fruška</a:t>
            </a:r>
            <a:r>
              <a:rPr lang="en-US" sz="2200" b="1" kern="100" dirty="0">
                <a:effectLst/>
                <a:ea typeface="Aptos" panose="020B0004020202020204" pitchFamily="34" charset="0"/>
              </a:rPr>
              <a:t> Gora</a:t>
            </a:r>
            <a:r>
              <a:rPr lang="en-US" sz="2200" kern="100" dirty="0">
                <a:effectLst/>
                <a:ea typeface="Aptos" panose="020B0004020202020204" pitchFamily="34" charset="0"/>
              </a:rPr>
              <a:t>: This region is like the cool kid on the block. It's got hills, it's got forests, and it's got some seriously good white wines. Ever tried Riesling with a Serbian twist? </a:t>
            </a:r>
          </a:p>
          <a:p>
            <a:pPr marL="285750" marR="0" lvl="0" indent="-285750" algn="l">
              <a:lnSpc>
                <a:spcPct val="100000"/>
              </a:lnSpc>
              <a:spcBef>
                <a:spcPts val="0"/>
              </a:spcBef>
              <a:spcAft>
                <a:spcPts val="800"/>
              </a:spcAft>
              <a:buFont typeface="Arial" panose="020B0604020202020204" pitchFamily="34" charset="0"/>
              <a:buChar char="•"/>
              <a:tabLst>
                <a:tab pos="457200" algn="l"/>
              </a:tabLst>
            </a:pPr>
            <a:r>
              <a:rPr lang="en-US" sz="2200" b="1" kern="100" dirty="0" err="1">
                <a:effectLst/>
                <a:ea typeface="Aptos" panose="020B0004020202020204" pitchFamily="34" charset="0"/>
              </a:rPr>
              <a:t>Župa</a:t>
            </a:r>
            <a:r>
              <a:rPr lang="en-US" sz="2200" kern="100" dirty="0">
                <a:effectLst/>
                <a:ea typeface="Aptos" panose="020B0004020202020204" pitchFamily="34" charset="0"/>
              </a:rPr>
              <a:t>: If </a:t>
            </a:r>
            <a:r>
              <a:rPr lang="en-US" sz="2200" kern="100" dirty="0" err="1">
                <a:effectLst/>
                <a:ea typeface="Aptos" panose="020B0004020202020204" pitchFamily="34" charset="0"/>
              </a:rPr>
              <a:t>Fruška</a:t>
            </a:r>
            <a:r>
              <a:rPr lang="en-US" sz="2200" kern="100" dirty="0">
                <a:effectLst/>
                <a:ea typeface="Aptos" panose="020B0004020202020204" pitchFamily="34" charset="0"/>
              </a:rPr>
              <a:t> Gora is the cool kid, </a:t>
            </a:r>
            <a:r>
              <a:rPr lang="en-US" sz="2200" kern="100" dirty="0" err="1">
                <a:effectLst/>
                <a:ea typeface="Aptos" panose="020B0004020202020204" pitchFamily="34" charset="0"/>
              </a:rPr>
              <a:t>Župa</a:t>
            </a:r>
            <a:r>
              <a:rPr lang="en-US" sz="2200" kern="100" dirty="0">
                <a:effectLst/>
                <a:ea typeface="Aptos" panose="020B0004020202020204" pitchFamily="34" charset="0"/>
              </a:rPr>
              <a:t> is the overachiever. It's Serbia's largest wine region and pumps out a variety of styles. Red, white, rosé – you name it, they make it. </a:t>
            </a:r>
          </a:p>
          <a:p>
            <a:pPr marL="285750" marR="0" lvl="0" indent="-285750" algn="l">
              <a:lnSpc>
                <a:spcPct val="100000"/>
              </a:lnSpc>
              <a:spcBef>
                <a:spcPts val="0"/>
              </a:spcBef>
              <a:spcAft>
                <a:spcPts val="800"/>
              </a:spcAft>
              <a:buFont typeface="Arial" panose="020B0604020202020204" pitchFamily="34" charset="0"/>
              <a:buChar char="•"/>
              <a:tabLst>
                <a:tab pos="457200" algn="l"/>
              </a:tabLst>
            </a:pPr>
            <a:r>
              <a:rPr lang="en-US" sz="2200" b="1" kern="100" dirty="0" err="1">
                <a:effectLst/>
                <a:ea typeface="Aptos" panose="020B0004020202020204" pitchFamily="34" charset="0"/>
              </a:rPr>
              <a:t>Negotin</a:t>
            </a:r>
            <a:r>
              <a:rPr lang="en-US" sz="2200" kern="100" dirty="0">
                <a:effectLst/>
                <a:ea typeface="Aptos" panose="020B0004020202020204" pitchFamily="34" charset="0"/>
              </a:rPr>
              <a:t>: This eastern region is all about those bold reds. If you like your wine with a bit of attitude, </a:t>
            </a:r>
            <a:r>
              <a:rPr lang="en-US" sz="2200" kern="100" dirty="0" err="1">
                <a:effectLst/>
                <a:ea typeface="Aptos" panose="020B0004020202020204" pitchFamily="34" charset="0"/>
              </a:rPr>
              <a:t>Negotin's</a:t>
            </a:r>
            <a:r>
              <a:rPr lang="en-US" sz="2200" kern="100" dirty="0">
                <a:effectLst/>
                <a:ea typeface="Aptos" panose="020B0004020202020204" pitchFamily="34" charset="0"/>
              </a:rPr>
              <a:t> got you covered. </a:t>
            </a:r>
          </a:p>
          <a:p>
            <a:pPr marL="285750" marR="0" lvl="0" indent="-285750" algn="l">
              <a:lnSpc>
                <a:spcPct val="100000"/>
              </a:lnSpc>
              <a:spcBef>
                <a:spcPts val="0"/>
              </a:spcBef>
              <a:spcAft>
                <a:spcPts val="800"/>
              </a:spcAft>
              <a:buFont typeface="Arial" panose="020B0604020202020204" pitchFamily="34" charset="0"/>
              <a:buChar char="•"/>
              <a:tabLst>
                <a:tab pos="457200" algn="l"/>
              </a:tabLst>
            </a:pPr>
            <a:r>
              <a:rPr lang="en-US" sz="2200" b="1" kern="100" dirty="0">
                <a:effectLst/>
                <a:ea typeface="Aptos" panose="020B0004020202020204" pitchFamily="34" charset="0"/>
              </a:rPr>
              <a:t>Subotica</a:t>
            </a:r>
            <a:r>
              <a:rPr lang="en-US" sz="2200" kern="100" dirty="0">
                <a:effectLst/>
                <a:ea typeface="Aptos" panose="020B0004020202020204" pitchFamily="34" charset="0"/>
              </a:rPr>
              <a:t>: Up north, near the Hungarian border, Subotica is making waves with its crisp whites and elegant reds. It's like the region can't make up its mind, so it decided to excel at both! </a:t>
            </a:r>
          </a:p>
          <a:p>
            <a:pPr lvl="0"/>
            <a:endParaRPr lang="en-US" dirty="0"/>
          </a:p>
        </p:txBody>
      </p:sp>
      <p:pic>
        <p:nvPicPr>
          <p:cNvPr id="4" name="Picture 3" descr="A map of the regions of serbia and kosovo&#10;&#10;Description automatically generated">
            <a:extLst>
              <a:ext uri="{FF2B5EF4-FFF2-40B4-BE49-F238E27FC236}">
                <a16:creationId xmlns:a16="http://schemas.microsoft.com/office/drawing/2014/main" id="{E783B629-C5B8-0FD6-CB8C-3A6C389ED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4271"/>
            <a:ext cx="4135428" cy="5443727"/>
          </a:xfrm>
          <a:prstGeom prst="rect">
            <a:avLst/>
          </a:prstGeom>
        </p:spPr>
      </p:pic>
    </p:spTree>
    <p:extLst>
      <p:ext uri="{BB962C8B-B14F-4D97-AF65-F5344CB8AC3E}">
        <p14:creationId xmlns:p14="http://schemas.microsoft.com/office/powerpoint/2010/main" val="11300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95D5-1EA7-08C4-8FDD-B8476E6FCA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AADCC4C-CA9B-C2B4-E854-03C44C39B577}"/>
              </a:ext>
            </a:extLst>
          </p:cNvPr>
          <p:cNvSpPr>
            <a:spLocks noGrp="1"/>
          </p:cNvSpPr>
          <p:nvPr>
            <p:ph type="subTitle" idx="1"/>
          </p:nvPr>
        </p:nvSpPr>
        <p:spPr/>
        <p:txBody>
          <a:bodyPr/>
          <a:lstStyle/>
          <a:p>
            <a:endParaRPr lang="en-US"/>
          </a:p>
        </p:txBody>
      </p:sp>
      <p:pic>
        <p:nvPicPr>
          <p:cNvPr id="5" name="Picture 4" descr="A map of a region&#10;&#10;Description automatically generated">
            <a:extLst>
              <a:ext uri="{FF2B5EF4-FFF2-40B4-BE49-F238E27FC236}">
                <a16:creationId xmlns:a16="http://schemas.microsoft.com/office/drawing/2014/main" id="{801FA84C-467D-007F-E303-997A8EEAE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89" y="0"/>
            <a:ext cx="10828421" cy="6858000"/>
          </a:xfrm>
          <a:prstGeom prst="rect">
            <a:avLst/>
          </a:prstGeom>
        </p:spPr>
      </p:pic>
    </p:spTree>
    <p:extLst>
      <p:ext uri="{BB962C8B-B14F-4D97-AF65-F5344CB8AC3E}">
        <p14:creationId xmlns:p14="http://schemas.microsoft.com/office/powerpoint/2010/main" val="140282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90144" y="1252975"/>
            <a:ext cx="11801856" cy="5605024"/>
          </a:xfrm>
        </p:spPr>
        <p:txBody>
          <a:bodyPr>
            <a:noAutofit/>
          </a:bodyPr>
          <a:lstStyle/>
          <a:p>
            <a:pPr marL="0" marR="0" algn="l">
              <a:lnSpc>
                <a:spcPct val="100000"/>
              </a:lnSpc>
              <a:spcBef>
                <a:spcPts val="0"/>
              </a:spcBef>
              <a:spcAft>
                <a:spcPts val="800"/>
              </a:spcAft>
            </a:pPr>
            <a:r>
              <a:rPr lang="en-US" sz="2200" b="1" kern="100" dirty="0" err="1">
                <a:effectLst/>
                <a:ea typeface="Aptos" panose="020B0004020202020204" pitchFamily="34" charset="0"/>
              </a:rPr>
              <a:t>Šumadija</a:t>
            </a:r>
            <a:r>
              <a:rPr lang="en-US" sz="2200" b="1" kern="100" dirty="0">
                <a:effectLst/>
                <a:ea typeface="Aptos" panose="020B0004020202020204" pitchFamily="34" charset="0"/>
              </a:rPr>
              <a:t>: </a:t>
            </a:r>
            <a:r>
              <a:rPr lang="en-US" sz="2200" kern="100" dirty="0">
                <a:effectLst/>
                <a:ea typeface="Aptos" panose="020B0004020202020204" pitchFamily="34" charset="0"/>
              </a:rPr>
              <a:t>Production Size: As the largest and most renowned wine region in Serbia, </a:t>
            </a:r>
            <a:r>
              <a:rPr lang="en-US" sz="2200" kern="100" dirty="0" err="1">
                <a:effectLst/>
                <a:ea typeface="Aptos" panose="020B0004020202020204" pitchFamily="34" charset="0"/>
              </a:rPr>
              <a:t>Šumadija</a:t>
            </a:r>
            <a:r>
              <a:rPr lang="en-US" sz="2200" kern="100" dirty="0">
                <a:effectLst/>
                <a:ea typeface="Aptos" panose="020B0004020202020204" pitchFamily="34" charset="0"/>
              </a:rPr>
              <a:t> is the country's hub of viticulture, contributing significantly to both domestic consumption and exports.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ea typeface="Aptos" panose="020B0004020202020204" pitchFamily="34" charset="0"/>
              </a:rPr>
              <a:t>Terroir: The region enjoys a mild climate with a mix of hilly and flat </a:t>
            </a:r>
            <a:br>
              <a:rPr lang="en-US" sz="2200" kern="100" dirty="0">
                <a:effectLst/>
                <a:ea typeface="Aptos" panose="020B0004020202020204" pitchFamily="34" charset="0"/>
              </a:rPr>
            </a:br>
            <a:r>
              <a:rPr lang="en-US" sz="2200" kern="100" dirty="0">
                <a:effectLst/>
                <a:ea typeface="Aptos" panose="020B0004020202020204" pitchFamily="34" charset="0"/>
              </a:rPr>
              <a:t>terrain, providing excellent growing conditions for a variety of grapes.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ea typeface="Aptos" panose="020B0004020202020204" pitchFamily="34" charset="0"/>
              </a:rPr>
              <a:t>Grape Varieties: You’ll find Sauvignon Blanc, Chardonnay, and </a:t>
            </a:r>
            <a:br>
              <a:rPr lang="en-US" sz="2200" kern="100" dirty="0">
                <a:effectLst/>
                <a:ea typeface="Aptos" panose="020B0004020202020204" pitchFamily="34" charset="0"/>
              </a:rPr>
            </a:br>
            <a:r>
              <a:rPr lang="en-US" sz="2200" kern="100" dirty="0">
                <a:effectLst/>
                <a:ea typeface="Aptos" panose="020B0004020202020204" pitchFamily="34" charset="0"/>
              </a:rPr>
              <a:t>Cabernet Sauvignon thriving here, alongside indigenous varieties like </a:t>
            </a:r>
            <a:br>
              <a:rPr lang="en-US" sz="2200" kern="100" dirty="0">
                <a:effectLst/>
                <a:ea typeface="Aptos" panose="020B0004020202020204" pitchFamily="34" charset="0"/>
              </a:rPr>
            </a:br>
            <a:r>
              <a:rPr lang="en-US" sz="2200" kern="100" dirty="0" err="1">
                <a:effectLst/>
                <a:ea typeface="Aptos" panose="020B0004020202020204" pitchFamily="34" charset="0"/>
              </a:rPr>
              <a:t>Prokupac</a:t>
            </a:r>
            <a:r>
              <a:rPr lang="en-US" sz="2200" kern="100" dirty="0">
                <a:effectLst/>
                <a:ea typeface="Aptos" panose="020B0004020202020204" pitchFamily="34" charset="0"/>
              </a:rPr>
              <a:t>. The diversity of soil types and microclimates allows for </a:t>
            </a:r>
            <a:br>
              <a:rPr lang="en-US" sz="2200" kern="100" dirty="0">
                <a:effectLst/>
                <a:ea typeface="Aptos" panose="020B0004020202020204" pitchFamily="34" charset="0"/>
              </a:rPr>
            </a:br>
            <a:r>
              <a:rPr lang="en-US" sz="2200" kern="100" dirty="0">
                <a:effectLst/>
                <a:ea typeface="Aptos" panose="020B0004020202020204" pitchFamily="34" charset="0"/>
              </a:rPr>
              <a:t>the production of a broad range of wines.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dirty="0">
                <a:effectLst/>
                <a:ea typeface="Aptos" panose="020B0004020202020204" pitchFamily="34" charset="0"/>
              </a:rPr>
              <a:t>What Makes It Special: </a:t>
            </a:r>
            <a:r>
              <a:rPr lang="en-US" sz="2200" kern="100" dirty="0">
                <a:effectLst/>
                <a:ea typeface="Aptos" panose="020B0004020202020204" pitchFamily="34" charset="0"/>
              </a:rPr>
              <a:t>: </a:t>
            </a:r>
            <a:r>
              <a:rPr lang="en-US" sz="2200" kern="100" dirty="0" err="1">
                <a:effectLst/>
                <a:ea typeface="Aptos" panose="020B0004020202020204" pitchFamily="34" charset="0"/>
              </a:rPr>
              <a:t>Šumadija</a:t>
            </a:r>
            <a:r>
              <a:rPr lang="en-US" sz="2200" kern="100" dirty="0">
                <a:effectLst/>
                <a:ea typeface="Aptos" panose="020B0004020202020204" pitchFamily="34" charset="0"/>
              </a:rPr>
              <a:t> is Serbia’s wine powerhouse, </a:t>
            </a:r>
            <a:br>
              <a:rPr lang="en-US" sz="2200" kern="100" dirty="0">
                <a:effectLst/>
                <a:ea typeface="Aptos" panose="020B0004020202020204" pitchFamily="34" charset="0"/>
              </a:rPr>
            </a:br>
            <a:r>
              <a:rPr lang="en-US" sz="2200" dirty="0">
                <a:effectLst/>
                <a:ea typeface="Aptos" panose="020B0004020202020204" pitchFamily="34" charset="0"/>
              </a:rPr>
              <a:t>offering a diverse range of wines, from crisp, light whites to full-bodied </a:t>
            </a:r>
            <a:br>
              <a:rPr lang="en-US" sz="2200" dirty="0">
                <a:effectLst/>
                <a:ea typeface="Aptos" panose="020B0004020202020204" pitchFamily="34" charset="0"/>
              </a:rPr>
            </a:br>
            <a:r>
              <a:rPr lang="en-US" sz="2200" dirty="0">
                <a:effectLst/>
                <a:ea typeface="Aptos" panose="020B0004020202020204" pitchFamily="34" charset="0"/>
              </a:rPr>
              <a:t>reds. The region’s versatility makes it an ideal starting point for anyone </a:t>
            </a:r>
            <a:br>
              <a:rPr lang="en-US" sz="2200" dirty="0">
                <a:effectLst/>
                <a:ea typeface="Aptos" panose="020B0004020202020204" pitchFamily="34" charset="0"/>
              </a:rPr>
            </a:br>
            <a:r>
              <a:rPr lang="en-US" sz="2200" dirty="0">
                <a:effectLst/>
                <a:ea typeface="Aptos" panose="020B0004020202020204" pitchFamily="34" charset="0"/>
              </a:rPr>
              <a:t>new to Serbian wines, </a:t>
            </a:r>
            <a:r>
              <a:rPr lang="en-US" sz="2200" kern="100" dirty="0">
                <a:effectLst/>
                <a:ea typeface="Aptos" panose="020B0004020202020204" pitchFamily="34" charset="0"/>
              </a:rPr>
              <a:t>it combines tradition with modern winemaking </a:t>
            </a:r>
            <a:br>
              <a:rPr lang="en-US" sz="2200" kern="100" dirty="0">
                <a:effectLst/>
                <a:ea typeface="Aptos" panose="020B0004020202020204" pitchFamily="34" charset="0"/>
              </a:rPr>
            </a:br>
            <a:r>
              <a:rPr lang="en-US" sz="2200" kern="100" dirty="0">
                <a:effectLst/>
                <a:ea typeface="Aptos" panose="020B0004020202020204" pitchFamily="34" charset="0"/>
              </a:rPr>
              <a:t>techniques.</a:t>
            </a:r>
            <a:r>
              <a:rPr lang="en-US" sz="2200" dirty="0">
                <a:effectLst/>
                <a:ea typeface="Aptos" panose="020B0004020202020204" pitchFamily="34" charset="0"/>
              </a:rPr>
              <a:t>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dirty="0">
                <a:effectLst/>
                <a:ea typeface="Aptos" panose="020B0004020202020204" pitchFamily="34" charset="0"/>
              </a:rPr>
              <a:t>Visitors can sample everything from international varieties </a:t>
            </a:r>
            <a:br>
              <a:rPr lang="en-US" sz="2200" dirty="0">
                <a:effectLst/>
                <a:ea typeface="Aptos" panose="020B0004020202020204" pitchFamily="34" charset="0"/>
              </a:rPr>
            </a:br>
            <a:r>
              <a:rPr lang="en-US" sz="2200" dirty="0">
                <a:effectLst/>
                <a:ea typeface="Aptos" panose="020B0004020202020204" pitchFamily="34" charset="0"/>
              </a:rPr>
              <a:t>like Chardonnay to indigenous grapes like </a:t>
            </a:r>
            <a:r>
              <a:rPr lang="en-US" sz="2200" dirty="0" err="1">
                <a:effectLst/>
                <a:ea typeface="Aptos" panose="020B0004020202020204" pitchFamily="34" charset="0"/>
              </a:rPr>
              <a:t>Prokupac</a:t>
            </a:r>
            <a:r>
              <a:rPr lang="en-US" sz="2200" dirty="0">
                <a:effectLst/>
                <a:ea typeface="Aptos" panose="020B0004020202020204" pitchFamily="34" charset="0"/>
              </a:rPr>
              <a:t>​</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endParaRPr lang="en-US" sz="2200" kern="100" dirty="0">
              <a:effectLst/>
              <a:ea typeface="Aptos" panose="020B0004020202020204" pitchFamily="34" charset="0"/>
            </a:endParaRPr>
          </a:p>
        </p:txBody>
      </p:sp>
      <p:pic>
        <p:nvPicPr>
          <p:cNvPr id="4" name="Picture 3" descr="A map of the regions of serbia and kosovo&#10;&#10;Description automatically generated">
            <a:extLst>
              <a:ext uri="{FF2B5EF4-FFF2-40B4-BE49-F238E27FC236}">
                <a16:creationId xmlns:a16="http://schemas.microsoft.com/office/drawing/2014/main" id="{875DD408-B323-1E16-0184-B444E4FCEBA8}"/>
              </a:ext>
            </a:extLst>
          </p:cNvPr>
          <p:cNvPicPr>
            <a:picLocks noChangeAspect="1"/>
          </p:cNvPicPr>
          <p:nvPr/>
        </p:nvPicPr>
        <p:blipFill>
          <a:blip r:embed="rId3">
            <a:extLst>
              <a:ext uri="{28A0092B-C50C-407E-A947-70E740481C1C}">
                <a14:useLocalDpi xmlns:a14="http://schemas.microsoft.com/office/drawing/2010/main" val="0"/>
              </a:ext>
            </a:extLst>
          </a:blip>
          <a:srcRect l="4293"/>
          <a:stretch/>
        </p:blipFill>
        <p:spPr>
          <a:xfrm>
            <a:off x="8900160" y="2045259"/>
            <a:ext cx="3291840" cy="4812740"/>
          </a:xfrm>
          <a:prstGeom prst="rect">
            <a:avLst/>
          </a:prstGeom>
        </p:spPr>
      </p:pic>
    </p:spTree>
    <p:extLst>
      <p:ext uri="{BB962C8B-B14F-4D97-AF65-F5344CB8AC3E}">
        <p14:creationId xmlns:p14="http://schemas.microsoft.com/office/powerpoint/2010/main" val="762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0" y="1252976"/>
            <a:ext cx="9095232" cy="3810000"/>
          </a:xfrm>
        </p:spPr>
        <p:txBody>
          <a:bodyPr>
            <a:noAutofit/>
          </a:bodyPr>
          <a:lstStyle/>
          <a:p>
            <a:pPr algn="l">
              <a:lnSpc>
                <a:spcPct val="100000"/>
              </a:lnSpc>
            </a:pPr>
            <a:r>
              <a:rPr lang="en-US" sz="2400" b="1" dirty="0" err="1"/>
              <a:t>Fruška</a:t>
            </a:r>
            <a:r>
              <a:rPr lang="en-US" sz="2400" b="1" dirty="0"/>
              <a:t> Gora</a:t>
            </a:r>
            <a:r>
              <a:rPr lang="en-US" sz="2400" dirty="0"/>
              <a:t>: This region is like the cool kid on the block. It's got hills, it's got forests, and it's got some seriously good white wines. Ever tried Riesling with a Serbian twist?</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Production Size: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 is one of Serbia’s most historic wine regions and plays a major role in national wine production. Its rolling hills and sunny slopes make it an ideal place for grapes.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Terroir: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Gora’s limestone soils and sunny slopes provide ideal conditions for both red and white grape varieties. The region’s proximity to the Danube also moderates temperatures, allowing for slow, even ripening.</a:t>
            </a:r>
            <a:endParaRPr lang="en-US" sz="2400" kern="100" dirty="0">
              <a:latin typeface="Aptos" panose="020B0004020202020204" pitchFamily="34" charset="0"/>
              <a:ea typeface="Aptos" panose="020B0004020202020204" pitchFamily="34" charset="0"/>
            </a:endParaRPr>
          </a:p>
        </p:txBody>
      </p:sp>
      <p:pic>
        <p:nvPicPr>
          <p:cNvPr id="4" name="Picture 3" descr="A map of the regions of serbia and kosovo&#10;&#10;Description automatically generated">
            <a:extLst>
              <a:ext uri="{FF2B5EF4-FFF2-40B4-BE49-F238E27FC236}">
                <a16:creationId xmlns:a16="http://schemas.microsoft.com/office/drawing/2014/main" id="{9845E464-F0C7-AD91-26E9-6510A9538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663" y="1252976"/>
            <a:ext cx="2894337" cy="3810000"/>
          </a:xfrm>
          <a:prstGeom prst="rect">
            <a:avLst/>
          </a:prstGeom>
        </p:spPr>
      </p:pic>
      <p:sp>
        <p:nvSpPr>
          <p:cNvPr id="6" name="TextBox 5">
            <a:extLst>
              <a:ext uri="{FF2B5EF4-FFF2-40B4-BE49-F238E27FC236}">
                <a16:creationId xmlns:a16="http://schemas.microsoft.com/office/drawing/2014/main" id="{F62B3801-53A4-47C3-E45B-B3109C1A771A}"/>
              </a:ext>
            </a:extLst>
          </p:cNvPr>
          <p:cNvSpPr txBox="1"/>
          <p:nvPr/>
        </p:nvSpPr>
        <p:spPr>
          <a:xfrm>
            <a:off x="9684758" y="2162928"/>
            <a:ext cx="1185672" cy="307777"/>
          </a:xfrm>
          <a:prstGeom prst="rect">
            <a:avLst/>
          </a:prstGeom>
          <a:noFill/>
        </p:spPr>
        <p:txBody>
          <a:bodyPr wrap="square">
            <a:spAutoFit/>
          </a:bodyPr>
          <a:lstStyle/>
          <a:p>
            <a:r>
              <a:rPr lang="en-US" sz="1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 Gora </a:t>
            </a:r>
            <a:endParaRPr lang="en-US" sz="1400" dirty="0"/>
          </a:p>
        </p:txBody>
      </p:sp>
      <p:sp>
        <p:nvSpPr>
          <p:cNvPr id="8" name="TextBox 7">
            <a:extLst>
              <a:ext uri="{FF2B5EF4-FFF2-40B4-BE49-F238E27FC236}">
                <a16:creationId xmlns:a16="http://schemas.microsoft.com/office/drawing/2014/main" id="{F96EBCB5-4E7E-91F6-D7BD-078E3D58B116}"/>
              </a:ext>
            </a:extLst>
          </p:cNvPr>
          <p:cNvSpPr txBox="1"/>
          <p:nvPr/>
        </p:nvSpPr>
        <p:spPr>
          <a:xfrm>
            <a:off x="304800" y="5062976"/>
            <a:ext cx="11728704" cy="1200329"/>
          </a:xfrm>
          <a:prstGeom prst="rect">
            <a:avLst/>
          </a:prstGeom>
          <a:noFill/>
        </p:spPr>
        <p:txBody>
          <a:bodyPr wrap="square">
            <a:spAutoFit/>
          </a:bodyPr>
          <a:lstStyle/>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 Varieties: Merlot, Cabernet Sauvignon, and the indigenous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grape thrive here. The red wines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 are especially well-regarded, often characterized by their richness and complexity.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47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1" y="1252976"/>
            <a:ext cx="6364224" cy="3810000"/>
          </a:xfrm>
        </p:spPr>
        <p:txBody>
          <a:bodyPr>
            <a:noAutofit/>
          </a:bodyPr>
          <a:lstStyle/>
          <a:p>
            <a:pPr algn="l">
              <a:lnSpc>
                <a:spcPct val="100000"/>
              </a:lnSpc>
            </a:pPr>
            <a:r>
              <a:rPr lang="en-US" sz="2400" b="1" dirty="0" err="1"/>
              <a:t>Fruška</a:t>
            </a:r>
            <a:r>
              <a:rPr lang="en-US" sz="2400" b="1" dirty="0"/>
              <a:t> Gora</a:t>
            </a:r>
            <a:r>
              <a:rPr lang="en-US" sz="2400" dirty="0"/>
              <a:t>:</a:t>
            </a:r>
          </a:p>
          <a:p>
            <a:pPr marL="342900" indent="-342900" algn="l">
              <a:lnSpc>
                <a:spcPct val="100000"/>
              </a:lnSpc>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Makes It Special: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 is often called the “Serbian Bordeaux” due to its ability to produce powerful, age-worthy red wines. </a:t>
            </a:r>
          </a:p>
          <a:p>
            <a:pPr marL="342900" indent="-342900" algn="l">
              <a:lnSpc>
                <a:spcPct val="100000"/>
              </a:lnSpc>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indigenous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grape, with its bold, tannic structure, has been grown in the region for centuries and is gaining renewed attention. </a:t>
            </a:r>
          </a:p>
          <a:p>
            <a:pPr marL="342900" indent="-342900" algn="l">
              <a:lnSpc>
                <a:spcPct val="100000"/>
              </a:lnSpc>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 also produces high-quality white wines, making it a versatile wine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0000"/>
              </a:lnSpc>
            </a:pPr>
            <a:endParaRPr lang="en-US" sz="2400" kern="100" dirty="0">
              <a:latin typeface="Aptos" panose="020B0004020202020204" pitchFamily="34" charset="0"/>
              <a:ea typeface="Aptos" panose="020B0004020202020204" pitchFamily="34" charset="0"/>
            </a:endParaRPr>
          </a:p>
        </p:txBody>
      </p:sp>
      <p:pic>
        <p:nvPicPr>
          <p:cNvPr id="7" name="Picture 6" descr="A bottle of wine next to grapes&#10;&#10;Description automatically generated">
            <a:extLst>
              <a:ext uri="{FF2B5EF4-FFF2-40B4-BE49-F238E27FC236}">
                <a16:creationId xmlns:a16="http://schemas.microsoft.com/office/drawing/2014/main" id="{7B32BDC4-0EC2-CC2D-AC06-2A1498323F20}"/>
              </a:ext>
            </a:extLst>
          </p:cNvPr>
          <p:cNvPicPr>
            <a:picLocks noChangeAspect="1"/>
          </p:cNvPicPr>
          <p:nvPr/>
        </p:nvPicPr>
        <p:blipFill>
          <a:blip r:embed="rId2">
            <a:extLst>
              <a:ext uri="{28A0092B-C50C-407E-A947-70E740481C1C}">
                <a14:useLocalDpi xmlns:a14="http://schemas.microsoft.com/office/drawing/2010/main" val="0"/>
              </a:ext>
            </a:extLst>
          </a:blip>
          <a:srcRect l="17438"/>
          <a:stretch/>
        </p:blipFill>
        <p:spPr>
          <a:xfrm>
            <a:off x="6669024" y="1274711"/>
            <a:ext cx="5522976" cy="5579633"/>
          </a:xfrm>
          <a:prstGeom prst="rect">
            <a:avLst/>
          </a:prstGeom>
        </p:spPr>
      </p:pic>
    </p:spTree>
    <p:extLst>
      <p:ext uri="{BB962C8B-B14F-4D97-AF65-F5344CB8AC3E}">
        <p14:creationId xmlns:p14="http://schemas.microsoft.com/office/powerpoint/2010/main" val="26096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A Journey Through the Balkans</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658368" y="1170433"/>
            <a:ext cx="10960608" cy="138094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Allow me to start with an assumption, like me, you are all wine lovers!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Ever wondered what's happening in the world of wine beyond the usual suspects like France, Italy, or California? </a:t>
            </a: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ottle and glasses of wine on a barrel&#10;&#10;Description automatically generated">
            <a:extLst>
              <a:ext uri="{FF2B5EF4-FFF2-40B4-BE49-F238E27FC236}">
                <a16:creationId xmlns:a16="http://schemas.microsoft.com/office/drawing/2014/main" id="{1063648C-D3EE-8226-3C02-403060D1A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552" y="2551378"/>
            <a:ext cx="8156448" cy="4336339"/>
          </a:xfrm>
          <a:prstGeom prst="rect">
            <a:avLst/>
          </a:prstGeom>
        </p:spPr>
      </p:pic>
      <p:sp>
        <p:nvSpPr>
          <p:cNvPr id="9" name="TextBox 8">
            <a:extLst>
              <a:ext uri="{FF2B5EF4-FFF2-40B4-BE49-F238E27FC236}">
                <a16:creationId xmlns:a16="http://schemas.microsoft.com/office/drawing/2014/main" id="{A97E385A-0E55-DBF5-BCB5-23E5E25B3E19}"/>
              </a:ext>
            </a:extLst>
          </p:cNvPr>
          <p:cNvSpPr txBox="1"/>
          <p:nvPr/>
        </p:nvSpPr>
        <p:spPr>
          <a:xfrm>
            <a:off x="658368" y="2588328"/>
            <a:ext cx="3377184" cy="3983463"/>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Well, buckle up, because we're about to take a fascinating journey through Serbia's wine country.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You might be thinking, "Serbia? Really?" Trust me, you're in for a treat! </a:t>
            </a:r>
          </a:p>
        </p:txBody>
      </p:sp>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52975"/>
            <a:ext cx="11594592" cy="5605025"/>
          </a:xfrm>
        </p:spPr>
        <p:txBody>
          <a:bodyPr>
            <a:noAutofit/>
          </a:bodyPr>
          <a:lstStyle/>
          <a:p>
            <a:pPr algn="l"/>
            <a:r>
              <a:rPr lang="en-US" sz="2400" b="1" dirty="0" err="1"/>
              <a:t>Župa</a:t>
            </a:r>
            <a:r>
              <a:rPr lang="en-US" sz="2400" b="1" dirty="0"/>
              <a:t>: Serbia’s Largest Wine Region</a:t>
            </a:r>
            <a:endParaRPr lang="en-US" sz="2400" dirty="0"/>
          </a:p>
          <a:p>
            <a:pPr marL="342900" indent="-342900" algn="l">
              <a:buFont typeface="Arial" panose="020B0604020202020204" pitchFamily="34" charset="0"/>
              <a:buChar char="•"/>
            </a:pPr>
            <a:r>
              <a:rPr lang="en-US" sz="2400" dirty="0"/>
              <a:t>The </a:t>
            </a:r>
            <a:r>
              <a:rPr lang="en-US" sz="2400" dirty="0" err="1"/>
              <a:t>Župa</a:t>
            </a:r>
            <a:r>
              <a:rPr lang="en-US" sz="2400" dirty="0"/>
              <a:t> wine region, centered around </a:t>
            </a:r>
            <a:br>
              <a:rPr lang="en-US" sz="2400" dirty="0"/>
            </a:br>
            <a:r>
              <a:rPr lang="en-US" sz="2400" dirty="0" err="1"/>
              <a:t>Aleksandrovac</a:t>
            </a:r>
            <a:r>
              <a:rPr lang="en-US" sz="2400" dirty="0"/>
              <a:t>, is one of Serbia’s most </a:t>
            </a:r>
            <a:br>
              <a:rPr lang="en-US" sz="2400" dirty="0"/>
            </a:br>
            <a:r>
              <a:rPr lang="en-US" sz="2400" dirty="0"/>
              <a:t>important and historic viticultural areas, </a:t>
            </a:r>
            <a:br>
              <a:rPr lang="en-US" sz="2400" dirty="0"/>
            </a:br>
            <a:r>
              <a:rPr lang="en-US" sz="2400" dirty="0"/>
              <a:t>spanning about 3,000 hectares. </a:t>
            </a:r>
          </a:p>
          <a:p>
            <a:pPr marL="342900" indent="-342900" algn="l">
              <a:buFont typeface="Arial" panose="020B0604020202020204" pitchFamily="34" charset="0"/>
              <a:buChar char="•"/>
            </a:pPr>
            <a:r>
              <a:rPr lang="en-US" sz="2400" dirty="0"/>
              <a:t>This region has a deep-rooted winemaking tradition that goes back to the 12th century, when grapevines were cultivated for the </a:t>
            </a:r>
            <a:r>
              <a:rPr lang="en-US" sz="2400" dirty="0" err="1"/>
              <a:t>Studenica</a:t>
            </a:r>
            <a:r>
              <a:rPr lang="en-US" sz="2400" dirty="0"/>
              <a:t> Monastery under the rule of the Serbian medieval </a:t>
            </a:r>
            <a:r>
              <a:rPr lang="en-US" sz="2400" dirty="0" err="1"/>
              <a:t>Nemanjić</a:t>
            </a:r>
            <a:r>
              <a:rPr lang="en-US" sz="2400" dirty="0"/>
              <a:t> dynasty. </a:t>
            </a:r>
          </a:p>
          <a:p>
            <a:pPr marL="342900" indent="-342900" algn="l">
              <a:buFont typeface="Arial" panose="020B0604020202020204" pitchFamily="34" charset="0"/>
              <a:buChar char="•"/>
            </a:pPr>
            <a:r>
              <a:rPr lang="en-US" sz="2400" dirty="0" err="1"/>
              <a:t>Župa</a:t>
            </a:r>
            <a:r>
              <a:rPr lang="en-US" sz="2400" dirty="0"/>
              <a:t>, located in southern Serbia, is a Subarea in the country’s largest and one of its most historically significant wine regions. This area has been at the heart of Serbian viticulture for centuries, dating back to the </a:t>
            </a:r>
            <a:r>
              <a:rPr lang="en-US" sz="2400" dirty="0" err="1"/>
              <a:t>Nemanjić</a:t>
            </a:r>
            <a:r>
              <a:rPr lang="en-US" sz="2400" dirty="0"/>
              <a:t> dynasty in the 12th century, when local villages began producing wine for monasteries. </a:t>
            </a:r>
          </a:p>
          <a:p>
            <a:pPr marL="342900" indent="-342900" algn="l">
              <a:buFont typeface="Arial" panose="020B0604020202020204" pitchFamily="34" charset="0"/>
              <a:buChar char="•"/>
            </a:pPr>
            <a:r>
              <a:rPr lang="en-US" sz="2400" dirty="0"/>
              <a:t>Today, </a:t>
            </a:r>
            <a:r>
              <a:rPr lang="en-US" sz="2400" dirty="0" err="1"/>
              <a:t>Župa</a:t>
            </a:r>
            <a:r>
              <a:rPr lang="en-US" sz="2400" dirty="0"/>
              <a:t> is a hub for traditional Serbian grape varieties like </a:t>
            </a:r>
            <a:r>
              <a:rPr lang="en-US" sz="2400" dirty="0" err="1"/>
              <a:t>Prokupac</a:t>
            </a:r>
            <a:r>
              <a:rPr lang="en-US" sz="2400" dirty="0"/>
              <a:t> and </a:t>
            </a:r>
            <a:r>
              <a:rPr lang="en-US" sz="2400" dirty="0" err="1"/>
              <a:t>Tamjanika</a:t>
            </a:r>
            <a:r>
              <a:rPr lang="en-US" sz="2400" dirty="0"/>
              <a:t>, producing a range of red, white, and rosé wines​. </a:t>
            </a:r>
          </a:p>
          <a:p>
            <a:pPr algn="l"/>
            <a:endParaRPr lang="en-US" sz="2400" dirty="0"/>
          </a:p>
        </p:txBody>
      </p:sp>
      <p:pic>
        <p:nvPicPr>
          <p:cNvPr id="6" name="Picture 5" descr="A map of a region&#10;&#10;Description automatically generated">
            <a:extLst>
              <a:ext uri="{FF2B5EF4-FFF2-40B4-BE49-F238E27FC236}">
                <a16:creationId xmlns:a16="http://schemas.microsoft.com/office/drawing/2014/main" id="{78CE4D0D-B1B6-3758-3480-99E60D59DBD3}"/>
              </a:ext>
            </a:extLst>
          </p:cNvPr>
          <p:cNvPicPr>
            <a:picLocks noChangeAspect="1"/>
          </p:cNvPicPr>
          <p:nvPr/>
        </p:nvPicPr>
        <p:blipFill>
          <a:blip r:embed="rId2">
            <a:extLst>
              <a:ext uri="{28A0092B-C50C-407E-A947-70E740481C1C}">
                <a14:useLocalDpi xmlns:a14="http://schemas.microsoft.com/office/drawing/2010/main" val="0"/>
              </a:ext>
            </a:extLst>
          </a:blip>
          <a:srcRect l="46767" t="40901" b="32252"/>
          <a:stretch/>
        </p:blipFill>
        <p:spPr>
          <a:xfrm>
            <a:off x="6427682" y="1274712"/>
            <a:ext cx="5764318" cy="1841157"/>
          </a:xfrm>
          <a:prstGeom prst="rect">
            <a:avLst/>
          </a:prstGeom>
        </p:spPr>
      </p:pic>
    </p:spTree>
    <p:extLst>
      <p:ext uri="{BB962C8B-B14F-4D97-AF65-F5344CB8AC3E}">
        <p14:creationId xmlns:p14="http://schemas.microsoft.com/office/powerpoint/2010/main" val="23921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52975"/>
            <a:ext cx="11594592" cy="5605025"/>
          </a:xfrm>
        </p:spPr>
        <p:txBody>
          <a:bodyPr>
            <a:noAutofit/>
          </a:bodyPr>
          <a:lstStyle/>
          <a:p>
            <a:pPr algn="l">
              <a:lnSpc>
                <a:spcPct val="100000"/>
              </a:lnSpc>
            </a:pPr>
            <a:r>
              <a:rPr lang="en-US" sz="2200" b="1" dirty="0" err="1"/>
              <a:t>Župa</a:t>
            </a:r>
            <a:r>
              <a:rPr lang="en-US" sz="2200" b="1" dirty="0"/>
              <a:t>: </a:t>
            </a:r>
          </a:p>
          <a:p>
            <a:pPr marL="342900" indent="-342900" algn="l">
              <a:lnSpc>
                <a:spcPct val="100000"/>
              </a:lnSpc>
              <a:buFont typeface="Arial" panose="020B0604020202020204" pitchFamily="34" charset="0"/>
              <a:buChar char="•"/>
            </a:pPr>
            <a:r>
              <a:rPr lang="en-US" sz="2200" b="1" dirty="0"/>
              <a:t>Terroir</a:t>
            </a:r>
            <a:r>
              <a:rPr lang="en-US" sz="2200" dirty="0"/>
              <a:t>: </a:t>
            </a:r>
            <a:r>
              <a:rPr lang="en-US" sz="2200" dirty="0" err="1"/>
              <a:t>Župa’s</a:t>
            </a:r>
            <a:r>
              <a:rPr lang="en-US" sz="2200" dirty="0"/>
              <a:t> continental climate, with hot summers and cold winters, creates ideal conditions for grape growing. The region's varied soil types, including clay and limestone, contribute to the complexity and character of its wines, making them unique​.</a:t>
            </a:r>
          </a:p>
          <a:p>
            <a:pPr marL="342900" indent="-342900" algn="l">
              <a:lnSpc>
                <a:spcPct val="100000"/>
              </a:lnSpc>
              <a:buFont typeface="Arial" panose="020B0604020202020204" pitchFamily="34" charset="0"/>
              <a:buChar char="•"/>
            </a:pPr>
            <a:r>
              <a:rPr lang="en-US" sz="2200" b="1" dirty="0"/>
              <a:t>Grape Varieties</a:t>
            </a:r>
            <a:r>
              <a:rPr lang="en-US" sz="2200" dirty="0"/>
              <a:t>: The key grape varieties in </a:t>
            </a:r>
            <a:r>
              <a:rPr lang="en-US" sz="2200" dirty="0" err="1"/>
              <a:t>Župa</a:t>
            </a:r>
            <a:r>
              <a:rPr lang="en-US" sz="2200" dirty="0"/>
              <a:t> include </a:t>
            </a:r>
            <a:r>
              <a:rPr lang="en-US" sz="2200" b="1" dirty="0" err="1"/>
              <a:t>Prokupac</a:t>
            </a:r>
            <a:r>
              <a:rPr lang="en-US" sz="2200" dirty="0"/>
              <a:t>, which is Serbia’s flagship red variety, and </a:t>
            </a:r>
            <a:r>
              <a:rPr lang="en-US" sz="2200" b="1" dirty="0" err="1"/>
              <a:t>Tamjanika</a:t>
            </a:r>
            <a:r>
              <a:rPr lang="en-US" sz="2200" dirty="0"/>
              <a:t>, a local clone of Muscat Blanc à Petits Grains. </a:t>
            </a:r>
            <a:r>
              <a:rPr lang="en-US" sz="2200" dirty="0" err="1"/>
              <a:t>Prokupac</a:t>
            </a:r>
            <a:r>
              <a:rPr lang="en-US" sz="2200" dirty="0"/>
              <a:t> produces robust, deeply flavorful reds, while </a:t>
            </a:r>
            <a:r>
              <a:rPr lang="en-US" sz="2200" dirty="0" err="1"/>
              <a:t>Tamjanika</a:t>
            </a:r>
            <a:r>
              <a:rPr lang="en-US" sz="2200" dirty="0"/>
              <a:t> is known for its highly aromatic white wines, with floral and fruity notes that pair beautifully with desserts​. </a:t>
            </a:r>
          </a:p>
          <a:p>
            <a:pPr marL="342900" indent="-342900" algn="l">
              <a:lnSpc>
                <a:spcPct val="100000"/>
              </a:lnSpc>
              <a:buFont typeface="Arial" panose="020B0604020202020204" pitchFamily="34" charset="0"/>
              <a:buChar char="•"/>
            </a:pPr>
            <a:r>
              <a:rPr lang="en-US" sz="2200" b="1" dirty="0"/>
              <a:t>Production Size</a:t>
            </a:r>
            <a:r>
              <a:rPr lang="en-US" sz="2200" dirty="0"/>
              <a:t>: </a:t>
            </a:r>
            <a:r>
              <a:rPr lang="en-US" sz="2200" dirty="0" err="1"/>
              <a:t>Župa’s</a:t>
            </a:r>
            <a:r>
              <a:rPr lang="en-US" sz="2200" dirty="0"/>
              <a:t> wine production is renowned for its quality rather than sheer volume, despite its large vineyard area. It surpasses regions like </a:t>
            </a:r>
            <a:r>
              <a:rPr lang="en-US" sz="2200" dirty="0" err="1"/>
              <a:t>Fruška</a:t>
            </a:r>
            <a:r>
              <a:rPr lang="en-US" sz="2200" dirty="0"/>
              <a:t> Gora and </a:t>
            </a:r>
            <a:r>
              <a:rPr lang="en-US" sz="2200" dirty="0" err="1"/>
              <a:t>Šumadija</a:t>
            </a:r>
            <a:r>
              <a:rPr lang="en-US" sz="2200" dirty="0"/>
              <a:t> in size, making it vital to Serbia's wine industry​. </a:t>
            </a:r>
          </a:p>
          <a:p>
            <a:pPr marL="342900" indent="-342900" algn="l">
              <a:lnSpc>
                <a:spcPct val="100000"/>
              </a:lnSpc>
              <a:buFont typeface="Arial" panose="020B0604020202020204" pitchFamily="34" charset="0"/>
              <a:buChar char="•"/>
            </a:pPr>
            <a:r>
              <a:rPr lang="en-US" sz="2200" b="1" dirty="0"/>
              <a:t>What Makes It Special</a:t>
            </a:r>
            <a:r>
              <a:rPr lang="en-US" sz="2200" dirty="0"/>
              <a:t>: Known as the heartland of Serbian winemaking, </a:t>
            </a:r>
            <a:r>
              <a:rPr lang="en-US" sz="2200" dirty="0" err="1"/>
              <a:t>Župa’s</a:t>
            </a:r>
            <a:r>
              <a:rPr lang="en-US" sz="2200" dirty="0"/>
              <a:t> focus on indigenous grape varieties gives its wines a distinct identity. </a:t>
            </a:r>
          </a:p>
          <a:p>
            <a:pPr algn="l">
              <a:lnSpc>
                <a:spcPct val="100000"/>
              </a:lnSpc>
            </a:pPr>
            <a:endParaRPr lang="en-US" sz="2200" dirty="0"/>
          </a:p>
          <a:p>
            <a:pPr algn="l"/>
            <a:endParaRPr lang="en-US" sz="2400" dirty="0"/>
          </a:p>
        </p:txBody>
      </p:sp>
    </p:spTree>
    <p:extLst>
      <p:ext uri="{BB962C8B-B14F-4D97-AF65-F5344CB8AC3E}">
        <p14:creationId xmlns:p14="http://schemas.microsoft.com/office/powerpoint/2010/main" val="18355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52975"/>
            <a:ext cx="11594592" cy="5605024"/>
          </a:xfrm>
        </p:spPr>
        <p:txBody>
          <a:bodyPr>
            <a:noAutofit/>
          </a:bodyPr>
          <a:lstStyle/>
          <a:p>
            <a:pPr marL="0" marR="0" algn="l">
              <a:lnSpc>
                <a:spcPct val="100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South Serbia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NiSuva</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South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Monovia</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Production Size: Although less prominent than the northern regions, South Serbia is gaining recognition for its quality-focused wine production.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warm, dry climate and higher altitudes of South Serbia create excellent growing conditions for robust red wines. The region’s soils are varied, with a mix of clay, sand, and limestone, contributing to the complexity of its wines.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Grape Varieties: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Red grapes dominate here, with varieties like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and Cabernet Sauvignon leading the way. The wines from this region tend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to be bold and full-bodied, with intense fruit flavors and firm tannins.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What Makes It Special: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South Serbia is on the rise, producing increasingly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acclaimed wines. Its combination of climate and terroir allows for the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production of concentrated, age-worthy wines. </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While still developing its reputation, the region’s winemakers are pushing </a:t>
            </a:r>
            <a:br>
              <a:rPr lang="en-US" sz="2200" kern="100" dirty="0">
                <a:ea typeface="Aptos" panose="020B0004020202020204" pitchFamily="34"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boundaries and gaining recognition on the international stage​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2400" dirty="0"/>
          </a:p>
        </p:txBody>
      </p:sp>
      <p:pic>
        <p:nvPicPr>
          <p:cNvPr id="4" name="Picture 3" descr="A map of the regions of serbia and kosovo&#10;&#10;Description automatically generated">
            <a:extLst>
              <a:ext uri="{FF2B5EF4-FFF2-40B4-BE49-F238E27FC236}">
                <a16:creationId xmlns:a16="http://schemas.microsoft.com/office/drawing/2014/main" id="{01F2A41E-FC5C-1572-9850-095D34BA0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184" y="3279050"/>
            <a:ext cx="2718816" cy="3578950"/>
          </a:xfrm>
          <a:prstGeom prst="rect">
            <a:avLst/>
          </a:prstGeom>
        </p:spPr>
      </p:pic>
    </p:spTree>
    <p:extLst>
      <p:ext uri="{BB962C8B-B14F-4D97-AF65-F5344CB8AC3E}">
        <p14:creationId xmlns:p14="http://schemas.microsoft.com/office/powerpoint/2010/main" val="1151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Serbia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158242"/>
            <a:ext cx="11899392" cy="5699758"/>
          </a:xfrm>
        </p:spPr>
        <p:txBody>
          <a:bodyPr>
            <a:noAutofit/>
          </a:bodyPr>
          <a:lstStyle/>
          <a:p>
            <a:pPr marL="457200" indent="-457200" algn="l">
              <a:buFont typeface="Arial" panose="020B0604020202020204" pitchFamily="34" charset="0"/>
              <a:buChar char="•"/>
            </a:pPr>
            <a:r>
              <a:rPr lang="en-US" b="1" dirty="0"/>
              <a:t>Subotica</a:t>
            </a:r>
            <a:r>
              <a:rPr lang="en-US" dirty="0"/>
              <a:t>, located in the northernmost part of </a:t>
            </a:r>
            <a:br>
              <a:rPr lang="en-US" dirty="0"/>
            </a:br>
            <a:r>
              <a:rPr lang="en-US" dirty="0"/>
              <a:t>Serbia near the Hungarian border, is a rising </a:t>
            </a:r>
            <a:br>
              <a:rPr lang="en-US" dirty="0"/>
            </a:br>
            <a:r>
              <a:rPr lang="en-US" dirty="0"/>
              <a:t>star in the country's wine scene. </a:t>
            </a:r>
          </a:p>
          <a:p>
            <a:pPr marL="457200" indent="-457200" algn="l">
              <a:buFont typeface="Arial" panose="020B0604020202020204" pitchFamily="34" charset="0"/>
              <a:buChar char="•"/>
            </a:pPr>
            <a:r>
              <a:rPr lang="en-US" dirty="0"/>
              <a:t>The region benefits from a unique combination </a:t>
            </a:r>
            <a:br>
              <a:rPr lang="en-US" dirty="0"/>
            </a:br>
            <a:r>
              <a:rPr lang="en-US" dirty="0"/>
              <a:t>of continental and Pannonian climates, which creates excellent growing conditions for a variety of grapes. </a:t>
            </a:r>
          </a:p>
          <a:p>
            <a:pPr marL="457200" indent="-457200" algn="l">
              <a:buFont typeface="Arial" panose="020B0604020202020204" pitchFamily="34" charset="0"/>
              <a:buChar char="•"/>
            </a:pPr>
            <a:r>
              <a:rPr lang="en-US" dirty="0"/>
              <a:t>This climate diversity allows Subotica to produce both crisp white wines and elegant red wines, showcasing its versatility. </a:t>
            </a:r>
          </a:p>
          <a:p>
            <a:pPr marL="457200" indent="-457200" algn="l">
              <a:buFont typeface="Arial" panose="020B0604020202020204" pitchFamily="34" charset="0"/>
              <a:buChar char="•"/>
            </a:pPr>
            <a:r>
              <a:rPr lang="en-US" dirty="0"/>
              <a:t>The white wines from Subotica tend to be fresh, with bright acidity and fruity notes, often featuring local grape varieties like </a:t>
            </a:r>
            <a:r>
              <a:rPr lang="en-US" dirty="0" err="1"/>
              <a:t>Grašac</a:t>
            </a:r>
            <a:r>
              <a:rPr lang="en-US" dirty="0"/>
              <a:t> (</a:t>
            </a:r>
            <a:r>
              <a:rPr lang="en-US" dirty="0" err="1"/>
              <a:t>Welschriesling</a:t>
            </a:r>
            <a:r>
              <a:rPr lang="en-US" dirty="0"/>
              <a:t>). </a:t>
            </a:r>
          </a:p>
          <a:p>
            <a:pPr marL="457200" indent="-457200" algn="l">
              <a:buFont typeface="Arial" panose="020B0604020202020204" pitchFamily="34" charset="0"/>
              <a:buChar char="•"/>
            </a:pPr>
            <a:r>
              <a:rPr lang="en-US" dirty="0"/>
              <a:t>The reds are typically more refined and elegant, with smooth tannins and a rich, complex flavor profile. This ability to excel at both styles makes Subotica an intriguing wine region, standing out for its high-quality offerings.</a:t>
            </a:r>
          </a:p>
          <a:p>
            <a:pPr lvl="0" algn="l"/>
            <a:endParaRPr lang="en-US" dirty="0"/>
          </a:p>
        </p:txBody>
      </p:sp>
      <p:pic>
        <p:nvPicPr>
          <p:cNvPr id="5" name="Picture 4" descr="A map of the regions of serbia and kosovo&#10;&#10;Description automatically generated">
            <a:extLst>
              <a:ext uri="{FF2B5EF4-FFF2-40B4-BE49-F238E27FC236}">
                <a16:creationId xmlns:a16="http://schemas.microsoft.com/office/drawing/2014/main" id="{87C14F9B-F842-7CDB-911E-EC08EBD86023}"/>
              </a:ext>
            </a:extLst>
          </p:cNvPr>
          <p:cNvPicPr>
            <a:picLocks noChangeAspect="1"/>
          </p:cNvPicPr>
          <p:nvPr/>
        </p:nvPicPr>
        <p:blipFill>
          <a:blip r:embed="rId2">
            <a:extLst>
              <a:ext uri="{28A0092B-C50C-407E-A947-70E740481C1C}">
                <a14:useLocalDpi xmlns:a14="http://schemas.microsoft.com/office/drawing/2010/main" val="0"/>
              </a:ext>
            </a:extLst>
          </a:blip>
          <a:srcRect r="5797" b="73999"/>
          <a:stretch/>
        </p:blipFill>
        <p:spPr>
          <a:xfrm>
            <a:off x="7561248" y="1158241"/>
            <a:ext cx="4630751" cy="1682495"/>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5"/>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Final Thoughts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6"/>
            <a:ext cx="10643616" cy="5535167"/>
          </a:xfrm>
        </p:spPr>
        <p:txBody>
          <a:bodyPr>
            <a:noAutofit/>
          </a:bodyPr>
          <a:lstStyle/>
          <a:p>
            <a:pPr marL="457200" indent="-457200" algn="l">
              <a:buFont typeface="Arial" panose="020B0604020202020204" pitchFamily="34" charset="0"/>
              <a:buChar char="•"/>
            </a:pPr>
            <a:r>
              <a:rPr lang="en-US" dirty="0"/>
              <a:t>Serbia's wine regions are a fascinating mix of long-standing traditions and modern winemaking techniques. </a:t>
            </a:r>
          </a:p>
          <a:p>
            <a:pPr marL="457200" indent="-457200" algn="l">
              <a:buFont typeface="Arial" panose="020B0604020202020204" pitchFamily="34" charset="0"/>
              <a:buChar char="•"/>
            </a:pPr>
            <a:r>
              <a:rPr lang="en-US" dirty="0"/>
              <a:t>Each region boasts distinct characteristics that reflect its climate, soil, and history. </a:t>
            </a:r>
            <a:r>
              <a:rPr lang="en-US" dirty="0" err="1"/>
              <a:t>Fruška</a:t>
            </a:r>
            <a:r>
              <a:rPr lang="en-US" dirty="0"/>
              <a:t> Gora, for example, is known for its robust red wines, especially from local grapes like </a:t>
            </a:r>
            <a:r>
              <a:rPr lang="en-US" dirty="0" err="1"/>
              <a:t>Prokupac</a:t>
            </a:r>
            <a:r>
              <a:rPr lang="en-US" dirty="0"/>
              <a:t> and international varietals such as Merlot and Cabernet Sauvignon. </a:t>
            </a:r>
          </a:p>
          <a:p>
            <a:pPr marL="457200" indent="-457200" algn="l">
              <a:buFont typeface="Arial" panose="020B0604020202020204" pitchFamily="34" charset="0"/>
              <a:buChar char="•"/>
            </a:pPr>
            <a:r>
              <a:rPr lang="en-US" dirty="0"/>
              <a:t>These wines tend to be full-bodied, with deep flavors and complexity. Meanwhile, the </a:t>
            </a:r>
            <a:r>
              <a:rPr lang="en-US" dirty="0" err="1"/>
              <a:t>Šumadija</a:t>
            </a:r>
            <a:r>
              <a:rPr lang="en-US" dirty="0"/>
              <a:t> region, with its more moderate climate, produces aromatic white wines, including varieties like Sauvignon Blanc and Chardonnay. </a:t>
            </a:r>
          </a:p>
          <a:p>
            <a:pPr marL="457200" indent="-457200" algn="l">
              <a:buFont typeface="Arial" panose="020B0604020202020204" pitchFamily="34" charset="0"/>
              <a:buChar char="•"/>
            </a:pPr>
            <a:r>
              <a:rPr lang="en-US" dirty="0"/>
              <a:t>These wines are often fresh and crisp, with delicate floral and fruit notes. Whether you prefer bold reds or light, refreshing whites, Serbia’s diverse wine regions offer something for every palate.</a:t>
            </a:r>
          </a:p>
        </p:txBody>
      </p:sp>
    </p:spTree>
    <p:extLst>
      <p:ext uri="{BB962C8B-B14F-4D97-AF65-F5344CB8AC3E}">
        <p14:creationId xmlns:p14="http://schemas.microsoft.com/office/powerpoint/2010/main" val="10762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b="1" dirty="0"/>
              <a:t>What's in the Bottle?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316736" y="1560577"/>
            <a:ext cx="9406002" cy="5297423"/>
          </a:xfrm>
        </p:spPr>
        <p:txBody>
          <a:bodyPr>
            <a:normAutofit/>
          </a:bodyPr>
          <a:lstStyle/>
          <a:p>
            <a:pPr algn="l"/>
            <a:r>
              <a:rPr lang="en-US" b="1" dirty="0"/>
              <a:t>Serbia's Grape Varieties</a:t>
            </a:r>
            <a:endParaRPr lang="en-US" dirty="0"/>
          </a:p>
          <a:p>
            <a:pPr marL="457200" indent="-457200" algn="l">
              <a:buFont typeface="Arial" panose="020B0604020202020204" pitchFamily="34" charset="0"/>
              <a:buChar char="•"/>
            </a:pPr>
            <a:r>
              <a:rPr lang="en-US" dirty="0"/>
              <a:t>Now, let's talk grapes. Serbia's got some varieties that might make you scratch your head, but trust me, your taste buds will thank you for trying them. </a:t>
            </a:r>
          </a:p>
          <a:p>
            <a:pPr algn="l"/>
            <a:r>
              <a:rPr lang="en-US" b="1" dirty="0"/>
              <a:t>Whites</a:t>
            </a:r>
            <a:endParaRPr lang="en-US" dirty="0"/>
          </a:p>
          <a:p>
            <a:pPr marL="457200" lvl="0" indent="-457200" algn="l">
              <a:buFont typeface="Arial" panose="020B0604020202020204" pitchFamily="34" charset="0"/>
              <a:buChar char="•"/>
            </a:pPr>
            <a:r>
              <a:rPr lang="en-US" b="1" dirty="0" err="1"/>
              <a:t>Tamjanika</a:t>
            </a:r>
            <a:r>
              <a:rPr lang="en-US" dirty="0"/>
              <a:t>: This aromatic white is like Serbia's answer to Muscat. Floral, fruity, and oh-so-refreshing. </a:t>
            </a:r>
          </a:p>
          <a:p>
            <a:pPr marL="457200" lvl="0" indent="-457200" algn="l">
              <a:buFont typeface="Arial" panose="020B0604020202020204" pitchFamily="34" charset="0"/>
              <a:buChar char="•"/>
            </a:pPr>
            <a:r>
              <a:rPr lang="en-US" b="1" dirty="0" err="1"/>
              <a:t>Smederevka</a:t>
            </a:r>
            <a:r>
              <a:rPr lang="en-US" dirty="0"/>
              <a:t>: Light, crisp, and perfect for a summer day. It's like the Serbian version of a poolside sipper.</a:t>
            </a:r>
          </a:p>
          <a:p>
            <a:pPr marL="463550" indent="-463550" algn="l"/>
            <a:r>
              <a:rPr lang="en-US" dirty="0"/>
              <a:t>.</a:t>
            </a:r>
          </a:p>
        </p:txBody>
      </p:sp>
      <p:pic>
        <p:nvPicPr>
          <p:cNvPr id="5" name="Picture 4" descr="A bottle of wine with a label&#10;&#10;Description automatically generated">
            <a:extLst>
              <a:ext uri="{FF2B5EF4-FFF2-40B4-BE49-F238E27FC236}">
                <a16:creationId xmlns:a16="http://schemas.microsoft.com/office/drawing/2014/main" id="{EE073BB9-39A2-475D-2598-487620FDFEBF}"/>
              </a:ext>
            </a:extLst>
          </p:cNvPr>
          <p:cNvPicPr>
            <a:picLocks noChangeAspect="1"/>
          </p:cNvPicPr>
          <p:nvPr/>
        </p:nvPicPr>
        <p:blipFill>
          <a:blip r:embed="rId3">
            <a:extLst>
              <a:ext uri="{28A0092B-C50C-407E-A947-70E740481C1C}">
                <a14:useLocalDpi xmlns:a14="http://schemas.microsoft.com/office/drawing/2010/main" val="0"/>
              </a:ext>
            </a:extLst>
          </a:blip>
          <a:srcRect l="39156" r="38978"/>
          <a:stretch/>
        </p:blipFill>
        <p:spPr>
          <a:xfrm>
            <a:off x="0" y="1560576"/>
            <a:ext cx="1158370" cy="5297424"/>
          </a:xfrm>
          <a:prstGeom prst="rect">
            <a:avLst/>
          </a:prstGeom>
        </p:spPr>
      </p:pic>
      <p:pic>
        <p:nvPicPr>
          <p:cNvPr id="7" name="Picture 6" descr="A bottle of wine with a white label&#10;&#10;Description automatically generated">
            <a:extLst>
              <a:ext uri="{FF2B5EF4-FFF2-40B4-BE49-F238E27FC236}">
                <a16:creationId xmlns:a16="http://schemas.microsoft.com/office/drawing/2014/main" id="{BC83A290-C1D6-1110-CA35-D28E81C1034B}"/>
              </a:ext>
            </a:extLst>
          </p:cNvPr>
          <p:cNvPicPr>
            <a:picLocks noChangeAspect="1"/>
          </p:cNvPicPr>
          <p:nvPr/>
        </p:nvPicPr>
        <p:blipFill>
          <a:blip r:embed="rId4">
            <a:extLst>
              <a:ext uri="{28A0092B-C50C-407E-A947-70E740481C1C}">
                <a14:useLocalDpi xmlns:a14="http://schemas.microsoft.com/office/drawing/2010/main" val="0"/>
              </a:ext>
            </a:extLst>
          </a:blip>
          <a:srcRect l="37023" r="37555"/>
          <a:stretch/>
        </p:blipFill>
        <p:spPr>
          <a:xfrm>
            <a:off x="10722738" y="1560576"/>
            <a:ext cx="1383917" cy="5443728"/>
          </a:xfrm>
          <a:prstGeom prst="rect">
            <a:avLst/>
          </a:prstGeom>
        </p:spPr>
      </p:pic>
    </p:spTree>
    <p:extLst>
      <p:ext uri="{BB962C8B-B14F-4D97-AF65-F5344CB8AC3E}">
        <p14:creationId xmlns:p14="http://schemas.microsoft.com/office/powerpoint/2010/main" val="26777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b="1" dirty="0"/>
              <a:t>What's in the Bottle?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780412" y="1560577"/>
            <a:ext cx="8917389" cy="5297423"/>
          </a:xfrm>
        </p:spPr>
        <p:txBody>
          <a:bodyPr>
            <a:normAutofit/>
          </a:bodyPr>
          <a:lstStyle/>
          <a:p>
            <a:pPr marL="0" marR="0" algn="l">
              <a:lnSpc>
                <a:spcPct val="115000"/>
              </a:lnSpc>
              <a:spcBef>
                <a:spcPts val="0"/>
              </a:spcBef>
              <a:spcAft>
                <a:spcPts val="800"/>
              </a:spcAft>
            </a:pPr>
            <a:r>
              <a:rPr lang="en-US" sz="2400" b="1" kern="100" dirty="0">
                <a:effectLst/>
                <a:ea typeface="Aptos" panose="020B0004020202020204" pitchFamily="34" charset="0"/>
              </a:rPr>
              <a:t>Reds</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err="1">
                <a:effectLst/>
                <a:ea typeface="Aptos" panose="020B0004020202020204" pitchFamily="34" charset="0"/>
              </a:rPr>
              <a:t>Prokupac</a:t>
            </a:r>
            <a:r>
              <a:rPr lang="en-US" sz="2400" kern="100" dirty="0">
                <a:effectLst/>
                <a:ea typeface="Aptos" panose="020B0004020202020204" pitchFamily="34" charset="0"/>
              </a:rPr>
              <a:t>: This is Serbia's pride and joy. It's a red grape that can produce anything from light, fruity wines to bold, age-worthy reds. Versatile much?</a:t>
            </a:r>
            <a:br>
              <a:rPr lang="en-US" sz="2400" kern="100" dirty="0">
                <a:effectLst/>
                <a:ea typeface="Aptos" panose="020B0004020202020204" pitchFamily="34" charset="0"/>
              </a:rPr>
            </a:b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err="1">
                <a:effectLst/>
                <a:ea typeface="Aptos" panose="020B0004020202020204" pitchFamily="34" charset="0"/>
              </a:rPr>
              <a:t>Vranac</a:t>
            </a:r>
            <a:r>
              <a:rPr lang="en-US" sz="2400" kern="100" dirty="0">
                <a:effectLst/>
                <a:ea typeface="Aptos" panose="020B0004020202020204" pitchFamily="34" charset="0"/>
              </a:rPr>
              <a:t>: Dark, intense, and full of character. If you like your reds big and bold, </a:t>
            </a:r>
            <a:r>
              <a:rPr lang="en-US" sz="2400" kern="100" dirty="0" err="1">
                <a:effectLst/>
                <a:ea typeface="Aptos" panose="020B0004020202020204" pitchFamily="34" charset="0"/>
              </a:rPr>
              <a:t>Vranac's</a:t>
            </a:r>
            <a:r>
              <a:rPr lang="en-US" sz="2400" kern="100" dirty="0">
                <a:effectLst/>
                <a:ea typeface="Aptos" panose="020B0004020202020204" pitchFamily="34" charset="0"/>
              </a:rPr>
              <a:t> your new best friend.</a:t>
            </a:r>
          </a:p>
        </p:txBody>
      </p:sp>
      <p:pic>
        <p:nvPicPr>
          <p:cNvPr id="5" name="Picture 4" descr="A close up of a bottle&#10;&#10;Description automatically generated">
            <a:extLst>
              <a:ext uri="{FF2B5EF4-FFF2-40B4-BE49-F238E27FC236}">
                <a16:creationId xmlns:a16="http://schemas.microsoft.com/office/drawing/2014/main" id="{EF0186CA-4E4E-BFF0-3C84-4C7A460CB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143000"/>
            <a:ext cx="1609725" cy="5715000"/>
          </a:xfrm>
          <a:prstGeom prst="rect">
            <a:avLst/>
          </a:prstGeom>
        </p:spPr>
      </p:pic>
      <p:pic>
        <p:nvPicPr>
          <p:cNvPr id="7" name="Picture 6">
            <a:extLst>
              <a:ext uri="{FF2B5EF4-FFF2-40B4-BE49-F238E27FC236}">
                <a16:creationId xmlns:a16="http://schemas.microsoft.com/office/drawing/2014/main" id="{AF3577D0-311D-26DA-BBD5-816E3F3D6500}"/>
              </a:ext>
            </a:extLst>
          </p:cNvPr>
          <p:cNvPicPr>
            <a:picLocks noChangeAspect="1"/>
          </p:cNvPicPr>
          <p:nvPr/>
        </p:nvPicPr>
        <p:blipFill>
          <a:blip r:embed="rId4">
            <a:extLst>
              <a:ext uri="{28A0092B-C50C-407E-A947-70E740481C1C}">
                <a14:useLocalDpi xmlns:a14="http://schemas.microsoft.com/office/drawing/2010/main" val="0"/>
              </a:ext>
            </a:extLst>
          </a:blip>
          <a:srcRect l="31768" r="32057"/>
          <a:stretch/>
        </p:blipFill>
        <p:spPr>
          <a:xfrm>
            <a:off x="10783146" y="902208"/>
            <a:ext cx="1323509" cy="5955792"/>
          </a:xfrm>
          <a:prstGeom prst="rect">
            <a:avLst/>
          </a:prstGeom>
        </p:spPr>
      </p:pic>
    </p:spTree>
    <p:extLst>
      <p:ext uri="{BB962C8B-B14F-4D97-AF65-F5344CB8AC3E}">
        <p14:creationId xmlns:p14="http://schemas.microsoft.com/office/powerpoint/2010/main" val="7036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dirty="0"/>
              <a:t>Why Serbian Wine Deserves Your Attention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0094976" cy="5297423"/>
          </a:xfrm>
        </p:spPr>
        <p:txBody>
          <a:bodyPr>
            <a:normAutofit/>
          </a:bodyPr>
          <a:lstStyle/>
          <a:p>
            <a:pPr marL="457200" indent="-457200" algn="l">
              <a:buFont typeface="Arial" panose="020B0604020202020204" pitchFamily="34" charset="0"/>
              <a:buChar char="•"/>
            </a:pPr>
            <a:r>
              <a:rPr lang="en-US" dirty="0"/>
              <a:t>You might be wondering, "Why should I care about Serbian wine?" Well, let me give you a few reasons: </a:t>
            </a:r>
          </a:p>
          <a:p>
            <a:pPr marL="457200" lvl="0" indent="-457200" algn="l">
              <a:buFont typeface="Arial" panose="020B0604020202020204" pitchFamily="34" charset="0"/>
              <a:buChar char="•"/>
            </a:pPr>
            <a:r>
              <a:rPr lang="en-US" b="1" dirty="0"/>
              <a:t>Value for Money</a:t>
            </a:r>
            <a:r>
              <a:rPr lang="en-US" dirty="0"/>
              <a:t>: Serbian wines often deliver way above their price point. Who doesn't love a bargain? </a:t>
            </a:r>
          </a:p>
          <a:p>
            <a:pPr marL="457200" lvl="0" indent="-457200" algn="l">
              <a:buFont typeface="Arial" panose="020B0604020202020204" pitchFamily="34" charset="0"/>
              <a:buChar char="•"/>
            </a:pPr>
            <a:r>
              <a:rPr lang="en-US" b="1" dirty="0"/>
              <a:t>Unique Flavors</a:t>
            </a:r>
            <a:r>
              <a:rPr lang="en-US" dirty="0"/>
              <a:t>: With indigenous grapes and diverse terroir, Serbian wines offer flavors you won't find anywhere else. </a:t>
            </a:r>
          </a:p>
          <a:p>
            <a:pPr marL="457200" lvl="0" indent="-457200" algn="l">
              <a:buFont typeface="Arial" panose="020B0604020202020204" pitchFamily="34" charset="0"/>
              <a:buChar char="•"/>
            </a:pPr>
            <a:r>
              <a:rPr lang="en-US" b="1" dirty="0"/>
              <a:t>Up-and-Coming</a:t>
            </a:r>
            <a:r>
              <a:rPr lang="en-US" dirty="0"/>
              <a:t>: Getting into Serbian wine now is like discovering a band before they hit the big time. You get bragging rights!</a:t>
            </a:r>
          </a:p>
          <a:p>
            <a:pPr algn="l"/>
            <a:endParaRPr lang="en-US" dirty="0"/>
          </a:p>
        </p:txBody>
      </p:sp>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79808" cy="1560577"/>
          </a:xfrm>
        </p:spPr>
        <p:txBody>
          <a:bodyPr anchor="ctr">
            <a:normAutofit/>
          </a:bodyPr>
          <a:lstStyle/>
          <a:p>
            <a:r>
              <a:rPr lang="en-US" b="1" dirty="0"/>
              <a:t>How to Enjoy Serbian Wine</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73023" y="1560577"/>
            <a:ext cx="6272619" cy="5297423"/>
          </a:xfrm>
        </p:spPr>
        <p:txBody>
          <a:bodyPr>
            <a:normAutofit lnSpcReduction="10000"/>
          </a:bodyPr>
          <a:lstStyle/>
          <a:p>
            <a:pPr marL="457200" indent="-457200" algn="l">
              <a:buFont typeface="Arial" panose="020B0604020202020204" pitchFamily="34" charset="0"/>
              <a:buChar char="•"/>
            </a:pPr>
            <a:r>
              <a:rPr lang="en-US" dirty="0"/>
              <a:t>So, you're sold on giving Serbian wine a try (and why wouldn't you be?). Here are some tips to get you started: </a:t>
            </a:r>
          </a:p>
          <a:p>
            <a:pPr marL="457200" lvl="0" indent="-457200" algn="l">
              <a:buFont typeface="Arial" panose="020B0604020202020204" pitchFamily="34" charset="0"/>
              <a:buChar char="•"/>
            </a:pPr>
            <a:r>
              <a:rPr lang="en-US" b="1" dirty="0"/>
              <a:t>Start with what you know</a:t>
            </a:r>
            <a:r>
              <a:rPr lang="en-US" dirty="0"/>
              <a:t>: If you're a Riesling fan, try a Serbian Riesling. It'll be familiar yet different.</a:t>
            </a:r>
          </a:p>
          <a:p>
            <a:pPr marL="457200" lvl="0" indent="-457200" algn="l">
              <a:buFont typeface="Arial" panose="020B0604020202020204" pitchFamily="34" charset="0"/>
              <a:buChar char="•"/>
            </a:pPr>
            <a:r>
              <a:rPr lang="en-US" b="1" dirty="0"/>
              <a:t>Be adventurous</a:t>
            </a:r>
            <a:r>
              <a:rPr lang="en-US" dirty="0"/>
              <a:t>: Don't be afraid to try those weird-sounding grapes. That's where the fun is!</a:t>
            </a:r>
          </a:p>
          <a:p>
            <a:pPr marL="457200" lvl="0" indent="-457200" algn="l">
              <a:buFont typeface="Arial" panose="020B0604020202020204" pitchFamily="34" charset="0"/>
              <a:buChar char="•"/>
            </a:pPr>
            <a:r>
              <a:rPr lang="en-US" b="1" dirty="0"/>
              <a:t>Food pairings</a:t>
            </a:r>
            <a:r>
              <a:rPr lang="en-US" dirty="0"/>
              <a:t>: Serbian wine goes great with... you guessed it, Serbian food! Think grilled meats, hearty stews, and fresh salads.</a:t>
            </a:r>
          </a:p>
          <a:p>
            <a:pPr algn="l"/>
            <a:endParaRPr lang="en-US" dirty="0"/>
          </a:p>
        </p:txBody>
      </p:sp>
      <p:pic>
        <p:nvPicPr>
          <p:cNvPr id="5" name="Picture 4" descr="A group of people clinking wine glasses&#10;&#10;Description automatically generated">
            <a:extLst>
              <a:ext uri="{FF2B5EF4-FFF2-40B4-BE49-F238E27FC236}">
                <a16:creationId xmlns:a16="http://schemas.microsoft.com/office/drawing/2014/main" id="{CB1C95FC-3881-8054-76CA-C505896530D4}"/>
              </a:ext>
            </a:extLst>
          </p:cNvPr>
          <p:cNvPicPr>
            <a:picLocks noChangeAspect="1"/>
          </p:cNvPicPr>
          <p:nvPr/>
        </p:nvPicPr>
        <p:blipFill>
          <a:blip r:embed="rId3">
            <a:extLst>
              <a:ext uri="{28A0092B-C50C-407E-A947-70E740481C1C}">
                <a14:useLocalDpi xmlns:a14="http://schemas.microsoft.com/office/drawing/2010/main" val="0"/>
              </a:ext>
            </a:extLst>
          </a:blip>
          <a:srcRect l="7304" r="6889"/>
          <a:stretch/>
        </p:blipFill>
        <p:spPr>
          <a:xfrm>
            <a:off x="6944662" y="1587393"/>
            <a:ext cx="5235146" cy="2690147"/>
          </a:xfrm>
          <a:prstGeom prst="rect">
            <a:avLst/>
          </a:prstGeom>
        </p:spPr>
      </p:pic>
      <p:pic>
        <p:nvPicPr>
          <p:cNvPr id="7" name="Picture 6" descr="A table with food and a candle&#10;&#10;Description automatically generated">
            <a:extLst>
              <a:ext uri="{FF2B5EF4-FFF2-40B4-BE49-F238E27FC236}">
                <a16:creationId xmlns:a16="http://schemas.microsoft.com/office/drawing/2014/main" id="{6D130E8C-793F-DDCA-3190-DEB290333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854" y="4240426"/>
            <a:ext cx="5235146" cy="2617573"/>
          </a:xfrm>
          <a:prstGeom prst="rect">
            <a:avLst/>
          </a:prstGeom>
        </p:spPr>
      </p:pic>
    </p:spTree>
    <p:extLst>
      <p:ext uri="{BB962C8B-B14F-4D97-AF65-F5344CB8AC3E}">
        <p14:creationId xmlns:p14="http://schemas.microsoft.com/office/powerpoint/2010/main" val="3105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79808" cy="1560577"/>
          </a:xfrm>
        </p:spPr>
        <p:txBody>
          <a:bodyPr anchor="ctr">
            <a:normAutofit/>
          </a:bodyPr>
          <a:lstStyle/>
          <a:p>
            <a:r>
              <a:rPr lang="en-US" b="1" dirty="0"/>
              <a:t>How to Enjoy Serbian Wine</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46176" y="1560578"/>
            <a:ext cx="11119104" cy="1734808"/>
          </a:xfrm>
        </p:spPr>
        <p:txBody>
          <a:bodyPr>
            <a:normAutofit lnSpcReduction="10000"/>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Remember, wine tasting is all about personal preference. What matters most is what you enjoy. So why not grab a bottle of Serbian wine, gather some friends, and have your own tasting party? You might just discover your new favorite wine! So, there you have it – a whirlwind tour of Serbian wine. </a:t>
            </a:r>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B7D903EC-7C69-B92F-5A5D-C0B83A70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5385"/>
            <a:ext cx="6937248" cy="3556437"/>
          </a:xfrm>
          <a:prstGeom prst="rect">
            <a:avLst/>
          </a:prstGeom>
        </p:spPr>
      </p:pic>
      <p:sp>
        <p:nvSpPr>
          <p:cNvPr id="7" name="TextBox 6">
            <a:extLst>
              <a:ext uri="{FF2B5EF4-FFF2-40B4-BE49-F238E27FC236}">
                <a16:creationId xmlns:a16="http://schemas.microsoft.com/office/drawing/2014/main" id="{B0B36057-D166-2042-EA8A-C2BEAFA1207C}"/>
              </a:ext>
            </a:extLst>
          </p:cNvPr>
          <p:cNvSpPr txBox="1"/>
          <p:nvPr/>
        </p:nvSpPr>
        <p:spPr>
          <a:xfrm>
            <a:off x="6937248" y="3295384"/>
            <a:ext cx="4925568" cy="3558731"/>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Who knew this small Balkan country had so much to offer in terms of vino?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Next time you're at the wine shop, why not venture out of your comfort zone and give Serbia a try? Your taste buds might just thank you for the adventure!</a:t>
            </a:r>
          </a:p>
        </p:txBody>
      </p:sp>
    </p:spTree>
    <p:extLst>
      <p:ext uri="{BB962C8B-B14F-4D97-AF65-F5344CB8AC3E}">
        <p14:creationId xmlns:p14="http://schemas.microsoft.com/office/powerpoint/2010/main" val="6475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80159"/>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Serbia’s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1"/>
            <a:ext cx="11314176" cy="2389632"/>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Ancient Beginnings: The Roman Influence on Serbian Wine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Serbia’s winemaking tradition began over 2,000 years ago when the Romans brought grape cultivation to the region. As they expanded their empire across Europe, they introduced viticulture wherever they went, and Serbia was no exception.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area, known for its fertile soil and favorable climate, quickly became an ideal spot for growing grapes.</a:t>
            </a:r>
          </a:p>
        </p:txBody>
      </p:sp>
      <p:pic>
        <p:nvPicPr>
          <p:cNvPr id="5" name="Picture 4" descr="A mosaic of men pouring liquid&#10;&#10;Description automatically generated">
            <a:extLst>
              <a:ext uri="{FF2B5EF4-FFF2-40B4-BE49-F238E27FC236}">
                <a16:creationId xmlns:a16="http://schemas.microsoft.com/office/drawing/2014/main" id="{72FEDEE3-4AB3-542D-FF4A-4613AEC6454A}"/>
              </a:ext>
            </a:extLst>
          </p:cNvPr>
          <p:cNvPicPr>
            <a:picLocks noChangeAspect="1"/>
          </p:cNvPicPr>
          <p:nvPr/>
        </p:nvPicPr>
        <p:blipFill>
          <a:blip r:embed="rId3">
            <a:extLst>
              <a:ext uri="{28A0092B-C50C-407E-A947-70E740481C1C}">
                <a14:useLocalDpi xmlns:a14="http://schemas.microsoft.com/office/drawing/2010/main" val="0"/>
              </a:ext>
            </a:extLst>
          </a:blip>
          <a:srcRect b="5911"/>
          <a:stretch/>
        </p:blipFill>
        <p:spPr>
          <a:xfrm>
            <a:off x="-1" y="4179460"/>
            <a:ext cx="4853949" cy="2678540"/>
          </a:xfrm>
          <a:prstGeom prst="rect">
            <a:avLst/>
          </a:prstGeom>
        </p:spPr>
      </p:pic>
      <p:sp>
        <p:nvSpPr>
          <p:cNvPr id="7" name="TextBox 6">
            <a:extLst>
              <a:ext uri="{FF2B5EF4-FFF2-40B4-BE49-F238E27FC236}">
                <a16:creationId xmlns:a16="http://schemas.microsoft.com/office/drawing/2014/main" id="{9F8770B0-729E-76C5-1962-0A0D3FEBE75E}"/>
              </a:ext>
            </a:extLst>
          </p:cNvPr>
          <p:cNvSpPr txBox="1"/>
          <p:nvPr/>
        </p:nvSpPr>
        <p:spPr>
          <a:xfrm>
            <a:off x="4853948" y="3877848"/>
            <a:ext cx="7033252" cy="2811860"/>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Romans weren’t just passionate about wine—they considered it essential to their way of life.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was central to their social gatherings, religious rituals, and even their economy.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a result, they built extensive vineyards in what is now modern-day Serbia</a:t>
            </a:r>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Serbia’s Unique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343EB64-4861-6574-5F42-576ED0C5E8F9}"/>
              </a:ext>
            </a:extLst>
          </p:cNvPr>
          <p:cNvSpPr txBox="1"/>
          <p:nvPr/>
        </p:nvSpPr>
        <p:spPr>
          <a:xfrm>
            <a:off x="573023" y="1219201"/>
            <a:ext cx="11063655" cy="5783699"/>
          </a:xfrm>
          <a:prstGeom prst="rect">
            <a:avLst/>
          </a:prstGeom>
          <a:noFill/>
        </p:spPr>
        <p:txBody>
          <a:bodyPr wrap="square">
            <a:spAutoFit/>
          </a:bodyPr>
          <a:lstStyle/>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What’s the secret behind Serbia’s distinctive wines? </a:t>
            </a:r>
          </a:p>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mix of diverse soils, microclimates, and traditional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 varieties. The country’s vineyards benefit from: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Hills and valleys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that create ideal sun exposure.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Rich soils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ranging from limestone to loam.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Microclimates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that allow for a broad spectrum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 cultivation.</a:t>
            </a:r>
          </a:p>
          <a:p>
            <a:pPr marL="342900" indent="-342900">
              <a:lnSpc>
                <a:spcPct val="115000"/>
              </a:lnSpc>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Serbia’s major varietals reflect the country’s diverse terroir and winemaking potential. Whether it’s the bold, structured reds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aromatic sweetness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the crisp elegance of Riesling, Serbia offers a wide range of flavors for wine enthusiasts to explore.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close-up of a plantation&#10;&#10;Description automatically generated">
            <a:extLst>
              <a:ext uri="{FF2B5EF4-FFF2-40B4-BE49-F238E27FC236}">
                <a16:creationId xmlns:a16="http://schemas.microsoft.com/office/drawing/2014/main" id="{5B0EEDD4-F541-1EC4-CF42-B9B75623D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318069"/>
            <a:ext cx="4514850" cy="2905125"/>
          </a:xfrm>
          <a:prstGeom prst="rect">
            <a:avLst/>
          </a:prstGeom>
        </p:spPr>
      </p:pic>
    </p:spTree>
    <p:extLst>
      <p:ext uri="{BB962C8B-B14F-4D97-AF65-F5344CB8AC3E}">
        <p14:creationId xmlns:p14="http://schemas.microsoft.com/office/powerpoint/2010/main" val="26044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0330"/>
          </a:xfrm>
        </p:spPr>
        <p:txBody>
          <a:bodyPr anchor="ctr">
            <a:normAutofit/>
          </a:bodyPr>
          <a:lstStyle/>
          <a:p>
            <a:r>
              <a:rPr lang="en-US" b="1" dirty="0"/>
              <a:t>Serbia’s Major Varietals</a:t>
            </a:r>
            <a:endParaRPr lang="en-US" dirty="0"/>
          </a:p>
        </p:txBody>
      </p:sp>
      <p:sp>
        <p:nvSpPr>
          <p:cNvPr id="4" name="TextBox 3">
            <a:extLst>
              <a:ext uri="{FF2B5EF4-FFF2-40B4-BE49-F238E27FC236}">
                <a16:creationId xmlns:a16="http://schemas.microsoft.com/office/drawing/2014/main" id="{3B8C8C25-82C7-51CC-021E-3208B99225C0}"/>
              </a:ext>
            </a:extLst>
          </p:cNvPr>
          <p:cNvSpPr txBox="1"/>
          <p:nvPr/>
        </p:nvSpPr>
        <p:spPr>
          <a:xfrm>
            <a:off x="631952" y="1210999"/>
            <a:ext cx="10960608"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Serbia’s rich winemaking tradition is anchored in both indigenous and international grape varieties, each bringing distinct qualities to the table. Here’s a deeper look into the major varietals that define Serbia’s wine landscape:</a:t>
            </a:r>
          </a:p>
        </p:txBody>
      </p:sp>
      <p:pic>
        <p:nvPicPr>
          <p:cNvPr id="5" name="Picture 4" descr="A group of wine bottles on a table&#10;&#10;Description automatically generated">
            <a:extLst>
              <a:ext uri="{FF2B5EF4-FFF2-40B4-BE49-F238E27FC236}">
                <a16:creationId xmlns:a16="http://schemas.microsoft.com/office/drawing/2014/main" id="{0399A859-9E8A-48CF-7A4F-30FBFF92C979}"/>
              </a:ext>
            </a:extLst>
          </p:cNvPr>
          <p:cNvPicPr>
            <a:picLocks noChangeAspect="1"/>
          </p:cNvPicPr>
          <p:nvPr/>
        </p:nvPicPr>
        <p:blipFill>
          <a:blip r:embed="rId2">
            <a:extLst>
              <a:ext uri="{28A0092B-C50C-407E-A947-70E740481C1C}">
                <a14:useLocalDpi xmlns:a14="http://schemas.microsoft.com/office/drawing/2010/main" val="0"/>
              </a:ext>
            </a:extLst>
          </a:blip>
          <a:srcRect t="23644" b="9018"/>
          <a:stretch/>
        </p:blipFill>
        <p:spPr>
          <a:xfrm>
            <a:off x="1133856" y="2374323"/>
            <a:ext cx="10021824" cy="4483677"/>
          </a:xfrm>
          <a:prstGeom prst="rect">
            <a:avLst/>
          </a:prstGeom>
        </p:spPr>
      </p:pic>
    </p:spTree>
    <p:extLst>
      <p:ext uri="{BB962C8B-B14F-4D97-AF65-F5344CB8AC3E}">
        <p14:creationId xmlns:p14="http://schemas.microsoft.com/office/powerpoint/2010/main" val="3818016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7510272" cy="1560577"/>
          </a:xfrm>
        </p:spPr>
        <p:txBody>
          <a:bodyPr anchor="ctr">
            <a:normAutofit/>
          </a:bodyPr>
          <a:lstStyle/>
          <a:p>
            <a:r>
              <a:rPr lang="en-US" b="1" dirty="0"/>
              <a:t>Serbia’s Major Varietals</a:t>
            </a:r>
            <a:endParaRPr lang="en-US" dirty="0"/>
          </a:p>
        </p:txBody>
      </p:sp>
      <p:sp>
        <p:nvSpPr>
          <p:cNvPr id="4" name="TextBox 3">
            <a:extLst>
              <a:ext uri="{FF2B5EF4-FFF2-40B4-BE49-F238E27FC236}">
                <a16:creationId xmlns:a16="http://schemas.microsoft.com/office/drawing/2014/main" id="{3B8C8C25-82C7-51CC-021E-3208B99225C0}"/>
              </a:ext>
            </a:extLst>
          </p:cNvPr>
          <p:cNvSpPr txBox="1"/>
          <p:nvPr/>
        </p:nvSpPr>
        <p:spPr>
          <a:xfrm>
            <a:off x="615696" y="1522477"/>
            <a:ext cx="11576304" cy="5390963"/>
          </a:xfrm>
          <a:prstGeom prst="rect">
            <a:avLst/>
          </a:prstGeom>
          <a:noFill/>
        </p:spPr>
        <p:txBody>
          <a:bodyPr wrap="square">
            <a:spAutoFit/>
          </a:bodyPr>
          <a:lstStyle/>
          <a:p>
            <a:pPr marL="0" marR="0">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endParaRPr lang="en-US"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Often referred to as the "backbone" of Serbian red wine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production,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versatile, indigenous grape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variety that has been cultivated in Serbia for centuries. It thrives particularly well in the warmer southern regions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Župa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producing bold, full-bodied wines with deep ruby colors and rich flavors of dark fruits like plum, blackberry, and black cherry. In terms of structure, it has robust tannins, giving it a grip similar to Cabernet Sauvignon. </a:t>
            </a:r>
          </a:p>
          <a:p>
            <a:pPr marL="342900" marR="0" lvl="0" indent="-342900">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intensity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makes it an excellent match for hearty dishes like roasted meats, game, or rich stews. Its firm tannins and dark fruit flavors also pair well with aged cheeses and barbecue. </a:t>
            </a:r>
          </a:p>
          <a:p>
            <a:pPr marL="342900" marR="0" lvl="0" indent="-342900">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Growing Regions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Gora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Župa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key regions for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Prokupac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benefiting from warm days and cooler nights that allow the grape to develop its characteristics.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bottles of wine&#10;&#10;Description automatically generated">
            <a:extLst>
              <a:ext uri="{FF2B5EF4-FFF2-40B4-BE49-F238E27FC236}">
                <a16:creationId xmlns:a16="http://schemas.microsoft.com/office/drawing/2014/main" id="{9519B9FF-F6AD-2193-9229-24333C2860D4}"/>
              </a:ext>
            </a:extLst>
          </p:cNvPr>
          <p:cNvPicPr>
            <a:picLocks noChangeAspect="1"/>
          </p:cNvPicPr>
          <p:nvPr/>
        </p:nvPicPr>
        <p:blipFill>
          <a:blip r:embed="rId3">
            <a:extLst>
              <a:ext uri="{28A0092B-C50C-407E-A947-70E740481C1C}">
                <a14:useLocalDpi xmlns:a14="http://schemas.microsoft.com/office/drawing/2010/main" val="0"/>
              </a:ext>
            </a:extLst>
          </a:blip>
          <a:srcRect l="4506" t="51911" r="4506" b="4356"/>
          <a:stretch/>
        </p:blipFill>
        <p:spPr>
          <a:xfrm>
            <a:off x="7876032" y="22861"/>
            <a:ext cx="4315968" cy="2764917"/>
          </a:xfrm>
          <a:prstGeom prst="rect">
            <a:avLst/>
          </a:prstGeom>
        </p:spPr>
      </p:pic>
    </p:spTree>
    <p:extLst>
      <p:ext uri="{BB962C8B-B14F-4D97-AF65-F5344CB8AC3E}">
        <p14:creationId xmlns:p14="http://schemas.microsoft.com/office/powerpoint/2010/main" val="26167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r>
              <a:rPr lang="en-US" b="1" dirty="0"/>
              <a:t>Serbia’s Major Varietals</a:t>
            </a:r>
            <a:endParaRPr lang="en-US" dirty="0"/>
          </a:p>
        </p:txBody>
      </p:sp>
      <p:sp>
        <p:nvSpPr>
          <p:cNvPr id="4" name="TextBox 3">
            <a:extLst>
              <a:ext uri="{FF2B5EF4-FFF2-40B4-BE49-F238E27FC236}">
                <a16:creationId xmlns:a16="http://schemas.microsoft.com/office/drawing/2014/main" id="{3B8C8C25-82C7-51CC-021E-3208B99225C0}"/>
              </a:ext>
            </a:extLst>
          </p:cNvPr>
          <p:cNvSpPr txBox="1"/>
          <p:nvPr/>
        </p:nvSpPr>
        <p:spPr>
          <a:xfrm>
            <a:off x="1767840" y="1158241"/>
            <a:ext cx="10424160" cy="5581015"/>
          </a:xfrm>
          <a:prstGeom prst="rect">
            <a:avLst/>
          </a:prstGeom>
          <a:noFill/>
        </p:spPr>
        <p:txBody>
          <a:bodyPr wrap="square">
            <a:spAutoFit/>
          </a:bodyPr>
          <a:lstStyle/>
          <a:p>
            <a:pPr marL="0" marR="0">
              <a:spcBef>
                <a:spcPts val="0"/>
              </a:spcBef>
              <a:spcAft>
                <a:spcPts val="800"/>
              </a:spcAf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spcBef>
                <a:spcPts val="0"/>
              </a:spcBef>
              <a:spcAft>
                <a:spcPts val="800"/>
              </a:spcAft>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a Serbian variation of the Muscat Blanc à Petits Grains grape, which is known for its distinctive aromatic qualities. This white grape variety has been cultivated in the Balkans since the 14th century and is particularly loved for its expressive aromas.</a:t>
            </a:r>
          </a:p>
          <a:p>
            <a:pPr marL="342900" marR="0" lvl="0" indent="-342900">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Characteristics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highly aromatic, bursting with floral and fruity scents. It often features notes of elderflower, jasmine, and rose, with layers of ripe apricot, peach, and citrus on the palate. Despite its sweetness,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wines are usually well-balanced with crisp acidity, which makes them feel refreshing rather than cloying. </a:t>
            </a:r>
          </a:p>
          <a:p>
            <a:pPr marL="342900" marR="0" lvl="0" indent="-342900">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Food Pairings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Given its aromatic and floral nature,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a fantastic match for desserts like baklava, fruit tarts, and creamy cheeses. Its balanced acidity also makes it a great partner for spicy dishes, as it can cool down the heat while complementing strong flavors​. </a:t>
            </a:r>
          </a:p>
          <a:p>
            <a:pPr marL="342900" marR="0" lvl="0" indent="-342900">
              <a:spcBef>
                <a:spcPts val="0"/>
              </a:spcBef>
              <a:spcAft>
                <a:spcPts val="800"/>
              </a:spcAft>
              <a:buSzPct val="100000"/>
              <a:buFont typeface="Arial" panose="020B0604020202020204" pitchFamily="34" charset="0"/>
              <a:buChar char="•"/>
              <a:tabLst>
                <a:tab pos="457200" algn="l"/>
              </a:tabLst>
            </a:pPr>
            <a:r>
              <a:rPr lang="en-US" sz="2200" b="1" dirty="0">
                <a:effectLst/>
                <a:latin typeface="Times New Roman" panose="02020603050405020304" pitchFamily="18" charset="0"/>
                <a:ea typeface="Aptos" panose="020B0004020202020204" pitchFamily="34" charset="0"/>
                <a:cs typeface="Times New Roman" panose="02020603050405020304" pitchFamily="18" charset="0"/>
              </a:rPr>
              <a:t>Growing Regions</a:t>
            </a:r>
            <a:r>
              <a:rPr lang="en-US" sz="2200" dirty="0">
                <a:effectLst/>
                <a:latin typeface="Times New Roman" panose="02020603050405020304" pitchFamily="18" charset="0"/>
                <a:ea typeface="Aptos" panose="020B0004020202020204" pitchFamily="34" charset="0"/>
                <a:cs typeface="Times New Roman" panose="02020603050405020304" pitchFamily="18" charset="0"/>
              </a:rPr>
              <a:t>: The regions of </a:t>
            </a:r>
            <a:r>
              <a:rPr lang="en-US" sz="2200" dirty="0" err="1">
                <a:effectLst/>
                <a:latin typeface="Times New Roman" panose="02020603050405020304" pitchFamily="18" charset="0"/>
                <a:ea typeface="Aptos" panose="020B0004020202020204" pitchFamily="34" charset="0"/>
                <a:cs typeface="Times New Roman" panose="02020603050405020304" pitchFamily="18" charset="0"/>
              </a:rPr>
              <a:t>Župa</a:t>
            </a:r>
            <a:r>
              <a:rPr lang="en-US" sz="2200" dirty="0">
                <a:effectLst/>
                <a:latin typeface="Times New Roman" panose="02020603050405020304" pitchFamily="18" charset="0"/>
                <a:ea typeface="Aptos" panose="020B0004020202020204" pitchFamily="34" charset="0"/>
                <a:cs typeface="Times New Roman" panose="02020603050405020304" pitchFamily="18" charset="0"/>
              </a:rPr>
              <a:t> and Topola are particularly well-suited to </a:t>
            </a:r>
            <a:r>
              <a:rPr lang="en-US" sz="2200" dirty="0" err="1">
                <a:effectLst/>
                <a:latin typeface="Times New Roman" panose="02020603050405020304" pitchFamily="18" charset="0"/>
                <a:ea typeface="Aptos" panose="020B0004020202020204" pitchFamily="34" charset="0"/>
                <a:cs typeface="Times New Roman" panose="02020603050405020304" pitchFamily="18" charset="0"/>
              </a:rPr>
              <a:t>Tamjanika</a:t>
            </a:r>
            <a:r>
              <a:rPr lang="en-US" sz="2200" dirty="0">
                <a:effectLst/>
                <a:latin typeface="Times New Roman" panose="02020603050405020304" pitchFamily="18" charset="0"/>
                <a:ea typeface="Aptos" panose="020B0004020202020204" pitchFamily="34" charset="0"/>
                <a:cs typeface="Times New Roman" panose="02020603050405020304" pitchFamily="18" charset="0"/>
              </a:rPr>
              <a:t> due to their warmer climates, which allow the grape to fully develop its aromatic potential​.</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white liquid&#10;&#10;Description automatically generated">
            <a:extLst>
              <a:ext uri="{FF2B5EF4-FFF2-40B4-BE49-F238E27FC236}">
                <a16:creationId xmlns:a16="http://schemas.microsoft.com/office/drawing/2014/main" id="{7115F6C8-ECFC-5950-A80C-A5DA694C1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90" y="237238"/>
            <a:ext cx="2017059" cy="6858000"/>
          </a:xfrm>
          <a:prstGeom prst="rect">
            <a:avLst/>
          </a:prstGeom>
        </p:spPr>
      </p:pic>
    </p:spTree>
    <p:extLst>
      <p:ext uri="{BB962C8B-B14F-4D97-AF65-F5344CB8AC3E}">
        <p14:creationId xmlns:p14="http://schemas.microsoft.com/office/powerpoint/2010/main" val="13858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rmAutofit/>
          </a:bodyPr>
          <a:lstStyle/>
          <a:p>
            <a:r>
              <a:rPr lang="en-US" b="1" dirty="0"/>
              <a:t>Serbia’s Major Varietals</a:t>
            </a:r>
            <a:endParaRPr lang="en-US" dirty="0"/>
          </a:p>
        </p:txBody>
      </p:sp>
      <p:sp>
        <p:nvSpPr>
          <p:cNvPr id="4" name="TextBox 3">
            <a:extLst>
              <a:ext uri="{FF2B5EF4-FFF2-40B4-BE49-F238E27FC236}">
                <a16:creationId xmlns:a16="http://schemas.microsoft.com/office/drawing/2014/main" id="{3B8C8C25-82C7-51CC-021E-3208B99225C0}"/>
              </a:ext>
            </a:extLst>
          </p:cNvPr>
          <p:cNvSpPr txBox="1"/>
          <p:nvPr/>
        </p:nvSpPr>
        <p:spPr>
          <a:xfrm>
            <a:off x="615696" y="1084581"/>
            <a:ext cx="10405872" cy="5819670"/>
          </a:xfrm>
          <a:prstGeom prst="rect">
            <a:avLst/>
          </a:prstGeom>
          <a:noFill/>
        </p:spPr>
        <p:txBody>
          <a:bodyPr wrap="square">
            <a:spAutoFit/>
          </a:bodyPr>
          <a:lstStyle/>
          <a:p>
            <a:pPr marL="0" marR="0">
              <a:lnSpc>
                <a:spcPct val="115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Riesling: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While Riesling is not native to Serbia, it has found a home in the cooler northern regions, particularly in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Gora and the areas near the Danube. Serbia’s Rieslings are gaining international attention for their crispness and balance between sweetness and acidity.</a:t>
            </a: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Characteristics: Serbian Rieslings often showcase the classic balance between sweetness and acidity for which the grape is renowned. They tend to have vibrant acidity, which enhances their freshness, with flavors of green apple, lime, and stone fruits like peach and apricot. Over time, Riesling can also develop complex secondary notes such as petrol or minerality. </a:t>
            </a: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Food Pairings: Riesling’s acidity makes it a perfect match for foods that need a wine with good cut. It pairs well with lighter dishes like seafood, chicken, and salads, as well as spicy Asian cuisine, where its crispness can balance the heat. </a:t>
            </a:r>
          </a:p>
          <a:p>
            <a:pPr marL="342900" marR="0" lvl="0" indent="-342900">
              <a:lnSpc>
                <a:spcPct val="115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Growing Regions: The northern regions of Serbia, especially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Fruška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Gora, are ideal for growing Riesling due to their cooler climates and limestone-rich soils.</a:t>
            </a:r>
          </a:p>
        </p:txBody>
      </p:sp>
      <p:pic>
        <p:nvPicPr>
          <p:cNvPr id="5" name="Picture 4" descr="A bottle of white wine&#10;&#10;Description automatically generated">
            <a:extLst>
              <a:ext uri="{FF2B5EF4-FFF2-40B4-BE49-F238E27FC236}">
                <a16:creationId xmlns:a16="http://schemas.microsoft.com/office/drawing/2014/main" id="{67CED293-1142-E8D4-B3E0-CAB8BD31BA7E}"/>
              </a:ext>
            </a:extLst>
          </p:cNvPr>
          <p:cNvPicPr>
            <a:picLocks noChangeAspect="1"/>
          </p:cNvPicPr>
          <p:nvPr/>
        </p:nvPicPr>
        <p:blipFill>
          <a:blip r:embed="rId3">
            <a:extLst>
              <a:ext uri="{28A0092B-C50C-407E-A947-70E740481C1C}">
                <a14:useLocalDpi xmlns:a14="http://schemas.microsoft.com/office/drawing/2010/main" val="0"/>
              </a:ext>
            </a:extLst>
          </a:blip>
          <a:srcRect l="37338" t="7213" r="36236" b="7110"/>
          <a:stretch/>
        </p:blipFill>
        <p:spPr>
          <a:xfrm>
            <a:off x="11021568" y="1784201"/>
            <a:ext cx="1170432" cy="5059680"/>
          </a:xfrm>
          <a:prstGeom prst="rect">
            <a:avLst/>
          </a:prstGeom>
        </p:spPr>
      </p:pic>
    </p:spTree>
    <p:extLst>
      <p:ext uri="{BB962C8B-B14F-4D97-AF65-F5344CB8AC3E}">
        <p14:creationId xmlns:p14="http://schemas.microsoft.com/office/powerpoint/2010/main" val="19545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2656F9-481F-13EB-FF4B-B485F73A02ED}"/>
              </a:ext>
            </a:extLst>
          </p:cNvPr>
          <p:cNvSpPr txBox="1"/>
          <p:nvPr/>
        </p:nvSpPr>
        <p:spPr>
          <a:xfrm>
            <a:off x="353568" y="1170433"/>
            <a:ext cx="7323582" cy="5262979"/>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Vinarija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Despotika</a:t>
            </a:r>
            <a:r>
              <a:rPr lang="en-US" sz="2400" b="1" dirty="0">
                <a:latin typeface="Times New Roman" panose="02020603050405020304" pitchFamily="18" charset="0"/>
                <a:cs typeface="Times New Roman" panose="02020603050405020304" pitchFamily="18" charset="0"/>
              </a:rPr>
              <a:t> (Central Serbia) #1</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Vinarija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Despotika</a:t>
            </a:r>
            <a:r>
              <a:rPr lang="en-US" sz="2400" dirty="0">
                <a:latin typeface="Times New Roman" panose="02020603050405020304" pitchFamily="18" charset="0"/>
                <a:cs typeface="Times New Roman" panose="02020603050405020304" pitchFamily="18" charset="0"/>
              </a:rPr>
              <a:t> has made a name for itself by focusing on </a:t>
            </a:r>
            <a:r>
              <a:rPr lang="en-US" sz="2400" b="1" dirty="0" err="1">
                <a:latin typeface="Times New Roman" panose="02020603050405020304" pitchFamily="18" charset="0"/>
                <a:cs typeface="Times New Roman" panose="02020603050405020304" pitchFamily="18" charset="0"/>
              </a:rPr>
              <a:t>Prokupac</a:t>
            </a:r>
            <a:r>
              <a:rPr lang="en-US" sz="2400" dirty="0">
                <a:latin typeface="Times New Roman" panose="02020603050405020304" pitchFamily="18" charset="0"/>
                <a:cs typeface="Times New Roman" panose="02020603050405020304" pitchFamily="18" charset="0"/>
              </a:rPr>
              <a:t>, Serbia’s indigenous red grape.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Specializing in rich, complex reds, </a:t>
            </a:r>
            <a:r>
              <a:rPr lang="en-US" sz="2400" dirty="0" err="1">
                <a:latin typeface="Times New Roman" panose="02020603050405020304" pitchFamily="18" charset="0"/>
                <a:cs typeface="Times New Roman" panose="02020603050405020304" pitchFamily="18" charset="0"/>
              </a:rPr>
              <a:t>Despotika</a:t>
            </a:r>
            <a:r>
              <a:rPr lang="en-US" sz="2400" dirty="0">
                <a:latin typeface="Times New Roman" panose="02020603050405020304" pitchFamily="18" charset="0"/>
                <a:cs typeface="Times New Roman" panose="02020603050405020304" pitchFamily="18" charset="0"/>
              </a:rPr>
              <a:t> showcases the potential of this underappreciated variety.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wines are known for deep berry flavors, earthy undertones, and a bold structure. The winery emphasizes sustainability and traditional methods, producing wines that reflect the unique terroir of Central Serbia.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you’re looking to explore authentic Serbian reds, </a:t>
            </a:r>
            <a:r>
              <a:rPr lang="en-US" sz="2400" dirty="0" err="1">
                <a:latin typeface="Times New Roman" panose="02020603050405020304" pitchFamily="18" charset="0"/>
                <a:cs typeface="Times New Roman" panose="02020603050405020304" pitchFamily="18" charset="0"/>
              </a:rPr>
              <a:t>Despotika’s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Prokupac</a:t>
            </a:r>
            <a:r>
              <a:rPr lang="en-US" sz="2400" dirty="0">
                <a:latin typeface="Times New Roman" panose="02020603050405020304" pitchFamily="18" charset="0"/>
                <a:cs typeface="Times New Roman" panose="02020603050405020304" pitchFamily="18" charset="0"/>
              </a:rPr>
              <a:t> is a must-try for its balance of history and innovation.</a:t>
            </a:r>
          </a:p>
        </p:txBody>
      </p:sp>
      <p:pic>
        <p:nvPicPr>
          <p:cNvPr id="3" name="Picture 2" descr="A map of the country&#10;&#10;Description automatically generated">
            <a:extLst>
              <a:ext uri="{FF2B5EF4-FFF2-40B4-BE49-F238E27FC236}">
                <a16:creationId xmlns:a16="http://schemas.microsoft.com/office/drawing/2014/main" id="{4B0167D8-F0EF-0DBF-507E-521223EF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377696"/>
            <a:ext cx="4514850" cy="4543425"/>
          </a:xfrm>
          <a:prstGeom prst="rect">
            <a:avLst/>
          </a:prstGeom>
        </p:spPr>
      </p:pic>
    </p:spTree>
    <p:extLst>
      <p:ext uri="{BB962C8B-B14F-4D97-AF65-F5344CB8AC3E}">
        <p14:creationId xmlns:p14="http://schemas.microsoft.com/office/powerpoint/2010/main" val="8637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2656F9-481F-13EB-FF4B-B485F73A02ED}"/>
              </a:ext>
            </a:extLst>
          </p:cNvPr>
          <p:cNvSpPr txBox="1"/>
          <p:nvPr/>
        </p:nvSpPr>
        <p:spPr>
          <a:xfrm>
            <a:off x="341376" y="1170434"/>
            <a:ext cx="7335774"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Want to explore Serbia’s wine firsthand? Here are a few top wineries that should be on your radar:</a:t>
            </a:r>
          </a:p>
          <a:p>
            <a:r>
              <a:rPr lang="en-US" sz="2400" b="1" dirty="0" err="1">
                <a:latin typeface="Times New Roman" panose="02020603050405020304" pitchFamily="18" charset="0"/>
                <a:cs typeface="Times New Roman" panose="02020603050405020304" pitchFamily="18" charset="0"/>
              </a:rPr>
              <a:t>Aleksandrović</a:t>
            </a:r>
            <a:r>
              <a:rPr lang="en-US" sz="2400" b="1" dirty="0">
                <a:latin typeface="Times New Roman" panose="02020603050405020304" pitchFamily="18" charset="0"/>
                <a:cs typeface="Times New Roman" panose="02020603050405020304" pitchFamily="18" charset="0"/>
              </a:rPr>
              <a:t> Winery (</a:t>
            </a:r>
            <a:r>
              <a:rPr lang="en-US" sz="2400" b="1" dirty="0" err="1">
                <a:latin typeface="Times New Roman" panose="02020603050405020304" pitchFamily="18" charset="0"/>
                <a:cs typeface="Times New Roman" panose="02020603050405020304" pitchFamily="18" charset="0"/>
              </a:rPr>
              <a:t>Šumadija</a:t>
            </a:r>
            <a:r>
              <a:rPr lang="en-US" sz="2400" b="1" dirty="0">
                <a:latin typeface="Times New Roman" panose="02020603050405020304" pitchFamily="18" charset="0"/>
                <a:cs typeface="Times New Roman" panose="02020603050405020304" pitchFamily="18" charset="0"/>
              </a:rPr>
              <a:t>) #2</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Aleksandrović</a:t>
            </a:r>
            <a:r>
              <a:rPr lang="en-US" sz="2400" dirty="0">
                <a:latin typeface="Times New Roman" panose="02020603050405020304" pitchFamily="18" charset="0"/>
                <a:cs typeface="Times New Roman" panose="02020603050405020304" pitchFamily="18" charset="0"/>
              </a:rPr>
              <a:t> Winery is one of Serbia's most renowned, especially for its </a:t>
            </a:r>
            <a:r>
              <a:rPr lang="en-US" sz="2400" b="1" dirty="0" err="1">
                <a:latin typeface="Times New Roman" panose="02020603050405020304" pitchFamily="18" charset="0"/>
                <a:cs typeface="Times New Roman" panose="02020603050405020304" pitchFamily="18" charset="0"/>
              </a:rPr>
              <a:t>Trijumf</a:t>
            </a:r>
            <a:r>
              <a:rPr lang="en-US" sz="2400" dirty="0">
                <a:latin typeface="Times New Roman" panose="02020603050405020304" pitchFamily="18" charset="0"/>
                <a:cs typeface="Times New Roman" panose="02020603050405020304" pitchFamily="18" charset="0"/>
              </a:rPr>
              <a:t> label, a white wine blend that’s won numerous international awards.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winery’s roots date back over a century, and today, it’s known for combining modern techniques with traditional Serbian winemaking.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a:t>
            </a:r>
            <a:r>
              <a:rPr lang="en-US" sz="2400" b="1" dirty="0" err="1">
                <a:latin typeface="Times New Roman" panose="02020603050405020304" pitchFamily="18" charset="0"/>
                <a:cs typeface="Times New Roman" panose="02020603050405020304" pitchFamily="18" charset="0"/>
              </a:rPr>
              <a:t>Trijumf</a:t>
            </a:r>
            <a:r>
              <a:rPr lang="en-US" sz="2400" dirty="0">
                <a:latin typeface="Times New Roman" panose="02020603050405020304" pitchFamily="18" charset="0"/>
                <a:cs typeface="Times New Roman" panose="02020603050405020304" pitchFamily="18" charset="0"/>
              </a:rPr>
              <a:t> blend, featuring Chardonnay, Sauvignon Blanc, and Rhine Riesling, delivers a complex yet balanced flavor with citrus and floral notes.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winery has become a symbol of Serbia’s wine renaissance, continuing to raise the bar for local and global recognition.</a:t>
            </a:r>
          </a:p>
        </p:txBody>
      </p:sp>
      <p:pic>
        <p:nvPicPr>
          <p:cNvPr id="5" name="Picture 4" descr="A map of the country&#10;&#10;Description automatically generated">
            <a:extLst>
              <a:ext uri="{FF2B5EF4-FFF2-40B4-BE49-F238E27FC236}">
                <a16:creationId xmlns:a16="http://schemas.microsoft.com/office/drawing/2014/main" id="{450E70AC-7329-878A-4363-C84713D86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377696"/>
            <a:ext cx="4514850" cy="4543425"/>
          </a:xfrm>
          <a:prstGeom prst="rect">
            <a:avLst/>
          </a:prstGeom>
        </p:spPr>
      </p:pic>
    </p:spTree>
    <p:extLst>
      <p:ext uri="{BB962C8B-B14F-4D97-AF65-F5344CB8AC3E}">
        <p14:creationId xmlns:p14="http://schemas.microsoft.com/office/powerpoint/2010/main" val="10817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2656F9-481F-13EB-FF4B-B485F73A02ED}"/>
              </a:ext>
            </a:extLst>
          </p:cNvPr>
          <p:cNvSpPr txBox="1"/>
          <p:nvPr/>
        </p:nvSpPr>
        <p:spPr>
          <a:xfrm>
            <a:off x="633984" y="1170434"/>
            <a:ext cx="7067550" cy="4893647"/>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Kovačević</a:t>
            </a:r>
            <a:r>
              <a:rPr lang="en-US" sz="2400" b="1" dirty="0">
                <a:latin typeface="Times New Roman" panose="02020603050405020304" pitchFamily="18" charset="0"/>
                <a:cs typeface="Times New Roman" panose="02020603050405020304" pitchFamily="18" charset="0"/>
              </a:rPr>
              <a:t> Winery (</a:t>
            </a:r>
            <a:r>
              <a:rPr lang="en-US" sz="2400" b="1" dirty="0" err="1">
                <a:latin typeface="Times New Roman" panose="02020603050405020304" pitchFamily="18" charset="0"/>
                <a:cs typeface="Times New Roman" panose="02020603050405020304" pitchFamily="18" charset="0"/>
              </a:rPr>
              <a:t>Fruška</a:t>
            </a:r>
            <a:r>
              <a:rPr lang="en-US" sz="2400" b="1" dirty="0">
                <a:latin typeface="Times New Roman" panose="02020603050405020304" pitchFamily="18" charset="0"/>
                <a:cs typeface="Times New Roman" panose="02020603050405020304" pitchFamily="18" charset="0"/>
              </a:rPr>
              <a:t> Gora) #4</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Kovačević</a:t>
            </a:r>
            <a:r>
              <a:rPr lang="en-US" sz="2400" dirty="0">
                <a:latin typeface="Times New Roman" panose="02020603050405020304" pitchFamily="18" charset="0"/>
                <a:cs typeface="Times New Roman" panose="02020603050405020304" pitchFamily="18" charset="0"/>
              </a:rPr>
              <a:t> Winery is a leading name in </a:t>
            </a:r>
            <a:r>
              <a:rPr lang="en-US" sz="2400" dirty="0" err="1">
                <a:latin typeface="Times New Roman" panose="02020603050405020304" pitchFamily="18" charset="0"/>
                <a:cs typeface="Times New Roman" panose="02020603050405020304" pitchFamily="18" charset="0"/>
              </a:rPr>
              <a:t>Fruška</a:t>
            </a:r>
            <a:r>
              <a:rPr lang="en-US" sz="2400" dirty="0">
                <a:latin typeface="Times New Roman" panose="02020603050405020304" pitchFamily="18" charset="0"/>
                <a:cs typeface="Times New Roman" panose="02020603050405020304" pitchFamily="18" charset="0"/>
              </a:rPr>
              <a:t> Gora, particularly for its </a:t>
            </a:r>
            <a:r>
              <a:rPr lang="en-US" sz="2400" b="1" dirty="0">
                <a:latin typeface="Times New Roman" panose="02020603050405020304" pitchFamily="18" charset="0"/>
                <a:cs typeface="Times New Roman" panose="02020603050405020304" pitchFamily="18" charset="0"/>
              </a:rPr>
              <a:t>aromatic white wines</a:t>
            </a:r>
            <a:r>
              <a:rPr lang="en-US" sz="2400" dirty="0">
                <a:latin typeface="Times New Roman" panose="02020603050405020304" pitchFamily="18" charset="0"/>
                <a:cs typeface="Times New Roman" panose="02020603050405020304" pitchFamily="18" charset="0"/>
              </a:rPr>
              <a:t> like Riesling.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wines are praised for their fruit-forward profiles, with the </a:t>
            </a:r>
            <a:r>
              <a:rPr lang="en-US" sz="2400" b="1" dirty="0">
                <a:latin typeface="Times New Roman" panose="02020603050405020304" pitchFamily="18" charset="0"/>
                <a:cs typeface="Times New Roman" panose="02020603050405020304" pitchFamily="18" charset="0"/>
              </a:rPr>
              <a:t>Riesling</a:t>
            </a:r>
            <a:r>
              <a:rPr lang="en-US" sz="2400" dirty="0">
                <a:latin typeface="Times New Roman" panose="02020603050405020304" pitchFamily="18" charset="0"/>
                <a:cs typeface="Times New Roman" panose="02020603050405020304" pitchFamily="18" charset="0"/>
              </a:rPr>
              <a:t> offering crisp acidity and hints of green apple, citrus, and floral aromas.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region’s cool climate and limestone-rich soil help cultivate the vibrant flavors in their whites. </a:t>
            </a:r>
            <a:r>
              <a:rPr lang="en-US" sz="2400" dirty="0" err="1">
                <a:latin typeface="Times New Roman" panose="02020603050405020304" pitchFamily="18" charset="0"/>
                <a:cs typeface="Times New Roman" panose="02020603050405020304" pitchFamily="18" charset="0"/>
              </a:rPr>
              <a:t>Kovačević</a:t>
            </a:r>
            <a:r>
              <a:rPr lang="en-US" sz="2400" dirty="0">
                <a:latin typeface="Times New Roman" panose="02020603050405020304" pitchFamily="18" charset="0"/>
                <a:cs typeface="Times New Roman" panose="02020603050405020304" pitchFamily="18" charset="0"/>
              </a:rPr>
              <a:t> also experiments with innovative techniques like barrel aging whites, delivering wines that are both fresh and complex.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 top choice for lovers of bright, aromatic wines.</a:t>
            </a:r>
          </a:p>
        </p:txBody>
      </p:sp>
      <p:pic>
        <p:nvPicPr>
          <p:cNvPr id="3" name="Picture 2" descr="A map of the country&#10;&#10;Description automatically generated">
            <a:extLst>
              <a:ext uri="{FF2B5EF4-FFF2-40B4-BE49-F238E27FC236}">
                <a16:creationId xmlns:a16="http://schemas.microsoft.com/office/drawing/2014/main" id="{B32DD1DA-21C0-2244-B028-3011AFC91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534" y="1356361"/>
            <a:ext cx="4514850" cy="4543425"/>
          </a:xfrm>
          <a:prstGeom prst="rect">
            <a:avLst/>
          </a:prstGeom>
        </p:spPr>
      </p:pic>
    </p:spTree>
    <p:extLst>
      <p:ext uri="{BB962C8B-B14F-4D97-AF65-F5344CB8AC3E}">
        <p14:creationId xmlns:p14="http://schemas.microsoft.com/office/powerpoint/2010/main" val="28118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lvl="0"/>
            <a:r>
              <a:rPr lang="en-US" b="1" dirty="0"/>
              <a:t>Final Thoughts</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461506"/>
          </a:xfrm>
        </p:spPr>
        <p:txBody>
          <a:bodyPr>
            <a:normAutofit/>
          </a:bodyPr>
          <a:lstStyle/>
          <a:p>
            <a:pPr marL="457200" lvl="0" indent="-457200" algn="l">
              <a:lnSpc>
                <a:spcPct val="110000"/>
              </a:lnSpc>
              <a:buFont typeface="Arial" panose="020B0604020202020204" pitchFamily="34" charset="0"/>
              <a:buChar char="•"/>
            </a:pPr>
            <a:r>
              <a:rPr lang="en-US" sz="2400" dirty="0"/>
              <a:t>Serbia may not always be the first country that comes to mind when thinking about wine, but its rich history and dynamic wine regions make it an emerging player on the global wine stage. From ancient Roman vineyards to the resilience shown through the Ottoman Empire and Yugoslavia, Serbian wine culture has evolved into something truly unique. The country’s varied terroir and climate provide ideal conditions for both indigenous grape varieties like </a:t>
            </a:r>
            <a:r>
              <a:rPr lang="en-US" sz="2400" dirty="0" err="1"/>
              <a:t>Prokupac</a:t>
            </a:r>
            <a:r>
              <a:rPr lang="en-US" sz="2400" dirty="0"/>
              <a:t> and </a:t>
            </a:r>
            <a:r>
              <a:rPr lang="en-US" sz="2400" dirty="0" err="1"/>
              <a:t>Tamjanika</a:t>
            </a:r>
            <a:r>
              <a:rPr lang="en-US" sz="2400" dirty="0"/>
              <a:t>, as well as international ones like Chardonnay and Merlot. This combination offers a wide spectrum of wine styles, from bold reds to crisp, aromatic whites​ .</a:t>
            </a:r>
          </a:p>
          <a:p>
            <a:pPr marL="457200" lvl="0" indent="-457200" algn="l">
              <a:lnSpc>
                <a:spcPct val="110000"/>
              </a:lnSpc>
              <a:buFont typeface="Arial" panose="020B0604020202020204" pitchFamily="34" charset="0"/>
              <a:buChar char="•"/>
            </a:pPr>
            <a:r>
              <a:rPr lang="en-US" sz="2400" dirty="0"/>
              <a:t>Serbia’s wine regions, especially </a:t>
            </a:r>
            <a:r>
              <a:rPr lang="en-US" sz="2400" dirty="0" err="1"/>
              <a:t>Fruška</a:t>
            </a:r>
            <a:r>
              <a:rPr lang="en-US" sz="2400" dirty="0"/>
              <a:t> Gora, </a:t>
            </a:r>
            <a:r>
              <a:rPr lang="en-US" sz="2400" dirty="0" err="1"/>
              <a:t>Župa</a:t>
            </a:r>
            <a:r>
              <a:rPr lang="en-US" sz="2400" dirty="0"/>
              <a:t>, and </a:t>
            </a:r>
            <a:r>
              <a:rPr lang="en-US" sz="2400" dirty="0" err="1"/>
              <a:t>Negotin</a:t>
            </a:r>
            <a:r>
              <a:rPr lang="en-US" sz="2400" dirty="0"/>
              <a:t>, are noteworthy for their high-quality wines and are rapidly gaining international attention. Wineries such as </a:t>
            </a:r>
            <a:r>
              <a:rPr lang="en-US" sz="2400" dirty="0" err="1"/>
              <a:t>Aleksandrović</a:t>
            </a:r>
            <a:r>
              <a:rPr lang="en-US" sz="2400" dirty="0"/>
              <a:t> and </a:t>
            </a:r>
            <a:r>
              <a:rPr lang="en-US" sz="2400" dirty="0" err="1"/>
              <a:t>Kovačević</a:t>
            </a:r>
            <a:r>
              <a:rPr lang="en-US" sz="2400" dirty="0"/>
              <a:t> are leading the charge in raising the profile of Serbian wine globally, producing exceptional vintages that reflect the country’s viticultural heritage and modern innovation​</a:t>
            </a:r>
          </a:p>
        </p:txBody>
      </p:sp>
    </p:spTree>
    <p:extLst>
      <p:ext uri="{BB962C8B-B14F-4D97-AF65-F5344CB8AC3E}">
        <p14:creationId xmlns:p14="http://schemas.microsoft.com/office/powerpoint/2010/main" val="28101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461506"/>
          </a:xfrm>
        </p:spPr>
        <p:txBody>
          <a:bodyPr>
            <a:normAutofit/>
          </a:bodyPr>
          <a:lstStyle/>
          <a:p>
            <a:pPr marL="457200" indent="-457200" algn="l">
              <a:lnSpc>
                <a:spcPct val="100000"/>
              </a:lnSpc>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Whether you're an avid wine enthusiast or a casual sipper, Serbian wines offer something unique to explore. The country’s diverse climate, rich soils, and centuries-old traditions have created wines that reflect both history and innovation. </a:t>
            </a:r>
          </a:p>
          <a:p>
            <a:pPr marL="457200" indent="-457200" algn="l">
              <a:lnSpc>
                <a:spcPct val="100000"/>
              </a:lnSpc>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Whether you're trying a bold </a:t>
            </a:r>
            <a:r>
              <a:rPr lang="en-US" sz="2400" kern="0" dirty="0" err="1">
                <a:effectLst/>
                <a:latin typeface="Times New Roman" panose="02020603050405020304" pitchFamily="18" charset="0"/>
                <a:ea typeface="Times New Roman" panose="02020603050405020304" pitchFamily="18" charset="0"/>
              </a:rPr>
              <a:t>Prokupac</a:t>
            </a:r>
            <a:r>
              <a:rPr lang="en-US" sz="2400" kern="0" dirty="0">
                <a:effectLst/>
                <a:latin typeface="Times New Roman" panose="02020603050405020304" pitchFamily="18" charset="0"/>
                <a:ea typeface="Times New Roman" panose="02020603050405020304" pitchFamily="18" charset="0"/>
              </a:rPr>
              <a:t> or a fragrant </a:t>
            </a:r>
            <a:r>
              <a:rPr lang="en-US" sz="2400" kern="0" dirty="0" err="1">
                <a:effectLst/>
                <a:latin typeface="Times New Roman" panose="02020603050405020304" pitchFamily="18" charset="0"/>
                <a:ea typeface="Times New Roman" panose="02020603050405020304" pitchFamily="18" charset="0"/>
              </a:rPr>
              <a:t>Tamjanika</a:t>
            </a:r>
            <a:r>
              <a:rPr lang="en-US" sz="2400" kern="0" dirty="0">
                <a:effectLst/>
                <a:latin typeface="Times New Roman" panose="02020603050405020304" pitchFamily="18" charset="0"/>
                <a:ea typeface="Times New Roman" panose="02020603050405020304" pitchFamily="18" charset="0"/>
              </a:rPr>
              <a:t>, the flavors of Serbia’s wines will not disappoint. Next time you're looking for a new wine experience, why not venture into the world of Serbian wines? </a:t>
            </a:r>
          </a:p>
          <a:p>
            <a:pPr marL="457200" indent="-457200" algn="l">
              <a:lnSpc>
                <a:spcPct val="100000"/>
              </a:lnSpc>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You may just discover your next favorite bottle of wine.</a:t>
            </a:r>
            <a:endParaRPr lang="en-US" sz="2400" dirty="0"/>
          </a:p>
        </p:txBody>
      </p:sp>
    </p:spTree>
    <p:extLst>
      <p:ext uri="{BB962C8B-B14F-4D97-AF65-F5344CB8AC3E}">
        <p14:creationId xmlns:p14="http://schemas.microsoft.com/office/powerpoint/2010/main" val="12001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CAB0-66A8-E2B3-D82C-787BFEB816BC}"/>
              </a:ext>
            </a:extLst>
          </p:cNvPr>
          <p:cNvSpPr>
            <a:spLocks noGrp="1"/>
          </p:cNvSpPr>
          <p:nvPr>
            <p:ph type="ctrTitle"/>
          </p:nvPr>
        </p:nvSpPr>
        <p:spPr>
          <a:xfrm>
            <a:off x="0" y="1"/>
            <a:ext cx="12192000" cy="1600199"/>
          </a:xfrm>
        </p:spPr>
        <p:txBody>
          <a:bodyPr anchor="ctr"/>
          <a:lstStyle/>
          <a:p>
            <a:r>
              <a:rPr lang="en-US" sz="4400" b="1" kern="100" dirty="0">
                <a:effectLst/>
                <a:ea typeface="Aptos" panose="020B0004020202020204" pitchFamily="34" charset="0"/>
              </a:rPr>
              <a:t>The Roman Influence on Serbian Wine</a:t>
            </a:r>
            <a:endParaRPr lang="en-US" dirty="0"/>
          </a:p>
        </p:txBody>
      </p:sp>
      <p:sp>
        <p:nvSpPr>
          <p:cNvPr id="3" name="Subtitle 2">
            <a:extLst>
              <a:ext uri="{FF2B5EF4-FFF2-40B4-BE49-F238E27FC236}">
                <a16:creationId xmlns:a16="http://schemas.microsoft.com/office/drawing/2014/main" id="{46ABFE3E-ED0B-DF9C-AA25-8708CC8B5CB6}"/>
              </a:ext>
            </a:extLst>
          </p:cNvPr>
          <p:cNvSpPr>
            <a:spLocks noGrp="1"/>
          </p:cNvSpPr>
          <p:nvPr>
            <p:ph type="subTitle" idx="1"/>
          </p:nvPr>
        </p:nvSpPr>
        <p:spPr>
          <a:xfrm>
            <a:off x="609600" y="1600199"/>
            <a:ext cx="10936224" cy="5257799"/>
          </a:xfrm>
        </p:spPr>
        <p:txBody>
          <a:bodyPr>
            <a:normAutofit fontScale="92500" lnSpcReduction="10000"/>
          </a:bodyPr>
          <a:lstStyle/>
          <a:p>
            <a:pPr marL="342900" marR="0" indent="-342900" algn="l">
              <a:lnSpc>
                <a:spcPct val="115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These vineyards supplied wine to soldiers, settlers, and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officials across the empire, ensuring that the art of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winemaking took root in the region.</a:t>
            </a:r>
          </a:p>
          <a:p>
            <a:pPr marL="342900" marR="0" indent="-342900" algn="l">
              <a:lnSpc>
                <a:spcPct val="115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Roman winemaking methods were advanced for their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time. They utilized amphorae, large clay vessels, to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ferment and store wine. </a:t>
            </a:r>
          </a:p>
          <a:p>
            <a:pPr marL="342900" marR="0" indent="-342900" algn="l">
              <a:lnSpc>
                <a:spcPct val="115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This practice not only influenced the development of Serbian wine but also helped preserve the knowledge of grape growing and fermentation long after the Romans left. </a:t>
            </a:r>
          </a:p>
          <a:p>
            <a:pPr marL="342900" marR="0" indent="-342900" algn="l">
              <a:lnSpc>
                <a:spcPct val="115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Archaeological evidence of ancient wine presses and amphorae in Serbia highlights the deep connection between the region and its winemaking past.</a:t>
            </a:r>
          </a:p>
          <a:p>
            <a:endParaRPr lang="en-US" dirty="0"/>
          </a:p>
        </p:txBody>
      </p:sp>
      <p:pic>
        <p:nvPicPr>
          <p:cNvPr id="5" name="Picture 4" descr="A group of clay jugs on a shelf&#10;&#10;Description automatically generated">
            <a:extLst>
              <a:ext uri="{FF2B5EF4-FFF2-40B4-BE49-F238E27FC236}">
                <a16:creationId xmlns:a16="http://schemas.microsoft.com/office/drawing/2014/main" id="{1EB17B1F-4C55-70DB-129A-4F786E71AE22}"/>
              </a:ext>
            </a:extLst>
          </p:cNvPr>
          <p:cNvPicPr>
            <a:picLocks noChangeAspect="1"/>
          </p:cNvPicPr>
          <p:nvPr/>
        </p:nvPicPr>
        <p:blipFill>
          <a:blip r:embed="rId2">
            <a:extLst>
              <a:ext uri="{28A0092B-C50C-407E-A947-70E740481C1C}">
                <a14:useLocalDpi xmlns:a14="http://schemas.microsoft.com/office/drawing/2010/main" val="0"/>
              </a:ext>
            </a:extLst>
          </a:blip>
          <a:srcRect l="10076" r="10262"/>
          <a:stretch/>
        </p:blipFill>
        <p:spPr>
          <a:xfrm>
            <a:off x="8363712" y="1600200"/>
            <a:ext cx="3816096" cy="2506334"/>
          </a:xfrm>
          <a:prstGeom prst="rect">
            <a:avLst/>
          </a:prstGeom>
        </p:spPr>
      </p:pic>
    </p:spTree>
    <p:extLst>
      <p:ext uri="{BB962C8B-B14F-4D97-AF65-F5344CB8AC3E}">
        <p14:creationId xmlns:p14="http://schemas.microsoft.com/office/powerpoint/2010/main" val="32453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Tourism Websites</a:t>
            </a:r>
            <a:r>
              <a:rPr lang="en-US" sz="2400" kern="100" dirty="0">
                <a:effectLst/>
                <a:ea typeface="Aptos" panose="020B0004020202020204" pitchFamily="34" charset="0"/>
              </a:rPr>
              <a:t>: National tourism websites or Serbia-specific wine tours may offer useful insights into the history and current state of the wine industry in the country.</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Wine &amp; More</a:t>
            </a:r>
            <a:r>
              <a:rPr lang="en-US" sz="2400" kern="100" dirty="0">
                <a:effectLst/>
                <a:ea typeface="Aptos" panose="020B0004020202020204" pitchFamily="34" charset="0"/>
              </a:rPr>
              <a:t> - This source provided insight into the historical significance of viticulture in Serbia, the country's unique grape varieties, and how regions like </a:t>
            </a:r>
            <a:r>
              <a:rPr lang="en-US" sz="2400" kern="100" dirty="0" err="1">
                <a:effectLst/>
                <a:ea typeface="Aptos" panose="020B0004020202020204" pitchFamily="34" charset="0"/>
              </a:rPr>
              <a:t>Fruška</a:t>
            </a:r>
            <a:r>
              <a:rPr lang="en-US" sz="2400" kern="100" dirty="0">
                <a:effectLst/>
                <a:ea typeface="Aptos" panose="020B0004020202020204" pitchFamily="34" charset="0"/>
              </a:rPr>
              <a:t> Gora and </a:t>
            </a:r>
            <a:r>
              <a:rPr lang="en-US" sz="2400" kern="100" dirty="0" err="1">
                <a:effectLst/>
                <a:ea typeface="Aptos" panose="020B0004020202020204" pitchFamily="34" charset="0"/>
              </a:rPr>
              <a:t>Župa</a:t>
            </a:r>
            <a:r>
              <a:rPr lang="en-US" sz="2400" kern="100" dirty="0">
                <a:effectLst/>
                <a:ea typeface="Aptos" panose="020B0004020202020204" pitchFamily="34" charset="0"/>
              </a:rPr>
              <a:t> are shaping modern winemaking in Serbia​</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All Wines of Europe</a:t>
            </a:r>
            <a:r>
              <a:rPr lang="en-US" sz="2400" kern="100" dirty="0">
                <a:effectLst/>
                <a:ea typeface="Aptos" panose="020B0004020202020204" pitchFamily="34" charset="0"/>
              </a:rPr>
              <a:t> - It offered a detailed breakdown of Serbia's primary wine regions, such as </a:t>
            </a:r>
            <a:r>
              <a:rPr lang="en-US" sz="2400" kern="100" dirty="0" err="1">
                <a:effectLst/>
                <a:ea typeface="Aptos" panose="020B0004020202020204" pitchFamily="34" charset="0"/>
              </a:rPr>
              <a:t>Fruška</a:t>
            </a:r>
            <a:r>
              <a:rPr lang="en-US" sz="2400" kern="100" dirty="0">
                <a:effectLst/>
                <a:ea typeface="Aptos" panose="020B0004020202020204" pitchFamily="34" charset="0"/>
              </a:rPr>
              <a:t> Gora, </a:t>
            </a:r>
            <a:r>
              <a:rPr lang="en-US" sz="2400" kern="100" dirty="0" err="1">
                <a:effectLst/>
                <a:ea typeface="Aptos" panose="020B0004020202020204" pitchFamily="34" charset="0"/>
              </a:rPr>
              <a:t>Župa</a:t>
            </a:r>
            <a:r>
              <a:rPr lang="en-US" sz="2400" kern="100" dirty="0">
                <a:effectLst/>
                <a:ea typeface="Aptos" panose="020B0004020202020204" pitchFamily="34" charset="0"/>
              </a:rPr>
              <a:t>, and </a:t>
            </a:r>
            <a:r>
              <a:rPr lang="en-US" sz="2400" kern="100" dirty="0" err="1">
                <a:effectLst/>
                <a:ea typeface="Aptos" panose="020B0004020202020204" pitchFamily="34" charset="0"/>
              </a:rPr>
              <a:t>Negotin</a:t>
            </a:r>
            <a:r>
              <a:rPr lang="en-US" sz="2400" kern="100" dirty="0">
                <a:effectLst/>
                <a:ea typeface="Aptos" panose="020B0004020202020204" pitchFamily="34" charset="0"/>
              </a:rPr>
              <a:t>. Each region’s terroir, climate, and notable grape varieties were highlighted, adding depth to the article​</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Medieval Monasteries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850624" cy="2852929"/>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The Guardians of Serbian Winemaking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During the Middle Ages, Serbian monasteries took on a new role as the protectors and pioneers of winemaking.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While the rest of Europe was embroiled in conflicts and political shifts, these religious centers became the heart of Serbian viticulture. Monks were more than just men of faith; they were the winemakers who refined the art and science of wine production.</a:t>
            </a:r>
          </a:p>
        </p:txBody>
      </p:sp>
      <p:pic>
        <p:nvPicPr>
          <p:cNvPr id="5" name="Picture 4" descr="A stone room with many holes in the floor&#10;&#10;Description automatically generated">
            <a:extLst>
              <a:ext uri="{FF2B5EF4-FFF2-40B4-BE49-F238E27FC236}">
                <a16:creationId xmlns:a16="http://schemas.microsoft.com/office/drawing/2014/main" id="{85E27F76-C2ED-C217-3734-A27334127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3504"/>
            <a:ext cx="4279392" cy="3184495"/>
          </a:xfrm>
          <a:prstGeom prst="rect">
            <a:avLst/>
          </a:prstGeom>
        </p:spPr>
      </p:pic>
      <p:sp>
        <p:nvSpPr>
          <p:cNvPr id="7" name="TextBox 6">
            <a:extLst>
              <a:ext uri="{FF2B5EF4-FFF2-40B4-BE49-F238E27FC236}">
                <a16:creationId xmlns:a16="http://schemas.microsoft.com/office/drawing/2014/main" id="{EFB0D2C8-9103-7904-465E-E1D41E9355D6}"/>
              </a:ext>
            </a:extLst>
          </p:cNvPr>
          <p:cNvSpPr txBox="1"/>
          <p:nvPr/>
        </p:nvSpPr>
        <p:spPr>
          <a:xfrm>
            <a:off x="4279392" y="3673504"/>
            <a:ext cx="7729728" cy="3555012"/>
          </a:xfrm>
          <a:prstGeom prst="rect">
            <a:avLst/>
          </a:prstGeom>
          <a:noFill/>
        </p:spPr>
        <p:txBody>
          <a:bodyPr wrap="square">
            <a:spAutoFit/>
          </a:bodyPr>
          <a:lstStyle/>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Much like the Romans, in medieval Serbia, wine was a necessity. It played a significant role in religious rituals, such as communion. </a:t>
            </a:r>
          </a:p>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monks, recognizing this importance, dedicated themselves to mastering the craft</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planted vineyards around their monasteries, cultivated grape varieties that suited the local climate, and developed techniques that would ensure a steady supply of wine year-round.</a:t>
            </a:r>
          </a:p>
          <a:p>
            <a:pPr marL="342900" marR="0" indent="-342900" algn="l">
              <a:lnSpc>
                <a:spcPct val="115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3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Medieval Monasteries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850624" cy="5687567"/>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The Guardians of Serbian Winemaking </a:t>
            </a:r>
          </a:p>
          <a:p>
            <a:pPr marL="342900" marR="0" indent="-342900" algn="l">
              <a:lnSpc>
                <a:spcPct val="115000"/>
              </a:lnSpc>
              <a:spcBef>
                <a:spcPts val="0"/>
              </a:spcBef>
              <a:spcAft>
                <a:spcPts val="800"/>
              </a:spcAft>
              <a:buFont typeface="Arial" panose="020B0604020202020204" pitchFamily="34" charset="0"/>
              <a:buChar char="•"/>
            </a:pPr>
            <a:r>
              <a:rPr lang="en-US" sz="2400" dirty="0"/>
              <a:t>Serbian monasteries became winemaking hubs, passing down their expertise through generations of monks. They elevated Serbian wine, making it highly regarded in the region. </a:t>
            </a:r>
          </a:p>
          <a:p>
            <a:pPr marL="342900" marR="0" indent="-342900" algn="l">
              <a:lnSpc>
                <a:spcPct val="115000"/>
              </a:lnSpc>
              <a:spcBef>
                <a:spcPts val="0"/>
              </a:spcBef>
              <a:spcAft>
                <a:spcPts val="800"/>
              </a:spcAft>
              <a:buFont typeface="Arial" panose="020B0604020202020204" pitchFamily="34" charset="0"/>
              <a:buChar char="•"/>
            </a:pPr>
            <a:r>
              <a:rPr lang="en-US" sz="2400" dirty="0"/>
              <a:t>Monks' meticulous methods, from grape harvesting to </a:t>
            </a:r>
            <a:br>
              <a:rPr lang="en-US" sz="2400" dirty="0"/>
            </a:br>
            <a:r>
              <a:rPr lang="en-US" sz="2400" dirty="0"/>
              <a:t>fermentation, shaped modern winemaking in Serbia. </a:t>
            </a:r>
          </a:p>
          <a:p>
            <a:pPr marL="342900" marR="0" indent="-342900" algn="l">
              <a:lnSpc>
                <a:spcPct val="115000"/>
              </a:lnSpc>
              <a:spcBef>
                <a:spcPts val="0"/>
              </a:spcBef>
              <a:spcAft>
                <a:spcPts val="800"/>
              </a:spcAft>
              <a:buFont typeface="Arial" panose="020B0604020202020204" pitchFamily="34" charset="0"/>
              <a:buChar char="•"/>
            </a:pPr>
            <a:r>
              <a:rPr lang="en-US" sz="2400" dirty="0"/>
              <a:t>Monastic wine was traded, spreading Serbian wine </a:t>
            </a:r>
            <a:br>
              <a:rPr lang="en-US" sz="2400" dirty="0"/>
            </a:br>
            <a:r>
              <a:rPr lang="en-US" sz="2400" dirty="0"/>
              <a:t>culture and embedding viticulture into society. </a:t>
            </a:r>
          </a:p>
          <a:p>
            <a:pPr marL="342900" marR="0" indent="-342900" algn="l">
              <a:lnSpc>
                <a:spcPct val="115000"/>
              </a:lnSpc>
              <a:spcBef>
                <a:spcPts val="0"/>
              </a:spcBef>
              <a:spcAft>
                <a:spcPts val="800"/>
              </a:spcAft>
              <a:buFont typeface="Arial" panose="020B0604020202020204" pitchFamily="34" charset="0"/>
              <a:buChar char="•"/>
            </a:pPr>
            <a:r>
              <a:rPr lang="en-US" sz="2400" dirty="0"/>
              <a:t>Many modern wineries trace their roots to these </a:t>
            </a:r>
            <a:br>
              <a:rPr lang="en-US" sz="2400" dirty="0"/>
            </a:br>
            <a:r>
              <a:rPr lang="en-US" sz="2400" dirty="0"/>
              <a:t>monasteries, and some still produce wine today, </a:t>
            </a:r>
            <a:br>
              <a:rPr lang="en-US" sz="2400" dirty="0"/>
            </a:br>
            <a:r>
              <a:rPr lang="en-US" sz="2400" dirty="0"/>
              <a:t>connecting the present with a centuries-old legacy.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stone building with a cross on top&#10;&#10;Description automatically generated">
            <a:extLst>
              <a:ext uri="{FF2B5EF4-FFF2-40B4-BE49-F238E27FC236}">
                <a16:creationId xmlns:a16="http://schemas.microsoft.com/office/drawing/2014/main" id="{9E35ECB5-A5AA-2CC0-725F-0D873AEFAE1A}"/>
              </a:ext>
            </a:extLst>
          </p:cNvPr>
          <p:cNvPicPr>
            <a:picLocks noChangeAspect="1"/>
          </p:cNvPicPr>
          <p:nvPr/>
        </p:nvPicPr>
        <p:blipFill>
          <a:blip r:embed="rId3">
            <a:extLst>
              <a:ext uri="{28A0092B-C50C-407E-A947-70E740481C1C}">
                <a14:useLocalDpi xmlns:a14="http://schemas.microsoft.com/office/drawing/2010/main" val="0"/>
              </a:ext>
            </a:extLst>
          </a:blip>
          <a:srcRect b="3872"/>
          <a:stretch/>
        </p:blipFill>
        <p:spPr>
          <a:xfrm>
            <a:off x="7483072" y="2696718"/>
            <a:ext cx="4696736" cy="3460242"/>
          </a:xfrm>
          <a:prstGeom prst="rect">
            <a:avLst/>
          </a:prstGeom>
        </p:spPr>
      </p:pic>
    </p:spTree>
    <p:extLst>
      <p:ext uri="{BB962C8B-B14F-4D97-AF65-F5344CB8AC3E}">
        <p14:creationId xmlns:p14="http://schemas.microsoft.com/office/powerpoint/2010/main" val="22059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80159"/>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History of Serbia’s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280160"/>
            <a:ext cx="11314176" cy="2677069"/>
          </a:xfrm>
        </p:spPr>
        <p:txBody>
          <a:bodyPr>
            <a:noAutofit/>
          </a:bodyPr>
          <a:lstStyle/>
          <a:p>
            <a:pPr algn="l"/>
            <a:r>
              <a:rPr lang="en-US" sz="2400" b="1" dirty="0"/>
              <a:t>Medieval Influence</a:t>
            </a:r>
          </a:p>
          <a:p>
            <a:pPr marL="457200" indent="-457200" algn="l">
              <a:buFont typeface="Arial" panose="020B0604020202020204" pitchFamily="34" charset="0"/>
              <a:buChar char="•"/>
            </a:pPr>
            <a:r>
              <a:rPr lang="en-US" sz="2400" dirty="0"/>
              <a:t>Monastic life in medieval Serbia didn’t just focus on prayer—it was also about perfecting winemaking. Monasteries became the backbone of viticulture, producing wine for religious ceremonies and daily consumption. </a:t>
            </a:r>
          </a:p>
          <a:p>
            <a:pPr marL="457200" indent="-457200" algn="l">
              <a:buFont typeface="Arial" panose="020B0604020202020204" pitchFamily="34" charset="0"/>
              <a:buChar char="•"/>
            </a:pPr>
            <a:r>
              <a:rPr lang="en-US" sz="2400" dirty="0"/>
              <a:t>Monks were meticulous in refining their methods, passing down knowledge through generations. They played a vital role in preserving winemaking traditions during times of war and hardship.</a:t>
            </a:r>
          </a:p>
        </p:txBody>
      </p:sp>
      <p:pic>
        <p:nvPicPr>
          <p:cNvPr id="5" name="Picture 4" descr="Studenica Monastery with a dome and a roof&#10;&#10;Description automatically generated with medium confidence">
            <a:extLst>
              <a:ext uri="{FF2B5EF4-FFF2-40B4-BE49-F238E27FC236}">
                <a16:creationId xmlns:a16="http://schemas.microsoft.com/office/drawing/2014/main" id="{EFAD1568-6802-687B-C03E-1CB3C7074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57229"/>
            <a:ext cx="6193536" cy="2900770"/>
          </a:xfrm>
          <a:prstGeom prst="rect">
            <a:avLst/>
          </a:prstGeom>
        </p:spPr>
      </p:pic>
      <p:sp>
        <p:nvSpPr>
          <p:cNvPr id="7" name="TextBox 6">
            <a:extLst>
              <a:ext uri="{FF2B5EF4-FFF2-40B4-BE49-F238E27FC236}">
                <a16:creationId xmlns:a16="http://schemas.microsoft.com/office/drawing/2014/main" id="{5B05D8E5-75AF-6615-BEB5-1545A4415827}"/>
              </a:ext>
            </a:extLst>
          </p:cNvPr>
          <p:cNvSpPr txBox="1"/>
          <p:nvPr/>
        </p:nvSpPr>
        <p:spPr>
          <a:xfrm>
            <a:off x="6193536" y="3797499"/>
            <a:ext cx="5998464" cy="3046988"/>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they honed their skills, Serbian wine began to evolve. The influence of the church ensured wine production spread far beyond monastery walls, reaching neighboring regions and embedding itself into Serbian culture. It wasn’t just a drink—it was a symbol of craftsmanship and devotion.</a:t>
            </a:r>
          </a:p>
        </p:txBody>
      </p:sp>
    </p:spTree>
    <p:extLst>
      <p:ext uri="{BB962C8B-B14F-4D97-AF65-F5344CB8AC3E}">
        <p14:creationId xmlns:p14="http://schemas.microsoft.com/office/powerpoint/2010/main" val="37641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Ottoman Period</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01984" cy="5535168"/>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Wine Under Siege </a:t>
            </a:r>
            <a:endParaRPr lang="en-US" sz="24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15th to 19th centuries were a challenging period </a:t>
            </a:r>
            <a:br>
              <a:rPr lang="en-US" sz="2400" kern="100" dirty="0">
                <a:effectLst/>
                <a:ea typeface="Aptos" panose="020B0004020202020204" pitchFamily="34" charset="0"/>
              </a:rPr>
            </a:br>
            <a:r>
              <a:rPr lang="en-US" sz="2400" kern="100" dirty="0">
                <a:effectLst/>
                <a:ea typeface="Aptos" panose="020B0004020202020204" pitchFamily="34" charset="0"/>
              </a:rPr>
              <a:t>for Serbian winemaking, as the Ottoman Empire took </a:t>
            </a:r>
            <a:br>
              <a:rPr lang="en-US" sz="2400" kern="100" dirty="0">
                <a:effectLst/>
                <a:ea typeface="Aptos" panose="020B0004020202020204" pitchFamily="34" charset="0"/>
              </a:rPr>
            </a:br>
            <a:r>
              <a:rPr lang="en-US" sz="2400" kern="100" dirty="0">
                <a:effectLst/>
                <a:ea typeface="Aptos" panose="020B0004020202020204" pitchFamily="34" charset="0"/>
              </a:rPr>
              <a:t>control of the region. Under Ottoman rule, which </a:t>
            </a:r>
            <a:br>
              <a:rPr lang="en-US" sz="2400" kern="100" dirty="0">
                <a:effectLst/>
                <a:ea typeface="Aptos" panose="020B0004020202020204" pitchFamily="34" charset="0"/>
              </a:rPr>
            </a:br>
            <a:r>
              <a:rPr lang="en-US" sz="2400" kern="100" dirty="0">
                <a:effectLst/>
                <a:ea typeface="Aptos" panose="020B0004020202020204" pitchFamily="34" charset="0"/>
              </a:rPr>
              <a:t>lasted several centuries, wine production faced </a:t>
            </a:r>
            <a:br>
              <a:rPr lang="en-US" sz="2400" kern="100" dirty="0">
                <a:effectLst/>
                <a:ea typeface="Aptos" panose="020B0004020202020204" pitchFamily="34" charset="0"/>
              </a:rPr>
            </a:br>
            <a:r>
              <a:rPr lang="en-US" sz="2400" kern="100" dirty="0">
                <a:effectLst/>
                <a:ea typeface="Aptos" panose="020B0004020202020204" pitchFamily="34" charset="0"/>
              </a:rPr>
              <a:t>significant restrictions. The empire’s predominantly </a:t>
            </a:r>
            <a:br>
              <a:rPr lang="en-US" sz="2400" kern="100" dirty="0">
                <a:effectLst/>
                <a:ea typeface="Aptos" panose="020B0004020202020204" pitchFamily="34" charset="0"/>
              </a:rPr>
            </a:br>
            <a:r>
              <a:rPr lang="en-US" sz="2400" kern="100" dirty="0">
                <a:effectLst/>
                <a:ea typeface="Aptos" panose="020B0004020202020204" pitchFamily="34" charset="0"/>
              </a:rPr>
              <a:t>Islamic culture viewed alcohol consumption as </a:t>
            </a:r>
            <a:br>
              <a:rPr lang="en-US" sz="2400" kern="100" dirty="0">
                <a:effectLst/>
                <a:ea typeface="Aptos" panose="020B0004020202020204" pitchFamily="34" charset="0"/>
              </a:rPr>
            </a:br>
            <a:r>
              <a:rPr lang="en-US" sz="2400" kern="100" dirty="0">
                <a:effectLst/>
                <a:ea typeface="Aptos" panose="020B0004020202020204" pitchFamily="34" charset="0"/>
              </a:rPr>
              <a:t>contrary to religious principles, and while alcohol wasn’t completely banned, it was heavily regulated and taxed.</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This created a hostile environment for Serbian winemakers. Many vineyards were abandoned, as large-scale production became economically unviable under the weight of these taxes and regulations. For the average Serbian vintner, producing wine openly was nearly impossible. However, despite these challenges, some vineyards managed to survive by operating discreetly.</a:t>
            </a:r>
          </a:p>
          <a:p>
            <a:pPr marL="34290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wine next to a loaf of bread&#10;&#10;Description automatically generated">
            <a:extLst>
              <a:ext uri="{FF2B5EF4-FFF2-40B4-BE49-F238E27FC236}">
                <a16:creationId xmlns:a16="http://schemas.microsoft.com/office/drawing/2014/main" id="{7C5100AA-CB16-3AA7-99A0-F34BD674E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616" y="1222249"/>
            <a:ext cx="4437888" cy="2618232"/>
          </a:xfrm>
          <a:prstGeom prst="rect">
            <a:avLst/>
          </a:prstGeom>
        </p:spPr>
      </p:pic>
    </p:spTree>
    <p:extLst>
      <p:ext uri="{BB962C8B-B14F-4D97-AF65-F5344CB8AC3E}">
        <p14:creationId xmlns:p14="http://schemas.microsoft.com/office/powerpoint/2010/main" val="41925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Ottoman Period</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4413504" y="1170432"/>
            <a:ext cx="7522464" cy="5535168"/>
          </a:xfrm>
        </p:spPr>
        <p:txBody>
          <a:bodyPr>
            <a:noAutofit/>
          </a:bodyPr>
          <a:lstStyle/>
          <a:p>
            <a:pPr marL="285750" marR="0" indent="-285750" algn="l">
              <a:lnSpc>
                <a:spcPct val="100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Monasteries once again played a crucial role in preserving Serbian winemaking during this time. Although most of the population faced strict limitations on wine production, monasteries continued to produce wine for religious purposes. </a:t>
            </a:r>
          </a:p>
          <a:p>
            <a:pPr marL="285750" marR="0" indent="-285750" algn="l">
              <a:lnSpc>
                <a:spcPct val="100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church was allowed a certain level of autonomy, which enabled monks to keep the tradition alive, albeit in secret. These small, hidden operations ensured that the knowledge and practice of winemaking were not lost, even as the industry as a whole suffered. </a:t>
            </a:r>
          </a:p>
          <a:p>
            <a:pPr marL="285750" marR="0" indent="-285750" algn="l">
              <a:lnSpc>
                <a:spcPct val="100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Additionally, wine production persisted within non-Muslim communities, particularly among Christians and Jews. Although they were subject to the same restrictions, they found ways to maintain their winemaking traditions, often producing wine for personal consumption or religious ceremonies.</a:t>
            </a: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erson and person in traditional clothing&#10;&#10;Description automatically generated">
            <a:extLst>
              <a:ext uri="{FF2B5EF4-FFF2-40B4-BE49-F238E27FC236}">
                <a16:creationId xmlns:a16="http://schemas.microsoft.com/office/drawing/2014/main" id="{55454982-060F-1C28-B197-99C6711169A1}"/>
              </a:ext>
            </a:extLst>
          </p:cNvPr>
          <p:cNvPicPr>
            <a:picLocks noChangeAspect="1"/>
          </p:cNvPicPr>
          <p:nvPr/>
        </p:nvPicPr>
        <p:blipFill>
          <a:blip r:embed="rId2">
            <a:extLst>
              <a:ext uri="{28A0092B-C50C-407E-A947-70E740481C1C}">
                <a14:useLocalDpi xmlns:a14="http://schemas.microsoft.com/office/drawing/2010/main" val="0"/>
              </a:ext>
            </a:extLst>
          </a:blip>
          <a:srcRect l="7909" t="13155" r="7647" b="13245"/>
          <a:stretch/>
        </p:blipFill>
        <p:spPr>
          <a:xfrm>
            <a:off x="0" y="1201063"/>
            <a:ext cx="4413504" cy="5656937"/>
          </a:xfrm>
          <a:prstGeom prst="rect">
            <a:avLst/>
          </a:prstGeom>
        </p:spPr>
      </p:pic>
    </p:spTree>
    <p:extLst>
      <p:ext uri="{BB962C8B-B14F-4D97-AF65-F5344CB8AC3E}">
        <p14:creationId xmlns:p14="http://schemas.microsoft.com/office/powerpoint/2010/main" val="32220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1880</TotalTime>
  <Words>4892</Words>
  <Application>Microsoft Office PowerPoint</Application>
  <PresentationFormat>Widescreen</PresentationFormat>
  <Paragraphs>225</Paragraphs>
  <Slides>41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Symbol</vt:lpstr>
      <vt:lpstr>Times New Roman</vt:lpstr>
      <vt:lpstr>Times New Roman, serif</vt:lpstr>
      <vt:lpstr>Office Theme</vt:lpstr>
      <vt:lpstr>Wine Regions of the World An Introduction to Wine in Serbia  Presented by Marc Silver</vt:lpstr>
      <vt:lpstr>A Journey Through the Balkans</vt:lpstr>
      <vt:lpstr>History of Serbia’s Wine</vt:lpstr>
      <vt:lpstr>The Roman Influence on Serbian Wine</vt:lpstr>
      <vt:lpstr>Medieval Monasteries</vt:lpstr>
      <vt:lpstr>Medieval Monasteries</vt:lpstr>
      <vt:lpstr>History of Serbia’s Wine</vt:lpstr>
      <vt:lpstr>Ottoman Period</vt:lpstr>
      <vt:lpstr>Ottoman Period</vt:lpstr>
      <vt:lpstr>Ottoman Period</vt:lpstr>
      <vt:lpstr>Rebirth and Revolution</vt:lpstr>
      <vt:lpstr>Rebirth and Revolution</vt:lpstr>
      <vt:lpstr>Rebirth and Revolution</vt:lpstr>
      <vt:lpstr>Wine Regions of Serbia </vt:lpstr>
      <vt:lpstr>Wine Regions of Serbia </vt:lpstr>
      <vt:lpstr>PowerPoint Presentation</vt:lpstr>
      <vt:lpstr>Wine Regions of Serbia</vt:lpstr>
      <vt:lpstr>Wine Regions of Serbia</vt:lpstr>
      <vt:lpstr>Wine Regions of Serbia</vt:lpstr>
      <vt:lpstr>Wine Regions of Serbia</vt:lpstr>
      <vt:lpstr>Wine Regions of Serbia</vt:lpstr>
      <vt:lpstr>Wine Regions of Serbia</vt:lpstr>
      <vt:lpstr>Wine Regions of Serbia</vt:lpstr>
      <vt:lpstr>Wine Regions Final Thoughts</vt:lpstr>
      <vt:lpstr>What's in the Bottle?</vt:lpstr>
      <vt:lpstr>What's in the Bottle?</vt:lpstr>
      <vt:lpstr>Why Serbian Wine Deserves Your Attention</vt:lpstr>
      <vt:lpstr>How to Enjoy Serbian Wine</vt:lpstr>
      <vt:lpstr>How to Enjoy Serbian Wine</vt:lpstr>
      <vt:lpstr>Serbia’s Unique Terroir</vt:lpstr>
      <vt:lpstr>Serbia’s Major Varietals</vt:lpstr>
      <vt:lpstr>Serbia’s Major Varietals</vt:lpstr>
      <vt:lpstr>Serbia’s Major Varietals</vt:lpstr>
      <vt:lpstr>Serbia’s Major Varietals</vt:lpstr>
      <vt:lpstr>Notable Wineries</vt:lpstr>
      <vt:lpstr>Notable Wineries</vt:lpstr>
      <vt:lpstr>Notable Wineries</vt:lpstr>
      <vt:lpstr>Final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101</cp:revision>
  <dcterms:created xsi:type="dcterms:W3CDTF">2024-07-15T00:09:41Z</dcterms:created>
  <dcterms:modified xsi:type="dcterms:W3CDTF">2024-10-24T23:25:00Z</dcterms:modified>
</cp:coreProperties>
</file>