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handoutMasterIdLst>
    <p:handoutMasterId r:id="rId22"/>
  </p:handoutMasterIdLst>
  <p:sldIdLst>
    <p:sldId id="256" r:id="rId3"/>
    <p:sldId id="399" r:id="rId4"/>
    <p:sldId id="257" r:id="rId5"/>
    <p:sldId id="274" r:id="rId6"/>
    <p:sldId id="258" r:id="rId7"/>
    <p:sldId id="398" r:id="rId8"/>
    <p:sldId id="411" r:id="rId9"/>
    <p:sldId id="276" r:id="rId10"/>
    <p:sldId id="410" r:id="rId11"/>
    <p:sldId id="280" r:id="rId12"/>
    <p:sldId id="412" r:id="rId13"/>
    <p:sldId id="260" r:id="rId14"/>
    <p:sldId id="277" r:id="rId15"/>
    <p:sldId id="420" r:id="rId16"/>
    <p:sldId id="422" r:id="rId17"/>
    <p:sldId id="265" r:id="rId18"/>
    <p:sldId id="271" r:id="rId19"/>
    <p:sldId id="272" r:id="rId2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73472" autoAdjust="0"/>
  </p:normalViewPr>
  <p:slideViewPr>
    <p:cSldViewPr snapToGrid="0">
      <p:cViewPr varScale="1">
        <p:scale>
          <a:sx n="75" d="100"/>
          <a:sy n="75" d="100"/>
        </p:scale>
        <p:origin x="9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a:p>
            <a:pPr rtl="0"/>
            <a:endParaRPr lang="en-US" dirty="0"/>
          </a:p>
        </p:txBody>
      </p:sp>
    </p:spTree>
    <p:extLst>
      <p:ext uri="{BB962C8B-B14F-4D97-AF65-F5344CB8AC3E}">
        <p14:creationId xmlns:p14="http://schemas.microsoft.com/office/powerpoint/2010/main" val="376000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148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4</a:t>
            </a:fld>
            <a:endParaRPr lang="en-US"/>
          </a:p>
        </p:txBody>
      </p:sp>
    </p:spTree>
    <p:extLst>
      <p:ext uri="{BB962C8B-B14F-4D97-AF65-F5344CB8AC3E}">
        <p14:creationId xmlns:p14="http://schemas.microsoft.com/office/powerpoint/2010/main" val="50863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12750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73237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27461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57899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2575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kotsu.city.sendai.jp/english/index.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rome2rio.com/map/Sendai/Ishinomaki-Station#r/Train/s/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14142"/>
            <a:ext cx="5124979" cy="2252924"/>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Sendai Japan</a:t>
            </a:r>
            <a:br>
              <a:rPr lang="en-US" sz="4800" b="1" dirty="0">
                <a:solidFill>
                  <a:srgbClr val="000000"/>
                </a:solidFill>
                <a:latin typeface="Times New Roman" panose="02020603050405020304" pitchFamily="18" charset="0"/>
                <a:cs typeface="Times New Roman" panose="02020603050405020304" pitchFamily="18" charset="0"/>
              </a:rPr>
            </a:br>
            <a:r>
              <a:rPr lang="en-US" sz="3000" b="1" dirty="0">
                <a:solidFill>
                  <a:srgbClr val="000000"/>
                </a:solidFill>
                <a:latin typeface="Times New Roman" panose="02020603050405020304" pitchFamily="18" charset="0"/>
                <a:cs typeface="Times New Roman" panose="02020603050405020304" pitchFamily="18" charset="0"/>
              </a:rPr>
              <a:t>Presented by</a:t>
            </a:r>
            <a:br>
              <a:rPr lang="en-US" sz="3000" b="1" dirty="0">
                <a:solidFill>
                  <a:srgbClr val="000000"/>
                </a:solidFill>
                <a:latin typeface="Times New Roman" panose="02020603050405020304" pitchFamily="18" charset="0"/>
                <a:cs typeface="Times New Roman" panose="02020603050405020304" pitchFamily="18" charset="0"/>
              </a:rPr>
            </a:br>
            <a:r>
              <a:rPr lang="en-US" sz="30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white circle with lines in a blue background&#10;&#10;Description automatically generated">
            <a:extLst>
              <a:ext uri="{FF2B5EF4-FFF2-40B4-BE49-F238E27FC236}">
                <a16:creationId xmlns:a16="http://schemas.microsoft.com/office/drawing/2014/main" id="{7BF71AFA-285C-970B-22D2-0A4E79D64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221" y="1089928"/>
            <a:ext cx="5124979" cy="34145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175"/>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Sendai</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10</a:t>
            </a:fld>
            <a:endParaRPr lang="en-US"/>
          </a:p>
        </p:txBody>
      </p:sp>
      <p:sp>
        <p:nvSpPr>
          <p:cNvPr id="7" name="Rectangle 3">
            <a:extLst>
              <a:ext uri="{FF2B5EF4-FFF2-40B4-BE49-F238E27FC236}">
                <a16:creationId xmlns:a16="http://schemas.microsoft.com/office/drawing/2014/main" id="{1406979B-6EDC-71B8-CE13-C25E89CBAC40}"/>
              </a:ext>
            </a:extLst>
          </p:cNvPr>
          <p:cNvSpPr>
            <a:spLocks noChangeArrowheads="1"/>
          </p:cNvSpPr>
          <p:nvPr/>
        </p:nvSpPr>
        <p:spPr bwMode="auto">
          <a:xfrm>
            <a:off x="194629" y="1492280"/>
            <a:ext cx="37583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On 11 March 2011, coastal areas of the city suffered catastrophic damage from a magnitude 9.0 offshore earthquake, which triggered a destructive tsunami.</a:t>
            </a:r>
          </a:p>
        </p:txBody>
      </p:sp>
      <p:pic>
        <p:nvPicPr>
          <p:cNvPr id="5" name="Picture 4" descr="A destroyed building and a truck&#10;&#10;Description automatically generated">
            <a:extLst>
              <a:ext uri="{FF2B5EF4-FFF2-40B4-BE49-F238E27FC236}">
                <a16:creationId xmlns:a16="http://schemas.microsoft.com/office/drawing/2014/main" id="{A27A2100-AE26-2D67-B359-1E99A0356043}"/>
              </a:ext>
            </a:extLst>
          </p:cNvPr>
          <p:cNvPicPr>
            <a:picLocks noChangeAspect="1"/>
          </p:cNvPicPr>
          <p:nvPr/>
        </p:nvPicPr>
        <p:blipFill rotWithShape="1">
          <a:blip r:embed="rId3">
            <a:extLst>
              <a:ext uri="{28A0092B-C50C-407E-A947-70E740481C1C}">
                <a14:useLocalDpi xmlns:a14="http://schemas.microsoft.com/office/drawing/2010/main" val="0"/>
              </a:ext>
            </a:extLst>
          </a:blip>
          <a:srcRect r="4900"/>
          <a:stretch/>
        </p:blipFill>
        <p:spPr>
          <a:xfrm>
            <a:off x="3952972" y="742296"/>
            <a:ext cx="6127654" cy="4280807"/>
          </a:xfrm>
          <a:prstGeom prst="rect">
            <a:avLst/>
          </a:prstGeom>
        </p:spPr>
      </p:pic>
    </p:spTree>
    <p:extLst>
      <p:ext uri="{BB962C8B-B14F-4D97-AF65-F5344CB8AC3E}">
        <p14:creationId xmlns:p14="http://schemas.microsoft.com/office/powerpoint/2010/main" val="18545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51943"/>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Sendai’s History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11</a:t>
            </a:fld>
            <a:endParaRPr lang="en-US"/>
          </a:p>
        </p:txBody>
      </p:sp>
      <p:sp>
        <p:nvSpPr>
          <p:cNvPr id="5" name="TextBox 4">
            <a:extLst>
              <a:ext uri="{FF2B5EF4-FFF2-40B4-BE49-F238E27FC236}">
                <a16:creationId xmlns:a16="http://schemas.microsoft.com/office/drawing/2014/main" id="{1859BF22-BE9D-531E-67D6-E1C773AD5C2A}"/>
              </a:ext>
            </a:extLst>
          </p:cNvPr>
          <p:cNvSpPr txBox="1"/>
          <p:nvPr/>
        </p:nvSpPr>
        <p:spPr>
          <a:xfrm>
            <a:off x="194629" y="838985"/>
            <a:ext cx="9722369" cy="4524315"/>
          </a:xfrm>
          <a:prstGeom prst="rect">
            <a:avLst/>
          </a:prstGeom>
          <a:noFill/>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Although the Sendai area was inhabited as early as 20,000 years ago, the history of Sendai as a city began in the1600s when the </a:t>
            </a:r>
            <a:r>
              <a:rPr lang="en-US" sz="2400" i="1" dirty="0" err="1">
                <a:latin typeface="Times New Roman" panose="02020603050405020304" pitchFamily="18" charset="0"/>
                <a:cs typeface="Times New Roman" panose="02020603050405020304" pitchFamily="18" charset="0"/>
              </a:rPr>
              <a:t>daimyō</a:t>
            </a:r>
            <a:r>
              <a:rPr lang="en-US" sz="2400" dirty="0">
                <a:latin typeface="Times New Roman" panose="02020603050405020304" pitchFamily="18" charset="0"/>
                <a:cs typeface="Times New Roman" panose="02020603050405020304" pitchFamily="18" charset="0"/>
              </a:rPr>
              <a:t> Date Masamune relocated.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Masamune ordered the construction of Sendai Castle in December 1600 and the construction of the surrounding castle town in 1601.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grid plan roads in modern-day central Sendai are based upon his plans.</a:t>
            </a:r>
          </a:p>
          <a:p>
            <a:pPr marL="342900" indent="-342900">
              <a:buFont typeface="Wingdings" panose="05000000000000000000" pitchFamily="2" charset="2"/>
              <a:buChar char="Ø"/>
            </a:pPr>
            <a:r>
              <a:rPr lang="en-US" sz="2400" dirty="0"/>
              <a:t>Sendai was an ideal location, being in the center of Masamune's newly defined territories, upon the major road from Edo. </a:t>
            </a:r>
          </a:p>
          <a:p>
            <a:pPr marL="342900" indent="-342900">
              <a:buFont typeface="Wingdings" panose="05000000000000000000" pitchFamily="2" charset="2"/>
              <a:buChar char="Ø"/>
            </a:pPr>
            <a:r>
              <a:rPr lang="en-US" sz="2400" dirty="0"/>
              <a:t>Tokugawa Ieyasu gave Masamune permission to build a new castle in Aobayama after the Battle of Sekigahara. </a:t>
            </a:r>
          </a:p>
          <a:p>
            <a:pPr marL="342900" indent="-342900">
              <a:buFont typeface="Wingdings" panose="05000000000000000000" pitchFamily="2" charset="2"/>
              <a:buChar char="Ø"/>
            </a:pPr>
            <a:r>
              <a:rPr lang="en-US" sz="2400" dirty="0"/>
              <a:t>The previous ruler of the Sendai area had used a castle located on Aobayama. </a:t>
            </a:r>
          </a:p>
        </p:txBody>
      </p:sp>
    </p:spTree>
    <p:extLst>
      <p:ext uri="{BB962C8B-B14F-4D97-AF65-F5344CB8AC3E}">
        <p14:creationId xmlns:p14="http://schemas.microsoft.com/office/powerpoint/2010/main" val="1122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36513"/>
            <a:ext cx="9359900" cy="692151"/>
          </a:xfrm>
          <a:prstGeom prst="rect">
            <a:avLst/>
          </a:prstGeom>
        </p:spPr>
        <p:txBody>
          <a:bodyPr vert="horz"/>
          <a:lstStyle/>
          <a:p>
            <a:pPr lvl="0" algn="ctr" rtl="0"/>
            <a:r>
              <a:rPr lang="en-US" sz="4400" b="1" dirty="0">
                <a:solidFill>
                  <a:srgbClr val="000000"/>
                </a:solidFill>
                <a:latin typeface="Times New Roman" panose="02020603050405020304" pitchFamily="18" charset="0"/>
                <a:cs typeface="Times New Roman" panose="02020603050405020304" pitchFamily="18" charset="0"/>
              </a:rPr>
              <a:t>Area Map of Sendai</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12</a:t>
            </a:fld>
            <a:endParaRPr lang="en-US"/>
          </a:p>
        </p:txBody>
      </p:sp>
      <p:pic>
        <p:nvPicPr>
          <p:cNvPr id="8" name="Picture 7" descr="A map of a city&#10;&#10;Description automatically generated">
            <a:extLst>
              <a:ext uri="{FF2B5EF4-FFF2-40B4-BE49-F238E27FC236}">
                <a16:creationId xmlns:a16="http://schemas.microsoft.com/office/drawing/2014/main" id="{DF988528-3D8E-1056-7C12-7EA76059A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920" y="738952"/>
            <a:ext cx="5117504" cy="4339643"/>
          </a:xfrm>
          <a:prstGeom prst="rect">
            <a:avLst/>
          </a:prstGeom>
        </p:spPr>
      </p:pic>
      <p:pic>
        <p:nvPicPr>
          <p:cNvPr id="10" name="Picture 9" descr="A map of a country&#10;&#10;Description automatically generated">
            <a:extLst>
              <a:ext uri="{FF2B5EF4-FFF2-40B4-BE49-F238E27FC236}">
                <a16:creationId xmlns:a16="http://schemas.microsoft.com/office/drawing/2014/main" id="{AA2A97E4-415C-FF60-1A90-52181C250A10}"/>
              </a:ext>
            </a:extLst>
          </p:cNvPr>
          <p:cNvPicPr>
            <a:picLocks noChangeAspect="1"/>
          </p:cNvPicPr>
          <p:nvPr/>
        </p:nvPicPr>
        <p:blipFill rotWithShape="1">
          <a:blip r:embed="rId4">
            <a:extLst>
              <a:ext uri="{28A0092B-C50C-407E-A947-70E740481C1C}">
                <a14:useLocalDpi xmlns:a14="http://schemas.microsoft.com/office/drawing/2010/main" val="0"/>
              </a:ext>
            </a:extLst>
          </a:blip>
          <a:srcRect t="23013"/>
          <a:stretch/>
        </p:blipFill>
        <p:spPr>
          <a:xfrm>
            <a:off x="1095121" y="728982"/>
            <a:ext cx="3078147" cy="43496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25400"/>
            <a:ext cx="9359900" cy="690563"/>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Sendai</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13</a:t>
            </a:fld>
            <a:endParaRPr lang="en-US"/>
          </a:p>
        </p:txBody>
      </p:sp>
      <p:pic>
        <p:nvPicPr>
          <p:cNvPr id="3" name="Picture 2" descr="A map of a city&#10;&#10;Description automatically generated">
            <a:extLst>
              <a:ext uri="{FF2B5EF4-FFF2-40B4-BE49-F238E27FC236}">
                <a16:creationId xmlns:a16="http://schemas.microsoft.com/office/drawing/2014/main" id="{4512B949-2683-63EF-FAA7-BDADCB494E19}"/>
              </a:ext>
            </a:extLst>
          </p:cNvPr>
          <p:cNvPicPr>
            <a:picLocks noChangeAspect="1"/>
          </p:cNvPicPr>
          <p:nvPr/>
        </p:nvPicPr>
        <p:blipFill rotWithShape="1">
          <a:blip r:embed="rId3">
            <a:extLst>
              <a:ext uri="{28A0092B-C50C-407E-A947-70E740481C1C}">
                <a14:useLocalDpi xmlns:a14="http://schemas.microsoft.com/office/drawing/2010/main" val="0"/>
              </a:ext>
            </a:extLst>
          </a:blip>
          <a:srcRect t="1375"/>
          <a:stretch/>
        </p:blipFill>
        <p:spPr>
          <a:xfrm>
            <a:off x="1310904" y="841219"/>
            <a:ext cx="6711433" cy="4824187"/>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21982"/>
            <a:ext cx="9359900" cy="795338"/>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Sendai Transportation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14</a:t>
            </a:fld>
            <a:endParaRPr lang="en-US"/>
          </a:p>
        </p:txBody>
      </p:sp>
      <p:pic>
        <p:nvPicPr>
          <p:cNvPr id="1026" name="Picture 2" descr="Transportation Bureau City of Sendai ">
            <a:hlinkClick r:id="rId3"/>
            <a:extLst>
              <a:ext uri="{FF2B5EF4-FFF2-40B4-BE49-F238E27FC236}">
                <a16:creationId xmlns:a16="http://schemas.microsoft.com/office/drawing/2014/main" id="{D6FF152C-435B-A153-5C4C-8BDDB0E82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0" y="800638"/>
            <a:ext cx="2524125" cy="56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B33F65-B4E9-78F7-A594-2D2C8724AE3C}"/>
              </a:ext>
            </a:extLst>
          </p:cNvPr>
          <p:cNvSpPr txBox="1"/>
          <p:nvPr/>
        </p:nvSpPr>
        <p:spPr>
          <a:xfrm>
            <a:off x="294149" y="1081055"/>
            <a:ext cx="7263791" cy="4985980"/>
          </a:xfrm>
          <a:prstGeom prst="rect">
            <a:avLst/>
          </a:prstGeom>
          <a:noFill/>
        </p:spPr>
        <p:txBody>
          <a:bodyPr wrap="square">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Sendai Rapid Transit has both city buses and a subway system. Tickets may be purchased from ticket counters, operation offices or licensed retailers located throughout the city. You need to purchase a commuter pass or icsca card prior to boarding the bus or subway.</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Bus Fares vary between 160 and 1160 yen depending upon the distance of travel. Subway fares vary between 210 and 370 yen.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When boarding and exiting the bus you need to scan your ticket.</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All-day Subway pass price: Adults: 840 yen Children: 420 yen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All-day Inner City Bus Pass price: Adults: 650 yen Children: 330 yen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Tickets are only available from automatic ticket vending machines.</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p:txBody>
      </p:sp>
      <p:pic>
        <p:nvPicPr>
          <p:cNvPr id="10" name="Picture 9" descr="A person holding a card&#10;&#10;Description automatically generated">
            <a:extLst>
              <a:ext uri="{FF2B5EF4-FFF2-40B4-BE49-F238E27FC236}">
                <a16:creationId xmlns:a16="http://schemas.microsoft.com/office/drawing/2014/main" id="{0855279A-1D79-D384-6C9A-3FCE4EFF7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7582" y="1521109"/>
            <a:ext cx="2090814" cy="3712780"/>
          </a:xfrm>
          <a:prstGeom prst="rect">
            <a:avLst/>
          </a:prstGeom>
        </p:spPr>
      </p:pic>
    </p:spTree>
    <p:extLst>
      <p:ext uri="{BB962C8B-B14F-4D97-AF65-F5344CB8AC3E}">
        <p14:creationId xmlns:p14="http://schemas.microsoft.com/office/powerpoint/2010/main" val="2516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539750"/>
            <a:ext cx="9359900" cy="360363"/>
          </a:xfrm>
          <a:prstGeom prst="rect">
            <a:avLst/>
          </a:prstGeom>
        </p:spPr>
        <p:txBody>
          <a:bodyPr vert="horz"/>
          <a:lstStyle/>
          <a:p>
            <a:pPr algn="ctr" rtl="0"/>
            <a:r>
              <a:rPr lang="en-US" sz="4400" b="1" dirty="0">
                <a:solidFill>
                  <a:schemeClr val="tx1"/>
                </a:solidFill>
                <a:latin typeface="Times New Roman" panose="02020603050405020304" pitchFamily="18" charset="0"/>
                <a:cs typeface="Times New Roman" panose="02020603050405020304" pitchFamily="18" charset="0"/>
              </a:rPr>
              <a:t>Ishinomaki to Sendai</a:t>
            </a:r>
            <a:br>
              <a:rPr lang="en-US" sz="2800" b="1" dirty="0"/>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15</a:t>
            </a:fld>
            <a:endParaRPr lang="en-US"/>
          </a:p>
        </p:txBody>
      </p:sp>
      <p:sp>
        <p:nvSpPr>
          <p:cNvPr id="4" name="TextBox 3">
            <a:extLst>
              <a:ext uri="{FF2B5EF4-FFF2-40B4-BE49-F238E27FC236}">
                <a16:creationId xmlns:a16="http://schemas.microsoft.com/office/drawing/2014/main" id="{9AF61882-CD2A-3B9A-6429-52975DC1E3A3}"/>
              </a:ext>
            </a:extLst>
          </p:cNvPr>
          <p:cNvSpPr txBox="1"/>
          <p:nvPr/>
        </p:nvSpPr>
        <p:spPr>
          <a:xfrm>
            <a:off x="689318" y="1445318"/>
            <a:ext cx="8381530" cy="2954655"/>
          </a:xfrm>
          <a:prstGeom prst="rect">
            <a:avLst/>
          </a:prstGeom>
          <a:noFill/>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There are several ways to travel from Ishinomaki to Sendai Station. The most convenient and cost-effective way is by train.</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Train takes about 1h 30min and costs $6-9 US one way. The train runs every hour.</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taxi takes about 45 minutes, but the cost is $110-$140.</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You can also hire a private car or rent a car.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You can also book a Sendai City Tour.</a:t>
            </a:r>
          </a:p>
          <a:p>
            <a:endParaRPr lang="en-US" dirty="0">
              <a:hlinkClick r:id="rId3"/>
            </a:endParaRPr>
          </a:p>
        </p:txBody>
      </p:sp>
    </p:spTree>
    <p:extLst>
      <p:ext uri="{BB962C8B-B14F-4D97-AF65-F5344CB8AC3E}">
        <p14:creationId xmlns:p14="http://schemas.microsoft.com/office/powerpoint/2010/main" val="23857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740650" y="5219700"/>
            <a:ext cx="2339975" cy="360363"/>
          </a:xfrm>
          <a:prstGeom prst="rect">
            <a:avLst/>
          </a:prstGeom>
        </p:spPr>
        <p:txBody>
          <a:bodyPr/>
          <a:lstStyle/>
          <a:p>
            <a:pPr lvl="0"/>
            <a:fld id="{06F87E9A-0C7A-408B-83BF-C200F674FBCC}" type="slidenum">
              <a:rPr/>
              <a:t>16</a:t>
            </a:fld>
            <a:endParaRPr lang="en-US"/>
          </a:p>
        </p:txBody>
      </p:sp>
      <p:sp>
        <p:nvSpPr>
          <p:cNvPr id="5" name="TextBox 4">
            <a:extLst>
              <a:ext uri="{FF2B5EF4-FFF2-40B4-BE49-F238E27FC236}">
                <a16:creationId xmlns:a16="http://schemas.microsoft.com/office/drawing/2014/main" id="{1B334221-CAA6-1F3D-1515-96D8E151051F}"/>
              </a:ext>
            </a:extLst>
          </p:cNvPr>
          <p:cNvSpPr txBox="1"/>
          <p:nvPr/>
        </p:nvSpPr>
        <p:spPr>
          <a:xfrm>
            <a:off x="2551176" y="-1786"/>
            <a:ext cx="5102352"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Zuihoden Temple</a:t>
            </a:r>
          </a:p>
        </p:txBody>
      </p:sp>
      <p:sp>
        <p:nvSpPr>
          <p:cNvPr id="8" name="TextBox 7">
            <a:extLst>
              <a:ext uri="{FF2B5EF4-FFF2-40B4-BE49-F238E27FC236}">
                <a16:creationId xmlns:a16="http://schemas.microsoft.com/office/drawing/2014/main" id="{8330DC51-9A79-E3F0-B0B5-A07D8FB02524}"/>
              </a:ext>
            </a:extLst>
          </p:cNvPr>
          <p:cNvSpPr txBox="1"/>
          <p:nvPr/>
        </p:nvSpPr>
        <p:spPr>
          <a:xfrm>
            <a:off x="256032" y="987552"/>
            <a:ext cx="9558528" cy="2308324"/>
          </a:xfrm>
          <a:prstGeom prst="rect">
            <a:avLst/>
          </a:prstGeom>
          <a:noFill/>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Zuihoden is located in a “hilly area” which called  </a:t>
            </a:r>
            <a:r>
              <a:rPr lang="en-US" sz="2400" dirty="0" err="1">
                <a:latin typeface="Times New Roman" panose="02020603050405020304" pitchFamily="18" charset="0"/>
                <a:cs typeface="Times New Roman" panose="02020603050405020304" pitchFamily="18" charset="0"/>
              </a:rPr>
              <a:t>Kyogamine</a:t>
            </a:r>
            <a:r>
              <a:rPr lang="en-US"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approach to the reception desk is very steep and has about 80 steps.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precincts of Zuihoden consist mainly of stone pavements as well as about 30 steps.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would be extremely challenging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visitors with wheelchairs to visit. </a:t>
            </a:r>
          </a:p>
        </p:txBody>
      </p:sp>
      <p:graphicFrame>
        <p:nvGraphicFramePr>
          <p:cNvPr id="9" name="Table 8">
            <a:extLst>
              <a:ext uri="{FF2B5EF4-FFF2-40B4-BE49-F238E27FC236}">
                <a16:creationId xmlns:a16="http://schemas.microsoft.com/office/drawing/2014/main" id="{F141B4F6-E4A9-49EC-C07E-AE6DDA00AC1B}"/>
              </a:ext>
            </a:extLst>
          </p:cNvPr>
          <p:cNvGraphicFramePr>
            <a:graphicFrameLocks noGrp="1"/>
          </p:cNvGraphicFramePr>
          <p:nvPr>
            <p:extLst>
              <p:ext uri="{D42A27DB-BD31-4B8C-83A1-F6EECF244321}">
                <p14:modId xmlns:p14="http://schemas.microsoft.com/office/powerpoint/2010/main" val="1928700464"/>
              </p:ext>
            </p:extLst>
          </p:nvPr>
        </p:nvGraphicFramePr>
        <p:xfrm>
          <a:off x="1133856" y="3859977"/>
          <a:ext cx="5040312" cy="822960"/>
        </p:xfrm>
        <a:graphic>
          <a:graphicData uri="http://schemas.openxmlformats.org/drawingml/2006/table">
            <a:tbl>
              <a:tblPr/>
              <a:tblGrid>
                <a:gridCol w="2520156">
                  <a:extLst>
                    <a:ext uri="{9D8B030D-6E8A-4147-A177-3AD203B41FA5}">
                      <a16:colId xmlns:a16="http://schemas.microsoft.com/office/drawing/2014/main" val="3925714679"/>
                    </a:ext>
                  </a:extLst>
                </a:gridCol>
                <a:gridCol w="2520156">
                  <a:extLst>
                    <a:ext uri="{9D8B030D-6E8A-4147-A177-3AD203B41FA5}">
                      <a16:colId xmlns:a16="http://schemas.microsoft.com/office/drawing/2014/main" val="3401118550"/>
                    </a:ext>
                  </a:extLst>
                </a:gridCol>
              </a:tblGrid>
              <a:tr h="161925">
                <a:tc>
                  <a:txBody>
                    <a:bodyPr/>
                    <a:lstStyle/>
                    <a:p>
                      <a:pPr algn="ctr"/>
                      <a:r>
                        <a:rPr lang="en-US" sz="2400" dirty="0">
                          <a:latin typeface="Times New Roman" panose="02020603050405020304" pitchFamily="18" charset="0"/>
                          <a:cs typeface="Times New Roman" panose="02020603050405020304" pitchFamily="18" charset="0"/>
                        </a:rPr>
                        <a:t>Adult admission: 570Yen</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086284552"/>
                  </a:ext>
                </a:extLst>
              </a:tr>
            </a:tbl>
          </a:graphicData>
        </a:graphic>
      </p:graphicFrame>
      <p:pic>
        <p:nvPicPr>
          <p:cNvPr id="12" name="Picture 11" descr="A building with a fence and trees&#10;&#10;Description automatically generated">
            <a:extLst>
              <a:ext uri="{FF2B5EF4-FFF2-40B4-BE49-F238E27FC236}">
                <a16:creationId xmlns:a16="http://schemas.microsoft.com/office/drawing/2014/main" id="{C5953D17-0BAC-1FF3-8492-D2F49F2F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444" y="2608894"/>
            <a:ext cx="4448181" cy="3061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992776" y="1079500"/>
            <a:ext cx="8367123"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Sendai is a beautiful City with a rich history and numerous attractions. </a:t>
            </a:r>
          </a:p>
          <a:p>
            <a:pPr lvl="0" rtl="0"/>
            <a:r>
              <a:rPr lang="en-US" sz="2800" dirty="0">
                <a:solidFill>
                  <a:srgbClr val="000000"/>
                </a:solidFill>
                <a:latin typeface="Times New Roman" panose="02020603050405020304" pitchFamily="18" charset="0"/>
                <a:cs typeface="Times New Roman" panose="02020603050405020304" pitchFamily="18" charset="0"/>
              </a:rPr>
              <a:t>Regardless of what you're looking for, Sendai has something for everyone.</a:t>
            </a:r>
          </a:p>
          <a:p>
            <a:pPr lvl="0" rtl="0"/>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Sendai!</a:t>
            </a:r>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Sendai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Japanese 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Sendai</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Sendai</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Sendai</a:t>
            </a:r>
          </a:p>
          <a:p>
            <a:pPr algn="l">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Sendai 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26870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73870"/>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3674"/>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50632185-CF8B-3013-9252-024D7E51BDFA}"/>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FF0271-91DF-331A-B8A9-4BBCCB49B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Japanese 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917904"/>
            <a:ext cx="868680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142.15 Yen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449038"/>
            <a:ext cx="5681063" cy="844503"/>
          </a:xfrm>
        </p:spPr>
        <p:txBody>
          <a:bodyPr vert="horz" lIns="91440" tIns="45720" rIns="91440" bIns="45720" rtlCol="0" anchor="ctr">
            <a:noAutofit/>
          </a:bodyPr>
          <a:lstStyle/>
          <a:p>
            <a:pPr algn="ctr" rtl="0" hangingPunct="1">
              <a:lnSpc>
                <a:spcPct val="90000"/>
              </a:lnSpc>
              <a:spcBef>
                <a:spcPct val="0"/>
              </a:spcBef>
            </a:pPr>
            <a:r>
              <a:rPr lang="en-US" sz="4000" b="1" kern="1200" dirty="0">
                <a:solidFill>
                  <a:schemeClr val="tx1"/>
                </a:solidFill>
                <a:latin typeface="Times New Roman" panose="02020603050405020304" pitchFamily="18" charset="0"/>
                <a:cs typeface="Times New Roman" panose="02020603050405020304" pitchFamily="18" charset="0"/>
              </a:rPr>
              <a:t>PASMO, Suica, &amp; ICOCA Cards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789563"/>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rotWithShape="1">
          <a:blip r:embed="rId3">
            <a:extLst>
              <a:ext uri="{28A0092B-C50C-407E-A947-70E740481C1C}">
                <a14:useLocalDpi xmlns:a14="http://schemas.microsoft.com/office/drawing/2010/main" val="0"/>
              </a:ext>
            </a:extLst>
          </a:blip>
          <a:srcRect t="18914" r="1" b="1"/>
          <a:stretch/>
        </p:blipFill>
        <p:spPr>
          <a:xfrm>
            <a:off x="20" y="1936751"/>
            <a:ext cx="3461979" cy="1789573"/>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3880978"/>
            <a:ext cx="3461979" cy="1789572"/>
          </a:xfrm>
          <a:prstGeom prst="rect">
            <a:avLst/>
          </a:prstGeom>
        </p:spPr>
      </p:pic>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7" y="1293541"/>
            <a:ext cx="5827887" cy="3927971"/>
          </a:xfrm>
        </p:spPr>
        <p:txBody>
          <a:bodyPr vert="horz" lIns="91440" tIns="45720" rIns="91440" bIns="45720" rtlCol="0">
            <a:normAutofit/>
          </a:bodyPr>
          <a:lstStyle/>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Cashless fare payment</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Use it for shopping</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No waiting for change</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Get special privileges</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Apple phone u</a:t>
            </a:r>
          </a:p>
          <a:p>
            <a:pPr indent="-228600" rtl="0" hangingPunct="1">
              <a:lnSpc>
                <a:spcPct val="90000"/>
              </a:lnSpc>
              <a:spcAft>
                <a:spcPts val="496"/>
              </a:spcAft>
            </a:pPr>
            <a:r>
              <a:rPr lang="en-US" sz="2000" dirty="0" err="1">
                <a:solidFill>
                  <a:schemeClr val="tx1"/>
                </a:solidFill>
                <a:latin typeface="Times New Roman" panose="02020603050405020304" pitchFamily="18" charset="0"/>
                <a:cs typeface="Times New Roman" panose="02020603050405020304" pitchFamily="18" charset="0"/>
              </a:rPr>
              <a:t>ers</a:t>
            </a:r>
            <a:r>
              <a:rPr lang="en-US" sz="2000" dirty="0">
                <a:solidFill>
                  <a:schemeClr val="tx1"/>
                </a:solidFill>
                <a:latin typeface="Times New Roman" panose="02020603050405020304" pitchFamily="18" charset="0"/>
                <a:cs typeface="Times New Roman" panose="02020603050405020304" pitchFamily="18" charset="0"/>
              </a:rPr>
              <a:t> can also link with all three cards.</a:t>
            </a:r>
          </a:p>
          <a:p>
            <a:pPr indent="-228600" rtl="0" hangingPunct="1">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PASMO refunds - If you no longer need your PASMO, it can be refunded. Suica and ICOA cards do not offer refunds.</a:t>
            </a:r>
          </a:p>
        </p:txBody>
      </p:sp>
    </p:spTree>
    <p:extLst>
      <p:ext uri="{BB962C8B-B14F-4D97-AF65-F5344CB8AC3E}">
        <p14:creationId xmlns:p14="http://schemas.microsoft.com/office/powerpoint/2010/main" val="232951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25095"/>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Sendai</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7</a:t>
            </a:fld>
            <a:endParaRPr lang="en-US"/>
          </a:p>
        </p:txBody>
      </p:sp>
      <p:sp>
        <p:nvSpPr>
          <p:cNvPr id="7" name="Rectangle 3">
            <a:extLst>
              <a:ext uri="{FF2B5EF4-FFF2-40B4-BE49-F238E27FC236}">
                <a16:creationId xmlns:a16="http://schemas.microsoft.com/office/drawing/2014/main" id="{1406979B-6EDC-71B8-CE13-C25E89CBAC40}"/>
              </a:ext>
            </a:extLst>
          </p:cNvPr>
          <p:cNvSpPr>
            <a:spLocks noChangeArrowheads="1"/>
          </p:cNvSpPr>
          <p:nvPr/>
        </p:nvSpPr>
        <p:spPr bwMode="auto">
          <a:xfrm>
            <a:off x="194629" y="2308262"/>
            <a:ext cx="97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Sendai</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 the capital city of Miyagi Prefecture, the largest city in the Tōhoku region. As of 1 March 2023, the city had a population of 1,097,563 and is one of Japan's 20 designated cities. </a:t>
            </a:r>
          </a:p>
        </p:txBody>
      </p:sp>
    </p:spTree>
    <p:extLst>
      <p:ext uri="{BB962C8B-B14F-4D97-AF65-F5344CB8AC3E}">
        <p14:creationId xmlns:p14="http://schemas.microsoft.com/office/powerpoint/2010/main" val="253288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25095"/>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Sendai</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8</a:t>
            </a:fld>
            <a:endParaRPr lang="en-US"/>
          </a:p>
        </p:txBody>
      </p:sp>
      <p:sp>
        <p:nvSpPr>
          <p:cNvPr id="7" name="Rectangle 3">
            <a:extLst>
              <a:ext uri="{FF2B5EF4-FFF2-40B4-BE49-F238E27FC236}">
                <a16:creationId xmlns:a16="http://schemas.microsoft.com/office/drawing/2014/main" id="{1406979B-6EDC-71B8-CE13-C25E89CBAC40}"/>
              </a:ext>
            </a:extLst>
          </p:cNvPr>
          <p:cNvSpPr>
            <a:spLocks noChangeArrowheads="1"/>
          </p:cNvSpPr>
          <p:nvPr/>
        </p:nvSpPr>
        <p:spPr bwMode="auto">
          <a:xfrm>
            <a:off x="194629" y="1754265"/>
            <a:ext cx="972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Sendai</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 the capital city of Miyagi Prefecture, the largest city in the Tōhoku region. As of 1 March 2023, the city had a population of 1,097,563 and is one of Japan's 20 designated cities.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city was founded in 1600 by the </a:t>
            </a:r>
            <a:r>
              <a:rPr kumimoji="0" lang="en-US" altLang="ja-JP"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daimyō</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Date Masamune. It is nicknamed the </a:t>
            </a:r>
            <a:r>
              <a:rPr kumimoji="0" lang="en-US" altLang="ja-JP"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City of Trees</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there are Japanese zelkova trees lining many of the main thoroughfares such as Jōzenji Street and Aoba Street.</a:t>
            </a:r>
          </a:p>
        </p:txBody>
      </p:sp>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25095"/>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Sendai</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9</a:t>
            </a:fld>
            <a:endParaRPr lang="en-US"/>
          </a:p>
        </p:txBody>
      </p:sp>
      <p:sp>
        <p:nvSpPr>
          <p:cNvPr id="7" name="Rectangle 3">
            <a:extLst>
              <a:ext uri="{FF2B5EF4-FFF2-40B4-BE49-F238E27FC236}">
                <a16:creationId xmlns:a16="http://schemas.microsoft.com/office/drawing/2014/main" id="{1406979B-6EDC-71B8-CE13-C25E89CBAC40}"/>
              </a:ext>
            </a:extLst>
          </p:cNvPr>
          <p:cNvSpPr>
            <a:spLocks noChangeArrowheads="1"/>
          </p:cNvSpPr>
          <p:nvPr/>
        </p:nvSpPr>
        <p:spPr bwMode="auto">
          <a:xfrm>
            <a:off x="194629" y="1200267"/>
            <a:ext cx="9720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Sendai</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 the capital city of Miyagi Prefecture, the largest city in the Tōhoku region. As of 1 March 2023, the city had a population of 1,097,563 and is one of Japan's 20 designated cities.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city was founded in 1600 by the </a:t>
            </a:r>
            <a:r>
              <a:rPr kumimoji="0" lang="en-US" altLang="ja-JP"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daimyō</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Date Masamune. It is nicknamed the </a:t>
            </a:r>
            <a:r>
              <a:rPr kumimoji="0" lang="en-US" altLang="ja-JP"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City of Trees</a:t>
            </a: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there are Japanese zelkova trees lining many of the main thoroughfares such as Jōzenji Street and Aoba Street.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ja-JP"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the summer, the Sendai Tanabata Festival, the largest Tanabata festival in Japan, is held. In winter, the trees are decorated with thousands of lights for the Pageant of Starlight. </a:t>
            </a:r>
          </a:p>
        </p:txBody>
      </p:sp>
    </p:spTree>
    <p:extLst>
      <p:ext uri="{BB962C8B-B14F-4D97-AF65-F5344CB8AC3E}">
        <p14:creationId xmlns:p14="http://schemas.microsoft.com/office/powerpoint/2010/main" val="3586490493"/>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1200</Words>
  <Application>Microsoft Office PowerPoint</Application>
  <PresentationFormat>Custom</PresentationFormat>
  <Paragraphs>117</Paragraphs>
  <Slides>18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Liberation Sans</vt:lpstr>
      <vt:lpstr>Times New Roman</vt:lpstr>
      <vt:lpstr>Wingdings</vt:lpstr>
      <vt:lpstr>Default</vt:lpstr>
      <vt:lpstr>Office Theme</vt:lpstr>
      <vt:lpstr>Sendai Japan Presented by Fellow Cruiser Marc Silver</vt:lpstr>
      <vt:lpstr>What I Will Cover</vt:lpstr>
      <vt:lpstr>My Port Philosophy</vt:lpstr>
      <vt:lpstr>PowerPoint Presentation</vt:lpstr>
      <vt:lpstr>PowerPoint Presentation</vt:lpstr>
      <vt:lpstr>PASMO, Suica, &amp; ICOCA Cards</vt:lpstr>
      <vt:lpstr>About Sendai</vt:lpstr>
      <vt:lpstr>About Sendai</vt:lpstr>
      <vt:lpstr>About Sendai</vt:lpstr>
      <vt:lpstr>About Sendai</vt:lpstr>
      <vt:lpstr>Sendai’s History</vt:lpstr>
      <vt:lpstr>Area Map of Sendai</vt:lpstr>
      <vt:lpstr>Map of Sendai</vt:lpstr>
      <vt:lpstr>Sendai Transportation </vt:lpstr>
      <vt:lpstr>Ishinomaki to Sendai </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128</cp:revision>
  <dcterms:created xsi:type="dcterms:W3CDTF">2023-03-25T21:24:27Z</dcterms:created>
  <dcterms:modified xsi:type="dcterms:W3CDTF">2025-01-27T00:03:16Z</dcterms:modified>
</cp:coreProperties>
</file>