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8"/>
  </p:notesMasterIdLst>
  <p:handoutMasterIdLst>
    <p:handoutMasterId r:id="rId29"/>
  </p:handoutMasterIdLst>
  <p:sldIdLst>
    <p:sldId id="256" r:id="rId2"/>
    <p:sldId id="402" r:id="rId3"/>
    <p:sldId id="257" r:id="rId4"/>
    <p:sldId id="274" r:id="rId5"/>
    <p:sldId id="258" r:id="rId6"/>
    <p:sldId id="276" r:id="rId7"/>
    <p:sldId id="398" r:id="rId8"/>
    <p:sldId id="413" r:id="rId9"/>
    <p:sldId id="260" r:id="rId10"/>
    <p:sldId id="414" r:id="rId11"/>
    <p:sldId id="261" r:id="rId12"/>
    <p:sldId id="410" r:id="rId13"/>
    <p:sldId id="415" r:id="rId14"/>
    <p:sldId id="409" r:id="rId15"/>
    <p:sldId id="404" r:id="rId16"/>
    <p:sldId id="264" r:id="rId17"/>
    <p:sldId id="403" r:id="rId18"/>
    <p:sldId id="406" r:id="rId19"/>
    <p:sldId id="405" r:id="rId20"/>
    <p:sldId id="411" r:id="rId21"/>
    <p:sldId id="412" r:id="rId22"/>
    <p:sldId id="407" r:id="rId23"/>
    <p:sldId id="408" r:id="rId24"/>
    <p:sldId id="275" r:id="rId25"/>
    <p:sldId id="271" r:id="rId26"/>
    <p:sldId id="272" r:id="rId27"/>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24" autoAdjust="0"/>
    <p:restoredTop sz="94660"/>
  </p:normalViewPr>
  <p:slideViewPr>
    <p:cSldViewPr snapToGrid="0">
      <p:cViewPr varScale="1">
        <p:scale>
          <a:sx n="76" d="100"/>
          <a:sy n="76" d="100"/>
        </p:scale>
        <p:origin x="2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9-21T16:02:28.90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138E5-B167-898A-BC0E-391D4F09483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CB8745F-E347-5715-5A10-C67F950EDD6F}"/>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4C8880C0-65C6-677E-1733-EC0334B4E80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426BFFF-ACDE-1AAE-56D1-58AAD4EA134D}"/>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90756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B1FFB-B191-CCC0-397E-12758C4C28F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3E62B2-5932-7243-57A6-61B918EE727C}"/>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15</a:t>
            </a:fld>
            <a:endParaRPr lang="en-US"/>
          </a:p>
        </p:txBody>
      </p:sp>
      <p:sp>
        <p:nvSpPr>
          <p:cNvPr id="2" name="Slide Image Placeholder 1">
            <a:extLst>
              <a:ext uri="{FF2B5EF4-FFF2-40B4-BE49-F238E27FC236}">
                <a16:creationId xmlns:a16="http://schemas.microsoft.com/office/drawing/2014/main" id="{5016C1CD-E0FA-BA86-EA0E-B6AEE6C1B30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9AF5A6D-78FB-20A0-9803-DECDDBDBAB7F}"/>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46653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16</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40456-E615-F826-842B-72143359460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92C1538-38F1-702B-357A-026DF7C14A58}"/>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17</a:t>
            </a:fld>
            <a:endParaRPr lang="en-US"/>
          </a:p>
        </p:txBody>
      </p:sp>
      <p:sp>
        <p:nvSpPr>
          <p:cNvPr id="2" name="Slide Image Placeholder 1">
            <a:extLst>
              <a:ext uri="{FF2B5EF4-FFF2-40B4-BE49-F238E27FC236}">
                <a16:creationId xmlns:a16="http://schemas.microsoft.com/office/drawing/2014/main" id="{227F3CF1-0D58-B0C3-9306-5A0E3A58600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C5A7436-9BCF-2170-FF54-EF95F1271C0B}"/>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743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8488C-39FD-A7B3-C646-8C5837CB9FD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1E4681-BD48-9134-23E8-3BE06016BB98}"/>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18</a:t>
            </a:fld>
            <a:endParaRPr lang="en-US"/>
          </a:p>
        </p:txBody>
      </p:sp>
      <p:sp>
        <p:nvSpPr>
          <p:cNvPr id="2" name="Slide Image Placeholder 1">
            <a:extLst>
              <a:ext uri="{FF2B5EF4-FFF2-40B4-BE49-F238E27FC236}">
                <a16:creationId xmlns:a16="http://schemas.microsoft.com/office/drawing/2014/main" id="{DE9EE52C-E362-B22D-54D9-39F9B14BA4C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F1E7D94-8070-5247-A85F-DA99EB17405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0508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72CE2-5E4A-5743-6000-F964328A502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F9869A-44FF-66AF-E430-775E17377F99}"/>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19</a:t>
            </a:fld>
            <a:endParaRPr lang="en-US"/>
          </a:p>
        </p:txBody>
      </p:sp>
      <p:sp>
        <p:nvSpPr>
          <p:cNvPr id="2" name="Slide Image Placeholder 1">
            <a:extLst>
              <a:ext uri="{FF2B5EF4-FFF2-40B4-BE49-F238E27FC236}">
                <a16:creationId xmlns:a16="http://schemas.microsoft.com/office/drawing/2014/main" id="{2D6F0834-F55A-9A3D-4DC4-4A3D68B8D97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5373226-A748-DC89-F867-1267C6557D4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751976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D756F-0008-0F76-1928-07E35C61558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238CA20-04E8-95C7-2A09-A403603A804A}"/>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20</a:t>
            </a:fld>
            <a:endParaRPr lang="en-US"/>
          </a:p>
        </p:txBody>
      </p:sp>
      <p:sp>
        <p:nvSpPr>
          <p:cNvPr id="2" name="Slide Image Placeholder 1">
            <a:extLst>
              <a:ext uri="{FF2B5EF4-FFF2-40B4-BE49-F238E27FC236}">
                <a16:creationId xmlns:a16="http://schemas.microsoft.com/office/drawing/2014/main" id="{22C81321-DA03-3C84-C3E6-F7295C82EF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4D0ADC4-E489-7A95-E0C1-2781101DE28A}"/>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1657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92746-F1E4-0235-114A-8E8EE4545A8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528543-20A6-2B25-C879-2DE1FBC70229}"/>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21</a:t>
            </a:fld>
            <a:endParaRPr lang="en-US"/>
          </a:p>
        </p:txBody>
      </p:sp>
      <p:sp>
        <p:nvSpPr>
          <p:cNvPr id="2" name="Slide Image Placeholder 1">
            <a:extLst>
              <a:ext uri="{FF2B5EF4-FFF2-40B4-BE49-F238E27FC236}">
                <a16:creationId xmlns:a16="http://schemas.microsoft.com/office/drawing/2014/main" id="{D2B6A3CE-CE77-1322-FBD3-52C4798BB42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41E8128-129F-9275-DE6E-A70EF42F3FB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71962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230C-0CE0-C725-A13F-ACD8EEE8CDE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3AE63F0-276B-28D6-1957-1E8018F891F7}"/>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22</a:t>
            </a:fld>
            <a:endParaRPr lang="en-US"/>
          </a:p>
        </p:txBody>
      </p:sp>
      <p:sp>
        <p:nvSpPr>
          <p:cNvPr id="2" name="Slide Image Placeholder 1">
            <a:extLst>
              <a:ext uri="{FF2B5EF4-FFF2-40B4-BE49-F238E27FC236}">
                <a16:creationId xmlns:a16="http://schemas.microsoft.com/office/drawing/2014/main" id="{F452490B-3C66-D49D-5A97-BD74BF1542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5954BA2-A7B1-21D8-4322-636AB226572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2780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FDC8A-F455-78E7-ED86-70753978480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9192479-A0E8-40D7-DADB-03F80F479332}"/>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23</a:t>
            </a:fld>
            <a:endParaRPr lang="en-US"/>
          </a:p>
        </p:txBody>
      </p:sp>
      <p:sp>
        <p:nvSpPr>
          <p:cNvPr id="2" name="Slide Image Placeholder 1">
            <a:extLst>
              <a:ext uri="{FF2B5EF4-FFF2-40B4-BE49-F238E27FC236}">
                <a16:creationId xmlns:a16="http://schemas.microsoft.com/office/drawing/2014/main" id="{28F843C6-6AB5-B52F-318B-1AA20599113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3E281EB-4E39-C86F-9E25-92F972A48679}"/>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50690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24</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25</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26</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D4A2-1B8A-71F6-55DC-F300A857DFE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839508B-911A-03E3-1B42-3B353B251FCF}"/>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1FE49C7-8CE0-666C-0D06-D3787BE5315A}"/>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2C4CCD5-9F30-1C69-D2E0-FF47C5319B87}"/>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08150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5F968-A0AF-3A09-EC63-D5A59BBE541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3D7D9EE-DDA3-542C-570E-D2A4F7F70137}"/>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E891DDC-96D6-0B0A-3E76-E8F5CF6219D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0A4AB30-CE3E-220C-6129-872407C65BFD}"/>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49027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FF66F-53AF-6CBC-0897-65F7C434E38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9E5734-EC1E-2352-5947-992661C89761}"/>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D3388F92-5851-A99C-AFF8-219F9BAEF97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63B654F-A8FD-60F4-72B7-CB20B8735174}"/>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08506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95A30-96F5-E231-021F-04519B2CF65C}"/>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700EB64C-3A77-B894-FCFA-9CD303DDC447}"/>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3A7393EC-5824-074B-9F29-7CCF4EBDB6B3}"/>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7E9F668B-B765-FDBB-7220-D5B07484C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36540-BF90-94E2-610C-AA609C0F4EF2}"/>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69892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C470-5E7D-0805-6D53-6C86008560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B69E3B-6F23-55FF-1508-26EF211978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CF219-760A-8981-4C1D-6F4BAB9BBEBA}"/>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268E1835-C10C-AA24-F535-7B5F872EA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929C1-39CF-94BE-C559-E043300C99CE}"/>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140282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96DB17-B6B0-457A-27C2-2D5EA4DD8C96}"/>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B6891A-923A-FBD0-36EB-A13BD10E2DE4}"/>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C81CC-A232-DA38-A8FE-5953FD8CF004}"/>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9CB16517-1BD9-2636-D781-ABBC2348E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3C1EA-E048-E290-5B06-759394BAEBB1}"/>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202327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110260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36AF-B153-AAF8-1D63-B3F574DD0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C28C7-3A0C-2EAE-2B13-2FDFF0F4F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A9C2F-6043-AC1B-337C-0F8594BE050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832BBA8F-908E-6D0F-2BD2-9DA8E612D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025B2-E833-4CFF-3693-3F7887688A10}"/>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252583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F2F0-EEA3-887C-2402-90AACD6B0E67}"/>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9CD58B9D-CC1B-9A75-2872-C72E50E4488E}"/>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CE1E12-42CE-02C5-5031-01217EC3B798}"/>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7EF21C44-083B-F84F-9FD7-D5B95FC40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51D94-D2E6-E821-9CD0-B85F6ACDF733}"/>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47644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1185-24BA-BA35-D9FC-6E4EEF928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E8118-65FE-467B-84A8-2DA10646507F}"/>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0B2CF-9922-D857-A01E-06ABBECDBB3B}"/>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59A2A-6712-7D7A-80CE-0F7B0F1E6276}"/>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6" name="Footer Placeholder 5">
            <a:extLst>
              <a:ext uri="{FF2B5EF4-FFF2-40B4-BE49-F238E27FC236}">
                <a16:creationId xmlns:a16="http://schemas.microsoft.com/office/drawing/2014/main" id="{967F8B87-527B-2F1B-B3E5-9E0410E6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EE741-D32A-AAC4-A7A5-4D740D59D31C}"/>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05025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0E5E-FEB6-E0AB-2358-D5C6C1C6EE16}"/>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DEB78A-2943-C946-FA58-90E35D965E01}"/>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9B291E59-2118-391A-5E4C-34710FA42DD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EDD124-1DE2-6859-6477-CBA8CB63E127}"/>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297EC668-BF8D-5F40-B828-0043DC0FAA9A}"/>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D40CCC-DAC9-A2F4-FF1D-1A658424747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8" name="Footer Placeholder 7">
            <a:extLst>
              <a:ext uri="{FF2B5EF4-FFF2-40B4-BE49-F238E27FC236}">
                <a16:creationId xmlns:a16="http://schemas.microsoft.com/office/drawing/2014/main" id="{6F014E77-3D4B-97B2-3EAA-C46C423266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D53B0B-DC43-AD6A-AE3D-642BE82EBBCC}"/>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426471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EAF8-48EC-A523-4833-FBFFFF9F13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B3EF46-1C6E-EB70-3D06-9BE4064FFD46}"/>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4" name="Footer Placeholder 3">
            <a:extLst>
              <a:ext uri="{FF2B5EF4-FFF2-40B4-BE49-F238E27FC236}">
                <a16:creationId xmlns:a16="http://schemas.microsoft.com/office/drawing/2014/main" id="{04BCEE86-B711-851E-D82C-9AE4D422A2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1C22CA-E931-F150-584E-69BDF49B657D}"/>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59832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7E064-A233-DEA4-BF56-89DD57489F80}"/>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3" name="Footer Placeholder 2">
            <a:extLst>
              <a:ext uri="{FF2B5EF4-FFF2-40B4-BE49-F238E27FC236}">
                <a16:creationId xmlns:a16="http://schemas.microsoft.com/office/drawing/2014/main" id="{CE59C757-1A9F-EA3C-4C86-98BB6F266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9724D7-1079-6BB5-095C-FF360BF124E2}"/>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2443925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2C33-D1E6-44C7-FB5A-FF00DCB6B9F3}"/>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520E3CEB-F756-9A50-3645-51E9C82792B1}"/>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BB29C7-AF9F-14F3-053C-363C5B14F67F}"/>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36FDE296-915D-CFEC-A8EC-554451F3917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6" name="Footer Placeholder 5">
            <a:extLst>
              <a:ext uri="{FF2B5EF4-FFF2-40B4-BE49-F238E27FC236}">
                <a16:creationId xmlns:a16="http://schemas.microsoft.com/office/drawing/2014/main" id="{BD8A6B04-4C40-4D9C-799C-FD32EE35C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4E109-39E2-EF16-4CEA-4417644931EA}"/>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23484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B6C9-723C-0403-7191-9BF5B172AA3D}"/>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67DEF980-4B9D-5211-20B6-8FCAD4ABD77D}"/>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p>
        </p:txBody>
      </p:sp>
      <p:sp>
        <p:nvSpPr>
          <p:cNvPr id="4" name="Text Placeholder 3">
            <a:extLst>
              <a:ext uri="{FF2B5EF4-FFF2-40B4-BE49-F238E27FC236}">
                <a16:creationId xmlns:a16="http://schemas.microsoft.com/office/drawing/2014/main" id="{DAFD5470-6E18-7465-2F7E-24F5F95F8CFA}"/>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3B018499-0302-6EF2-01AA-AA05E376704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6" name="Footer Placeholder 5">
            <a:extLst>
              <a:ext uri="{FF2B5EF4-FFF2-40B4-BE49-F238E27FC236}">
                <a16:creationId xmlns:a16="http://schemas.microsoft.com/office/drawing/2014/main" id="{79AFE88F-73BC-D66A-DE5A-C033568C3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AA1EA-B565-CF1F-BCED-3B9244D1529C}"/>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14856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7E207-7AC0-9A97-65D6-4E6332446897}"/>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57112-CBB1-8605-521F-4B3CCA25AB59}"/>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82966-81AA-229C-2697-A5678D6C79F5}"/>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164E44C8-81D0-1B71-7924-0508067BADCD}"/>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D8312F-6915-7A3A-B664-4BB5ED46C87A}"/>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fld id="{06DC029F-EFA3-47AA-9A42-913B9E8681B7}" type="slidenum">
              <a:rPr lang="en-US" smtClean="0"/>
              <a:t>‹#›</a:t>
            </a:fld>
            <a:endParaRPr lang="en-US"/>
          </a:p>
        </p:txBody>
      </p:sp>
    </p:spTree>
    <p:extLst>
      <p:ext uri="{BB962C8B-B14F-4D97-AF65-F5344CB8AC3E}">
        <p14:creationId xmlns:p14="http://schemas.microsoft.com/office/powerpoint/2010/main" val="116039090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930411"/>
            <a:ext cx="5501771" cy="1809726"/>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Semarang, Java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1026" name="Picture 2">
            <a:extLst>
              <a:ext uri="{FF2B5EF4-FFF2-40B4-BE49-F238E27FC236}">
                <a16:creationId xmlns:a16="http://schemas.microsoft.com/office/drawing/2014/main" id="{E8703BC2-EAE1-66A1-AC08-744F28C198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29" r="19613"/>
          <a:stretch>
            <a:fillRect/>
          </a:stretch>
        </p:blipFill>
        <p:spPr bwMode="auto">
          <a:xfrm>
            <a:off x="5501771" y="1171271"/>
            <a:ext cx="4373749" cy="33280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8F9F81C4-2D05-57C2-76D4-BD5255C779A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D99920-7B7D-E2F8-6ACB-6B44D93D90E6}"/>
              </a:ext>
            </a:extLst>
          </p:cNvPr>
          <p:cNvPicPr>
            <a:picLocks noChangeAspect="1"/>
          </p:cNvPicPr>
          <p:nvPr/>
        </p:nvPicPr>
        <p:blipFill>
          <a:blip r:embed="rId3">
            <a:extLst>
              <a:ext uri="{28A0092B-C50C-407E-A947-70E740481C1C}">
                <a14:useLocalDpi xmlns:a14="http://schemas.microsoft.com/office/drawing/2010/main" val="0"/>
              </a:ext>
            </a:extLst>
          </a:blip>
          <a:srcRect l="13467"/>
          <a:stretch>
            <a:fillRect/>
          </a:stretch>
        </p:blipFill>
        <p:spPr>
          <a:xfrm>
            <a:off x="-1" y="0"/>
            <a:ext cx="10080625" cy="5670550"/>
          </a:xfrm>
          <a:prstGeom prst="rect">
            <a:avLst/>
          </a:prstGeom>
        </p:spPr>
      </p:pic>
      <p:sp>
        <p:nvSpPr>
          <p:cNvPr id="6" name="Slide Number Placeholder 3">
            <a:extLst>
              <a:ext uri="{FF2B5EF4-FFF2-40B4-BE49-F238E27FC236}">
                <a16:creationId xmlns:a16="http://schemas.microsoft.com/office/drawing/2014/main" id="{BBB1D359-CB8C-3BF8-FA5E-7171457C57C5}"/>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10</a:t>
            </a:fld>
            <a:endParaRPr lang="en-US"/>
          </a:p>
        </p:txBody>
      </p:sp>
      <p:sp>
        <p:nvSpPr>
          <p:cNvPr id="5" name="TextBox 4">
            <a:extLst>
              <a:ext uri="{FF2B5EF4-FFF2-40B4-BE49-F238E27FC236}">
                <a16:creationId xmlns:a16="http://schemas.microsoft.com/office/drawing/2014/main" id="{98D87049-48AC-6CC5-195B-F0E484689D5D}"/>
              </a:ext>
            </a:extLst>
          </p:cNvPr>
          <p:cNvSpPr txBox="1"/>
          <p:nvPr/>
        </p:nvSpPr>
        <p:spPr>
          <a:xfrm>
            <a:off x="5192486" y="659395"/>
            <a:ext cx="1338943"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Cruise Port</a:t>
            </a:r>
            <a:endParaRPr lang="en-US" dirty="0"/>
          </a:p>
        </p:txBody>
      </p:sp>
    </p:spTree>
    <p:extLst>
      <p:ext uri="{BB962C8B-B14F-4D97-AF65-F5344CB8AC3E}">
        <p14:creationId xmlns:p14="http://schemas.microsoft.com/office/powerpoint/2010/main" val="169587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42863"/>
            <a:ext cx="10080625" cy="1146834"/>
          </a:xfrm>
          <a:prstGeom prst="rect">
            <a:avLst/>
          </a:prstGeom>
        </p:spPr>
        <p:txBody>
          <a:bodyPr vert="horz"/>
          <a:lstStyle/>
          <a:p>
            <a:pPr algn="ctr"/>
            <a:r>
              <a:rPr lang="en-US" sz="4800" b="1" dirty="0">
                <a:latin typeface="Times New Roman" panose="02020603050405020304" pitchFamily="18" charset="0"/>
                <a:cs typeface="Times New Roman" panose="02020603050405020304" pitchFamily="18" charset="0"/>
              </a:rPr>
              <a:t>Java Beyond the Image</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926F611-D044-C361-8A7D-F30EF3FEB9A0}"/>
              </a:ext>
            </a:extLst>
          </p:cNvPr>
          <p:cNvSpPr txBox="1"/>
          <p:nvPr/>
        </p:nvSpPr>
        <p:spPr>
          <a:xfrm>
            <a:off x="484094" y="1103970"/>
            <a:ext cx="9208546"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Java is often reduced to a single image. Temples at sunset. Offerings placed carefully on stone paths. Dancers frozen in perfect poses.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of that is real. But it is incomplete.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Java’s culture is not staged for visitors. It is lived, daily, through ritual, obligation, and rhythm. Religion here is not a weekly activity. It is woven into time itself. Calendars are ceremonial. Days are named for gods. Life events are marked by offerings and prayer.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continuity is easier to sense away from the island’s busier centers.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Northern Java reveals a slower tempo. Ceremonies are still elaborate, but they are not abbreviated. Community obligations remain central. The island breathes at its own pace.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7B74CB0-201F-64E8-4898-4D34EDD05AC7}"/>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C755F42-B176-523D-C7C7-CDACA30664A4}"/>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03C0535C-3C85-B2F6-B2B9-6E4D93ACB63C}"/>
              </a:ext>
            </a:extLst>
          </p:cNvPr>
          <p:cNvSpPr txBox="1">
            <a:spLocks noGrp="1"/>
          </p:cNvSpPr>
          <p:nvPr>
            <p:ph type="title" idx="4294967295"/>
          </p:nvPr>
        </p:nvSpPr>
        <p:spPr>
          <a:xfrm>
            <a:off x="-1" y="-42863"/>
            <a:ext cx="10080625" cy="1146834"/>
          </a:xfrm>
          <a:prstGeom prst="rect">
            <a:avLst/>
          </a:prstGeom>
        </p:spPr>
        <p:txBody>
          <a:bodyPr vert="horz"/>
          <a:lstStyle/>
          <a:p>
            <a:pPr algn="ctr"/>
            <a:r>
              <a:rPr lang="en-US" sz="4800" b="1" dirty="0">
                <a:latin typeface="Times New Roman" panose="02020603050405020304" pitchFamily="18" charset="0"/>
                <a:cs typeface="Times New Roman" panose="02020603050405020304" pitchFamily="18" charset="0"/>
              </a:rPr>
              <a:t>Not the Java You Expect</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81CAEBB-FBFE-679C-9A79-D4EE0EF96CD9}"/>
              </a:ext>
            </a:extLst>
          </p:cNvPr>
          <p:cNvSpPr txBox="1"/>
          <p:nvPr/>
        </p:nvSpPr>
        <p:spPr>
          <a:xfrm>
            <a:off x="484094" y="1103970"/>
            <a:ext cx="9208546"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Semarang exists on cruise itineraries because some journeys are designed to slow down.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not a highlight port. It is a context port.</a:t>
            </a:r>
          </a:p>
        </p:txBody>
      </p:sp>
      <p:pic>
        <p:nvPicPr>
          <p:cNvPr id="2050" name="Picture 2" descr="Port of Celukan Bawang">
            <a:extLst>
              <a:ext uri="{FF2B5EF4-FFF2-40B4-BE49-F238E27FC236}">
                <a16:creationId xmlns:a16="http://schemas.microsoft.com/office/drawing/2014/main" id="{27C495C1-7D5C-7419-43AE-678FD3BC8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791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8ED5BD-87F9-6BF1-F139-6F5D77587868}"/>
              </a:ext>
            </a:extLst>
          </p:cNvPr>
          <p:cNvSpPr txBox="1"/>
          <p:nvPr/>
        </p:nvSpPr>
        <p:spPr>
          <a:xfrm>
            <a:off x="2568389" y="2330838"/>
            <a:ext cx="7210312"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offers a different way to understand Java, not as a destination, but as a living system. A place where ritual continues without explanation. Where temples serve communities, not cameras. Where daily life has not been reorganized around outside expectations.</a:t>
            </a:r>
          </a:p>
        </p:txBody>
      </p:sp>
      <p:sp>
        <p:nvSpPr>
          <p:cNvPr id="8" name="TextBox 7">
            <a:extLst>
              <a:ext uri="{FF2B5EF4-FFF2-40B4-BE49-F238E27FC236}">
                <a16:creationId xmlns:a16="http://schemas.microsoft.com/office/drawing/2014/main" id="{60890E30-CA2A-A8A7-34E6-DFAC413B010E}"/>
              </a:ext>
            </a:extLst>
          </p:cNvPr>
          <p:cNvSpPr txBox="1"/>
          <p:nvPr/>
        </p:nvSpPr>
        <p:spPr>
          <a:xfrm>
            <a:off x="484094" y="4199552"/>
            <a:ext cx="9208546"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longer voyages, this matters. It provides contrast. It deepens understanding. It reminds travelers that islands, like cultures, cannot be reduced to a single version.</a:t>
            </a:r>
          </a:p>
        </p:txBody>
      </p:sp>
    </p:spTree>
    <p:extLst>
      <p:ext uri="{BB962C8B-B14F-4D97-AF65-F5344CB8AC3E}">
        <p14:creationId xmlns:p14="http://schemas.microsoft.com/office/powerpoint/2010/main" val="256830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9B41337-8300-1325-E6EC-1AF9E9FD9038}"/>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4FF1FED6-226A-CFDD-DD3B-A03C08BFC7B7}"/>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13</a:t>
            </a:fld>
            <a:endParaRPr lang="en-US"/>
          </a:p>
        </p:txBody>
      </p:sp>
      <p:sp>
        <p:nvSpPr>
          <p:cNvPr id="2" name="Title 1">
            <a:extLst>
              <a:ext uri="{FF2B5EF4-FFF2-40B4-BE49-F238E27FC236}">
                <a16:creationId xmlns:a16="http://schemas.microsoft.com/office/drawing/2014/main" id="{9704D091-C25B-016D-DEEF-EC84EF0AE59B}"/>
              </a:ext>
            </a:extLst>
          </p:cNvPr>
          <p:cNvSpPr txBox="1">
            <a:spLocks noGrp="1"/>
          </p:cNvSpPr>
          <p:nvPr>
            <p:ph type="title" idx="4294967295"/>
          </p:nvPr>
        </p:nvSpPr>
        <p:spPr>
          <a:xfrm>
            <a:off x="-1" y="-42863"/>
            <a:ext cx="10080625" cy="1146834"/>
          </a:xfrm>
          <a:prstGeom prst="rect">
            <a:avLst/>
          </a:prstGeom>
        </p:spPr>
        <p:txBody>
          <a:bodyPr vert="horz"/>
          <a:lstStyle/>
          <a:p>
            <a:pPr algn="ctr"/>
            <a:r>
              <a:rPr lang="en-US" sz="4800" b="1" dirty="0">
                <a:latin typeface="Times New Roman" panose="02020603050405020304" pitchFamily="18" charset="0"/>
                <a:cs typeface="Times New Roman" panose="02020603050405020304" pitchFamily="18" charset="0"/>
              </a:rPr>
              <a:t>A Living City, Not a Museum</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331BD80-4DC8-3F1E-A1E7-E5BB90A029F5}"/>
              </a:ext>
            </a:extLst>
          </p:cNvPr>
          <p:cNvSpPr txBox="1"/>
          <p:nvPr/>
        </p:nvSpPr>
        <p:spPr>
          <a:xfrm>
            <a:off x="484094" y="1103970"/>
            <a:ext cx="9208546"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Modern Semarang is very much alive. It is an industrial city, a port, a university town, and a cultural center. The old colonial buildings are no longer symbols of foreign rule. They have been repurposed, reinterpreted, and absorbed into Indonesian identity.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Street life moves easily between centuries. A former Dutch office might house a café. A colonial warehouse might become a gallery. The past is present, but not frozen.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an important distinction. Semarang is not preserved to impress outsiders. It is preserved because it matters locally. It represents a period of hardship, adaptation, and eventual independence. Indonesia’s history did not pause under colonialism. It continued, quietly and persistently.</a:t>
            </a:r>
          </a:p>
        </p:txBody>
      </p:sp>
    </p:spTree>
    <p:extLst>
      <p:ext uri="{BB962C8B-B14F-4D97-AF65-F5344CB8AC3E}">
        <p14:creationId xmlns:p14="http://schemas.microsoft.com/office/powerpoint/2010/main" val="148552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505E817-CA4F-F1D2-A953-55444183AAEF}"/>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EDD517E-C46D-941D-4CBD-410A5CB27B54}"/>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14</a:t>
            </a:fld>
            <a:endParaRPr lang="en-US"/>
          </a:p>
        </p:txBody>
      </p:sp>
      <p:sp>
        <p:nvSpPr>
          <p:cNvPr id="2" name="Title 1">
            <a:extLst>
              <a:ext uri="{FF2B5EF4-FFF2-40B4-BE49-F238E27FC236}">
                <a16:creationId xmlns:a16="http://schemas.microsoft.com/office/drawing/2014/main" id="{98BD6B78-EE8F-8C00-7190-EC1BC6209CFA}"/>
              </a:ext>
            </a:extLst>
          </p:cNvPr>
          <p:cNvSpPr txBox="1">
            <a:spLocks noGrp="1"/>
          </p:cNvSpPr>
          <p:nvPr>
            <p:ph type="title" idx="4294967295"/>
          </p:nvPr>
        </p:nvSpPr>
        <p:spPr>
          <a:xfrm>
            <a:off x="-1" y="-42863"/>
            <a:ext cx="10080625" cy="1146834"/>
          </a:xfrm>
          <a:prstGeom prst="rect">
            <a:avLst/>
          </a:prstGeom>
        </p:spPr>
        <p:txBody>
          <a:bodyPr vert="horz"/>
          <a:lstStyle/>
          <a:p>
            <a:pPr algn="ctr"/>
            <a:r>
              <a:rPr lang="en-US" sz="4800" b="1" dirty="0">
                <a:latin typeface="Times New Roman" panose="02020603050405020304" pitchFamily="18" charset="0"/>
                <a:cs typeface="Times New Roman" panose="02020603050405020304" pitchFamily="18" charset="0"/>
              </a:rPr>
              <a:t>Getting Around</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FB784D5-E1B7-9000-D208-F693E1C73063}"/>
              </a:ext>
            </a:extLst>
          </p:cNvPr>
          <p:cNvSpPr txBox="1"/>
          <p:nvPr/>
        </p:nvSpPr>
        <p:spPr>
          <a:xfrm>
            <a:off x="484094" y="1103970"/>
            <a:ext cx="3786823" cy="4293219"/>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Semarang, taxis and organized tours are the best way to explore, as attractions are spread across the island.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Traffic can be heavy, so allow time for travel.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Shore excursions typically cover either cultural Java (</a:t>
            </a:r>
            <a:r>
              <a:rPr lang="en-US" sz="2400" dirty="0" err="1">
                <a:latin typeface="Times New Roman" panose="02020603050405020304" pitchFamily="18" charset="0"/>
                <a:cs typeface="Times New Roman" panose="02020603050405020304" pitchFamily="18" charset="0"/>
              </a:rPr>
              <a:t>Ubud</a:t>
            </a:r>
            <a:r>
              <a:rPr lang="en-US" sz="2400" dirty="0">
                <a:latin typeface="Times New Roman" panose="02020603050405020304" pitchFamily="18" charset="0"/>
                <a:cs typeface="Times New Roman" panose="02020603050405020304" pitchFamily="18" charset="0"/>
              </a:rPr>
              <a:t> and temples) or beach resorts in the south.</a:t>
            </a:r>
          </a:p>
        </p:txBody>
      </p:sp>
      <p:pic>
        <p:nvPicPr>
          <p:cNvPr id="1026" name="Picture 2" descr="Temple in Ubud: A Guide to the 5 Most ...">
            <a:extLst>
              <a:ext uri="{FF2B5EF4-FFF2-40B4-BE49-F238E27FC236}">
                <a16:creationId xmlns:a16="http://schemas.microsoft.com/office/drawing/2014/main" id="{59B09151-D485-E836-7D55-4FFFC48F4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205" y="1006307"/>
            <a:ext cx="5956419" cy="421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34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7F134E0-2878-4973-07A7-DC764BBC4C30}"/>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E9729C4-1EAC-3235-51F8-ACB6112C268F}"/>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15</a:t>
            </a:fld>
            <a:endParaRPr lang="en-US"/>
          </a:p>
        </p:txBody>
      </p:sp>
      <p:sp>
        <p:nvSpPr>
          <p:cNvPr id="2" name="Title 1">
            <a:extLst>
              <a:ext uri="{FF2B5EF4-FFF2-40B4-BE49-F238E27FC236}">
                <a16:creationId xmlns:a16="http://schemas.microsoft.com/office/drawing/2014/main" id="{86FC9080-1E8B-27CD-5CFF-E3A58460F0B5}"/>
              </a:ext>
            </a:extLst>
          </p:cNvPr>
          <p:cNvSpPr txBox="1">
            <a:spLocks noGrp="1"/>
          </p:cNvSpPr>
          <p:nvPr>
            <p:ph type="title" idx="4294967295"/>
          </p:nvPr>
        </p:nvSpPr>
        <p:spPr>
          <a:xfrm>
            <a:off x="-1" y="-42863"/>
            <a:ext cx="10080625" cy="1146834"/>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Semarang Self-Guided Walking Tour</a:t>
            </a:r>
            <a:endParaRPr lang="en-US" sz="4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FE24815-B97B-3A97-81EB-8C232869B152}"/>
              </a:ext>
            </a:extLst>
          </p:cNvPr>
          <p:cNvSpPr txBox="1"/>
          <p:nvPr/>
        </p:nvSpPr>
        <p:spPr>
          <a:xfrm>
            <a:off x="484447" y="1055748"/>
            <a:ext cx="9111727"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Experience the cultural heart of Semarang on this easy 2km walk from Dutch colonial Old Town to historic Chinatown. Start at the iconic </a:t>
            </a:r>
            <a:r>
              <a:rPr lang="en-US" sz="2400" dirty="0" err="1">
                <a:latin typeface="Times New Roman" panose="02020603050405020304" pitchFamily="18" charset="0"/>
                <a:cs typeface="Times New Roman" panose="02020603050405020304" pitchFamily="18" charset="0"/>
              </a:rPr>
              <a:t>Blenduk</a:t>
            </a:r>
            <a:r>
              <a:rPr lang="en-US" sz="2400" dirty="0">
                <a:latin typeface="Times New Roman" panose="02020603050405020304" pitchFamily="18" charset="0"/>
                <a:cs typeface="Times New Roman" panose="02020603050405020304" pitchFamily="18" charset="0"/>
              </a:rPr>
              <a:t> Church with its copper dome, wander through pastel-colored colonial buildings perfect for photos, then walk southeast to vibrant Chinatown. Visit the ornate Tay Kak Sie Temple and explore atmospheric alleyways lined with traditional shophouses. Sample Semarang's famous lumpia (spring rolls) along the way.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Highlights:</a:t>
            </a:r>
            <a:r>
              <a:rPr lang="en-US" sz="2400" dirty="0">
                <a:latin typeface="Times New Roman" panose="02020603050405020304" pitchFamily="18" charset="0"/>
                <a:cs typeface="Times New Roman" panose="02020603050405020304" pitchFamily="18" charset="0"/>
              </a:rPr>
              <a:t> Colonial architecture, Chinese temple, local markets, authentic street food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Perfect for cruise passengers:</a:t>
            </a:r>
            <a:r>
              <a:rPr lang="en-US" sz="2400" dirty="0">
                <a:latin typeface="Times New Roman" panose="02020603050405020304" pitchFamily="18" charset="0"/>
                <a:cs typeface="Times New Roman" panose="02020603050405020304" pitchFamily="18" charset="0"/>
              </a:rPr>
              <a:t> Easy 15-minute taxi ride from Tanjung Emas Port, straightforward route, plenty of time to return to ship. If you get lost, just ask someone for directions.</a:t>
            </a:r>
          </a:p>
        </p:txBody>
      </p:sp>
    </p:spTree>
    <p:extLst>
      <p:ext uri="{BB962C8B-B14F-4D97-AF65-F5344CB8AC3E}">
        <p14:creationId xmlns:p14="http://schemas.microsoft.com/office/powerpoint/2010/main" val="319622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9">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16</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0"/>
            <a:ext cx="10080625" cy="1268413"/>
          </a:xfrm>
          <a:prstGeom prst="rect">
            <a:avLst/>
          </a:prstGeo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What Semarang is Famous For</a:t>
            </a: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484433" y="901886"/>
            <a:ext cx="5393853" cy="431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latin typeface="Times New Roman" panose="02020603050405020304" pitchFamily="18" charset="0"/>
                <a:cs typeface="Times New Roman" panose="02020603050405020304" pitchFamily="18" charset="0"/>
              </a:rPr>
              <a:t>Traditional Fishing Villages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Right outside the port area, you’ll see small coastal villages where life still revolves around fishing.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Colorful </a:t>
            </a:r>
            <a:r>
              <a:rPr lang="en-US" sz="2400" b="1" dirty="0" err="1">
                <a:latin typeface="Times New Roman" panose="02020603050405020304" pitchFamily="18" charset="0"/>
                <a:cs typeface="Times New Roman" panose="02020603050405020304" pitchFamily="18" charset="0"/>
              </a:rPr>
              <a:t>jukung</a:t>
            </a:r>
            <a:r>
              <a:rPr lang="en-US" sz="2400" dirty="0">
                <a:latin typeface="Times New Roman" panose="02020603050405020304" pitchFamily="18" charset="0"/>
                <a:cs typeface="Times New Roman" panose="02020603050405020304" pitchFamily="18" charset="0"/>
              </a:rPr>
              <a:t> boats line the shore. Nets are repaired by hand. Daily rituals happen in the open.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not curated for tourists, which makes it feel authentic. A short walk with a local guide helps turn simple observations into context.</a:t>
            </a:r>
          </a:p>
        </p:txBody>
      </p:sp>
      <p:pic>
        <p:nvPicPr>
          <p:cNvPr id="5124" name="Picture 4">
            <a:extLst>
              <a:ext uri="{FF2B5EF4-FFF2-40B4-BE49-F238E27FC236}">
                <a16:creationId xmlns:a16="http://schemas.microsoft.com/office/drawing/2014/main" id="{8DFE19BF-BDA9-4E2E-B157-F33D6E7054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017"/>
          <a:stretch>
            <a:fillRect/>
          </a:stretch>
        </p:blipFill>
        <p:spPr bwMode="auto">
          <a:xfrm>
            <a:off x="5968721" y="3665640"/>
            <a:ext cx="4111903" cy="20049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ow of a jukung, a Bali double-outrigger">
            <a:extLst>
              <a:ext uri="{FF2B5EF4-FFF2-40B4-BE49-F238E27FC236}">
                <a16:creationId xmlns:a16="http://schemas.microsoft.com/office/drawing/2014/main" id="{AF84FFDD-D011-7755-E7D9-4B8FAF7A7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721" y="1086552"/>
            <a:ext cx="4111903" cy="2736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EBDF6AA-2993-4D56-3D60-CA993314DB5F}"/>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E107A4F-1044-1908-6002-192D9CE489AB}"/>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17</a:t>
            </a:fld>
            <a:endParaRPr lang="en-US"/>
          </a:p>
        </p:txBody>
      </p:sp>
      <p:sp>
        <p:nvSpPr>
          <p:cNvPr id="2" name="Title 1">
            <a:extLst>
              <a:ext uri="{FF2B5EF4-FFF2-40B4-BE49-F238E27FC236}">
                <a16:creationId xmlns:a16="http://schemas.microsoft.com/office/drawing/2014/main" id="{385A4246-2E68-D27F-060E-CC0C43F80764}"/>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7CF9ACA9-0A86-638D-0DBD-BEC0840ACB6F}"/>
              </a:ext>
            </a:extLst>
          </p:cNvPr>
          <p:cNvSpPr>
            <a:spLocks noChangeArrowheads="1"/>
          </p:cNvSpPr>
          <p:nvPr/>
        </p:nvSpPr>
        <p:spPr bwMode="auto">
          <a:xfrm>
            <a:off x="6423698" y="1054249"/>
            <a:ext cx="345111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latin typeface="Times New Roman" panose="02020603050405020304" pitchFamily="18" charset="0"/>
                <a:cs typeface="Times New Roman" panose="02020603050405020304" pitchFamily="18" charset="0"/>
              </a:rPr>
              <a:t>Banjar Hot Springs</a:t>
            </a:r>
          </a:p>
          <a:p>
            <a:r>
              <a:rPr lang="en-US" sz="2400" dirty="0">
                <a:latin typeface="Times New Roman" panose="02020603050405020304" pitchFamily="18" charset="0"/>
                <a:cs typeface="Times New Roman" panose="02020603050405020304" pitchFamily="18" charset="0"/>
              </a:rPr>
              <a:t>About 30 minutes inland, these sulfur-fed pools date back to the 19th century. Stone spouts shaped like dragon heads feed warm mineral water into tiered bathing pools.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It’s relaxed, scenic, and easy to combine with a monastery visit.</a:t>
            </a:r>
          </a:p>
        </p:txBody>
      </p:sp>
      <p:pic>
        <p:nvPicPr>
          <p:cNvPr id="4098" name="Picture 2" descr="Banyar Hot Springs in Bali – how to ...">
            <a:extLst>
              <a:ext uri="{FF2B5EF4-FFF2-40B4-BE49-F238E27FC236}">
                <a16:creationId xmlns:a16="http://schemas.microsoft.com/office/drawing/2014/main" id="{BDBC3093-F828-73F8-6264-233468339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4" y="1220160"/>
            <a:ext cx="6266533" cy="445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1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C02B852-38AE-41F7-44EE-1EACFA2A5FE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369610D-3D75-D61E-6719-E2040D50EA9C}"/>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18</a:t>
            </a:fld>
            <a:endParaRPr lang="en-US"/>
          </a:p>
        </p:txBody>
      </p:sp>
      <p:sp>
        <p:nvSpPr>
          <p:cNvPr id="2" name="Title 1">
            <a:extLst>
              <a:ext uri="{FF2B5EF4-FFF2-40B4-BE49-F238E27FC236}">
                <a16:creationId xmlns:a16="http://schemas.microsoft.com/office/drawing/2014/main" id="{68620308-726B-F261-3D16-FA3D1D1C0210}"/>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24953D36-D7B4-9E4B-3F6C-F3FAC57DF144}"/>
              </a:ext>
            </a:extLst>
          </p:cNvPr>
          <p:cNvSpPr>
            <a:spLocks noChangeArrowheads="1"/>
          </p:cNvSpPr>
          <p:nvPr/>
        </p:nvSpPr>
        <p:spPr bwMode="auto">
          <a:xfrm>
            <a:off x="381838" y="1054249"/>
            <a:ext cx="946708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err="1">
                <a:latin typeface="Times New Roman" panose="02020603050405020304" pitchFamily="18" charset="0"/>
                <a:cs typeface="Times New Roman" panose="02020603050405020304" pitchFamily="18" charset="0"/>
              </a:rPr>
              <a:t>Brahmavihara</a:t>
            </a:r>
            <a:r>
              <a:rPr lang="en-US" sz="2400" b="1" dirty="0">
                <a:latin typeface="Times New Roman" panose="02020603050405020304" pitchFamily="18" charset="0"/>
                <a:cs typeface="Times New Roman" panose="02020603050405020304" pitchFamily="18" charset="0"/>
              </a:rPr>
              <a:t> Arama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Often paired with Banjar, this is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Java’s largest Buddhist monastery.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setting is calm, green,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elevated, with views toward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White stone stupas and a miniature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Borobudur-style structure give it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very different feel from Java’s Hindu temples.</a:t>
            </a:r>
          </a:p>
        </p:txBody>
      </p:sp>
      <p:pic>
        <p:nvPicPr>
          <p:cNvPr id="6146" name="Picture 2" descr="Brahma Vihara Arama - Kija Travel">
            <a:extLst>
              <a:ext uri="{FF2B5EF4-FFF2-40B4-BE49-F238E27FC236}">
                <a16:creationId xmlns:a16="http://schemas.microsoft.com/office/drawing/2014/main" id="{949096AF-F707-97C1-D989-86DFA2EFF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42" y="1054250"/>
            <a:ext cx="4855483" cy="304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19D2C17-CA21-6F76-B1C3-FB422381A982}"/>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6F7D36E-6408-A4B8-4DA3-C51EA3BA708C}"/>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19</a:t>
            </a:fld>
            <a:endParaRPr lang="en-US"/>
          </a:p>
        </p:txBody>
      </p:sp>
      <p:sp>
        <p:nvSpPr>
          <p:cNvPr id="2" name="Title 1">
            <a:extLst>
              <a:ext uri="{FF2B5EF4-FFF2-40B4-BE49-F238E27FC236}">
                <a16:creationId xmlns:a16="http://schemas.microsoft.com/office/drawing/2014/main" id="{FE9D7C67-1844-CD68-2EB7-B2B0DA76947B}"/>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18ED52C-3F4C-5D4B-95CA-CCC10E41E030}"/>
              </a:ext>
            </a:extLst>
          </p:cNvPr>
          <p:cNvSpPr txBox="1"/>
          <p:nvPr/>
        </p:nvSpPr>
        <p:spPr>
          <a:xfrm>
            <a:off x="5628982" y="1054247"/>
            <a:ext cx="4451643" cy="4431983"/>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Lovina Beach</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Lovina is known for its black-sand beaches and dolphin sightings.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Early-morning boat trips head offshore to spot pods swimming just beyond the reef.</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Even without the dolphins, Lovina offers a slower, less commercial seaside experience than southern Java.</a:t>
            </a: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5" name="Picture 2" descr="Lovina Beach Club &amp; Resort | Beachfront ...">
            <a:extLst>
              <a:ext uri="{FF2B5EF4-FFF2-40B4-BE49-F238E27FC236}">
                <a16:creationId xmlns:a16="http://schemas.microsoft.com/office/drawing/2014/main" id="{5E2032F9-67AD-91E1-7B58-84A39C5C2F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36"/>
          <a:stretch>
            <a:fillRect/>
          </a:stretch>
        </p:blipFill>
        <p:spPr bwMode="auto">
          <a:xfrm>
            <a:off x="0" y="1054249"/>
            <a:ext cx="5628982" cy="461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6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796527" y="1237130"/>
            <a:ext cx="8025205" cy="5844606"/>
          </a:xfrm>
        </p:spPr>
        <p:txBody>
          <a:bodyPr/>
          <a:lstStyle/>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My Port Philosophy</a:t>
            </a:r>
            <a:endParaRPr lang="en-US" altLang="en-US" sz="24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Indonesian</a:t>
            </a:r>
            <a:r>
              <a:rPr lang="en-US" altLang="en-US" sz="2400" b="1" dirty="0">
                <a:solidFill>
                  <a:schemeClr val="tx1"/>
                </a:solidFill>
                <a:latin typeface="Times New Roman" panose="02020603050405020304" pitchFamily="18" charset="0"/>
                <a:cs typeface="Times New Roman" panose="02020603050405020304" pitchFamily="18" charset="0"/>
              </a:rPr>
              <a:t> Money</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About Semarang</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Getting Around Semarang</a:t>
            </a:r>
          </a:p>
          <a:p>
            <a:pPr algn="l">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What Semarang is Famous For</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Food and Drink</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3985982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9DAD447-B954-40AB-00B8-E5C890846C05}"/>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696A6CFE-FBC0-8371-AF74-54B00F0551E5}"/>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20</a:t>
            </a:fld>
            <a:endParaRPr lang="en-US"/>
          </a:p>
        </p:txBody>
      </p:sp>
      <p:sp>
        <p:nvSpPr>
          <p:cNvPr id="2" name="Title 1">
            <a:extLst>
              <a:ext uri="{FF2B5EF4-FFF2-40B4-BE49-F238E27FC236}">
                <a16:creationId xmlns:a16="http://schemas.microsoft.com/office/drawing/2014/main" id="{5E71FD05-760C-0335-8CBC-50E7C0FDD07E}"/>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AE2BC1E-5B5D-A66D-B225-32B901743E70}"/>
              </a:ext>
            </a:extLst>
          </p:cNvPr>
          <p:cNvSpPr txBox="1"/>
          <p:nvPr/>
        </p:nvSpPr>
        <p:spPr>
          <a:xfrm>
            <a:off x="472272" y="1054249"/>
            <a:ext cx="4903595" cy="429608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Coffee and Spice Plantations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Northern Java is cooler and greener, ideal for small plantations.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Many shore excursions stop at family-run farms where guests see coffee, cacao, vanilla, cloves, and cinnamon growing together.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Yes, </a:t>
            </a:r>
            <a:r>
              <a:rPr lang="en-US" sz="2400" b="1" dirty="0">
                <a:latin typeface="Times New Roman" panose="02020603050405020304" pitchFamily="18" charset="0"/>
                <a:cs typeface="Times New Roman" panose="02020603050405020304" pitchFamily="18" charset="0"/>
              </a:rPr>
              <a:t>kopi </a:t>
            </a:r>
            <a:r>
              <a:rPr lang="en-US" sz="2400" b="1" dirty="0" err="1">
                <a:latin typeface="Times New Roman" panose="02020603050405020304" pitchFamily="18" charset="0"/>
                <a:cs typeface="Times New Roman" panose="02020603050405020304" pitchFamily="18" charset="0"/>
              </a:rPr>
              <a:t>luwak</a:t>
            </a:r>
            <a:r>
              <a:rPr lang="en-US" sz="2400" dirty="0">
                <a:latin typeface="Times New Roman" panose="02020603050405020304" pitchFamily="18" charset="0"/>
                <a:cs typeface="Times New Roman" panose="02020603050405020304" pitchFamily="18" charset="0"/>
              </a:rPr>
              <a:t> is often part of the visit, but the real value is understanding how deeply agriculture shapes Javanese life.</a:t>
            </a:r>
          </a:p>
        </p:txBody>
      </p:sp>
      <p:pic>
        <p:nvPicPr>
          <p:cNvPr id="8194" name="Picture 2" descr="Dr.Kanu Shree | Ditch the machine—this ...">
            <a:extLst>
              <a:ext uri="{FF2B5EF4-FFF2-40B4-BE49-F238E27FC236}">
                <a16:creationId xmlns:a16="http://schemas.microsoft.com/office/drawing/2014/main" id="{7DA8A0AA-DB16-E3C0-250F-A8C1A1288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324" y="1054249"/>
            <a:ext cx="4616301" cy="461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701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7D1B9B5-3661-8BB5-4E48-9D27FC305B05}"/>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F441018-3F53-D9B0-E89D-8F0B528632B9}"/>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21</a:t>
            </a:fld>
            <a:endParaRPr lang="en-US"/>
          </a:p>
        </p:txBody>
      </p:sp>
      <p:sp>
        <p:nvSpPr>
          <p:cNvPr id="2" name="Title 1">
            <a:extLst>
              <a:ext uri="{FF2B5EF4-FFF2-40B4-BE49-F238E27FC236}">
                <a16:creationId xmlns:a16="http://schemas.microsoft.com/office/drawing/2014/main" id="{3CA5C003-8DA3-9C40-17E3-2564D3A5B99C}"/>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A242A72-D867-2B03-F3B6-4EE943482D92}"/>
              </a:ext>
            </a:extLst>
          </p:cNvPr>
          <p:cNvSpPr txBox="1"/>
          <p:nvPr/>
        </p:nvSpPr>
        <p:spPr>
          <a:xfrm>
            <a:off x="5958674" y="1021577"/>
            <a:ext cx="3818372"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Waterfalls and Mountain Scenery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itinerary allows, inland drives reveal rice terraces, jungle valleys, and waterfalls like </a:t>
            </a:r>
            <a:r>
              <a:rPr lang="en-US" sz="2400" dirty="0" err="1">
                <a:latin typeface="Times New Roman" panose="02020603050405020304" pitchFamily="18" charset="0"/>
                <a:cs typeface="Times New Roman" panose="02020603050405020304" pitchFamily="18" charset="0"/>
              </a:rPr>
              <a:t>Gitgit</a:t>
            </a:r>
            <a:r>
              <a:rPr lang="en-US" sz="2400" dirty="0">
                <a:latin typeface="Times New Roman" panose="02020603050405020304" pitchFamily="18" charset="0"/>
                <a:cs typeface="Times New Roman" panose="02020603050405020304" pitchFamily="18" charset="0"/>
              </a:rPr>
              <a:t> or </a:t>
            </a:r>
            <a:r>
              <a:rPr lang="en-US" sz="2400" dirty="0" err="1">
                <a:latin typeface="Times New Roman" panose="02020603050405020304" pitchFamily="18" charset="0"/>
                <a:cs typeface="Times New Roman" panose="02020603050405020304" pitchFamily="18" charset="0"/>
              </a:rPr>
              <a:t>Munduk</a:t>
            </a:r>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trips are more about scenery than ticking off landmarks, but they give a strong sense of Java beyond the coast.</a:t>
            </a:r>
          </a:p>
        </p:txBody>
      </p:sp>
      <p:pic>
        <p:nvPicPr>
          <p:cNvPr id="9218" name="Picture 2" descr="Best Bali Waterfalls | Top 5 Waterfalls ...">
            <a:extLst>
              <a:ext uri="{FF2B5EF4-FFF2-40B4-BE49-F238E27FC236}">
                <a16:creationId xmlns:a16="http://schemas.microsoft.com/office/drawing/2014/main" id="{ED9FE059-A7CD-666C-5681-E81AEEAD98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50" r="3057"/>
          <a:stretch>
            <a:fillRect/>
          </a:stretch>
        </p:blipFill>
        <p:spPr bwMode="auto">
          <a:xfrm>
            <a:off x="0" y="1021577"/>
            <a:ext cx="5958674" cy="464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58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32EABE2-F4F2-2AD0-BC40-66687F18E44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2CAE719-9AAC-8857-8934-19F1C5AFDC03}"/>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22</a:t>
            </a:fld>
            <a:endParaRPr lang="en-US"/>
          </a:p>
        </p:txBody>
      </p:sp>
      <p:sp>
        <p:nvSpPr>
          <p:cNvPr id="2" name="Title 1">
            <a:extLst>
              <a:ext uri="{FF2B5EF4-FFF2-40B4-BE49-F238E27FC236}">
                <a16:creationId xmlns:a16="http://schemas.microsoft.com/office/drawing/2014/main" id="{CCF0A9A5-0F54-2B28-14F9-15BAC8D740A2}"/>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75F4DA27-B6F0-49B8-2070-1A916023FE11}"/>
              </a:ext>
            </a:extLst>
          </p:cNvPr>
          <p:cNvSpPr>
            <a:spLocks noChangeArrowheads="1"/>
          </p:cNvSpPr>
          <p:nvPr/>
        </p:nvSpPr>
        <p:spPr bwMode="auto">
          <a:xfrm>
            <a:off x="317766" y="1015457"/>
            <a:ext cx="5470086" cy="456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a:latin typeface="Times New Roman" panose="02020603050405020304" pitchFamily="18" charset="0"/>
                <a:cs typeface="Times New Roman" panose="02020603050405020304" pitchFamily="18" charset="0"/>
              </a:rPr>
              <a:t>What Makes Semarang Different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port isn’t about shopping districts or headline attractions. It’s about contrast.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Quiet villages instead of beach clubs. Temples tucked into hills instead of Instagram backdrops. Everyday Java, not resort Java.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cruise travelers, that makes Semarang a pause. A place to slow down, observe, and absorb northern Java’s rhythm before the ship moves on.</a:t>
            </a:r>
          </a:p>
        </p:txBody>
      </p:sp>
      <p:pic>
        <p:nvPicPr>
          <p:cNvPr id="10242" name="Picture 2" descr="Cruise til Celukan Bawang, Bali | Royal ...">
            <a:extLst>
              <a:ext uri="{FF2B5EF4-FFF2-40B4-BE49-F238E27FC236}">
                <a16:creationId xmlns:a16="http://schemas.microsoft.com/office/drawing/2014/main" id="{54C2A5D1-6FB1-C259-891D-8169D874A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340" y="1116508"/>
            <a:ext cx="4135680" cy="275210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ali (Celukan Bawang), Indonesia ...">
            <a:extLst>
              <a:ext uri="{FF2B5EF4-FFF2-40B4-BE49-F238E27FC236}">
                <a16:creationId xmlns:a16="http://schemas.microsoft.com/office/drawing/2014/main" id="{37B02A6B-363D-6AA2-5C23-A9FBE75B5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340" y="3356087"/>
            <a:ext cx="4135681" cy="231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47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B12BD72-2FDF-5BE6-1130-F75207DBD97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F923B12-308C-2574-DC2C-9AA29B200232}"/>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23</a:t>
            </a:fld>
            <a:endParaRPr lang="en-US"/>
          </a:p>
        </p:txBody>
      </p:sp>
      <p:sp>
        <p:nvSpPr>
          <p:cNvPr id="2" name="Title 1">
            <a:extLst>
              <a:ext uri="{FF2B5EF4-FFF2-40B4-BE49-F238E27FC236}">
                <a16:creationId xmlns:a16="http://schemas.microsoft.com/office/drawing/2014/main" id="{B8B2DA4B-6AE5-89C4-2DAE-7174D80EB544}"/>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37CEA6E9-1DD0-360A-63BE-4E13072B45B3}"/>
              </a:ext>
            </a:extLst>
          </p:cNvPr>
          <p:cNvSpPr>
            <a:spLocks noChangeArrowheads="1"/>
          </p:cNvSpPr>
          <p:nvPr/>
        </p:nvSpPr>
        <p:spPr bwMode="auto">
          <a:xfrm>
            <a:off x="6884894" y="1094487"/>
            <a:ext cx="289380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Barong Dance Performances</a:t>
            </a:r>
            <a:r>
              <a:rPr lang="en-US" sz="2400" dirty="0">
                <a:latin typeface="Times New Roman" panose="02020603050405020304" pitchFamily="18" charset="0"/>
                <a:cs typeface="Times New Roman" panose="02020603050405020304" pitchFamily="18" charset="0"/>
              </a:rPr>
              <a:t>: Traditional storytelling through dance and costume.</a:t>
            </a:r>
          </a:p>
        </p:txBody>
      </p:sp>
      <p:pic>
        <p:nvPicPr>
          <p:cNvPr id="6146" name="Picture 2">
            <a:extLst>
              <a:ext uri="{FF2B5EF4-FFF2-40B4-BE49-F238E27FC236}">
                <a16:creationId xmlns:a16="http://schemas.microsoft.com/office/drawing/2014/main" id="{02A88B12-97B7-D60D-CA08-4D77E8A72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94487"/>
            <a:ext cx="6884895" cy="457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148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Food and Drink</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374650" y="813554"/>
            <a:ext cx="5412964" cy="5509200"/>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Javanese cuisine is aromatic and colorful.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Try </a:t>
            </a:r>
            <a:r>
              <a:rPr lang="en-US" sz="2400" b="1" dirty="0" err="1">
                <a:latin typeface="Times New Roman" panose="02020603050405020304" pitchFamily="18" charset="0"/>
                <a:cs typeface="Times New Roman" panose="02020603050405020304" pitchFamily="18" charset="0"/>
              </a:rPr>
              <a:t>babi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guling</a:t>
            </a:r>
            <a:r>
              <a:rPr lang="en-US" sz="2400" dirty="0">
                <a:latin typeface="Times New Roman" panose="02020603050405020304" pitchFamily="18" charset="0"/>
                <a:cs typeface="Times New Roman" panose="02020603050405020304" pitchFamily="18" charset="0"/>
              </a:rPr>
              <a:t> (suckling pig), </a:t>
            </a:r>
            <a:r>
              <a:rPr lang="en-US" sz="2400" b="1" dirty="0">
                <a:latin typeface="Times New Roman" panose="02020603050405020304" pitchFamily="18" charset="0"/>
                <a:cs typeface="Times New Roman" panose="02020603050405020304" pitchFamily="18" charset="0"/>
              </a:rPr>
              <a:t>nasi </a:t>
            </a:r>
            <a:r>
              <a:rPr lang="en-US" sz="2400" b="1" dirty="0" err="1">
                <a:latin typeface="Times New Roman" panose="02020603050405020304" pitchFamily="18" charset="0"/>
                <a:cs typeface="Times New Roman" panose="02020603050405020304" pitchFamily="18" charset="0"/>
              </a:rPr>
              <a:t>campur</a:t>
            </a:r>
            <a:r>
              <a:rPr lang="en-US" sz="2400" dirty="0">
                <a:latin typeface="Times New Roman" panose="02020603050405020304" pitchFamily="18" charset="0"/>
                <a:cs typeface="Times New Roman" panose="02020603050405020304" pitchFamily="18" charset="0"/>
              </a:rPr>
              <a:t> (rice with assorted dishes), and </a:t>
            </a:r>
            <a:r>
              <a:rPr lang="en-US" sz="2400" b="1" dirty="0">
                <a:latin typeface="Times New Roman" panose="02020603050405020304" pitchFamily="18" charset="0"/>
                <a:cs typeface="Times New Roman" panose="02020603050405020304" pitchFamily="18" charset="0"/>
              </a:rPr>
              <a:t>satay </a:t>
            </a:r>
            <a:r>
              <a:rPr lang="en-US" sz="2400" b="1" dirty="0" err="1">
                <a:latin typeface="Times New Roman" panose="02020603050405020304" pitchFamily="18" charset="0"/>
                <a:cs typeface="Times New Roman" panose="02020603050405020304" pitchFamily="18" charset="0"/>
              </a:rPr>
              <a:t>lilit</a:t>
            </a:r>
            <a:r>
              <a:rPr lang="en-US" sz="2400" dirty="0">
                <a:latin typeface="Times New Roman" panose="02020603050405020304" pitchFamily="18" charset="0"/>
                <a:cs typeface="Times New Roman" panose="02020603050405020304" pitchFamily="18" charset="0"/>
              </a:rPr>
              <a:t> (minced seafood satay wrapped on sticks).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dessert, tropical fruits like snake fruit and rambutan abound.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Don’t miss a cup of </a:t>
            </a:r>
            <a:r>
              <a:rPr lang="en-US" sz="2400" b="1" dirty="0">
                <a:latin typeface="Times New Roman" panose="02020603050405020304" pitchFamily="18" charset="0"/>
                <a:cs typeface="Times New Roman" panose="02020603050405020304" pitchFamily="18" charset="0"/>
              </a:rPr>
              <a:t>kopi Java</a:t>
            </a:r>
            <a:r>
              <a:rPr lang="en-US" sz="2400" dirty="0">
                <a:latin typeface="Times New Roman" panose="02020603050405020304" pitchFamily="18" charset="0"/>
                <a:cs typeface="Times New Roman" panose="02020603050405020304" pitchFamily="18" charset="0"/>
              </a:rPr>
              <a:t> (Javanese coffee).</a:t>
            </a:r>
          </a:p>
          <a:p>
            <a:endParaRPr lang="en-US" sz="2000" dirty="0">
              <a:latin typeface="Times New Roman" panose="02020603050405020304" pitchFamily="18" charset="0"/>
              <a:cs typeface="Times New Roman" panose="02020603050405020304" pitchFamily="18" charset="0"/>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BALINESE COOKING CLASS SATAY LILIT ...">
            <a:extLst>
              <a:ext uri="{FF2B5EF4-FFF2-40B4-BE49-F238E27FC236}">
                <a16:creationId xmlns:a16="http://schemas.microsoft.com/office/drawing/2014/main" id="{91C13098-52E3-D969-1B5D-752BA9497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784" y="3129307"/>
            <a:ext cx="3890841" cy="253943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What is Traditional Food in Bali? Must ...">
            <a:extLst>
              <a:ext uri="{FF2B5EF4-FFF2-40B4-BE49-F238E27FC236}">
                <a16:creationId xmlns:a16="http://schemas.microsoft.com/office/drawing/2014/main" id="{F333C5C8-52F4-E1FA-80E8-EB6023A73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785" y="1004704"/>
            <a:ext cx="3890840" cy="212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a:xfrm>
            <a:off x="0" y="5219700"/>
            <a:ext cx="2339975" cy="360363"/>
          </a:xfrm>
          <a:prstGeom prst="rect">
            <a:avLst/>
          </a:prstGeom>
        </p:spPr>
        <p:txBody>
          <a:bodyPr/>
          <a:lstStyle/>
          <a:p>
            <a:pPr lvl="0"/>
            <a:fld id="{641B0343-2E76-4D1F-9B73-45E83B39D474}" type="datetimeFigureOut">
              <a:rPr lang="en-US"/>
              <a:t>1/23/2026</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a:xfrm>
            <a:off x="7740650" y="5219700"/>
            <a:ext cx="2339975" cy="360363"/>
          </a:xfrm>
          <a:prstGeom prst="rect">
            <a:avLst/>
          </a:prstGeom>
        </p:spPr>
        <p:txBody>
          <a:bodyPr/>
          <a:lstStyle/>
          <a:p>
            <a:pPr lvl="0"/>
            <a:fld id="{6B71CB05-FB6A-43F8-9B74-2C507858005B}" type="slidenum">
              <a:rPr/>
              <a:t>25</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6" cy="968188"/>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Reflection</a:t>
            </a:r>
            <a:endParaRPr lang="en-US" sz="44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672838" y="1079500"/>
            <a:ext cx="5976771" cy="4140200"/>
          </a:xfrm>
          <a:prstGeom prst="rect">
            <a:avLst/>
          </a:prstGeom>
        </p:spPr>
        <p:txBody>
          <a:bodyPr vert="horz">
            <a:normAutofit/>
          </a:bodyPr>
          <a:lstStyle/>
          <a:p>
            <a:r>
              <a:rPr lang="en-US" sz="2400" dirty="0">
                <a:latin typeface="Times New Roman" panose="02020603050405020304" pitchFamily="18" charset="0"/>
                <a:cs typeface="Times New Roman" panose="02020603050405020304" pitchFamily="18" charset="0"/>
              </a:rPr>
              <a:t>Java is more than just a tropical island, it’s a living culture of rituals, temples, and art layered over breathtaking landscapes. </a:t>
            </a:r>
          </a:p>
          <a:p>
            <a:r>
              <a:rPr lang="en-US" sz="2400" dirty="0">
                <a:latin typeface="Times New Roman" panose="02020603050405020304" pitchFamily="18" charset="0"/>
                <a:cs typeface="Times New Roman" panose="02020603050405020304" pitchFamily="18" charset="0"/>
              </a:rPr>
              <a:t>Whether you’re watching dancers in </a:t>
            </a:r>
            <a:r>
              <a:rPr lang="en-US" sz="2400" dirty="0" err="1">
                <a:latin typeface="Times New Roman" panose="02020603050405020304" pitchFamily="18" charset="0"/>
                <a:cs typeface="Times New Roman" panose="02020603050405020304" pitchFamily="18" charset="0"/>
              </a:rPr>
              <a:t>Ubud</a:t>
            </a:r>
            <a:r>
              <a:rPr lang="en-US" sz="2400" dirty="0">
                <a:latin typeface="Times New Roman" panose="02020603050405020304" pitchFamily="18" charset="0"/>
                <a:cs typeface="Times New Roman" panose="02020603050405020304" pitchFamily="18" charset="0"/>
              </a:rPr>
              <a:t>, walking barefoot on the beach, or standing before a temple at sunset, </a:t>
            </a:r>
          </a:p>
          <a:p>
            <a:r>
              <a:rPr lang="en-US" sz="2400" dirty="0">
                <a:latin typeface="Times New Roman" panose="02020603050405020304" pitchFamily="18" charset="0"/>
                <a:cs typeface="Times New Roman" panose="02020603050405020304" pitchFamily="18" charset="0"/>
              </a:rPr>
              <a:t>Java leaves an impression of harmony between the spiritual and the natural.</a:t>
            </a:r>
          </a:p>
          <a:p>
            <a:pPr lvl="0" rtl="0">
              <a:lnSpc>
                <a:spcPct val="115000"/>
              </a:lnSpc>
              <a:spcBef>
                <a:spcPts val="0"/>
              </a:spcBef>
              <a:spcAft>
                <a:spcPts val="1236"/>
              </a:spcAft>
            </a:pP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10242" name="Picture 2">
            <a:extLst>
              <a:ext uri="{FF2B5EF4-FFF2-40B4-BE49-F238E27FC236}">
                <a16:creationId xmlns:a16="http://schemas.microsoft.com/office/drawing/2014/main" id="{30381720-648E-4BBB-119B-4223E991C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9500"/>
            <a:ext cx="3672840" cy="459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Semarang</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a:t>
            </a:r>
            <a:r>
              <a:rPr lang="en-US" dirty="0"/>
              <a:t>but it is not guaranteed.</a:t>
            </a:r>
            <a:r>
              <a:rPr lang="en-US" altLang="en-US" sz="1800" dirty="0">
                <a:latin typeface="Times New Roman" panose="02020603050405020304" pitchFamily="18" charset="0"/>
                <a:cs typeface="Times New Roman" panose="02020603050405020304" pitchFamily="18" charset="0"/>
              </a:rPr>
              <a:t>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47631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ea typeface="Tahoma" panose="020B0604030504040204" pitchFamily="34" charset="0"/>
                <a:cs typeface="Times New Roman" panose="02020603050405020304" pitchFamily="18" charset="0"/>
              </a:rPr>
              <a:t>As of January 2026, the exchange rate for USD to IDR is approximately </a:t>
            </a:r>
          </a:p>
          <a:p>
            <a:pPr lvl="0" hangingPunct="0">
              <a:lnSpc>
                <a:spcPct val="93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ea typeface="Tahoma" panose="020B0604030504040204" pitchFamily="34" charset="0"/>
                <a:cs typeface="Times New Roman" panose="02020603050405020304" pitchFamily="18" charset="0"/>
              </a:rPr>
              <a:t>				$1 US dollar = </a:t>
            </a:r>
            <a:r>
              <a:rPr lang="en-US" sz="2400" b="1" dirty="0">
                <a:latin typeface="Times New Roman" panose="02020603050405020304" pitchFamily="18" charset="0"/>
                <a:ea typeface="Tahoma" panose="020B0604030504040204" pitchFamily="34" charset="0"/>
                <a:cs typeface="Times New Roman" panose="02020603050405020304" pitchFamily="18" charset="0"/>
              </a:rPr>
              <a:t>16,000 to 17,000 IDR</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anose="02020603050405020304" pitchFamily="18" charset="0"/>
                <a:ea typeface="Tahoma" panose="020B0604030504040204" pitchFamily="34" charset="0"/>
                <a:cs typeface="Times New Roman" panose="02020603050405020304" pitchFamily="18" charset="0"/>
              </a:rPr>
              <a:t>Don’t be misled, </a:t>
            </a:r>
            <a:r>
              <a:rPr lang="en-US" sz="2400" dirty="0">
                <a:latin typeface="Times New Roman" panose="02020603050405020304" pitchFamily="18" charset="0"/>
                <a:ea typeface="Tahoma" panose="020B0604030504040204" pitchFamily="34" charset="0"/>
                <a:cs typeface="Times New Roman" panose="02020603050405020304" pitchFamily="18" charset="0"/>
              </a:rPr>
              <a:t>The big numbers don't mean their money is worthless - Java just never 'reset' their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currency. </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ea typeface="Tahoma" panose="020B0604030504040204" pitchFamily="34" charset="0"/>
                <a:cs typeface="Times New Roman" panose="02020603050405020304" pitchFamily="18" charset="0"/>
              </a:rPr>
              <a:t>Think of it like this: their smallest practical bill is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like our $1, it just says 1,000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instead of 1. </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ea typeface="Tahoma" panose="020B0604030504040204" pitchFamily="34" charset="0"/>
                <a:cs typeface="Times New Roman" panose="02020603050405020304" pitchFamily="18" charset="0"/>
              </a:rPr>
              <a:t>Java's inflation is actually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lower than the US right now at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around 3%.</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Coins technically exist, but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practice most transactions use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paper bills.</a:t>
            </a:r>
            <a:endParaRPr lang="en-US" sz="2400" b="0" i="0" u="none" strike="noStrike" kern="1200" baseline="0" dirty="0">
              <a:ln>
                <a:noFill/>
              </a:ln>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CA76ECB0-DDFD-6423-033A-11037588C2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1"/>
          <a:stretch>
            <a:fillRect/>
          </a:stretch>
        </p:blipFill>
        <p:spPr bwMode="auto">
          <a:xfrm>
            <a:off x="4647304" y="1873586"/>
            <a:ext cx="5433320" cy="3796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740650" y="5219700"/>
            <a:ext cx="2339975" cy="360363"/>
          </a:xfrm>
          <a:prstGeom prst="rect">
            <a:avLst/>
          </a:prstGeom>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14457"/>
            <a:ext cx="10295069"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Semarang</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473336" y="971587"/>
            <a:ext cx="8886564" cy="4411626"/>
          </a:xfrm>
          <a:prstGeom prst="rect">
            <a:avLst/>
          </a:prstGeom>
        </p:spPr>
        <p:txBody>
          <a:bodyPr vert="horz"/>
          <a:lstStyle/>
          <a:p>
            <a:pPr marL="0" indent="0">
              <a:buNone/>
            </a:pPr>
            <a:r>
              <a:rPr lang="en-US" sz="2400" i="1" dirty="0">
                <a:latin typeface="Times New Roman" panose="02020603050405020304" pitchFamily="18" charset="0"/>
                <a:cs typeface="Times New Roman" panose="02020603050405020304" pitchFamily="18" charset="0"/>
              </a:rPr>
              <a:t>A Colonial Port, a Sacred Monument, and the Long Memory of Trade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ships arrive in Semarang, they are not just docking at another Southeast Asian port. </a:t>
            </a:r>
          </a:p>
          <a:p>
            <a:r>
              <a:rPr lang="en-US" sz="2400" dirty="0">
                <a:latin typeface="Times New Roman" panose="02020603050405020304" pitchFamily="18" charset="0"/>
                <a:cs typeface="Times New Roman" panose="02020603050405020304" pitchFamily="18" charset="0"/>
              </a:rPr>
              <a:t>They are stepping into one of the great crossroads of Asian history, a place shaped by trade winds, empires, religion, and patience. Semarang doesn’t announce itself loudly. It reveals itself slowly.</a:t>
            </a:r>
          </a:p>
          <a:p>
            <a:r>
              <a:rPr lang="en-US" sz="2400" dirty="0">
                <a:latin typeface="Times New Roman" panose="02020603050405020304" pitchFamily="18" charset="0"/>
                <a:cs typeface="Times New Roman" panose="02020603050405020304" pitchFamily="18" charset="0"/>
              </a:rPr>
              <a:t>Located on the north coast of Java, Semarang has long been a gateway city. </a:t>
            </a:r>
          </a:p>
          <a:p>
            <a:r>
              <a:rPr lang="en-US" sz="2400" dirty="0">
                <a:latin typeface="Times New Roman" panose="02020603050405020304" pitchFamily="18" charset="0"/>
                <a:cs typeface="Times New Roman" panose="02020603050405020304" pitchFamily="18" charset="0"/>
              </a:rPr>
              <a:t>For centuries, merchants, missionaries, soldiers, and administrators passed through its harbor, leaving behind layers of architecture and influence that still define the city today.</a:t>
            </a:r>
            <a:endParaRPr lang="en-US" dirty="0">
              <a:latin typeface="Times New Roman" panose="02020603050405020304" pitchFamily="18" charset="0"/>
              <a:cs typeface="Times New Roman" panose="02020603050405020304" pitchFamily="18" charset="0"/>
            </a:endParaRPr>
          </a:p>
          <a:p>
            <a:pPr marL="0" lvl="0" indent="0" rtl="0">
              <a:buNone/>
            </a:pPr>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0" y="0"/>
            <a:ext cx="10080625" cy="1183341"/>
          </a:xfrm>
        </p:spPr>
        <p:txBody>
          <a:bodyPr vert="horz" lIns="75605" tIns="37802" rIns="75605" bIns="37802" rtlCol="0" anchor="ctr">
            <a:noAutofit/>
          </a:bodyPr>
          <a:lstStyle/>
          <a:p>
            <a:pPr algn="ctr">
              <a:lnSpc>
                <a:spcPct val="100000"/>
              </a:lnSpc>
            </a:pPr>
            <a:r>
              <a:rPr lang="en-US" sz="4000" b="1" dirty="0">
                <a:solidFill>
                  <a:schemeClr val="tx1"/>
                </a:solidFill>
                <a:latin typeface="Times New Roman" panose="02020603050405020304" pitchFamily="18" charset="0"/>
                <a:cs typeface="Times New Roman" panose="02020603050405020304" pitchFamily="18" charset="0"/>
              </a:rPr>
              <a:t>A City Built on Commerce</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457554" y="1183341"/>
            <a:ext cx="9165515" cy="3765606"/>
          </a:xfrm>
        </p:spPr>
        <p:txBody>
          <a:bodyPr vert="horz" lIns="75605" tIns="37802" rIns="75605" bIns="37802" rtlCol="0" anchor="t">
            <a:noAutofit/>
          </a:bodyPr>
          <a:lstStyle/>
          <a:p>
            <a:pPr>
              <a:lnSpc>
                <a:spcPct val="100000"/>
              </a:lnSpc>
            </a:pPr>
            <a:r>
              <a:rPr lang="en-US" sz="2400" dirty="0">
                <a:latin typeface="Times New Roman" panose="02020603050405020304" pitchFamily="18" charset="0"/>
                <a:cs typeface="Times New Roman" panose="02020603050405020304" pitchFamily="18" charset="0"/>
              </a:rPr>
              <a:t>Semarang rose to prominence during the age of global trade. By the seventeenth century, the Dutch had identified this stretch of coast as strategically vital. It offered access to Java’s fertile interior, reliable anchorage, and a position along the maritime routes connecting China, India, and Europe.</a:t>
            </a:r>
          </a:p>
          <a:p>
            <a:pPr>
              <a:lnSpc>
                <a:spcPct val="100000"/>
              </a:lnSpc>
            </a:pPr>
            <a:r>
              <a:rPr lang="en-US" sz="2400" dirty="0">
                <a:latin typeface="Times New Roman" panose="02020603050405020304" pitchFamily="18" charset="0"/>
                <a:cs typeface="Times New Roman" panose="02020603050405020304" pitchFamily="18" charset="0"/>
              </a:rPr>
              <a:t>What emerged was a colonial city carefully designed for administration and efficiency. Wide streets. Formal squares. Warehouses, offices, and residences built in European styles, adapted just enough to survive the tropical heat. </a:t>
            </a:r>
          </a:p>
        </p:txBody>
      </p:sp>
    </p:spTree>
    <p:extLst>
      <p:ext uri="{BB962C8B-B14F-4D97-AF65-F5344CB8AC3E}">
        <p14:creationId xmlns:p14="http://schemas.microsoft.com/office/powerpoint/2010/main" val="232951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8C75B66-0FC8-B38F-1B2B-8AB27738F6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72EA6-8B4D-CED3-6658-27847BD865C3}"/>
              </a:ext>
            </a:extLst>
          </p:cNvPr>
          <p:cNvSpPr>
            <a:spLocks noGrp="1"/>
          </p:cNvSpPr>
          <p:nvPr>
            <p:ph type="title"/>
          </p:nvPr>
        </p:nvSpPr>
        <p:spPr>
          <a:xfrm>
            <a:off x="0" y="0"/>
            <a:ext cx="10080625" cy="1183341"/>
          </a:xfrm>
        </p:spPr>
        <p:txBody>
          <a:bodyPr vert="horz" lIns="75605" tIns="37802" rIns="75605" bIns="37802" rtlCol="0" anchor="ctr">
            <a:noAutofit/>
          </a:bodyPr>
          <a:lstStyle/>
          <a:p>
            <a:pPr algn="ctr">
              <a:lnSpc>
                <a:spcPct val="100000"/>
              </a:lnSpc>
            </a:pPr>
            <a:r>
              <a:rPr lang="en-US" sz="4000" b="1" dirty="0">
                <a:solidFill>
                  <a:schemeClr val="tx1"/>
                </a:solidFill>
                <a:latin typeface="Times New Roman" panose="02020603050405020304" pitchFamily="18" charset="0"/>
                <a:cs typeface="Times New Roman" panose="02020603050405020304" pitchFamily="18" charset="0"/>
              </a:rPr>
              <a:t>A City Built on Commerce</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67BC54DD-4DB0-69DF-656F-82638A966DAE}"/>
              </a:ext>
            </a:extLst>
          </p:cNvPr>
          <p:cNvSpPr>
            <a:spLocks noGrp="1"/>
          </p:cNvSpPr>
          <p:nvPr>
            <p:ph type="body" sz="quarter" idx="16"/>
          </p:nvPr>
        </p:nvSpPr>
        <p:spPr>
          <a:xfrm>
            <a:off x="457554" y="1183341"/>
            <a:ext cx="9165515" cy="3765606"/>
          </a:xfrm>
        </p:spPr>
        <p:txBody>
          <a:bodyPr vert="horz" lIns="75605" tIns="37802" rIns="75605" bIns="37802" rtlCol="0" anchor="t">
            <a:noAutofit/>
          </a:bodyPr>
          <a:lstStyle/>
          <a:p>
            <a:pPr>
              <a:lnSpc>
                <a:spcPct val="100000"/>
              </a:lnSpc>
            </a:pPr>
            <a:r>
              <a:rPr lang="en-US" sz="2400" dirty="0">
                <a:latin typeface="Times New Roman" panose="02020603050405020304" pitchFamily="18" charset="0"/>
                <a:cs typeface="Times New Roman" panose="02020603050405020304" pitchFamily="18" charset="0"/>
              </a:rPr>
              <a:t>This historic core, often called the Old Town, is now recognized by UNESCO as a preserved example of colonial urban planning in Southeast Asia.</a:t>
            </a:r>
          </a:p>
          <a:p>
            <a:pPr>
              <a:lnSpc>
                <a:spcPct val="100000"/>
              </a:lnSpc>
            </a:pPr>
            <a:r>
              <a:rPr lang="en-US" sz="2400" dirty="0">
                <a:latin typeface="Times New Roman" panose="02020603050405020304" pitchFamily="18" charset="0"/>
                <a:cs typeface="Times New Roman" panose="02020603050405020304" pitchFamily="18" charset="0"/>
              </a:rPr>
              <a:t>Yet Semarang was never just a European outpost. Javanese, Chinese, Arab, and later Indonesian communities lived alongside colonial officials, creating a layered society where cultures overlapped, cooperated, and sometimes collided. </a:t>
            </a:r>
          </a:p>
          <a:p>
            <a:pPr>
              <a:lnSpc>
                <a:spcPct val="100000"/>
              </a:lnSpc>
            </a:pPr>
            <a:r>
              <a:rPr lang="en-US" sz="2400" dirty="0">
                <a:latin typeface="Times New Roman" panose="02020603050405020304" pitchFamily="18" charset="0"/>
                <a:cs typeface="Times New Roman" panose="02020603050405020304" pitchFamily="18" charset="0"/>
              </a:rPr>
              <a:t>The city’s architecture still reflects this mix, with Dutch facades standing near Chinese temples and local mosques.</a:t>
            </a:r>
          </a:p>
        </p:txBody>
      </p:sp>
    </p:spTree>
    <p:extLst>
      <p:ext uri="{BB962C8B-B14F-4D97-AF65-F5344CB8AC3E}">
        <p14:creationId xmlns:p14="http://schemas.microsoft.com/office/powerpoint/2010/main" val="212492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9</a:t>
            </a:fld>
            <a:endParaRPr lang="en-US"/>
          </a:p>
        </p:txBody>
      </p:sp>
      <p:pic>
        <p:nvPicPr>
          <p:cNvPr id="3" name="Picture 2">
            <a:extLst>
              <a:ext uri="{FF2B5EF4-FFF2-40B4-BE49-F238E27FC236}">
                <a16:creationId xmlns:a16="http://schemas.microsoft.com/office/drawing/2014/main" id="{D7AA0267-6944-0BDC-1B5B-C08A6D7782BD}"/>
              </a:ext>
            </a:extLst>
          </p:cNvPr>
          <p:cNvPicPr>
            <a:picLocks noChangeAspect="1"/>
          </p:cNvPicPr>
          <p:nvPr/>
        </p:nvPicPr>
        <p:blipFill>
          <a:blip r:embed="rId3">
            <a:extLst>
              <a:ext uri="{28A0092B-C50C-407E-A947-70E740481C1C}">
                <a14:useLocalDpi xmlns:a14="http://schemas.microsoft.com/office/drawing/2010/main" val="0"/>
              </a:ext>
            </a:extLst>
          </a:blip>
          <a:srcRect l="15128"/>
          <a:stretch>
            <a:fillRect/>
          </a:stretch>
        </p:blipFill>
        <p:spPr>
          <a:xfrm>
            <a:off x="0" y="1"/>
            <a:ext cx="10080625" cy="5670550"/>
          </a:xfrm>
          <a:prstGeom prst="rect">
            <a:avLst/>
          </a:prstGeom>
        </p:spPr>
      </p:pic>
      <p:sp>
        <p:nvSpPr>
          <p:cNvPr id="7" name="TextBox 6">
            <a:extLst>
              <a:ext uri="{FF2B5EF4-FFF2-40B4-BE49-F238E27FC236}">
                <a16:creationId xmlns:a16="http://schemas.microsoft.com/office/drawing/2014/main" id="{C6CFAE2F-514E-82E0-BDAF-49AC1B82648A}"/>
              </a:ext>
            </a:extLst>
          </p:cNvPr>
          <p:cNvSpPr txBox="1"/>
          <p:nvPr/>
        </p:nvSpPr>
        <p:spPr>
          <a:xfrm rot="2547742">
            <a:off x="3525523" y="1784812"/>
            <a:ext cx="1096718"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Port  &gt;</a:t>
            </a:r>
            <a:endParaRPr lang="en-US" dirty="0"/>
          </a:p>
        </p:txBody>
      </p:sp>
    </p:spTree>
  </p:cSld>
  <p:clrMapOvr>
    <a:masterClrMapping/>
  </p:clrMapOvr>
</p:sld>
</file>

<file path=ppt/theme/theme1.xml><?xml version="1.0" encoding="utf-8"?>
<a:theme xmlns:a="http://schemas.openxmlformats.org/drawingml/2006/main" name="Time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mes Theme" id="{406E42D1-025B-4200-871B-C7D6A9657BB5}" vid="{2B007BFE-1199-4C6E-94FA-B59A4A98E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Times Theme</Template>
  <TotalTime>1053</TotalTime>
  <Words>1939</Words>
  <Application>Microsoft Office PowerPoint</Application>
  <PresentationFormat>Custom</PresentationFormat>
  <Paragraphs>167</Paragraphs>
  <Slides>26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Alef</vt:lpstr>
      <vt:lpstr>Arial</vt:lpstr>
      <vt:lpstr>Calibri</vt:lpstr>
      <vt:lpstr>Calibri Light</vt:lpstr>
      <vt:lpstr>Liberation Sans</vt:lpstr>
      <vt:lpstr>Times New Roman</vt:lpstr>
      <vt:lpstr>Wingdings</vt:lpstr>
      <vt:lpstr>Times Theme</vt:lpstr>
      <vt:lpstr>Semarang, Java Presented by Marc Silver</vt:lpstr>
      <vt:lpstr>What I Will Cover</vt:lpstr>
      <vt:lpstr>My Port Philosophy</vt:lpstr>
      <vt:lpstr>PowerPoint Presentation</vt:lpstr>
      <vt:lpstr>PowerPoint Presentation</vt:lpstr>
      <vt:lpstr>About Semarang</vt:lpstr>
      <vt:lpstr>A City Built on Commerce</vt:lpstr>
      <vt:lpstr>A City Built on Commerce</vt:lpstr>
      <vt:lpstr>PowerPoint Presentation</vt:lpstr>
      <vt:lpstr>PowerPoint Presentation</vt:lpstr>
      <vt:lpstr>Java Beyond the Image</vt:lpstr>
      <vt:lpstr>Not the Java You Expect</vt:lpstr>
      <vt:lpstr>A Living City, Not a Museum</vt:lpstr>
      <vt:lpstr>Getting Around</vt:lpstr>
      <vt:lpstr>Semarang Self-Guided Walking Tour</vt:lpstr>
      <vt:lpstr>What Semarang is Famous For</vt:lpstr>
      <vt:lpstr>Highlights for Visitors</vt:lpstr>
      <vt:lpstr>Highlights for Visitors</vt:lpstr>
      <vt:lpstr>Highlights for Visitors</vt:lpstr>
      <vt:lpstr>Highlights for Visitors</vt:lpstr>
      <vt:lpstr>Highlights for Visitors</vt:lpstr>
      <vt:lpstr>Highlights for Visitors</vt:lpstr>
      <vt:lpstr>Highlights for Visitors</vt:lpstr>
      <vt:lpstr>PowerPoint Presentation</vt:lpstr>
      <vt:lpstr>Reflection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133</cp:revision>
  <dcterms:created xsi:type="dcterms:W3CDTF">2023-03-25T21:24:27Z</dcterms:created>
  <dcterms:modified xsi:type="dcterms:W3CDTF">2026-01-23T18:26:31Z</dcterms:modified>
</cp:coreProperties>
</file>