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7_220AF100.xml" ContentType="application/vnd.ms-powerpoint.comments+xml"/>
  <Override PartName="/ppt/comments/modernComment_109_7A80C361.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F_5E37B041.xml" ContentType="application/vnd.ms-powerpoint.comments+xml"/>
  <Override PartName="/ppt/comments/modernComment_112_C5FA8FE5.xml" ContentType="application/vnd.ms-powerpoint.comments+xml"/>
  <Override PartName="/ppt/comments/modernComment_125_FF7DBC52.xml" ContentType="application/vnd.ms-powerpoint.comments+xml"/>
  <Override PartName="/ppt/comments/modernComment_121_C71CD33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4"/>
  </p:notesMasterIdLst>
  <p:sldIdLst>
    <p:sldId id="257" r:id="rId2"/>
    <p:sldId id="256" r:id="rId3"/>
    <p:sldId id="258" r:id="rId4"/>
    <p:sldId id="259" r:id="rId5"/>
    <p:sldId id="260" r:id="rId6"/>
    <p:sldId id="261" r:id="rId7"/>
    <p:sldId id="263" r:id="rId8"/>
    <p:sldId id="262" r:id="rId9"/>
    <p:sldId id="264" r:id="rId10"/>
    <p:sldId id="265" r:id="rId11"/>
    <p:sldId id="270" r:id="rId12"/>
    <p:sldId id="295" r:id="rId13"/>
    <p:sldId id="266" r:id="rId14"/>
    <p:sldId id="268" r:id="rId15"/>
    <p:sldId id="267" r:id="rId16"/>
    <p:sldId id="271" r:id="rId17"/>
    <p:sldId id="272" r:id="rId18"/>
    <p:sldId id="273" r:id="rId19"/>
    <p:sldId id="276" r:id="rId20"/>
    <p:sldId id="275" r:id="rId21"/>
    <p:sldId id="274" r:id="rId22"/>
    <p:sldId id="277" r:id="rId23"/>
    <p:sldId id="279" r:id="rId24"/>
    <p:sldId id="293" r:id="rId25"/>
    <p:sldId id="278" r:id="rId26"/>
    <p:sldId id="281" r:id="rId27"/>
    <p:sldId id="282" r:id="rId28"/>
    <p:sldId id="287" r:id="rId29"/>
    <p:sldId id="289" r:id="rId30"/>
    <p:sldId id="294" r:id="rId31"/>
    <p:sldId id="284" r:id="rId32"/>
    <p:sldId id="291"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60"/>
  </p:normalViewPr>
  <p:slideViewPr>
    <p:cSldViewPr snapToGrid="0" showGuides="1">
      <p:cViewPr varScale="1">
        <p:scale>
          <a:sx n="82" d="100"/>
          <a:sy n="82" d="100"/>
        </p:scale>
        <p:origin x="81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omments/modernComment_107_220AF100.xml><?xml version="1.0" encoding="utf-8"?>
<p188:cmLst xmlns:a="http://schemas.openxmlformats.org/drawingml/2006/main" xmlns:r="http://schemas.openxmlformats.org/officeDocument/2006/relationships" xmlns:p188="http://schemas.microsoft.com/office/powerpoint/2018/8/main">
  <p188:cm id="{82C77EFD-55C3-4A26-BC93-0E9870D1ED5C}" authorId="{5A6809BF-033D-8017-B196-2FD9BEB1A563}" created="2024-06-10T02:44:12.308">
    <ac:deMkLst xmlns:ac="http://schemas.microsoft.com/office/drawing/2013/main/command">
      <pc:docMk xmlns:pc="http://schemas.microsoft.com/office/powerpoint/2013/main/command"/>
      <pc:sldMk xmlns:pc="http://schemas.microsoft.com/office/powerpoint/2013/main/command" cId="571142400" sldId="263"/>
      <ac:spMk id="6" creationId="{19CA5B41-CFBF-7100-AC6C-3FBFA00FEC73}"/>
    </ac:deMkLst>
    <p188:txBody>
      <a:bodyPr/>
      <a:lstStyle/>
      <a:p>
        <a:r>
          <a:rPr lang="en-US"/>
          <a:t>Unsurprisingly, alcohol is treated in many of these countries as no ordinary commodity and is strictly regulated.</a:t>
        </a:r>
      </a:p>
    </p188:txBody>
  </p188:cm>
</p188:cmLst>
</file>

<file path=ppt/comments/modernComment_109_7A80C361.xml><?xml version="1.0" encoding="utf-8"?>
<p188:cmLst xmlns:a="http://schemas.openxmlformats.org/drawingml/2006/main" xmlns:r="http://schemas.openxmlformats.org/officeDocument/2006/relationships" xmlns:p188="http://schemas.microsoft.com/office/powerpoint/2018/8/main">
  <p188:cm id="{98CC2CCA-58D9-4586-AFF4-8B23C2C4F4DE}" authorId="{5A6809BF-033D-8017-B196-2FD9BEB1A563}" created="2024-06-10T02:52:10.049">
    <ac:deMkLst xmlns:ac="http://schemas.microsoft.com/office/drawing/2013/main/command">
      <pc:docMk xmlns:pc="http://schemas.microsoft.com/office/powerpoint/2013/main/command"/>
      <pc:sldMk xmlns:pc="http://schemas.microsoft.com/office/powerpoint/2013/main/command" cId="2055258977" sldId="265"/>
      <ac:spMk id="3" creationId="{ABBDF3B7-83E3-8999-01CB-7A3AF4EEB155}"/>
    </ac:deMkLst>
    <p188:txBody>
      <a:bodyPr/>
      <a:lstStyle/>
      <a:p>
        <a:r>
          <a:rPr lang="en-US"/>
          <a:t>He participated in several battles as a Marshal of France. </a:t>
        </a:r>
      </a:p>
    </p188:txBody>
  </p188:cm>
</p188:cmLst>
</file>

<file path=ppt/comments/modernComment_10F_5E37B041.xml><?xml version="1.0" encoding="utf-8"?>
<p188:cmLst xmlns:a="http://schemas.openxmlformats.org/drawingml/2006/main" xmlns:r="http://schemas.openxmlformats.org/officeDocument/2006/relationships" xmlns:p188="http://schemas.microsoft.com/office/powerpoint/2018/8/main">
  <p188:cm id="{CE5E249E-38A4-4B54-B51B-4C711145A283}" authorId="{5A6809BF-033D-8017-B196-2FD9BEB1A563}" created="2024-06-10T03:23:55.562">
    <ac:deMkLst xmlns:ac="http://schemas.microsoft.com/office/drawing/2013/main/command">
      <pc:docMk xmlns:pc="http://schemas.microsoft.com/office/powerpoint/2013/main/command"/>
      <pc:sldMk xmlns:pc="http://schemas.microsoft.com/office/powerpoint/2013/main/command" cId="1580707905" sldId="271"/>
      <ac:spMk id="3" creationId="{D882AA34-71D3-5020-E696-846EAAC09339}"/>
    </ac:deMkLst>
    <p188:txBody>
      <a:bodyPr/>
      <a:lstStyle/>
      <a:p>
        <a:r>
          <a:rPr lang="en-US"/>
          <a:t>This flag was hoisted by troops during various wars, including the northern Crusades. </a:t>
        </a:r>
      </a:p>
    </p188:txBody>
  </p188:cm>
</p188:cmLst>
</file>

<file path=ppt/comments/modernComment_112_C5FA8FE5.xml><?xml version="1.0" encoding="utf-8"?>
<p188:cmLst xmlns:a="http://schemas.openxmlformats.org/drawingml/2006/main" xmlns:r="http://schemas.openxmlformats.org/officeDocument/2006/relationships" xmlns:p188="http://schemas.microsoft.com/office/powerpoint/2018/8/main">
  <p188:cm id="{8D81EA17-ED79-45B5-A885-C42CBFB4B166}" authorId="{5A6809BF-033D-8017-B196-2FD9BEB1A563}" created="2024-06-10T03:55:23.493">
    <ac:deMkLst xmlns:ac="http://schemas.microsoft.com/office/drawing/2013/main/command">
      <pc:docMk xmlns:pc="http://schemas.microsoft.com/office/powerpoint/2013/main/command"/>
      <pc:sldMk xmlns:pc="http://schemas.microsoft.com/office/powerpoint/2013/main/command" cId="3321532389" sldId="274"/>
      <ac:spMk id="3" creationId="{190AFB4F-D25D-9EE0-E80A-54B7031CD8A4}"/>
    </ac:deMkLst>
    <p188:txBody>
      <a:bodyPr/>
      <a:lstStyle/>
      <a:p>
        <a:r>
          <a:rPr lang="en-US"/>
          <a:t>
Only a few percent of household waste ends up in landfill. The country runs a big waste-to-energy program to generate heat for homes. The problem is the country burns more waste than it produces, so much so, that it started importing waste from Norway! </a:t>
        </a:r>
      </a:p>
    </p188:txBody>
  </p188:cm>
</p188:cmLst>
</file>

<file path=ppt/comments/modernComment_121_C71CD330.xml><?xml version="1.0" encoding="utf-8"?>
<p188:cmLst xmlns:a="http://schemas.openxmlformats.org/drawingml/2006/main" xmlns:r="http://schemas.openxmlformats.org/officeDocument/2006/relationships" xmlns:p188="http://schemas.microsoft.com/office/powerpoint/2018/8/main">
  <p188:cm id="{D5231235-0AE3-4D35-8829-241415063817}" authorId="{5A6809BF-033D-8017-B196-2FD9BEB1A563}" created="2024-06-11T00:37:04.688">
    <ac:deMkLst xmlns:ac="http://schemas.microsoft.com/office/drawing/2013/main/command">
      <pc:docMk xmlns:pc="http://schemas.microsoft.com/office/powerpoint/2013/main/command"/>
      <pc:sldMk xmlns:pc="http://schemas.microsoft.com/office/powerpoint/2013/main/command" cId="3340555056" sldId="289"/>
      <ac:spMk id="3" creationId="{C753D956-6B7F-3153-92CC-019E96C79E01}"/>
    </ac:deMkLst>
    <p188:txBody>
      <a:bodyPr/>
      <a:lstStyle/>
      <a:p>
        <a:r>
          <a:rPr lang="en-US"/>
          <a:t>Vikings wearing furs and winged or horned helmets and drinking from large horns is false.</a:t>
        </a:r>
      </a:p>
    </p188:txBody>
  </p188:cm>
</p188:cmLst>
</file>

<file path=ppt/comments/modernComment_125_FF7DBC52.xml><?xml version="1.0" encoding="utf-8"?>
<p188:cmLst xmlns:a="http://schemas.openxmlformats.org/drawingml/2006/main" xmlns:r="http://schemas.openxmlformats.org/officeDocument/2006/relationships" xmlns:p188="http://schemas.microsoft.com/office/powerpoint/2018/8/main">
  <p188:cm id="{3D471655-1DB5-419C-BDD5-3F6504D0B207}" authorId="{5A6809BF-033D-8017-B196-2FD9BEB1A563}" created="2024-06-10T04:10:46.635">
    <ac:deMkLst xmlns:ac="http://schemas.microsoft.com/office/drawing/2013/main/command">
      <pc:docMk xmlns:pc="http://schemas.microsoft.com/office/powerpoint/2013/main/command"/>
      <pc:sldMk xmlns:pc="http://schemas.microsoft.com/office/powerpoint/2013/main/command" cId="4286430290" sldId="293"/>
      <ac:spMk id="3" creationId="{A1282D75-45AE-2162-5CB4-F603AE1879BE}"/>
    </ac:deMkLst>
    <p188:txBody>
      <a:bodyPr/>
      <a:lstStyle/>
      <a:p>
        <a:r>
          <a:rPr lang="en-US"/>
          <a:t>The northern lights are created when energized particles from the sun slam into Earth's upper atmosphere at speeds of up to 45 million mph (72 million kph), but our planet's magnetic field protects us from the onslaught.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4C5DA7-654D-4FA7-8707-E853EF6774C1}" type="datetimeFigureOut">
              <a:rPr lang="en-US" smtClean="0"/>
              <a:t>4/24/2025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85E5E2-D989-47AB-90D7-C69F3E43CEA9}" type="slidenum">
              <a:rPr lang="en-US" smtClean="0"/>
              <a:t>‹#›</a:t>
            </a:fld>
            <a:endParaRPr lang="en-US"/>
          </a:p>
        </p:txBody>
      </p:sp>
    </p:spTree>
    <p:extLst>
      <p:ext uri="{BB962C8B-B14F-4D97-AF65-F5344CB8AC3E}">
        <p14:creationId xmlns:p14="http://schemas.microsoft.com/office/powerpoint/2010/main" val="1932336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5E5E2-D989-47AB-90D7-C69F3E43CEA9}" type="slidenum">
              <a:rPr lang="en-US" smtClean="0"/>
              <a:t>15</a:t>
            </a:fld>
            <a:endParaRPr lang="en-US"/>
          </a:p>
        </p:txBody>
      </p:sp>
    </p:spTree>
    <p:extLst>
      <p:ext uri="{BB962C8B-B14F-4D97-AF65-F5344CB8AC3E}">
        <p14:creationId xmlns:p14="http://schemas.microsoft.com/office/powerpoint/2010/main" val="2222685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5E5E2-D989-47AB-90D7-C69F3E43CEA9}" type="slidenum">
              <a:rPr lang="en-US" smtClean="0"/>
              <a:t>16</a:t>
            </a:fld>
            <a:endParaRPr lang="en-US"/>
          </a:p>
        </p:txBody>
      </p:sp>
    </p:spTree>
    <p:extLst>
      <p:ext uri="{BB962C8B-B14F-4D97-AF65-F5344CB8AC3E}">
        <p14:creationId xmlns:p14="http://schemas.microsoft.com/office/powerpoint/2010/main" val="247144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2EA7947-E287-4738-8C82-07CE4F01EF03}" type="datetime2">
              <a:rPr lang="en-US" smtClean="0"/>
              <a:t>Thursday, April 24, 2025</a:t>
            </a:fld>
            <a:endParaRPr lang="en-US" dirty="0"/>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927356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2EBD84-71F4-4271-8C46-0D47C0A9B12E}" type="datetime2">
              <a:rPr lang="en-US" smtClean="0"/>
              <a:t>Thursday, April 24, 2025</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588963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AE0CE1-F450-4107-B2CB-17B18F8A3F4A}" type="datetime2">
              <a:rPr lang="en-US" smtClean="0"/>
              <a:t>Thursday, April 24, 2025</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22784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E8C025-CD7A-4966-867E-81CF82B15267}" type="datetime2">
              <a:rPr lang="en-US" smtClean="0"/>
              <a:t>Thursday, April 24, 2025</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014117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809929-0719-4517-94D6-FDF7F99E70F6}" type="datetime2">
              <a:rPr lang="en-US" smtClean="0"/>
              <a:t>Thursday, April 24, 2025</a:t>
            </a:fld>
            <a:endParaRPr lang="en-US"/>
          </a:p>
        </p:txBody>
      </p:sp>
      <p:sp>
        <p:nvSpPr>
          <p:cNvPr id="5" name="Footer Placeholder 4"/>
          <p:cNvSpPr>
            <a:spLocks noGrp="1"/>
          </p:cNvSpPr>
          <p:nvPr>
            <p:ph type="ftr" sz="quarter" idx="11"/>
          </p:nvPr>
        </p:nvSpPr>
        <p:spPr/>
        <p:txBody>
          <a:bodyPr/>
          <a:lstStyle/>
          <a:p>
            <a:r>
              <a:rPr lang="en-US"/>
              <a:t>Sample Footer</a:t>
            </a:r>
          </a:p>
        </p:txBody>
      </p:sp>
      <p:sp>
        <p:nvSpPr>
          <p:cNvPr id="6" name="Slide Number Placeholder 5"/>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434733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E95673-5512-4AAA-9AEB-E00C61EC65D5}" type="datetime2">
              <a:rPr lang="en-US" smtClean="0"/>
              <a:t>Thursday, April 24, 2025</a:t>
            </a:fld>
            <a:endParaRPr lang="en-US"/>
          </a:p>
        </p:txBody>
      </p:sp>
      <p:sp>
        <p:nvSpPr>
          <p:cNvPr id="6" name="Footer Placeholder 5"/>
          <p:cNvSpPr>
            <a:spLocks noGrp="1"/>
          </p:cNvSpPr>
          <p:nvPr>
            <p:ph type="ftr" sz="quarter" idx="11"/>
          </p:nvPr>
        </p:nvSpPr>
        <p:spPr/>
        <p:txBody>
          <a:bodyPr/>
          <a:lstStyle/>
          <a:p>
            <a:r>
              <a:rPr lang="en-US"/>
              <a:t>Sample Footer</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661503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3138FA-2E87-4873-8BBA-13E447C9A99A}" type="datetime2">
              <a:rPr lang="en-US" smtClean="0"/>
              <a:t>Thursday, April 24, 2025</a:t>
            </a:fld>
            <a:endParaRPr lang="en-US"/>
          </a:p>
        </p:txBody>
      </p:sp>
      <p:sp>
        <p:nvSpPr>
          <p:cNvPr id="8" name="Footer Placeholder 7"/>
          <p:cNvSpPr>
            <a:spLocks noGrp="1"/>
          </p:cNvSpPr>
          <p:nvPr>
            <p:ph type="ftr" sz="quarter" idx="11"/>
          </p:nvPr>
        </p:nvSpPr>
        <p:spPr/>
        <p:txBody>
          <a:bodyPr/>
          <a:lstStyle/>
          <a:p>
            <a:r>
              <a:rPr lang="en-US"/>
              <a:t>Sample Footer</a:t>
            </a:r>
          </a:p>
        </p:txBody>
      </p:sp>
      <p:sp>
        <p:nvSpPr>
          <p:cNvPr id="9" name="Slide Number Placeholder 8"/>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982318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5BB40A-97BD-4BFB-B639-0BFF95FDE8B7}" type="datetime2">
              <a:rPr lang="en-US" smtClean="0"/>
              <a:t>Thursday, April 24, 2025</a:t>
            </a:fld>
            <a:endParaRPr lang="en-US"/>
          </a:p>
        </p:txBody>
      </p:sp>
      <p:sp>
        <p:nvSpPr>
          <p:cNvPr id="4" name="Footer Placeholder 3"/>
          <p:cNvSpPr>
            <a:spLocks noGrp="1"/>
          </p:cNvSpPr>
          <p:nvPr>
            <p:ph type="ftr" sz="quarter" idx="11"/>
          </p:nvPr>
        </p:nvSpPr>
        <p:spPr/>
        <p:txBody>
          <a:bodyPr/>
          <a:lstStyle/>
          <a:p>
            <a:r>
              <a:rPr lang="en-US"/>
              <a:t>Sample Footer</a:t>
            </a:r>
          </a:p>
        </p:txBody>
      </p:sp>
      <p:sp>
        <p:nvSpPr>
          <p:cNvPr id="5" name="Slide Number Placeholder 4"/>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4982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9E0E3-ECF6-4CFE-8698-AEFEBCECC3C0}" type="datetime2">
              <a:rPr lang="en-US" smtClean="0"/>
              <a:t>Thursday, April 24, 2025</a:t>
            </a:fld>
            <a:endParaRPr lang="en-US"/>
          </a:p>
        </p:txBody>
      </p:sp>
      <p:sp>
        <p:nvSpPr>
          <p:cNvPr id="3" name="Footer Placeholder 2"/>
          <p:cNvSpPr>
            <a:spLocks noGrp="1"/>
          </p:cNvSpPr>
          <p:nvPr>
            <p:ph type="ftr" sz="quarter" idx="11"/>
          </p:nvPr>
        </p:nvSpPr>
        <p:spPr/>
        <p:txBody>
          <a:bodyPr/>
          <a:lstStyle/>
          <a:p>
            <a:r>
              <a:rPr lang="en-US"/>
              <a:t>Sample Footer</a:t>
            </a:r>
          </a:p>
        </p:txBody>
      </p:sp>
      <p:sp>
        <p:nvSpPr>
          <p:cNvPr id="4" name="Slide Number Placeholder 3"/>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003033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1462FC-960E-4740-921F-B36862979F21}" type="datetime2">
              <a:rPr lang="en-US" smtClean="0"/>
              <a:t>Thursday, April 24, 2025</a:t>
            </a:fld>
            <a:endParaRPr lang="en-US"/>
          </a:p>
        </p:txBody>
      </p:sp>
      <p:sp>
        <p:nvSpPr>
          <p:cNvPr id="6" name="Footer Placeholder 5"/>
          <p:cNvSpPr>
            <a:spLocks noGrp="1"/>
          </p:cNvSpPr>
          <p:nvPr>
            <p:ph type="ftr" sz="quarter" idx="11"/>
          </p:nvPr>
        </p:nvSpPr>
        <p:spPr/>
        <p:txBody>
          <a:bodyPr/>
          <a:lstStyle/>
          <a:p>
            <a:r>
              <a:rPr lang="en-US"/>
              <a:t>Sample Footer</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817918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0BC9E2-CB44-4C05-9BB5-496C18A241E0}" type="datetime2">
              <a:rPr lang="en-US" smtClean="0"/>
              <a:t>Thursday, April 24, 2025</a:t>
            </a:fld>
            <a:endParaRPr lang="en-US"/>
          </a:p>
        </p:txBody>
      </p:sp>
      <p:sp>
        <p:nvSpPr>
          <p:cNvPr id="6" name="Footer Placeholder 5"/>
          <p:cNvSpPr>
            <a:spLocks noGrp="1"/>
          </p:cNvSpPr>
          <p:nvPr>
            <p:ph type="ftr" sz="quarter" idx="11"/>
          </p:nvPr>
        </p:nvSpPr>
        <p:spPr/>
        <p:txBody>
          <a:bodyPr/>
          <a:lstStyle/>
          <a:p>
            <a:r>
              <a:rPr lang="en-US"/>
              <a:t>Sample Footer</a:t>
            </a:r>
          </a:p>
        </p:txBody>
      </p:sp>
      <p:sp>
        <p:nvSpPr>
          <p:cNvPr id="7" name="Slide Number Placeholder 6"/>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32537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6CB39B-5F4C-4A7E-9BE3-AAFD45576D16}" type="datetime2">
              <a:rPr lang="en-US" smtClean="0"/>
              <a:t>Thursday, April 24, 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Sample Footer</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198770039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microsoft.com/office/2018/10/relationships/comments" Target="../comments/modernComment_109_7A80C36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0F_5E37B04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microsoft.com/office/2018/10/relationships/comments" Target="../comments/modernComment_112_C5FA8F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microsoft.com/office/2018/10/relationships/comments" Target="../comments/modernComment_125_FF7DBC5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microsoft.com/office/2018/10/relationships/comments" Target="../comments/modernComment_121_C71CD33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microsoft.com/office/2018/10/relationships/comments" Target="../comments/modernComment_107_220AF10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descr="Colourful skies">
            <a:extLst>
              <a:ext uri="{FF2B5EF4-FFF2-40B4-BE49-F238E27FC236}">
                <a16:creationId xmlns:a16="http://schemas.microsoft.com/office/drawing/2014/main" id="{BBE9C8B3-8403-FA77-2CEB-D60340FB2E63}"/>
              </a:ext>
            </a:extLst>
          </p:cNvPr>
          <p:cNvPicPr>
            <a:picLocks noChangeAspect="1"/>
          </p:cNvPicPr>
          <p:nvPr/>
        </p:nvPicPr>
        <p:blipFill rotWithShape="1">
          <a:blip r:embed="rId2"/>
          <a:srcRect t="22318" b="19013"/>
          <a:stretch/>
        </p:blipFill>
        <p:spPr>
          <a:xfrm>
            <a:off x="20" y="2083435"/>
            <a:ext cx="12191980" cy="4774564"/>
          </a:xfrm>
          <a:custGeom>
            <a:avLst/>
            <a:gdLst/>
            <a:ahLst/>
            <a:cxnLst/>
            <a:rect l="l" t="t" r="r" b="b"/>
            <a:pathLst>
              <a:path w="12192000" h="4774564">
                <a:moveTo>
                  <a:pt x="0" y="0"/>
                </a:moveTo>
                <a:lnTo>
                  <a:pt x="12192000" y="0"/>
                </a:lnTo>
                <a:lnTo>
                  <a:pt x="12192000" y="4774564"/>
                </a:lnTo>
                <a:lnTo>
                  <a:pt x="0" y="4774564"/>
                </a:lnTo>
                <a:close/>
              </a:path>
            </a:pathLst>
          </a:custGeom>
        </p:spPr>
      </p:pic>
      <p:sp>
        <p:nvSpPr>
          <p:cNvPr id="2" name="Title 1">
            <a:extLst>
              <a:ext uri="{FF2B5EF4-FFF2-40B4-BE49-F238E27FC236}">
                <a16:creationId xmlns:a16="http://schemas.microsoft.com/office/drawing/2014/main" id="{220B6584-DEC7-D579-D0DA-5ED0792C6AA9}"/>
              </a:ext>
            </a:extLst>
          </p:cNvPr>
          <p:cNvSpPr>
            <a:spLocks noGrp="1"/>
          </p:cNvSpPr>
          <p:nvPr>
            <p:ph type="ctrTitle"/>
          </p:nvPr>
        </p:nvSpPr>
        <p:spPr>
          <a:xfrm>
            <a:off x="0" y="1"/>
            <a:ext cx="12192000" cy="18288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nchor="ctr">
            <a:normAutofit fontScale="90000"/>
          </a:bodyPr>
          <a:lstStyle/>
          <a:p>
            <a:pPr>
              <a:lnSpc>
                <a:spcPct val="90000"/>
              </a:lnSpc>
            </a:pPr>
            <a:br>
              <a:rPr lang="en-US" sz="3400" b="0" i="0" u="none" strike="noStrike" baseline="0" dirty="0">
                <a:latin typeface="Times New Roman" panose="02020603050405020304" pitchFamily="18" charset="0"/>
              </a:rPr>
            </a:br>
            <a:r>
              <a:rPr lang="en-US" sz="3400" b="0" i="0" u="none" strike="noStrike" baseline="0" dirty="0">
                <a:latin typeface="Times New Roman" panose="02020603050405020304" pitchFamily="18" charset="0"/>
              </a:rPr>
              <a:t> </a:t>
            </a:r>
            <a:r>
              <a:rPr lang="en-US" sz="6000" b="1" i="0" u="none" strike="noStrike" baseline="0" dirty="0">
                <a:latin typeface="Times New Roman" panose="02020603050405020304" pitchFamily="18" charset="0"/>
              </a:rPr>
              <a:t>Fun Facts About Scandinavia</a:t>
            </a:r>
            <a:br>
              <a:rPr lang="en-US" sz="6000" b="1" i="0" u="none" strike="noStrike" baseline="0" dirty="0">
                <a:latin typeface="Times New Roman" panose="02020603050405020304" pitchFamily="18" charset="0"/>
              </a:rPr>
            </a:br>
            <a:r>
              <a:rPr lang="en-US" sz="3100" b="1" i="0" u="none" strike="noStrike" baseline="0" dirty="0">
                <a:latin typeface="Times New Roman" panose="02020603050405020304" pitchFamily="18" charset="0"/>
              </a:rPr>
              <a:t>Presented by</a:t>
            </a:r>
            <a:br>
              <a:rPr lang="en-US" sz="6000" b="1" i="0" u="none" strike="noStrike" baseline="0" dirty="0">
                <a:latin typeface="Times New Roman" panose="02020603050405020304" pitchFamily="18" charset="0"/>
              </a:rPr>
            </a:br>
            <a:r>
              <a:rPr lang="en-US" sz="4400" b="1" dirty="0">
                <a:latin typeface="Times New Roman" panose="02020603050405020304" pitchFamily="18" charset="0"/>
              </a:rPr>
              <a:t>Marc Silver</a:t>
            </a:r>
            <a:r>
              <a:rPr lang="en-US" sz="4400" b="1" i="0" u="none" strike="noStrike" baseline="0" dirty="0">
                <a:latin typeface="Times New Roman" panose="02020603050405020304" pitchFamily="18" charset="0"/>
              </a:rPr>
              <a:t> </a:t>
            </a:r>
            <a:endParaRPr lang="en-US" sz="4400" dirty="0"/>
          </a:p>
        </p:txBody>
      </p:sp>
    </p:spTree>
    <p:extLst>
      <p:ext uri="{BB962C8B-B14F-4D97-AF65-F5344CB8AC3E}">
        <p14:creationId xmlns:p14="http://schemas.microsoft.com/office/powerpoint/2010/main" val="290022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CCD5-60D3-4D04-FD15-D436C56A346B}"/>
              </a:ext>
            </a:extLst>
          </p:cNvPr>
          <p:cNvSpPr>
            <a:spLocks noGrp="1"/>
          </p:cNvSpPr>
          <p:nvPr>
            <p:ph type="title"/>
          </p:nvPr>
        </p:nvSpPr>
        <p:spPr>
          <a:xfrm>
            <a:off x="838200" y="365126"/>
            <a:ext cx="10515600" cy="919666"/>
          </a:xfrm>
        </p:spPr>
        <p:txBody>
          <a:bodyPr/>
          <a:lstStyle/>
          <a:p>
            <a:r>
              <a:rPr lang="en-US" sz="4400" b="1" i="0" u="none" strike="noStrike" baseline="0" dirty="0">
                <a:solidFill>
                  <a:srgbClr val="000000"/>
                </a:solidFill>
                <a:latin typeface="Times New Roman" panose="02020603050405020304" pitchFamily="18" charset="0"/>
              </a:rPr>
              <a:t>The Kalmar Union</a:t>
            </a:r>
            <a:endParaRPr lang="en-US" b="1" dirty="0"/>
          </a:p>
        </p:txBody>
      </p:sp>
      <p:sp>
        <p:nvSpPr>
          <p:cNvPr id="3" name="Content Placeholder 2">
            <a:extLst>
              <a:ext uri="{FF2B5EF4-FFF2-40B4-BE49-F238E27FC236}">
                <a16:creationId xmlns:a16="http://schemas.microsoft.com/office/drawing/2014/main" id="{ABBDF3B7-83E3-8999-01CB-7A3AF4EEB155}"/>
              </a:ext>
            </a:extLst>
          </p:cNvPr>
          <p:cNvSpPr>
            <a:spLocks noGrp="1"/>
          </p:cNvSpPr>
          <p:nvPr>
            <p:ph idx="1"/>
          </p:nvPr>
        </p:nvSpPr>
        <p:spPr>
          <a:xfrm>
            <a:off x="196769" y="1284790"/>
            <a:ext cx="6227179" cy="5573210"/>
          </a:xfrm>
        </p:spPr>
        <p:txBody>
          <a:bodyPr>
            <a:noAutofit/>
          </a:bodyPr>
          <a:lstStyle/>
          <a:p>
            <a:r>
              <a:rPr lang="en-US" sz="2400" b="0" i="0" u="none" strike="noStrike" baseline="0" dirty="0">
                <a:solidFill>
                  <a:srgbClr val="000000"/>
                </a:solidFill>
                <a:latin typeface="Times New Roman" panose="02020603050405020304" pitchFamily="18" charset="0"/>
              </a:rPr>
              <a:t>All three countries used to be in a union. The Kalmar Union ran (with a few interruptions) from 1397 until 1523. Denmark, Norway &amp; Sweden retained their separate identity in domestic matters, but foreign and economic policy were directed by a single monarch.</a:t>
            </a:r>
          </a:p>
          <a:p>
            <a:r>
              <a:rPr lang="en-US" sz="2400" b="0" i="0" u="none" strike="noStrike" baseline="0" dirty="0">
                <a:solidFill>
                  <a:srgbClr val="000000"/>
                </a:solidFill>
                <a:latin typeface="Times New Roman" panose="02020603050405020304" pitchFamily="18" charset="0"/>
              </a:rPr>
              <a:t>A French Army officer became a Scandinavian King. The man behind the title Karl XIV Johan, who took the Swedish throne, was actually Jean Baptiste Bernadotte. </a:t>
            </a:r>
          </a:p>
          <a:p>
            <a:r>
              <a:rPr lang="en-US" sz="2400" b="0" i="0" u="none" strike="noStrike" baseline="0" dirty="0">
                <a:solidFill>
                  <a:srgbClr val="000000"/>
                </a:solidFill>
                <a:latin typeface="Times New Roman" panose="02020603050405020304" pitchFamily="18" charset="0"/>
              </a:rPr>
              <a:t>The Frenchman was a career soldier whose life took an unexpected turn due to the Napoleonic Wars, the decline of Swedish power in the Baltic, and the unexpected early death of a Danish prince.</a:t>
            </a:r>
            <a:endParaRPr lang="en-US" sz="2400" dirty="0"/>
          </a:p>
        </p:txBody>
      </p:sp>
      <p:pic>
        <p:nvPicPr>
          <p:cNvPr id="5" name="Picture 4" descr="A yellow and red coat of arms with a crown and a red and blue shield&#10;&#10;Description automatically generated">
            <a:extLst>
              <a:ext uri="{FF2B5EF4-FFF2-40B4-BE49-F238E27FC236}">
                <a16:creationId xmlns:a16="http://schemas.microsoft.com/office/drawing/2014/main" id="{B73E67B0-9B76-FECC-7FCB-F992D676E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4510" y="1284790"/>
            <a:ext cx="5194973" cy="4745619"/>
          </a:xfrm>
          <a:prstGeom prst="rect">
            <a:avLst/>
          </a:prstGeom>
        </p:spPr>
      </p:pic>
    </p:spTree>
    <p:extLst>
      <p:ext uri="{BB962C8B-B14F-4D97-AF65-F5344CB8AC3E}">
        <p14:creationId xmlns:p14="http://schemas.microsoft.com/office/powerpoint/2010/main" val="205525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0480E-FEE1-134B-8C26-0E6F3F2F457E}"/>
              </a:ext>
            </a:extLst>
          </p:cNvPr>
          <p:cNvSpPr>
            <a:spLocks noGrp="1"/>
          </p:cNvSpPr>
          <p:nvPr>
            <p:ph type="title"/>
          </p:nvPr>
        </p:nvSpPr>
        <p:spPr>
          <a:xfrm>
            <a:off x="5767754" y="365125"/>
            <a:ext cx="5967046" cy="1325563"/>
          </a:xfrm>
        </p:spPr>
        <p:txBody>
          <a:bodyPr/>
          <a:lstStyle/>
          <a:p>
            <a:pPr algn="ctr"/>
            <a:r>
              <a:rPr lang="en-US" sz="4400" b="1" i="0" u="none" strike="noStrike" baseline="0" dirty="0">
                <a:solidFill>
                  <a:srgbClr val="000000"/>
                </a:solidFill>
                <a:latin typeface="Times New Roman" panose="02020603050405020304" pitchFamily="18" charset="0"/>
              </a:rPr>
              <a:t>Hans Christian Andersen</a:t>
            </a:r>
            <a:endParaRPr lang="en-US" b="1" dirty="0"/>
          </a:p>
        </p:txBody>
      </p:sp>
      <p:sp>
        <p:nvSpPr>
          <p:cNvPr id="3" name="Content Placeholder 2">
            <a:extLst>
              <a:ext uri="{FF2B5EF4-FFF2-40B4-BE49-F238E27FC236}">
                <a16:creationId xmlns:a16="http://schemas.microsoft.com/office/drawing/2014/main" id="{7C591AB7-D2CB-8775-CD5D-18D2993960D6}"/>
              </a:ext>
            </a:extLst>
          </p:cNvPr>
          <p:cNvSpPr>
            <a:spLocks noGrp="1"/>
          </p:cNvSpPr>
          <p:nvPr>
            <p:ph idx="1"/>
          </p:nvPr>
        </p:nvSpPr>
        <p:spPr>
          <a:xfrm>
            <a:off x="5873262" y="1825625"/>
            <a:ext cx="5861537" cy="4351338"/>
          </a:xfrm>
        </p:spPr>
        <p:txBody>
          <a:bodyPr>
            <a:normAutofit/>
          </a:bodyPr>
          <a:lstStyle/>
          <a:p>
            <a:r>
              <a:rPr lang="en-US" sz="2400" b="0" i="0" u="none" strike="noStrike" baseline="0" dirty="0">
                <a:solidFill>
                  <a:srgbClr val="000000"/>
                </a:solidFill>
                <a:latin typeface="Times New Roman" panose="02020603050405020304" pitchFamily="18" charset="0"/>
              </a:rPr>
              <a:t>The term ‘Scandinavia’ came to be in the 18th century. Some historians say this was a time when ideas about a common heritage started to appear. </a:t>
            </a:r>
          </a:p>
          <a:p>
            <a:r>
              <a:rPr lang="en-US" sz="2400" b="0" i="0" u="none" strike="noStrike" baseline="0" dirty="0">
                <a:solidFill>
                  <a:srgbClr val="000000"/>
                </a:solidFill>
                <a:latin typeface="Times New Roman" panose="02020603050405020304" pitchFamily="18" charset="0"/>
              </a:rPr>
              <a:t>The term became political later. </a:t>
            </a:r>
          </a:p>
          <a:p>
            <a:r>
              <a:rPr lang="en-US" sz="2400" b="0" i="0" u="none" strike="noStrike" baseline="0" dirty="0">
                <a:solidFill>
                  <a:srgbClr val="000000"/>
                </a:solidFill>
                <a:latin typeface="Times New Roman" panose="02020603050405020304" pitchFamily="18" charset="0"/>
              </a:rPr>
              <a:t>In 1839, Hans Christian Andersen penned ‘I am a Scandinavian’ after a visit to Sweden. He was known as a proponent of political ‘</a:t>
            </a:r>
            <a:r>
              <a:rPr lang="en-US" sz="2400" b="0" i="0" u="none" strike="noStrike" baseline="0" dirty="0" err="1">
                <a:solidFill>
                  <a:srgbClr val="000000"/>
                </a:solidFill>
                <a:latin typeface="Times New Roman" panose="02020603050405020304" pitchFamily="18" charset="0"/>
              </a:rPr>
              <a:t>Scandinavism</a:t>
            </a:r>
            <a:r>
              <a:rPr lang="en-US" sz="2400" b="0" i="0" u="none" strike="noStrike" baseline="0" dirty="0">
                <a:solidFill>
                  <a:srgbClr val="000000"/>
                </a:solidFill>
                <a:latin typeface="Times New Roman" panose="02020603050405020304" pitchFamily="18" charset="0"/>
              </a:rPr>
              <a:t>’.</a:t>
            </a:r>
            <a:endParaRPr lang="en-US" sz="2400" dirty="0"/>
          </a:p>
        </p:txBody>
      </p:sp>
      <p:pic>
        <p:nvPicPr>
          <p:cNvPr id="5" name="Picture 4" descr="A person in a suit with his arms crossed&#10;&#10;Description automatically generated">
            <a:extLst>
              <a:ext uri="{FF2B5EF4-FFF2-40B4-BE49-F238E27FC236}">
                <a16:creationId xmlns:a16="http://schemas.microsoft.com/office/drawing/2014/main" id="{5EDC7C08-0444-F8B2-FD9B-D261B3AD18D5}"/>
              </a:ext>
            </a:extLst>
          </p:cNvPr>
          <p:cNvPicPr>
            <a:picLocks noChangeAspect="1"/>
          </p:cNvPicPr>
          <p:nvPr/>
        </p:nvPicPr>
        <p:blipFill rotWithShape="1">
          <a:blip r:embed="rId2">
            <a:extLst>
              <a:ext uri="{28A0092B-C50C-407E-A947-70E740481C1C}">
                <a14:useLocalDpi xmlns:a14="http://schemas.microsoft.com/office/drawing/2010/main" val="0"/>
              </a:ext>
            </a:extLst>
          </a:blip>
          <a:srcRect b="11867"/>
          <a:stretch/>
        </p:blipFill>
        <p:spPr>
          <a:xfrm>
            <a:off x="0" y="11575"/>
            <a:ext cx="5767754" cy="6842458"/>
          </a:xfrm>
          <a:prstGeom prst="rect">
            <a:avLst/>
          </a:prstGeom>
        </p:spPr>
      </p:pic>
    </p:spTree>
    <p:extLst>
      <p:ext uri="{BB962C8B-B14F-4D97-AF65-F5344CB8AC3E}">
        <p14:creationId xmlns:p14="http://schemas.microsoft.com/office/powerpoint/2010/main" val="186588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0480E-FEE1-134B-8C26-0E6F3F2F457E}"/>
              </a:ext>
            </a:extLst>
          </p:cNvPr>
          <p:cNvSpPr>
            <a:spLocks noGrp="1"/>
          </p:cNvSpPr>
          <p:nvPr>
            <p:ph type="title"/>
          </p:nvPr>
        </p:nvSpPr>
        <p:spPr>
          <a:xfrm>
            <a:off x="0" y="203076"/>
            <a:ext cx="5384567" cy="931240"/>
          </a:xfrm>
        </p:spPr>
        <p:txBody>
          <a:bodyPr/>
          <a:lstStyle/>
          <a:p>
            <a:pPr algn="ctr"/>
            <a:r>
              <a:rPr lang="en-US" sz="4400" b="1" i="0" u="none" strike="noStrike" baseline="0" dirty="0">
                <a:solidFill>
                  <a:srgbClr val="000000"/>
                </a:solidFill>
                <a:latin typeface="Times New Roman" panose="02020603050405020304" pitchFamily="18" charset="0"/>
              </a:rPr>
              <a:t>Alfred Nobel</a:t>
            </a:r>
            <a:endParaRPr lang="en-US" b="1" dirty="0"/>
          </a:p>
        </p:txBody>
      </p:sp>
      <p:sp>
        <p:nvSpPr>
          <p:cNvPr id="3" name="Content Placeholder 2">
            <a:extLst>
              <a:ext uri="{FF2B5EF4-FFF2-40B4-BE49-F238E27FC236}">
                <a16:creationId xmlns:a16="http://schemas.microsoft.com/office/drawing/2014/main" id="{7C591AB7-D2CB-8775-CD5D-18D2993960D6}"/>
              </a:ext>
            </a:extLst>
          </p:cNvPr>
          <p:cNvSpPr>
            <a:spLocks noGrp="1"/>
          </p:cNvSpPr>
          <p:nvPr>
            <p:ph idx="1"/>
          </p:nvPr>
        </p:nvSpPr>
        <p:spPr>
          <a:xfrm>
            <a:off x="81023" y="1203765"/>
            <a:ext cx="5303544" cy="5561633"/>
          </a:xfrm>
        </p:spPr>
        <p:txBody>
          <a:bodyPr>
            <a:noAutofit/>
          </a:bodyPr>
          <a:lstStyle/>
          <a:p>
            <a:r>
              <a:rPr lang="en-US" sz="2400" dirty="0">
                <a:latin typeface="Times New Roman" panose="02020603050405020304" pitchFamily="18" charset="0"/>
                <a:cs typeface="Times New Roman" panose="02020603050405020304" pitchFamily="18" charset="0"/>
              </a:rPr>
              <a:t>Alfred Nobel, Born on October 21, 1833, in Stockholm, Sweden, the inventor of dynamite, left his fortune to establish the prestigious Nobel Prizes, recognizing outstanding achievements in science, literature, and peace. His legacy continues to inspire generations worldwide.</a:t>
            </a:r>
          </a:p>
          <a:p>
            <a:r>
              <a:rPr lang="en-US" sz="2400" dirty="0">
                <a:latin typeface="Times New Roman" panose="02020603050405020304" pitchFamily="18" charset="0"/>
                <a:cs typeface="Times New Roman" panose="02020603050405020304" pitchFamily="18" charset="0"/>
              </a:rPr>
              <a:t>In his will, Alfred Nobel specified that the prizes should be awarded to those individuals who have made the greatest benefit to humanity.</a:t>
            </a:r>
          </a:p>
          <a:p>
            <a:r>
              <a:rPr lang="en-US" sz="2400" dirty="0">
                <a:latin typeface="Times New Roman" panose="02020603050405020304" pitchFamily="18" charset="0"/>
                <a:cs typeface="Times New Roman" panose="02020603050405020304" pitchFamily="18" charset="0"/>
              </a:rPr>
              <a:t>Aside from dynamite, Nobel held 355 different patents. including a more stable and safer form of nitroglycerin, a blasting cap, and a detonator.</a:t>
            </a:r>
          </a:p>
        </p:txBody>
      </p:sp>
      <p:pic>
        <p:nvPicPr>
          <p:cNvPr id="1026" name="Picture 2" descr="17-mind-blowing-facts-about-alfred-nobel">
            <a:extLst>
              <a:ext uri="{FF2B5EF4-FFF2-40B4-BE49-F238E27FC236}">
                <a16:creationId xmlns:a16="http://schemas.microsoft.com/office/drawing/2014/main" id="{82B17F1B-F146-35DC-EA5B-34D3BB2AE6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974" r="24658"/>
          <a:stretch/>
        </p:blipFill>
        <p:spPr bwMode="auto">
          <a:xfrm>
            <a:off x="5384567" y="1"/>
            <a:ext cx="680743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92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02838-C96F-5DA8-CCAE-DAEAC63B8985}"/>
              </a:ext>
            </a:extLst>
          </p:cNvPr>
          <p:cNvSpPr>
            <a:spLocks noGrp="1"/>
          </p:cNvSpPr>
          <p:nvPr>
            <p:ph type="title"/>
          </p:nvPr>
        </p:nvSpPr>
        <p:spPr/>
        <p:txBody>
          <a:bodyPr/>
          <a:lstStyle/>
          <a:p>
            <a:pPr algn="ctr"/>
            <a:r>
              <a:rPr lang="en-US" sz="4400" b="0" i="0" u="none" strike="noStrike" baseline="0" dirty="0">
                <a:solidFill>
                  <a:srgbClr val="000000"/>
                </a:solidFill>
                <a:latin typeface="Times New Roman" panose="02020603050405020304" pitchFamily="18" charset="0"/>
              </a:rPr>
              <a:t>Scandinavian Airlines</a:t>
            </a:r>
            <a:endParaRPr lang="en-US" dirty="0"/>
          </a:p>
        </p:txBody>
      </p:sp>
      <p:sp>
        <p:nvSpPr>
          <p:cNvPr id="3" name="Content Placeholder 2">
            <a:extLst>
              <a:ext uri="{FF2B5EF4-FFF2-40B4-BE49-F238E27FC236}">
                <a16:creationId xmlns:a16="http://schemas.microsoft.com/office/drawing/2014/main" id="{3E9239BE-D2D5-BEAF-7AB8-2985588E4D49}"/>
              </a:ext>
            </a:extLst>
          </p:cNvPr>
          <p:cNvSpPr>
            <a:spLocks noGrp="1"/>
          </p:cNvSpPr>
          <p:nvPr>
            <p:ph idx="1"/>
          </p:nvPr>
        </p:nvSpPr>
        <p:spPr>
          <a:xfrm>
            <a:off x="7671459" y="1825624"/>
            <a:ext cx="4370119" cy="5032375"/>
          </a:xfrm>
        </p:spPr>
        <p:txBody>
          <a:bodyPr>
            <a:normAutofit/>
          </a:bodyPr>
          <a:lstStyle/>
          <a:p>
            <a:r>
              <a:rPr lang="en-US" sz="2400" b="0" i="0" u="none" strike="noStrike" baseline="0" dirty="0">
                <a:solidFill>
                  <a:srgbClr val="000000"/>
                </a:solidFill>
                <a:latin typeface="Times New Roman" panose="02020603050405020304" pitchFamily="18" charset="0"/>
              </a:rPr>
              <a:t>Scandinavian Airlines was started by the three governments. In 1946, the three governments formed a consortium to cooperate on transatlantic operations for their national airlines. </a:t>
            </a:r>
          </a:p>
          <a:p>
            <a:r>
              <a:rPr lang="en-US" sz="2400" b="0" i="0" u="none" strike="noStrike" baseline="0" dirty="0">
                <a:solidFill>
                  <a:srgbClr val="000000"/>
                </a:solidFill>
                <a:latin typeface="Times New Roman" panose="02020603050405020304" pitchFamily="18" charset="0"/>
              </a:rPr>
              <a:t>Five years later, the individual airlines merged to form SAS. Things have changed now, as the Norwegian government recently sold all its shares.</a:t>
            </a:r>
            <a:endParaRPr lang="en-US" sz="2400" dirty="0"/>
          </a:p>
        </p:txBody>
      </p:sp>
      <p:pic>
        <p:nvPicPr>
          <p:cNvPr id="5" name="Picture 4" descr="A passenger airplane flying in the sky&#10;&#10;Description automatically generated">
            <a:extLst>
              <a:ext uri="{FF2B5EF4-FFF2-40B4-BE49-F238E27FC236}">
                <a16:creationId xmlns:a16="http://schemas.microsoft.com/office/drawing/2014/main" id="{52443167-F436-8617-3B3E-CA6591EE13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825625"/>
            <a:ext cx="7548563" cy="5032375"/>
          </a:xfrm>
          <a:prstGeom prst="rect">
            <a:avLst/>
          </a:prstGeom>
        </p:spPr>
      </p:pic>
    </p:spTree>
    <p:extLst>
      <p:ext uri="{BB962C8B-B14F-4D97-AF65-F5344CB8AC3E}">
        <p14:creationId xmlns:p14="http://schemas.microsoft.com/office/powerpoint/2010/main" val="341526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3A136-37DB-8349-63F1-D6D1818E8528}"/>
              </a:ext>
            </a:extLst>
          </p:cNvPr>
          <p:cNvSpPr>
            <a:spLocks noGrp="1"/>
          </p:cNvSpPr>
          <p:nvPr>
            <p:ph type="title"/>
          </p:nvPr>
        </p:nvSpPr>
        <p:spPr/>
        <p:txBody>
          <a:bodyPr/>
          <a:lstStyle/>
          <a:p>
            <a:pPr algn="ctr"/>
            <a:r>
              <a:rPr lang="en-US" b="0" i="0" u="none" strike="noStrike" baseline="0" dirty="0">
                <a:solidFill>
                  <a:srgbClr val="000000"/>
                </a:solidFill>
                <a:latin typeface="Times New Roman" panose="02020603050405020304" pitchFamily="18" charset="0"/>
              </a:rPr>
              <a:t>Scandinavia’s Mountains</a:t>
            </a:r>
            <a:endParaRPr lang="en-US" dirty="0"/>
          </a:p>
        </p:txBody>
      </p:sp>
      <p:sp>
        <p:nvSpPr>
          <p:cNvPr id="3" name="Content Placeholder 2">
            <a:extLst>
              <a:ext uri="{FF2B5EF4-FFF2-40B4-BE49-F238E27FC236}">
                <a16:creationId xmlns:a16="http://schemas.microsoft.com/office/drawing/2014/main" id="{6E22EFAA-B8BF-6B18-B928-B2FDB076A927}"/>
              </a:ext>
            </a:extLst>
          </p:cNvPr>
          <p:cNvSpPr>
            <a:spLocks noGrp="1"/>
          </p:cNvSpPr>
          <p:nvPr>
            <p:ph idx="1"/>
          </p:nvPr>
        </p:nvSpPr>
        <p:spPr>
          <a:xfrm>
            <a:off x="173620" y="1825625"/>
            <a:ext cx="4945209" cy="4351338"/>
          </a:xfrm>
        </p:spPr>
        <p:txBody>
          <a:bodyPr>
            <a:normAutofit/>
          </a:bodyPr>
          <a:lstStyle/>
          <a:p>
            <a:r>
              <a:rPr lang="en-US" b="0" i="0" u="none" strike="noStrike" baseline="0" dirty="0">
                <a:solidFill>
                  <a:srgbClr val="000000"/>
                </a:solidFill>
                <a:latin typeface="Times New Roman" panose="02020603050405020304" pitchFamily="18" charset="0"/>
              </a:rPr>
              <a:t>The Scandinavian mountains are more than 1056 miles long. The range runs right through the Scandinavian peninsular. </a:t>
            </a:r>
          </a:p>
          <a:p>
            <a:r>
              <a:rPr lang="en-US" b="0" i="0" u="none" strike="noStrike" baseline="0" dirty="0">
                <a:solidFill>
                  <a:srgbClr val="000000"/>
                </a:solidFill>
                <a:latin typeface="Times New Roman" panose="02020603050405020304" pitchFamily="18" charset="0"/>
              </a:rPr>
              <a:t>At 8100 feet high, Norway’s </a:t>
            </a:r>
            <a:r>
              <a:rPr lang="en-US" b="0" i="0" u="none" strike="noStrike" baseline="0" dirty="0" err="1">
                <a:solidFill>
                  <a:srgbClr val="000000"/>
                </a:solidFill>
                <a:latin typeface="Times New Roman" panose="02020603050405020304" pitchFamily="18" charset="0"/>
              </a:rPr>
              <a:t>Galdhøpiggen</a:t>
            </a:r>
            <a:r>
              <a:rPr lang="en-US" b="0" i="0" u="none" strike="noStrike" baseline="0" dirty="0">
                <a:solidFill>
                  <a:srgbClr val="000000"/>
                </a:solidFill>
                <a:latin typeface="Times New Roman" panose="02020603050405020304" pitchFamily="18" charset="0"/>
              </a:rPr>
              <a:t> in </a:t>
            </a:r>
            <a:r>
              <a:rPr lang="en-US" b="0" i="0" u="none" strike="noStrike" baseline="0" dirty="0" err="1">
                <a:solidFill>
                  <a:srgbClr val="000000"/>
                </a:solidFill>
                <a:latin typeface="Times New Roman" panose="02020603050405020304" pitchFamily="18" charset="0"/>
              </a:rPr>
              <a:t>Jotunheimen</a:t>
            </a:r>
            <a:r>
              <a:rPr lang="en-US" b="0" i="0" u="none" strike="noStrike" baseline="0" dirty="0">
                <a:solidFill>
                  <a:srgbClr val="000000"/>
                </a:solidFill>
                <a:latin typeface="Times New Roman" panose="02020603050405020304" pitchFamily="18" charset="0"/>
              </a:rPr>
              <a:t> National Park is the highest peak in mainland Northern Europe.</a:t>
            </a:r>
            <a:endParaRPr lang="en-US" dirty="0"/>
          </a:p>
        </p:txBody>
      </p:sp>
      <p:pic>
        <p:nvPicPr>
          <p:cNvPr id="5" name="Picture 4" descr="A mountain with snow on top&#10;&#10;Description automatically generated">
            <a:extLst>
              <a:ext uri="{FF2B5EF4-FFF2-40B4-BE49-F238E27FC236}">
                <a16:creationId xmlns:a16="http://schemas.microsoft.com/office/drawing/2014/main" id="{20A54228-B716-05AE-AD10-0A564F495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8829" y="1690688"/>
            <a:ext cx="7073171" cy="3969332"/>
          </a:xfrm>
          <a:prstGeom prst="rect">
            <a:avLst/>
          </a:prstGeom>
        </p:spPr>
      </p:pic>
    </p:spTree>
    <p:extLst>
      <p:ext uri="{BB962C8B-B14F-4D97-AF65-F5344CB8AC3E}">
        <p14:creationId xmlns:p14="http://schemas.microsoft.com/office/powerpoint/2010/main" val="325817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B38EE-EB99-48B5-37DD-1677F8698536}"/>
              </a:ext>
            </a:extLst>
          </p:cNvPr>
          <p:cNvSpPr>
            <a:spLocks noGrp="1"/>
          </p:cNvSpPr>
          <p:nvPr>
            <p:ph type="title"/>
          </p:nvPr>
        </p:nvSpPr>
        <p:spPr/>
        <p:txBody>
          <a:bodyPr>
            <a:normAutofit/>
          </a:bodyPr>
          <a:lstStyle/>
          <a:p>
            <a:pPr algn="ctr"/>
            <a:r>
              <a:rPr lang="en-US" dirty="0">
                <a:latin typeface="Times New Roman" panose="02020603050405020304" pitchFamily="18" charset="0"/>
                <a:cs typeface="Times New Roman" panose="02020603050405020304" pitchFamily="18" charset="0"/>
              </a:rPr>
              <a:t>Coffee Culture</a:t>
            </a:r>
          </a:p>
        </p:txBody>
      </p:sp>
      <p:sp>
        <p:nvSpPr>
          <p:cNvPr id="3" name="Content Placeholder 2">
            <a:extLst>
              <a:ext uri="{FF2B5EF4-FFF2-40B4-BE49-F238E27FC236}">
                <a16:creationId xmlns:a16="http://schemas.microsoft.com/office/drawing/2014/main" id="{EE96B22A-6343-E8F7-886A-86B5A6432C90}"/>
              </a:ext>
            </a:extLst>
          </p:cNvPr>
          <p:cNvSpPr>
            <a:spLocks noGrp="1"/>
          </p:cNvSpPr>
          <p:nvPr>
            <p:ph idx="1"/>
          </p:nvPr>
        </p:nvSpPr>
        <p:spPr>
          <a:xfrm>
            <a:off x="173621" y="1400537"/>
            <a:ext cx="11910350" cy="1624017"/>
          </a:xfrm>
        </p:spPr>
        <p:txBody>
          <a:bodyPr>
            <a:noAutofit/>
          </a:bodyPr>
          <a:lstStyle/>
          <a:p>
            <a:r>
              <a:rPr lang="en-US" b="0" i="0" u="none" strike="noStrike" baseline="0" dirty="0">
                <a:solidFill>
                  <a:srgbClr val="000000"/>
                </a:solidFill>
                <a:latin typeface="Times New Roman" panose="02020603050405020304" pitchFamily="18" charset="0"/>
              </a:rPr>
              <a:t>The region is coffee-obsessed. Nordic coffee culture is not the secret it used to be. Five Nordic countries place in the world’s six biggest coffee consumers. </a:t>
            </a:r>
          </a:p>
          <a:p>
            <a:r>
              <a:rPr lang="en-US" b="0" i="0" u="none" strike="noStrike" baseline="0" dirty="0">
                <a:solidFill>
                  <a:srgbClr val="000000"/>
                </a:solidFill>
                <a:latin typeface="Times New Roman" panose="02020603050405020304" pitchFamily="18" charset="0"/>
              </a:rPr>
              <a:t>The highest Scandinavian country is Norway, which has a per capita 	elsewhere.									</a:t>
            </a:r>
            <a:endParaRPr lang="en-US" dirty="0"/>
          </a:p>
        </p:txBody>
      </p:sp>
      <p:pic>
        <p:nvPicPr>
          <p:cNvPr id="5" name="Picture 4" descr="A graph with blue and white bars&#10;&#10;Description automatically generated">
            <a:extLst>
              <a:ext uri="{FF2B5EF4-FFF2-40B4-BE49-F238E27FC236}">
                <a16:creationId xmlns:a16="http://schemas.microsoft.com/office/drawing/2014/main" id="{88D436AF-12AA-6BCA-144A-515129B07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793630"/>
            <a:ext cx="7419372" cy="3974664"/>
          </a:xfrm>
          <a:prstGeom prst="rect">
            <a:avLst/>
          </a:prstGeom>
        </p:spPr>
      </p:pic>
      <p:sp>
        <p:nvSpPr>
          <p:cNvPr id="6" name="TextBox 5">
            <a:extLst>
              <a:ext uri="{FF2B5EF4-FFF2-40B4-BE49-F238E27FC236}">
                <a16:creationId xmlns:a16="http://schemas.microsoft.com/office/drawing/2014/main" id="{44C15018-5941-1C31-EC1D-4DF919CEBACD}"/>
              </a:ext>
            </a:extLst>
          </p:cNvPr>
          <p:cNvSpPr txBox="1"/>
          <p:nvPr/>
        </p:nvSpPr>
        <p:spPr>
          <a:xfrm>
            <a:off x="7502769" y="2793630"/>
            <a:ext cx="4515610" cy="3108543"/>
          </a:xfrm>
          <a:prstGeom prst="rect">
            <a:avLst/>
          </a:prstGeom>
          <a:noFill/>
        </p:spPr>
        <p:txBody>
          <a:bodyPr wrap="square">
            <a:spAutoFit/>
          </a:bodyPr>
          <a:lstStyle/>
          <a:p>
            <a:r>
              <a:rPr lang="en-US" sz="2800" b="0" i="0" u="none" strike="noStrike" baseline="0" dirty="0">
                <a:solidFill>
                  <a:srgbClr val="000000"/>
                </a:solidFill>
                <a:latin typeface="Times New Roman" panose="02020603050405020304" pitchFamily="18" charset="0"/>
              </a:rPr>
              <a:t>consumption average of 9.9kg every year. </a:t>
            </a:r>
          </a:p>
          <a:p>
            <a:pPr marL="457200" indent="-457200">
              <a:buFont typeface="Arial" panose="020B0604020202020204" pitchFamily="34" charset="0"/>
              <a:buChar char="•"/>
            </a:pPr>
            <a:r>
              <a:rPr lang="en-US" sz="2800" dirty="0" err="1">
                <a:solidFill>
                  <a:srgbClr val="000000"/>
                </a:solidFill>
                <a:latin typeface="Times New Roman" panose="02020603050405020304" pitchFamily="18" charset="0"/>
              </a:rPr>
              <a:t>Scandanavia</a:t>
            </a:r>
            <a:r>
              <a:rPr lang="en-US" sz="2800" dirty="0">
                <a:solidFill>
                  <a:srgbClr val="000000"/>
                </a:solidFill>
                <a:latin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rPr>
              <a:t>in particular is known for its lighter roast coffees that are starting to catch on in other areas of Europe.</a:t>
            </a:r>
            <a:endParaRPr lang="en-US" sz="2800" dirty="0"/>
          </a:p>
        </p:txBody>
      </p:sp>
    </p:spTree>
    <p:extLst>
      <p:ext uri="{BB962C8B-B14F-4D97-AF65-F5344CB8AC3E}">
        <p14:creationId xmlns:p14="http://schemas.microsoft.com/office/powerpoint/2010/main" val="1012293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1A649-D0B9-3BCE-3BE1-E6B6AFCA72C5}"/>
              </a:ext>
            </a:extLst>
          </p:cNvPr>
          <p:cNvSpPr>
            <a:spLocks noGrp="1"/>
          </p:cNvSpPr>
          <p:nvPr>
            <p:ph type="title"/>
          </p:nvPr>
        </p:nvSpPr>
        <p:spPr/>
        <p:txBody>
          <a:bodyPr/>
          <a:lstStyle/>
          <a:p>
            <a:pPr algn="ctr"/>
            <a:r>
              <a:rPr lang="en-US" b="0" i="0" u="none" strike="noStrike" baseline="0" dirty="0">
                <a:solidFill>
                  <a:srgbClr val="000000"/>
                </a:solidFill>
                <a:latin typeface="Times New Roman" panose="02020603050405020304" pitchFamily="18" charset="0"/>
              </a:rPr>
              <a:t>The Nordic Cross</a:t>
            </a:r>
            <a:endParaRPr lang="en-US" dirty="0"/>
          </a:p>
        </p:txBody>
      </p:sp>
      <p:sp>
        <p:nvSpPr>
          <p:cNvPr id="3" name="Content Placeholder 2">
            <a:extLst>
              <a:ext uri="{FF2B5EF4-FFF2-40B4-BE49-F238E27FC236}">
                <a16:creationId xmlns:a16="http://schemas.microsoft.com/office/drawing/2014/main" id="{D882AA34-71D3-5020-E696-846EAAC09339}"/>
              </a:ext>
            </a:extLst>
          </p:cNvPr>
          <p:cNvSpPr>
            <a:spLocks noGrp="1"/>
          </p:cNvSpPr>
          <p:nvPr>
            <p:ph idx="1"/>
          </p:nvPr>
        </p:nvSpPr>
        <p:spPr>
          <a:xfrm>
            <a:off x="254644" y="1607554"/>
            <a:ext cx="5961082" cy="5163636"/>
          </a:xfrm>
        </p:spPr>
        <p:txBody>
          <a:bodyPr>
            <a:noAutofit/>
          </a:bodyPr>
          <a:lstStyle/>
          <a:p>
            <a:r>
              <a:rPr lang="en-US" sz="2400" b="0" i="0" u="none" strike="noStrike" baseline="0" dirty="0">
                <a:solidFill>
                  <a:srgbClr val="000000"/>
                </a:solidFill>
                <a:latin typeface="Times New Roman" panose="02020603050405020304" pitchFamily="18" charset="0"/>
                <a:cs typeface="Times New Roman" panose="02020603050405020304" pitchFamily="18" charset="0"/>
              </a:rPr>
              <a:t>All Nordic countries use the Nordic cross as part of their flag design! </a:t>
            </a:r>
            <a:endParaRPr lang="en-US" sz="2400" dirty="0">
              <a:solidFill>
                <a:srgbClr val="000000"/>
              </a:solidFill>
              <a:latin typeface="Times New Roman" panose="02020603050405020304" pitchFamily="18" charset="0"/>
              <a:cs typeface="Times New Roman" panose="02020603050405020304" pitchFamily="18" charset="0"/>
            </a:endParaRPr>
          </a:p>
          <a:p>
            <a:r>
              <a:rPr lang="en-US" sz="2400" b="0" i="0" u="none" strike="noStrike" baseline="0" dirty="0">
                <a:solidFill>
                  <a:srgbClr val="000000"/>
                </a:solidFill>
                <a:latin typeface="Times New Roman" panose="02020603050405020304" pitchFamily="18" charset="0"/>
                <a:cs typeface="Times New Roman" panose="02020603050405020304" pitchFamily="18" charset="0"/>
              </a:rPr>
              <a:t>The flags of Denmark, Norway &amp; Sweden all share a similar off-center cross. The colors are different, and the Norwegian flag has a slightly more complex design. </a:t>
            </a:r>
          </a:p>
          <a:p>
            <a:r>
              <a:rPr lang="en-US" sz="2400" dirty="0">
                <a:latin typeface="Times New Roman" panose="02020603050405020304" pitchFamily="18" charset="0"/>
                <a:cs typeface="Times New Roman" panose="02020603050405020304" pitchFamily="18" charset="0"/>
              </a:rPr>
              <a:t>The Scandinavia cross flag originated as a symbol of Christianity and was used on banners during war. The Kalmar Union, which was the kingdom that united Denmark, Sweden, and Norway, as well as parts of Finland between 1397 – 1523, adopted a flag with a red cross and yellow body. </a:t>
            </a:r>
          </a:p>
        </p:txBody>
      </p:sp>
      <p:pic>
        <p:nvPicPr>
          <p:cNvPr id="7" name="Picture 6" descr="A group of flags with text&#10;&#10;Description automatically generated">
            <a:extLst>
              <a:ext uri="{FF2B5EF4-FFF2-40B4-BE49-F238E27FC236}">
                <a16:creationId xmlns:a16="http://schemas.microsoft.com/office/drawing/2014/main" id="{5BABFFEB-FE45-F937-D8C6-428FE0BD1C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5531" y="1607554"/>
            <a:ext cx="5996470" cy="3948293"/>
          </a:xfrm>
          <a:prstGeom prst="rect">
            <a:avLst/>
          </a:prstGeom>
        </p:spPr>
      </p:pic>
    </p:spTree>
    <p:extLst>
      <p:ext uri="{BB962C8B-B14F-4D97-AF65-F5344CB8AC3E}">
        <p14:creationId xmlns:p14="http://schemas.microsoft.com/office/powerpoint/2010/main" val="158070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6BD6C-CD38-D5E6-257E-72A41868CA1B}"/>
              </a:ext>
            </a:extLst>
          </p:cNvPr>
          <p:cNvSpPr>
            <a:spLocks noGrp="1"/>
          </p:cNvSpPr>
          <p:nvPr>
            <p:ph type="title"/>
          </p:nvPr>
        </p:nvSpPr>
        <p:spPr>
          <a:xfrm>
            <a:off x="0" y="365125"/>
            <a:ext cx="6574420" cy="1325563"/>
          </a:xfrm>
        </p:spPr>
        <p:txBody>
          <a:bodyPr/>
          <a:lstStyle/>
          <a:p>
            <a:pPr algn="ctr"/>
            <a:r>
              <a:rPr lang="en-US" sz="4400" b="0" i="0" u="none" strike="noStrike" baseline="0" dirty="0">
                <a:solidFill>
                  <a:srgbClr val="000000"/>
                </a:solidFill>
                <a:latin typeface="Times New Roman" panose="02020603050405020304" pitchFamily="18" charset="0"/>
              </a:rPr>
              <a:t>Norway and Sweden’s Boarder</a:t>
            </a:r>
            <a:endParaRPr lang="en-US" dirty="0"/>
          </a:p>
        </p:txBody>
      </p:sp>
      <p:sp>
        <p:nvSpPr>
          <p:cNvPr id="3" name="Content Placeholder 2">
            <a:extLst>
              <a:ext uri="{FF2B5EF4-FFF2-40B4-BE49-F238E27FC236}">
                <a16:creationId xmlns:a16="http://schemas.microsoft.com/office/drawing/2014/main" id="{1F6700F9-FC4A-6F33-93DF-7DB196664336}"/>
              </a:ext>
            </a:extLst>
          </p:cNvPr>
          <p:cNvSpPr>
            <a:spLocks noGrp="1"/>
          </p:cNvSpPr>
          <p:nvPr>
            <p:ph idx="1"/>
          </p:nvPr>
        </p:nvSpPr>
        <p:spPr>
          <a:xfrm>
            <a:off x="219919" y="1825625"/>
            <a:ext cx="6354501" cy="4351338"/>
          </a:xfrm>
        </p:spPr>
        <p:txBody>
          <a:bodyPr>
            <a:normAutofit lnSpcReduction="10000"/>
          </a:bodyPr>
          <a:lstStyle/>
          <a:p>
            <a:r>
              <a:rPr lang="en-US" sz="2400" b="0" i="0" u="none" strike="noStrike" baseline="0" dirty="0">
                <a:solidFill>
                  <a:srgbClr val="000000"/>
                </a:solidFill>
                <a:latin typeface="Times New Roman" panose="02020603050405020304" pitchFamily="18" charset="0"/>
              </a:rPr>
              <a:t>A 1,630km-long EU border splits Norway and Sweden. Sweden is an EU member, Norway is not. Despite this, several of the border crossings in the sparsely populated areas are unattended. </a:t>
            </a:r>
          </a:p>
          <a:p>
            <a:r>
              <a:rPr lang="en-US" sz="2400" b="0" i="0" u="none" strike="noStrike" baseline="0" dirty="0">
                <a:solidFill>
                  <a:srgbClr val="000000"/>
                </a:solidFill>
                <a:latin typeface="Times New Roman" panose="02020603050405020304" pitchFamily="18" charset="0"/>
              </a:rPr>
              <a:t>The agreement between the EU and Norway means that Norway is connected to the EU common market. </a:t>
            </a:r>
          </a:p>
          <a:p>
            <a:r>
              <a:rPr lang="en-US" sz="2400" dirty="0">
                <a:latin typeface="Times New Roman" panose="02020603050405020304" pitchFamily="18" charset="0"/>
                <a:cs typeface="Times New Roman" panose="02020603050405020304" pitchFamily="18" charset="0"/>
              </a:rPr>
              <a:t>The border has changed several times because of war.</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After the Treaty of Kiel and the Convention of Moss (1814), the union between Sweden and Norway was established, and the Norway–Sweden border became a border we see today.</a:t>
            </a:r>
          </a:p>
        </p:txBody>
      </p:sp>
      <p:pic>
        <p:nvPicPr>
          <p:cNvPr id="5" name="Picture 4" descr="A map of the country&#10;&#10;Description automatically generated">
            <a:extLst>
              <a:ext uri="{FF2B5EF4-FFF2-40B4-BE49-F238E27FC236}">
                <a16:creationId xmlns:a16="http://schemas.microsoft.com/office/drawing/2014/main" id="{14A46D6A-ED25-9CC4-2380-3C7685CB5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4420" y="81023"/>
            <a:ext cx="5617580" cy="6776977"/>
          </a:xfrm>
          <a:prstGeom prst="rect">
            <a:avLst/>
          </a:prstGeom>
        </p:spPr>
      </p:pic>
    </p:spTree>
    <p:extLst>
      <p:ext uri="{BB962C8B-B14F-4D97-AF65-F5344CB8AC3E}">
        <p14:creationId xmlns:p14="http://schemas.microsoft.com/office/powerpoint/2010/main" val="218960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002AA3-DBA5-7C05-8EC8-D83915EF8112}"/>
              </a:ext>
            </a:extLst>
          </p:cNvPr>
          <p:cNvSpPr>
            <a:spLocks noGrp="1"/>
          </p:cNvSpPr>
          <p:nvPr>
            <p:ph type="title"/>
          </p:nvPr>
        </p:nvSpPr>
        <p:spPr>
          <a:xfrm>
            <a:off x="254642" y="723898"/>
            <a:ext cx="6584147" cy="1495425"/>
          </a:xfrm>
        </p:spPr>
        <p:txBody>
          <a:bodyPr>
            <a:normAutofit/>
          </a:bodyPr>
          <a:lstStyle/>
          <a:p>
            <a:pPr algn="ctr"/>
            <a:r>
              <a:rPr lang="en-US" sz="4000" b="0" i="0" u="none" strike="noStrike" baseline="0" dirty="0">
                <a:latin typeface="Times New Roman" panose="02020603050405020304" pitchFamily="18" charset="0"/>
              </a:rPr>
              <a:t>Easter Witches</a:t>
            </a:r>
            <a:endParaRPr lang="en-US" sz="4000" dirty="0"/>
          </a:p>
        </p:txBody>
      </p:sp>
      <p:sp>
        <p:nvSpPr>
          <p:cNvPr id="3" name="Content Placeholder 2">
            <a:extLst>
              <a:ext uri="{FF2B5EF4-FFF2-40B4-BE49-F238E27FC236}">
                <a16:creationId xmlns:a16="http://schemas.microsoft.com/office/drawing/2014/main" id="{B81B41FF-F3FB-59AD-5C9D-D2DEA96A2B2F}"/>
              </a:ext>
            </a:extLst>
          </p:cNvPr>
          <p:cNvSpPr>
            <a:spLocks noGrp="1"/>
          </p:cNvSpPr>
          <p:nvPr>
            <p:ph idx="1"/>
          </p:nvPr>
        </p:nvSpPr>
        <p:spPr>
          <a:xfrm>
            <a:off x="254643" y="2405067"/>
            <a:ext cx="6584147" cy="3729034"/>
          </a:xfrm>
        </p:spPr>
        <p:txBody>
          <a:bodyPr>
            <a:normAutofit/>
          </a:bodyPr>
          <a:lstStyle/>
          <a:p>
            <a:r>
              <a:rPr lang="en-US" sz="2400" b="0" i="0" u="none" strike="noStrike" baseline="0" dirty="0">
                <a:latin typeface="Times New Roman" panose="02020603050405020304" pitchFamily="18" charset="0"/>
              </a:rPr>
              <a:t>Swedish kids do Halloween at Easter. They don’t dress up as ghosts or ghouls, rather witches! </a:t>
            </a:r>
          </a:p>
          <a:p>
            <a:r>
              <a:rPr lang="en-US" sz="2400" b="0" i="0" u="none" strike="noStrike" baseline="0" dirty="0">
                <a:latin typeface="Times New Roman" panose="02020603050405020304" pitchFamily="18" charset="0"/>
              </a:rPr>
              <a:t>Children dress up as Easter witches; clad in discarded clothes, gaily colored headscarves and red-painted cheeks, they go from house to house in the neighborhood and present the occupants with paintings and drawings in the hope of getting sweets in return.</a:t>
            </a:r>
            <a:endParaRPr lang="en-US" sz="2400" dirty="0"/>
          </a:p>
        </p:txBody>
      </p:sp>
      <p:pic>
        <p:nvPicPr>
          <p:cNvPr id="5" name="Picture 4" descr="A child holding a basket of eggs and a basket of feathers&#10;&#10;Description automatically generated">
            <a:extLst>
              <a:ext uri="{FF2B5EF4-FFF2-40B4-BE49-F238E27FC236}">
                <a16:creationId xmlns:a16="http://schemas.microsoft.com/office/drawing/2014/main" id="{B7BB6094-CD24-3B0D-C691-FC39FBCA739B}"/>
              </a:ext>
            </a:extLst>
          </p:cNvPr>
          <p:cNvPicPr>
            <a:picLocks noChangeAspect="1"/>
          </p:cNvPicPr>
          <p:nvPr/>
        </p:nvPicPr>
        <p:blipFill rotWithShape="1">
          <a:blip r:embed="rId2">
            <a:extLst>
              <a:ext uri="{28A0092B-C50C-407E-A947-70E740481C1C}">
                <a14:useLocalDpi xmlns:a14="http://schemas.microsoft.com/office/drawing/2010/main" val="0"/>
              </a:ext>
            </a:extLst>
          </a:blip>
          <a:srcRect r="2283"/>
          <a:stretch/>
        </p:blipFill>
        <p:spPr>
          <a:xfrm>
            <a:off x="7199440" y="10"/>
            <a:ext cx="4992560" cy="6857990"/>
          </a:xfrm>
          <a:prstGeom prst="rect">
            <a:avLst/>
          </a:prstGeom>
          <a:effectLst/>
        </p:spPr>
      </p:pic>
    </p:spTree>
    <p:extLst>
      <p:ext uri="{BB962C8B-B14F-4D97-AF65-F5344CB8AC3E}">
        <p14:creationId xmlns:p14="http://schemas.microsoft.com/office/powerpoint/2010/main" val="50131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BA80C-85D9-1388-CA8F-EE824EE57508}"/>
              </a:ext>
            </a:extLst>
          </p:cNvPr>
          <p:cNvSpPr>
            <a:spLocks noGrp="1"/>
          </p:cNvSpPr>
          <p:nvPr>
            <p:ph type="title"/>
          </p:nvPr>
        </p:nvSpPr>
        <p:spPr/>
        <p:txBody>
          <a:bodyPr/>
          <a:lstStyle/>
          <a:p>
            <a:pPr algn="ctr"/>
            <a:r>
              <a:rPr lang="en-US" sz="4400" b="0" i="0" u="none" strike="noStrike" baseline="0" dirty="0">
                <a:solidFill>
                  <a:srgbClr val="000000"/>
                </a:solidFill>
                <a:latin typeface="Times New Roman" panose="02020603050405020304" pitchFamily="18" charset="0"/>
              </a:rPr>
              <a:t>Major Cities in Scandinavia </a:t>
            </a:r>
            <a:endParaRPr lang="en-US" dirty="0"/>
          </a:p>
        </p:txBody>
      </p:sp>
      <p:sp>
        <p:nvSpPr>
          <p:cNvPr id="3" name="Content Placeholder 2">
            <a:extLst>
              <a:ext uri="{FF2B5EF4-FFF2-40B4-BE49-F238E27FC236}">
                <a16:creationId xmlns:a16="http://schemas.microsoft.com/office/drawing/2014/main" id="{954A89B9-3B18-BBC7-C43D-9255FCEF69DC}"/>
              </a:ext>
            </a:extLst>
          </p:cNvPr>
          <p:cNvSpPr>
            <a:spLocks noGrp="1"/>
          </p:cNvSpPr>
          <p:nvPr>
            <p:ph idx="1"/>
          </p:nvPr>
        </p:nvSpPr>
        <p:spPr>
          <a:xfrm>
            <a:off x="7445141" y="1825624"/>
            <a:ext cx="4746859" cy="5032375"/>
          </a:xfrm>
        </p:spPr>
        <p:txBody>
          <a:bodyPr>
            <a:normAutofit/>
          </a:bodyPr>
          <a:lstStyle/>
          <a:p>
            <a:r>
              <a:rPr lang="en-US" sz="2400" b="0" i="0" u="none" strike="noStrike" baseline="0" dirty="0">
                <a:solidFill>
                  <a:srgbClr val="000000"/>
                </a:solidFill>
                <a:latin typeface="Times New Roman" panose="02020603050405020304" pitchFamily="18" charset="0"/>
              </a:rPr>
              <a:t>The cities in Scandinavia are wonderful travel destinations for every visitor in the mood for interesting Scandinavian city life and modern urban atmosphere. </a:t>
            </a:r>
          </a:p>
          <a:p>
            <a:r>
              <a:rPr lang="en-US" sz="2400" b="0" i="0" u="none" strike="noStrike" baseline="0" dirty="0">
                <a:solidFill>
                  <a:srgbClr val="000000"/>
                </a:solidFill>
                <a:latin typeface="Times New Roman" panose="02020603050405020304" pitchFamily="18" charset="0"/>
              </a:rPr>
              <a:t>The capitals of the Scandinavian countries are Stockholm (Sweden), Oslo (Norway), Copenhagen (Denmark), Helsinki (Finland), and Reykjavik (Iceland). Other great city destinations include the Norwegian city of Bergen and Malo and Gothenburg in Sweden.</a:t>
            </a:r>
            <a:endParaRPr lang="en-US" sz="2400" dirty="0"/>
          </a:p>
        </p:txBody>
      </p:sp>
      <p:pic>
        <p:nvPicPr>
          <p:cNvPr id="5" name="Picture 4" descr="A city by the water&#10;&#10;Description automatically generated">
            <a:extLst>
              <a:ext uri="{FF2B5EF4-FFF2-40B4-BE49-F238E27FC236}">
                <a16:creationId xmlns:a16="http://schemas.microsoft.com/office/drawing/2014/main" id="{D0ABB2E9-7446-FE4C-7F10-8673411BA530}"/>
              </a:ext>
            </a:extLst>
          </p:cNvPr>
          <p:cNvPicPr>
            <a:picLocks noChangeAspect="1"/>
          </p:cNvPicPr>
          <p:nvPr/>
        </p:nvPicPr>
        <p:blipFill rotWithShape="1">
          <a:blip r:embed="rId2">
            <a:extLst>
              <a:ext uri="{28A0092B-C50C-407E-A947-70E740481C1C}">
                <a14:useLocalDpi xmlns:a14="http://schemas.microsoft.com/office/drawing/2010/main" val="0"/>
              </a:ext>
            </a:extLst>
          </a:blip>
          <a:srcRect l="7613"/>
          <a:stretch/>
        </p:blipFill>
        <p:spPr>
          <a:xfrm>
            <a:off x="0" y="1825625"/>
            <a:ext cx="7445141" cy="5032375"/>
          </a:xfrm>
          <a:prstGeom prst="rect">
            <a:avLst/>
          </a:prstGeom>
        </p:spPr>
      </p:pic>
    </p:spTree>
    <p:extLst>
      <p:ext uri="{BB962C8B-B14F-4D97-AF65-F5344CB8AC3E}">
        <p14:creationId xmlns:p14="http://schemas.microsoft.com/office/powerpoint/2010/main" val="31869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6584-DEC7-D579-D0DA-5ED0792C6AA9}"/>
              </a:ext>
            </a:extLst>
          </p:cNvPr>
          <p:cNvSpPr>
            <a:spLocks noGrp="1"/>
          </p:cNvSpPr>
          <p:nvPr>
            <p:ph type="ctrTitle"/>
          </p:nvPr>
        </p:nvSpPr>
        <p:spPr>
          <a:xfrm>
            <a:off x="0" y="159131"/>
            <a:ext cx="7040349" cy="984885"/>
          </a:xfrm>
        </p:spPr>
        <p:txBody>
          <a:bodyPr wrap="square" anchor="ctr">
            <a:normAutofit fontScale="90000"/>
          </a:bodyPr>
          <a:lstStyle/>
          <a:p>
            <a:pPr>
              <a:lnSpc>
                <a:spcPct val="90000"/>
              </a:lnSpc>
            </a:pPr>
            <a:br>
              <a:rPr lang="en-US" sz="3400" b="0" i="0" u="none" strike="noStrike" baseline="0" dirty="0">
                <a:latin typeface="Times New Roman" panose="02020603050405020304" pitchFamily="18" charset="0"/>
              </a:rPr>
            </a:br>
            <a:r>
              <a:rPr lang="en-US" sz="3400" b="0" i="0" u="none" strike="noStrike" baseline="0" dirty="0">
                <a:latin typeface="Times New Roman" panose="02020603050405020304" pitchFamily="18" charset="0"/>
              </a:rPr>
              <a:t> </a:t>
            </a:r>
            <a:r>
              <a:rPr lang="en-US" sz="6000" b="1" i="0" u="none" strike="noStrike" baseline="0" dirty="0">
                <a:latin typeface="Times New Roman" panose="02020603050405020304" pitchFamily="18" charset="0"/>
              </a:rPr>
              <a:t>Fun Facts About Scandinavia </a:t>
            </a:r>
            <a:endParaRPr lang="en-US" sz="6000" dirty="0"/>
          </a:p>
        </p:txBody>
      </p:sp>
      <p:sp>
        <p:nvSpPr>
          <p:cNvPr id="6" name="Subtitle 5">
            <a:extLst>
              <a:ext uri="{FF2B5EF4-FFF2-40B4-BE49-F238E27FC236}">
                <a16:creationId xmlns:a16="http://schemas.microsoft.com/office/drawing/2014/main" id="{03EFCA13-345B-513A-D945-1FEB6EAC0185}"/>
              </a:ext>
            </a:extLst>
          </p:cNvPr>
          <p:cNvSpPr>
            <a:spLocks noGrp="1"/>
          </p:cNvSpPr>
          <p:nvPr>
            <p:ph type="subTitle" idx="1"/>
          </p:nvPr>
        </p:nvSpPr>
        <p:spPr>
          <a:xfrm>
            <a:off x="150472" y="1773237"/>
            <a:ext cx="6889878" cy="4546539"/>
          </a:xfrm>
        </p:spPr>
        <p:txBody>
          <a:bodyPr>
            <a:normAutofit/>
          </a:bodyPr>
          <a:lstStyle/>
          <a:p>
            <a:pPr algn="l"/>
            <a:endParaRPr lang="en-US" sz="1800" b="0" i="0" u="none" strike="noStrike" baseline="0" dirty="0">
              <a:solidFill>
                <a:srgbClr val="000000"/>
              </a:solidFill>
              <a:latin typeface="Times New Roman" panose="02020603050405020304" pitchFamily="18" charset="0"/>
            </a:endParaRPr>
          </a:p>
          <a:p>
            <a:pPr marL="342900" indent="-342900" algn="l">
              <a:buFont typeface="Arial" panose="020B0604020202020204" pitchFamily="34" charset="0"/>
              <a:buChar char="•"/>
            </a:pPr>
            <a:r>
              <a:rPr lang="en-US" b="0" i="0" u="none" strike="noStrike" baseline="0" dirty="0">
                <a:solidFill>
                  <a:srgbClr val="000000"/>
                </a:solidFill>
                <a:latin typeface="Times New Roman" panose="02020603050405020304" pitchFamily="18" charset="0"/>
              </a:rPr>
              <a:t> </a:t>
            </a:r>
            <a:r>
              <a:rPr lang="en-US" sz="2800" b="0" i="0" u="none" strike="noStrike" baseline="0" dirty="0">
                <a:solidFill>
                  <a:srgbClr val="000000"/>
                </a:solidFill>
                <a:latin typeface="Times New Roman" panose="02020603050405020304" pitchFamily="18" charset="0"/>
              </a:rPr>
              <a:t>Scandinavia is on the bucket list of many international travelers, and with good reason. </a:t>
            </a:r>
          </a:p>
          <a:p>
            <a:pPr marL="342900" indent="-342900" algn="l">
              <a:buFont typeface="Arial" panose="020B0604020202020204" pitchFamily="34" charset="0"/>
              <a:buChar char="•"/>
            </a:pPr>
            <a:r>
              <a:rPr lang="en-US" sz="2800" b="0" i="0" u="none" strike="noStrike" baseline="0" dirty="0">
                <a:solidFill>
                  <a:srgbClr val="000000"/>
                </a:solidFill>
                <a:latin typeface="Times New Roman" panose="02020603050405020304" pitchFamily="18" charset="0"/>
              </a:rPr>
              <a:t>Best known for its beautiful Fiords and Northern Lights, but how much do you really know about the region? </a:t>
            </a:r>
          </a:p>
          <a:p>
            <a:pPr marL="457200" indent="-457200" algn="l">
              <a:buFont typeface="Arial" panose="020B0604020202020204" pitchFamily="34" charset="0"/>
              <a:buChar char="•"/>
            </a:pPr>
            <a:r>
              <a:rPr lang="en-US" sz="2800" b="0" i="0" u="none" strike="noStrike" baseline="0" dirty="0">
                <a:solidFill>
                  <a:srgbClr val="000000"/>
                </a:solidFill>
                <a:latin typeface="Times New Roman" panose="02020603050405020304" pitchFamily="18" charset="0"/>
              </a:rPr>
              <a:t>I am here to tell you a little more about the region and uncover some Scandinavian secrets. </a:t>
            </a:r>
            <a:endParaRPr lang="en-US" sz="2800" dirty="0"/>
          </a:p>
        </p:txBody>
      </p:sp>
      <p:pic>
        <p:nvPicPr>
          <p:cNvPr id="8" name="Picture 7" descr="A map of europe with flags&#10;&#10;Description automatically generated">
            <a:extLst>
              <a:ext uri="{FF2B5EF4-FFF2-40B4-BE49-F238E27FC236}">
                <a16:creationId xmlns:a16="http://schemas.microsoft.com/office/drawing/2014/main" id="{FF967679-3CEC-5DF9-26A3-2971B40A33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0349" y="1"/>
            <a:ext cx="5151651" cy="6858000"/>
          </a:xfrm>
          <a:prstGeom prst="rect">
            <a:avLst/>
          </a:prstGeom>
        </p:spPr>
      </p:pic>
    </p:spTree>
    <p:extLst>
      <p:ext uri="{BB962C8B-B14F-4D97-AF65-F5344CB8AC3E}">
        <p14:creationId xmlns:p14="http://schemas.microsoft.com/office/powerpoint/2010/main" val="350582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4FE7DF-F37F-AAF2-6692-9948328BDDCD}"/>
              </a:ext>
            </a:extLst>
          </p:cNvPr>
          <p:cNvSpPr>
            <a:spLocks noGrp="1"/>
          </p:cNvSpPr>
          <p:nvPr>
            <p:ph type="title"/>
          </p:nvPr>
        </p:nvSpPr>
        <p:spPr>
          <a:xfrm>
            <a:off x="0" y="269632"/>
            <a:ext cx="7196391" cy="1411536"/>
          </a:xfrm>
        </p:spPr>
        <p:txBody>
          <a:bodyPr>
            <a:normAutofit/>
          </a:bodyPr>
          <a:lstStyle/>
          <a:p>
            <a:pPr algn="ctr"/>
            <a:r>
              <a:rPr lang="en-US" sz="4000" b="0" i="0" u="none" strike="noStrike" baseline="0" dirty="0">
                <a:latin typeface="Times New Roman" panose="02020603050405020304" pitchFamily="18" charset="0"/>
                <a:cs typeface="Times New Roman" panose="02020603050405020304" pitchFamily="18" charset="0"/>
              </a:rPr>
              <a:t>Copenhagen Airport</a:t>
            </a:r>
            <a:endParaRPr lang="en-US" sz="4000" dirty="0"/>
          </a:p>
        </p:txBody>
      </p:sp>
      <p:sp>
        <p:nvSpPr>
          <p:cNvPr id="3" name="Content Placeholder 2">
            <a:extLst>
              <a:ext uri="{FF2B5EF4-FFF2-40B4-BE49-F238E27FC236}">
                <a16:creationId xmlns:a16="http://schemas.microsoft.com/office/drawing/2014/main" id="{67D6545F-8F11-50C6-8E67-A9A8FEE9E9C9}"/>
              </a:ext>
            </a:extLst>
          </p:cNvPr>
          <p:cNvSpPr>
            <a:spLocks noGrp="1"/>
          </p:cNvSpPr>
          <p:nvPr>
            <p:ph idx="1"/>
          </p:nvPr>
        </p:nvSpPr>
        <p:spPr>
          <a:xfrm>
            <a:off x="266217" y="1681168"/>
            <a:ext cx="6626951" cy="4452933"/>
          </a:xfrm>
        </p:spPr>
        <p:txBody>
          <a:bodyPr>
            <a:noAutofit/>
          </a:bodyPr>
          <a:lstStyle/>
          <a:p>
            <a:r>
              <a:rPr lang="en-US" b="0" i="0" u="none" strike="noStrike" baseline="0" dirty="0">
                <a:latin typeface="Times New Roman" panose="02020603050405020304" pitchFamily="18" charset="0"/>
                <a:cs typeface="Times New Roman" panose="02020603050405020304" pitchFamily="18" charset="0"/>
              </a:rPr>
              <a:t>Copenhagen has the region’s busiest airport. More than 30 million passengers used CPH in 2018. It is a hub for SAS and Norwegian Air and offers long-haul flights to Asia and the USA. Oslo Airport (OSL) ranks second with 28.5m passengers, with Stockholm Arlanda (ARN) ranked third. </a:t>
            </a:r>
          </a:p>
          <a:p>
            <a:r>
              <a:rPr lang="en-US" dirty="0">
                <a:latin typeface="Times New Roman" panose="02020603050405020304" pitchFamily="18" charset="0"/>
                <a:cs typeface="Times New Roman" panose="02020603050405020304" pitchFamily="18" charset="0"/>
              </a:rPr>
              <a:t>More than 1.7 million passengers passed through Copenhagen Airport during the opening month of 2024, a 7 per cent year-on-year increase.</a:t>
            </a:r>
          </a:p>
        </p:txBody>
      </p:sp>
      <p:pic>
        <p:nvPicPr>
          <p:cNvPr id="7" name="Picture 6" descr="An aerial view of an airport&#10;&#10;Description automatically generated">
            <a:extLst>
              <a:ext uri="{FF2B5EF4-FFF2-40B4-BE49-F238E27FC236}">
                <a16:creationId xmlns:a16="http://schemas.microsoft.com/office/drawing/2014/main" id="{135A5416-C391-53D3-36A2-5D9E06B77937}"/>
              </a:ext>
            </a:extLst>
          </p:cNvPr>
          <p:cNvPicPr>
            <a:picLocks noChangeAspect="1"/>
          </p:cNvPicPr>
          <p:nvPr/>
        </p:nvPicPr>
        <p:blipFill rotWithShape="1">
          <a:blip r:embed="rId2">
            <a:extLst>
              <a:ext uri="{28A0092B-C50C-407E-A947-70E740481C1C}">
                <a14:useLocalDpi xmlns:a14="http://schemas.microsoft.com/office/drawing/2010/main" val="0"/>
              </a:ext>
            </a:extLst>
          </a:blip>
          <a:srcRect l="33908" r="25142"/>
          <a:stretch/>
        </p:blipFill>
        <p:spPr>
          <a:xfrm>
            <a:off x="7199440" y="10"/>
            <a:ext cx="4992560" cy="6857990"/>
          </a:xfrm>
          <a:prstGeom prst="rect">
            <a:avLst/>
          </a:prstGeom>
          <a:effectLst/>
        </p:spPr>
      </p:pic>
    </p:spTree>
    <p:extLst>
      <p:ext uri="{BB962C8B-B14F-4D97-AF65-F5344CB8AC3E}">
        <p14:creationId xmlns:p14="http://schemas.microsoft.com/office/powerpoint/2010/main" val="135889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9EFB7-7958-549F-425D-C5C0E8800B0A}"/>
              </a:ext>
            </a:extLst>
          </p:cNvPr>
          <p:cNvSpPr>
            <a:spLocks noGrp="1"/>
          </p:cNvSpPr>
          <p:nvPr>
            <p:ph type="title"/>
          </p:nvPr>
        </p:nvSpPr>
        <p:spPr>
          <a:xfrm>
            <a:off x="91045" y="3752849"/>
            <a:ext cx="3055917" cy="2452687"/>
          </a:xfrm>
        </p:spPr>
        <p:txBody>
          <a:bodyPr anchor="ctr">
            <a:normAutofit/>
          </a:bodyPr>
          <a:lstStyle/>
          <a:p>
            <a:pPr algn="ctr"/>
            <a:r>
              <a:rPr lang="en-US" sz="3600" dirty="0">
                <a:latin typeface="Times New Roman" panose="02020603050405020304" pitchFamily="18" charset="0"/>
                <a:cs typeface="Times New Roman" panose="02020603050405020304" pitchFamily="18" charset="0"/>
              </a:rPr>
              <a:t>Swedes are big on recycling. </a:t>
            </a:r>
          </a:p>
        </p:txBody>
      </p:sp>
      <p:pic>
        <p:nvPicPr>
          <p:cNvPr id="5" name="Picture 4" descr="A group of green trash cans&#10;&#10;Description automatically generated">
            <a:extLst>
              <a:ext uri="{FF2B5EF4-FFF2-40B4-BE49-F238E27FC236}">
                <a16:creationId xmlns:a16="http://schemas.microsoft.com/office/drawing/2014/main" id="{30A0A876-BA7E-28D0-A95F-8332F69EBF6D}"/>
              </a:ext>
            </a:extLst>
          </p:cNvPr>
          <p:cNvPicPr>
            <a:picLocks noChangeAspect="1"/>
          </p:cNvPicPr>
          <p:nvPr/>
        </p:nvPicPr>
        <p:blipFill rotWithShape="1">
          <a:blip r:embed="rId3">
            <a:extLst>
              <a:ext uri="{28A0092B-C50C-407E-A947-70E740481C1C}">
                <a14:useLocalDpi xmlns:a14="http://schemas.microsoft.com/office/drawing/2010/main" val="0"/>
              </a:ext>
            </a:extLst>
          </a:blip>
          <a:srcRect t="15722" b="26030"/>
          <a:stretch/>
        </p:blipFill>
        <p:spPr>
          <a:xfrm>
            <a:off x="-91024" y="42245"/>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90AFB4F-D25D-9EE0-E80A-54B7031CD8A4}"/>
              </a:ext>
            </a:extLst>
          </p:cNvPr>
          <p:cNvSpPr>
            <a:spLocks noGrp="1"/>
          </p:cNvSpPr>
          <p:nvPr>
            <p:ph idx="1"/>
          </p:nvPr>
        </p:nvSpPr>
        <p:spPr>
          <a:xfrm>
            <a:off x="3146962" y="3634452"/>
            <a:ext cx="8953994" cy="313448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chor="t">
            <a:noAutofit/>
          </a:bodyPr>
          <a:lstStyle/>
          <a:p>
            <a:r>
              <a:rPr lang="en-US" sz="2400" dirty="0">
                <a:latin typeface="Times New Roman" panose="02020603050405020304" pitchFamily="18" charset="0"/>
                <a:cs typeface="Times New Roman" panose="02020603050405020304" pitchFamily="18" charset="0"/>
              </a:rPr>
              <a:t>More than half of the world’s waste — 59% of it, in fact — ends up in landfills. This means that most of the world’s trash eventually ends up releasing toxins that contaminate the soil and groundwater and emit dangerous greenhouse gases.</a:t>
            </a:r>
          </a:p>
          <a:p>
            <a:r>
              <a:rPr lang="en-US" sz="2400" dirty="0">
                <a:latin typeface="Times New Roman" panose="02020603050405020304" pitchFamily="18" charset="0"/>
                <a:cs typeface="Times New Roman" panose="02020603050405020304" pitchFamily="18" charset="0"/>
              </a:rPr>
              <a:t>Sweden is setting an example for the rest of the world. Less than 1% of Sweden’s household waste ends up in landfills. Of the 4.4 million tons of household waste produced by the nation every year, 2.2 million are converted into energy by a process called waste-to-energy (WTE).</a:t>
            </a:r>
          </a:p>
        </p:txBody>
      </p:sp>
    </p:spTree>
    <p:extLst>
      <p:ext uri="{BB962C8B-B14F-4D97-AF65-F5344CB8AC3E}">
        <p14:creationId xmlns:p14="http://schemas.microsoft.com/office/powerpoint/2010/main" val="332153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40285E-EAB5-F6D1-4952-C6FAAE2D9B83}"/>
              </a:ext>
            </a:extLst>
          </p:cNvPr>
          <p:cNvSpPr>
            <a:spLocks noGrp="1"/>
          </p:cNvSpPr>
          <p:nvPr>
            <p:ph type="title"/>
          </p:nvPr>
        </p:nvSpPr>
        <p:spPr>
          <a:xfrm>
            <a:off x="175083" y="1"/>
            <a:ext cx="4719076" cy="1805354"/>
          </a:xfrm>
        </p:spPr>
        <p:txBody>
          <a:bodyPr>
            <a:normAutofit/>
          </a:bodyPr>
          <a:lstStyle/>
          <a:p>
            <a:pPr algn="ctr"/>
            <a:r>
              <a:rPr lang="en-US" b="0" i="0" u="none" strike="noStrike" baseline="0" dirty="0">
                <a:latin typeface="Times New Roman" panose="02020603050405020304" pitchFamily="18" charset="0"/>
              </a:rPr>
              <a:t>Norway’s Tunnel</a:t>
            </a:r>
            <a:endParaRPr lang="en-US" dirty="0"/>
          </a:p>
        </p:txBody>
      </p:sp>
      <p:sp>
        <p:nvSpPr>
          <p:cNvPr id="3" name="Content Placeholder 2">
            <a:extLst>
              <a:ext uri="{FF2B5EF4-FFF2-40B4-BE49-F238E27FC236}">
                <a16:creationId xmlns:a16="http://schemas.microsoft.com/office/drawing/2014/main" id="{9ECB23EC-3F89-423A-A1A0-0662B072A729}"/>
              </a:ext>
            </a:extLst>
          </p:cNvPr>
          <p:cNvSpPr>
            <a:spLocks noGrp="1"/>
          </p:cNvSpPr>
          <p:nvPr>
            <p:ph idx="1"/>
          </p:nvPr>
        </p:nvSpPr>
        <p:spPr>
          <a:xfrm>
            <a:off x="178130" y="1606062"/>
            <a:ext cx="4716029" cy="4991507"/>
          </a:xfrm>
        </p:spPr>
        <p:txBody>
          <a:bodyPr>
            <a:noAutofit/>
          </a:bodyPr>
          <a:lstStyle/>
          <a:p>
            <a:r>
              <a:rPr lang="en-US" sz="2400" b="0" i="0" u="none" strike="noStrike" baseline="0" dirty="0">
                <a:latin typeface="Times New Roman" panose="02020603050405020304" pitchFamily="18" charset="0"/>
              </a:rPr>
              <a:t>The world’s longest road tunnel is in Norway Connecting the small towns of </a:t>
            </a:r>
            <a:r>
              <a:rPr lang="en-US" sz="2400" b="0" i="0" u="none" strike="noStrike" baseline="0" dirty="0" err="1">
                <a:latin typeface="Times New Roman" panose="02020603050405020304" pitchFamily="18" charset="0"/>
              </a:rPr>
              <a:t>Lærdal</a:t>
            </a:r>
            <a:r>
              <a:rPr lang="en-US" sz="2400" b="0" i="0" u="none" strike="noStrike" baseline="0" dirty="0">
                <a:latin typeface="Times New Roman" panose="02020603050405020304" pitchFamily="18" charset="0"/>
              </a:rPr>
              <a:t> and </a:t>
            </a:r>
            <a:r>
              <a:rPr lang="en-US" sz="2400" b="0" i="0" u="none" strike="noStrike" baseline="0" dirty="0" err="1">
                <a:latin typeface="Times New Roman" panose="02020603050405020304" pitchFamily="18" charset="0"/>
              </a:rPr>
              <a:t>Aurland</a:t>
            </a:r>
            <a:r>
              <a:rPr lang="en-US" sz="2400" b="0" i="0" u="none" strike="noStrike" baseline="0" dirty="0">
                <a:latin typeface="Times New Roman" panose="02020603050405020304" pitchFamily="18" charset="0"/>
              </a:rPr>
              <a:t> is the 24.5km long </a:t>
            </a:r>
            <a:r>
              <a:rPr lang="en-US" sz="2400" b="0" i="0" u="none" strike="noStrike" baseline="0" dirty="0" err="1">
                <a:latin typeface="Times New Roman" panose="02020603050405020304" pitchFamily="18" charset="0"/>
              </a:rPr>
              <a:t>Lærdal</a:t>
            </a:r>
            <a:r>
              <a:rPr lang="en-US" sz="2400" b="0" i="0" u="none" strike="noStrike" baseline="0" dirty="0">
                <a:latin typeface="Times New Roman" panose="02020603050405020304" pitchFamily="18" charset="0"/>
              </a:rPr>
              <a:t> Tunnel. </a:t>
            </a:r>
          </a:p>
          <a:p>
            <a:r>
              <a:rPr lang="en-US" sz="2400" b="0" i="0" u="none" strike="noStrike" baseline="0" dirty="0">
                <a:latin typeface="Times New Roman" panose="02020603050405020304" pitchFamily="18" charset="0"/>
              </a:rPr>
              <a:t>With unique features to help manage the mental drain on drivers, the design has been admired throughout the world. </a:t>
            </a:r>
          </a:p>
          <a:p>
            <a:r>
              <a:rPr lang="en-US" sz="2400" b="0" i="0" u="none" strike="noStrike" baseline="0" dirty="0">
                <a:latin typeface="Times New Roman" panose="02020603050405020304" pitchFamily="18" charset="0"/>
              </a:rPr>
              <a:t>Every 6 </a:t>
            </a:r>
            <a:r>
              <a:rPr lang="en-US" sz="2400" b="0" i="0" u="none" strike="noStrike" baseline="0" dirty="0" err="1">
                <a:latin typeface="Times New Roman" panose="02020603050405020304" pitchFamily="18" charset="0"/>
              </a:rPr>
              <a:t>kilometres</a:t>
            </a:r>
            <a:r>
              <a:rPr lang="en-US" sz="2400" b="0" i="0" u="none" strike="noStrike" baseline="0" dirty="0">
                <a:latin typeface="Times New Roman" panose="02020603050405020304" pitchFamily="18" charset="0"/>
              </a:rPr>
              <a:t> you’ll come across caves that break up the monotony of the tunnel, and the lighting also changes throughout to try and keep the drive interesting. </a:t>
            </a:r>
            <a:endParaRPr lang="en-US" sz="2400" dirty="0"/>
          </a:p>
        </p:txBody>
      </p:sp>
      <p:pic>
        <p:nvPicPr>
          <p:cNvPr id="5" name="Picture 4" descr="A blue sign with white text&#10;&#10;Description automatically generated">
            <a:extLst>
              <a:ext uri="{FF2B5EF4-FFF2-40B4-BE49-F238E27FC236}">
                <a16:creationId xmlns:a16="http://schemas.microsoft.com/office/drawing/2014/main" id="{8A4FCA50-72F5-3B0D-DC58-A5EF1DBFE4F8}"/>
              </a:ext>
            </a:extLst>
          </p:cNvPr>
          <p:cNvPicPr>
            <a:picLocks noChangeAspect="1"/>
          </p:cNvPicPr>
          <p:nvPr/>
        </p:nvPicPr>
        <p:blipFill rotWithShape="1">
          <a:blip r:embed="rId2">
            <a:extLst>
              <a:ext uri="{28A0092B-C50C-407E-A947-70E740481C1C}">
                <a14:useLocalDpi xmlns:a14="http://schemas.microsoft.com/office/drawing/2010/main" val="0"/>
              </a:ext>
            </a:extLst>
          </a:blip>
          <a:srcRect t="5062" r="-1" b="19275"/>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7" name="Picture 6" descr="A tunnel with lights and cars&#10;&#10;Description automatically generated with medium confidence">
            <a:extLst>
              <a:ext uri="{FF2B5EF4-FFF2-40B4-BE49-F238E27FC236}">
                <a16:creationId xmlns:a16="http://schemas.microsoft.com/office/drawing/2014/main" id="{7260D56B-112A-2A4D-6551-10B4AF342AEF}"/>
              </a:ext>
            </a:extLst>
          </p:cNvPr>
          <p:cNvPicPr>
            <a:picLocks noChangeAspect="1"/>
          </p:cNvPicPr>
          <p:nvPr/>
        </p:nvPicPr>
        <p:blipFill rotWithShape="1">
          <a:blip r:embed="rId3">
            <a:extLst>
              <a:ext uri="{28A0092B-C50C-407E-A947-70E740481C1C}">
                <a14:useLocalDpi xmlns:a14="http://schemas.microsoft.com/office/drawing/2010/main" val="0"/>
              </a:ext>
            </a:extLst>
          </a:blip>
          <a:srcRect t="25448" b="19674"/>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167741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unset over a body of water&#10;&#10;Description automatically generated">
            <a:extLst>
              <a:ext uri="{FF2B5EF4-FFF2-40B4-BE49-F238E27FC236}">
                <a16:creationId xmlns:a16="http://schemas.microsoft.com/office/drawing/2014/main" id="{B10DE1C8-FDA3-CC7C-C84D-4D03C311AE97}"/>
              </a:ext>
            </a:extLst>
          </p:cNvPr>
          <p:cNvPicPr>
            <a:picLocks noChangeAspect="1"/>
          </p:cNvPicPr>
          <p:nvPr/>
        </p:nvPicPr>
        <p:blipFill rotWithShape="1">
          <a:blip r:embed="rId2">
            <a:extLst>
              <a:ext uri="{28A0092B-C50C-407E-A947-70E740481C1C}">
                <a14:useLocalDpi xmlns:a14="http://schemas.microsoft.com/office/drawing/2010/main" val="0"/>
              </a:ext>
            </a:extLst>
          </a:blip>
          <a:srcRect t="5436"/>
          <a:stretch/>
        </p:blipFill>
        <p:spPr>
          <a:xfrm>
            <a:off x="2522356"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E2F8FF-89D6-03A7-5856-79CB65109927}"/>
              </a:ext>
            </a:extLst>
          </p:cNvPr>
          <p:cNvSpPr>
            <a:spLocks noGrp="1"/>
          </p:cNvSpPr>
          <p:nvPr>
            <p:ph type="title"/>
          </p:nvPr>
        </p:nvSpPr>
        <p:spPr>
          <a:xfrm>
            <a:off x="0" y="365125"/>
            <a:ext cx="4660389" cy="1128009"/>
          </a:xfrm>
        </p:spPr>
        <p:txBody>
          <a:bodyPr>
            <a:normAutofit/>
          </a:bodyPr>
          <a:lstStyle/>
          <a:p>
            <a:pPr algn="ctr"/>
            <a:r>
              <a:rPr lang="en-US" sz="4000" b="0" i="0" u="none" strike="noStrike" baseline="0" dirty="0">
                <a:latin typeface="Times New Roman" panose="02020603050405020304" pitchFamily="18" charset="0"/>
              </a:rPr>
              <a:t>Midnight Sun</a:t>
            </a:r>
            <a:endParaRPr lang="en-US" sz="4000" dirty="0"/>
          </a:p>
        </p:txBody>
      </p:sp>
      <p:sp>
        <p:nvSpPr>
          <p:cNvPr id="3" name="Content Placeholder 2">
            <a:extLst>
              <a:ext uri="{FF2B5EF4-FFF2-40B4-BE49-F238E27FC236}">
                <a16:creationId xmlns:a16="http://schemas.microsoft.com/office/drawing/2014/main" id="{A1282D75-45AE-2162-5CB4-F603AE1879BE}"/>
              </a:ext>
            </a:extLst>
          </p:cNvPr>
          <p:cNvSpPr>
            <a:spLocks noGrp="1"/>
          </p:cNvSpPr>
          <p:nvPr>
            <p:ph idx="1"/>
          </p:nvPr>
        </p:nvSpPr>
        <p:spPr>
          <a:xfrm>
            <a:off x="115748" y="1388962"/>
            <a:ext cx="4544642" cy="5301205"/>
          </a:xfrm>
        </p:spPr>
        <p:txBody>
          <a:bodyPr>
            <a:noAutofit/>
          </a:bodyPr>
          <a:lstStyle/>
          <a:p>
            <a:r>
              <a:rPr lang="en-US" sz="2400" b="0" i="0" u="none" strike="noStrike" baseline="0" dirty="0">
                <a:latin typeface="Times New Roman" panose="02020603050405020304" pitchFamily="18" charset="0"/>
              </a:rPr>
              <a:t>Norway is home to the Midnight Sun phenomenon that occurs in summer around the Arctic circle and is a period of time where the sun never sets. </a:t>
            </a:r>
          </a:p>
          <a:p>
            <a:r>
              <a:rPr lang="en-US" sz="2400" b="0" i="0" u="none" strike="noStrike" baseline="0" dirty="0">
                <a:latin typeface="Times New Roman" panose="02020603050405020304" pitchFamily="18" charset="0"/>
              </a:rPr>
              <a:t>Due to its northern location, you can also experience this phenomenon in Svalbard in Norway’s north. Here, the sun doesn’t set at all between 20 April and 22 August each year! </a:t>
            </a:r>
          </a:p>
          <a:p>
            <a:r>
              <a:rPr lang="en-US" sz="2400" b="0" i="0" u="none" strike="noStrike" baseline="0" dirty="0">
                <a:latin typeface="Times New Roman" panose="02020603050405020304" pitchFamily="18" charset="0"/>
              </a:rPr>
              <a:t>Some parts of Norway only get 3 hours of sunshine a day in winter… or none at all!</a:t>
            </a:r>
          </a:p>
        </p:txBody>
      </p:sp>
    </p:spTree>
    <p:extLst>
      <p:ext uri="{BB962C8B-B14F-4D97-AF65-F5344CB8AC3E}">
        <p14:creationId xmlns:p14="http://schemas.microsoft.com/office/powerpoint/2010/main" val="102232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een and purple aurora borealis over a lake&#10;&#10;Description automatically generated">
            <a:extLst>
              <a:ext uri="{FF2B5EF4-FFF2-40B4-BE49-F238E27FC236}">
                <a16:creationId xmlns:a16="http://schemas.microsoft.com/office/drawing/2014/main" id="{76C749EF-3F75-CC97-5F68-D56D018D849E}"/>
              </a:ext>
            </a:extLst>
          </p:cNvPr>
          <p:cNvPicPr>
            <a:picLocks noChangeAspect="1"/>
          </p:cNvPicPr>
          <p:nvPr/>
        </p:nvPicPr>
        <p:blipFill rotWithShape="1">
          <a:blip r:embed="rId3">
            <a:extLst>
              <a:ext uri="{28A0092B-C50C-407E-A947-70E740481C1C}">
                <a14:useLocalDpi xmlns:a14="http://schemas.microsoft.com/office/drawing/2010/main" val="0"/>
              </a:ext>
            </a:extLst>
          </a:blip>
          <a:srcRect l="6589" r="-1" b="-1"/>
          <a:stretch/>
        </p:blipFill>
        <p:spPr>
          <a:xfrm>
            <a:off x="3437680" y="10"/>
            <a:ext cx="8754317"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E2F8FF-89D6-03A7-5856-79CB65109927}"/>
              </a:ext>
            </a:extLst>
          </p:cNvPr>
          <p:cNvSpPr>
            <a:spLocks noGrp="1"/>
          </p:cNvSpPr>
          <p:nvPr>
            <p:ph type="title"/>
          </p:nvPr>
        </p:nvSpPr>
        <p:spPr>
          <a:xfrm>
            <a:off x="0" y="260952"/>
            <a:ext cx="4660390" cy="1162733"/>
          </a:xfrm>
        </p:spPr>
        <p:txBody>
          <a:bodyPr>
            <a:normAutofit/>
          </a:bodyPr>
          <a:lstStyle/>
          <a:p>
            <a:pPr algn="ctr"/>
            <a:r>
              <a:rPr lang="en-US" sz="4000" b="1" i="0" u="none" strike="noStrike" baseline="0" dirty="0">
                <a:latin typeface="Times New Roman" panose="02020603050405020304" pitchFamily="18" charset="0"/>
              </a:rPr>
              <a:t>Northen </a:t>
            </a:r>
            <a:r>
              <a:rPr lang="en-US" sz="4000" b="1" dirty="0">
                <a:latin typeface="Times New Roman" panose="02020603050405020304" pitchFamily="18" charset="0"/>
              </a:rPr>
              <a:t>Lights</a:t>
            </a:r>
            <a:endParaRPr lang="en-US" sz="4000" dirty="0"/>
          </a:p>
        </p:txBody>
      </p:sp>
      <p:sp>
        <p:nvSpPr>
          <p:cNvPr id="3" name="Content Placeholder 2">
            <a:extLst>
              <a:ext uri="{FF2B5EF4-FFF2-40B4-BE49-F238E27FC236}">
                <a16:creationId xmlns:a16="http://schemas.microsoft.com/office/drawing/2014/main" id="{A1282D75-45AE-2162-5CB4-F603AE1879BE}"/>
              </a:ext>
            </a:extLst>
          </p:cNvPr>
          <p:cNvSpPr>
            <a:spLocks noGrp="1"/>
          </p:cNvSpPr>
          <p:nvPr>
            <p:ph idx="1"/>
          </p:nvPr>
        </p:nvSpPr>
        <p:spPr>
          <a:xfrm>
            <a:off x="190005" y="1307939"/>
            <a:ext cx="4844981" cy="5550051"/>
          </a:xfrm>
        </p:spPr>
        <p:txBody>
          <a:bodyPr>
            <a:noAutofit/>
          </a:bodyPr>
          <a:lstStyle/>
          <a:p>
            <a:pPr>
              <a:lnSpc>
                <a:spcPct val="110000"/>
              </a:lnSpc>
            </a:pPr>
            <a:r>
              <a:rPr lang="en-US" sz="2400" b="0" i="0" u="none" strike="noStrike" baseline="0" dirty="0">
                <a:latin typeface="Times New Roman" panose="02020603050405020304" pitchFamily="18" charset="0"/>
                <a:cs typeface="Times New Roman" panose="02020603050405020304" pitchFamily="18" charset="0"/>
              </a:rPr>
              <a:t>Scandinavia puts on quite a show year-round, and it's free. </a:t>
            </a:r>
            <a:r>
              <a:rPr lang="en-US" sz="2400" dirty="0">
                <a:latin typeface="Times New Roman" panose="02020603050405020304" pitchFamily="18" charset="0"/>
                <a:cs typeface="Times New Roman" panose="02020603050405020304" pitchFamily="18" charset="0"/>
              </a:rPr>
              <a:t>The northern lights are an atmospheric phenomenon that's regarded as the Holy Grail of skywatching.</a:t>
            </a:r>
          </a:p>
          <a:p>
            <a:pPr>
              <a:lnSpc>
                <a:spcPct val="110000"/>
              </a:lnSpc>
            </a:pPr>
            <a:r>
              <a:rPr lang="en-US" sz="2400" dirty="0">
                <a:latin typeface="Times New Roman" panose="02020603050405020304" pitchFamily="18" charset="0"/>
                <a:cs typeface="Times New Roman" panose="02020603050405020304" pitchFamily="18" charset="0"/>
              </a:rPr>
              <a:t>The northern lights, or the aurora borealis, are beautiful dancing ribbons of light that have captivated people for millennia. </a:t>
            </a:r>
          </a:p>
          <a:p>
            <a:pPr>
              <a:lnSpc>
                <a:spcPct val="110000"/>
              </a:lnSpc>
            </a:pPr>
            <a:r>
              <a:rPr lang="en-US" sz="2400" dirty="0">
                <a:latin typeface="Times New Roman" panose="02020603050405020304" pitchFamily="18" charset="0"/>
                <a:cs typeface="Times New Roman" panose="02020603050405020304" pitchFamily="18" charset="0"/>
              </a:rPr>
              <a:t>The northern lights are created when energized particles from the S</a:t>
            </a:r>
            <a:r>
              <a:rPr lang="en-US" sz="2400" u="sng" dirty="0">
                <a:latin typeface="Times New Roman" panose="02020603050405020304" pitchFamily="18" charset="0"/>
                <a:cs typeface="Times New Roman" panose="02020603050405020304" pitchFamily="18" charset="0"/>
              </a:rPr>
              <a:t>un</a:t>
            </a:r>
            <a:r>
              <a:rPr lang="en-US" sz="2400" dirty="0">
                <a:latin typeface="Times New Roman" panose="02020603050405020304" pitchFamily="18" charset="0"/>
                <a:cs typeface="Times New Roman" panose="02020603050405020304" pitchFamily="18" charset="0"/>
              </a:rPr>
              <a:t> slam into Earth's upper atmosphere.</a:t>
            </a:r>
          </a:p>
        </p:txBody>
      </p:sp>
    </p:spTree>
    <p:extLst>
      <p:ext uri="{BB962C8B-B14F-4D97-AF65-F5344CB8AC3E}">
        <p14:creationId xmlns:p14="http://schemas.microsoft.com/office/powerpoint/2010/main" val="428643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B34B9-6CAA-68D2-E3FE-9D117D4F03AE}"/>
              </a:ext>
            </a:extLst>
          </p:cNvPr>
          <p:cNvSpPr>
            <a:spLocks noGrp="1"/>
          </p:cNvSpPr>
          <p:nvPr>
            <p:ph type="title"/>
          </p:nvPr>
        </p:nvSpPr>
        <p:spPr/>
        <p:txBody>
          <a:bodyPr/>
          <a:lstStyle/>
          <a:p>
            <a:r>
              <a:rPr lang="en-US" sz="4400" b="1" i="0" u="none" strike="noStrike" baseline="0" dirty="0">
                <a:solidFill>
                  <a:srgbClr val="000000"/>
                </a:solidFill>
                <a:latin typeface="Times New Roman" panose="02020603050405020304" pitchFamily="18" charset="0"/>
              </a:rPr>
              <a:t>Norway dominates in the Winter Olympics</a:t>
            </a:r>
            <a:endParaRPr lang="en-US" dirty="0"/>
          </a:p>
        </p:txBody>
      </p:sp>
      <p:sp>
        <p:nvSpPr>
          <p:cNvPr id="3" name="Content Placeholder 2">
            <a:extLst>
              <a:ext uri="{FF2B5EF4-FFF2-40B4-BE49-F238E27FC236}">
                <a16:creationId xmlns:a16="http://schemas.microsoft.com/office/drawing/2014/main" id="{7FEC9FE7-F4E1-9F96-9078-DE985AAEEA66}"/>
              </a:ext>
            </a:extLst>
          </p:cNvPr>
          <p:cNvSpPr>
            <a:spLocks noGrp="1"/>
          </p:cNvSpPr>
          <p:nvPr>
            <p:ph idx="1"/>
          </p:nvPr>
        </p:nvSpPr>
        <p:spPr>
          <a:xfrm>
            <a:off x="261257" y="1603169"/>
            <a:ext cx="11092543" cy="1825831"/>
          </a:xfrm>
        </p:spPr>
        <p:txBody>
          <a:bodyPr>
            <a:normAutofit/>
          </a:bodyPr>
          <a:lstStyle/>
          <a:p>
            <a:r>
              <a:rPr lang="en-US" sz="2400" b="0" i="0" u="none" strike="noStrike" baseline="0" dirty="0">
                <a:solidFill>
                  <a:srgbClr val="000000"/>
                </a:solidFill>
                <a:latin typeface="Times New Roman" panose="02020603050405020304" pitchFamily="18" charset="0"/>
              </a:rPr>
              <a:t>Since the Winter Olympics first began back in 1924, Norway has won a total of 368 medals, including 132 gold, which is far more than any other country. Cross-country skiing and speed skating are the country’s specialties, with more than half of the medals coming from these two </a:t>
            </a:r>
            <a:br>
              <a:rPr lang="en-US" sz="2400" b="0" i="0" u="none" strike="noStrike" baseline="0" dirty="0">
                <a:solidFill>
                  <a:srgbClr val="000000"/>
                </a:solidFill>
                <a:latin typeface="Times New Roman" panose="02020603050405020304" pitchFamily="18" charset="0"/>
              </a:rPr>
            </a:br>
            <a:r>
              <a:rPr lang="en-US" sz="2400" b="0" i="0" u="none" strike="noStrike" baseline="0" dirty="0">
                <a:solidFill>
                  <a:srgbClr val="000000"/>
                </a:solidFill>
                <a:latin typeface="Times New Roman" panose="02020603050405020304" pitchFamily="18" charset="0"/>
              </a:rPr>
              <a:t>sports. </a:t>
            </a:r>
          </a:p>
          <a:p>
            <a:endParaRPr lang="en-US" sz="2400" dirty="0"/>
          </a:p>
        </p:txBody>
      </p:sp>
      <p:pic>
        <p:nvPicPr>
          <p:cNvPr id="5" name="Picture 4" descr="A group of people in ski suits&#10;&#10;Description automatically generated">
            <a:extLst>
              <a:ext uri="{FF2B5EF4-FFF2-40B4-BE49-F238E27FC236}">
                <a16:creationId xmlns:a16="http://schemas.microsoft.com/office/drawing/2014/main" id="{3AB733A6-3C6B-8F5E-B7AD-DCE21B7C2B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0753" y="2648439"/>
            <a:ext cx="7501247" cy="4209561"/>
          </a:xfrm>
          <a:prstGeom prst="rect">
            <a:avLst/>
          </a:prstGeom>
        </p:spPr>
      </p:pic>
      <p:sp>
        <p:nvSpPr>
          <p:cNvPr id="7" name="TextBox 6">
            <a:extLst>
              <a:ext uri="{FF2B5EF4-FFF2-40B4-BE49-F238E27FC236}">
                <a16:creationId xmlns:a16="http://schemas.microsoft.com/office/drawing/2014/main" id="{33B973C2-3AF9-00BF-36BF-2E8518527A60}"/>
              </a:ext>
            </a:extLst>
          </p:cNvPr>
          <p:cNvSpPr txBox="1"/>
          <p:nvPr/>
        </p:nvSpPr>
        <p:spPr>
          <a:xfrm>
            <a:off x="261258" y="3562816"/>
            <a:ext cx="4429496" cy="230832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 the last two Winter Olympics, Norway reset the records for total medals a single Winter Games (39) and gold medals at a single Winter Games (16).</a:t>
            </a:r>
          </a:p>
        </p:txBody>
      </p:sp>
    </p:spTree>
    <p:extLst>
      <p:ext uri="{BB962C8B-B14F-4D97-AF65-F5344CB8AC3E}">
        <p14:creationId xmlns:p14="http://schemas.microsoft.com/office/powerpoint/2010/main" val="3945356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A06AC9-CC9C-B0C9-B8B6-9A60BA12A9E0}"/>
              </a:ext>
            </a:extLst>
          </p:cNvPr>
          <p:cNvSpPr>
            <a:spLocks noGrp="1"/>
          </p:cNvSpPr>
          <p:nvPr>
            <p:ph type="title"/>
          </p:nvPr>
        </p:nvSpPr>
        <p:spPr>
          <a:xfrm>
            <a:off x="640080" y="4777739"/>
            <a:ext cx="3418990" cy="1412119"/>
          </a:xfrm>
        </p:spPr>
        <p:txBody>
          <a:bodyPr>
            <a:normAutofit/>
          </a:bodyPr>
          <a:lstStyle/>
          <a:p>
            <a:r>
              <a:rPr lang="en-US" sz="4800" dirty="0">
                <a:latin typeface="Times New Roman" panose="02020603050405020304" pitchFamily="18" charset="0"/>
              </a:rPr>
              <a:t>R</a:t>
            </a:r>
            <a:r>
              <a:rPr lang="en-US" sz="4800" b="0" i="0" u="none" strike="noStrike" baseline="0" dirty="0">
                <a:latin typeface="Times New Roman" panose="02020603050405020304" pitchFamily="18" charset="0"/>
              </a:rPr>
              <a:t>eindeer Herders</a:t>
            </a:r>
            <a:endParaRPr lang="en-US" sz="4800" dirty="0"/>
          </a:p>
        </p:txBody>
      </p:sp>
      <p:pic>
        <p:nvPicPr>
          <p:cNvPr id="5" name="Picture 4" descr="A herd of reindeer in the snow&#10;&#10;Description automatically generated">
            <a:extLst>
              <a:ext uri="{FF2B5EF4-FFF2-40B4-BE49-F238E27FC236}">
                <a16:creationId xmlns:a16="http://schemas.microsoft.com/office/drawing/2014/main" id="{F0A3D5F7-8EC5-4928-B464-45DAB0C44ED5}"/>
              </a:ext>
            </a:extLst>
          </p:cNvPr>
          <p:cNvPicPr>
            <a:picLocks noChangeAspect="1"/>
          </p:cNvPicPr>
          <p:nvPr/>
        </p:nvPicPr>
        <p:blipFill rotWithShape="1">
          <a:blip r:embed="rId2">
            <a:extLst>
              <a:ext uri="{28A0092B-C50C-407E-A947-70E740481C1C}">
                <a14:useLocalDpi xmlns:a14="http://schemas.microsoft.com/office/drawing/2010/main" val="0"/>
              </a:ext>
            </a:extLst>
          </a:blip>
          <a:srcRect t="33512" b="10475"/>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4D188AE-FFCA-15EC-1D5D-85DEF780F985}"/>
              </a:ext>
            </a:extLst>
          </p:cNvPr>
          <p:cNvSpPr>
            <a:spLocks noGrp="1"/>
          </p:cNvSpPr>
          <p:nvPr>
            <p:ph idx="1"/>
          </p:nvPr>
        </p:nvSpPr>
        <p:spPr>
          <a:xfrm>
            <a:off x="4654294" y="4777739"/>
            <a:ext cx="7386334" cy="1741814"/>
          </a:xfrm>
        </p:spPr>
        <p:txBody>
          <a:bodyPr anchor="ctr">
            <a:noAutofit/>
          </a:bodyPr>
          <a:lstStyle/>
          <a:p>
            <a:r>
              <a:rPr lang="en-US" sz="2400" b="0" i="0" u="none" strike="noStrike" baseline="0" dirty="0">
                <a:latin typeface="Times New Roman" panose="02020603050405020304" pitchFamily="18" charset="0"/>
              </a:rPr>
              <a:t>Norway has the most reindeer herders in the whole world. The habitants and herders have a great relationship. People were initially hunting the reindeer. Later they started domesticating them, then finally breeding them</a:t>
            </a:r>
            <a:endParaRPr lang="en-US" sz="2400" dirty="0"/>
          </a:p>
        </p:txBody>
      </p:sp>
    </p:spTree>
    <p:extLst>
      <p:ext uri="{BB962C8B-B14F-4D97-AF65-F5344CB8AC3E}">
        <p14:creationId xmlns:p14="http://schemas.microsoft.com/office/powerpoint/2010/main" val="2408136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38650E-20C7-4AD7-30C9-3984A558C893}"/>
              </a:ext>
            </a:extLst>
          </p:cNvPr>
          <p:cNvSpPr>
            <a:spLocks noGrp="1"/>
          </p:cNvSpPr>
          <p:nvPr>
            <p:ph type="title"/>
          </p:nvPr>
        </p:nvSpPr>
        <p:spPr>
          <a:xfrm>
            <a:off x="0" y="208344"/>
            <a:ext cx="6857796" cy="1203767"/>
          </a:xfrm>
        </p:spPr>
        <p:txBody>
          <a:bodyPr anchor="ctr">
            <a:normAutofit/>
          </a:bodyPr>
          <a:lstStyle/>
          <a:p>
            <a:pPr algn="ctr"/>
            <a:r>
              <a:rPr lang="en-US" sz="4000" b="1" i="0" u="none" strike="noStrike" baseline="0" dirty="0">
                <a:latin typeface="Times New Roman" panose="02020603050405020304" pitchFamily="18" charset="0"/>
              </a:rPr>
              <a:t>Sweden </a:t>
            </a:r>
            <a:endParaRPr lang="en-US" sz="4000" dirty="0"/>
          </a:p>
        </p:txBody>
      </p:sp>
      <p:sp>
        <p:nvSpPr>
          <p:cNvPr id="3" name="Content Placeholder 2">
            <a:extLst>
              <a:ext uri="{FF2B5EF4-FFF2-40B4-BE49-F238E27FC236}">
                <a16:creationId xmlns:a16="http://schemas.microsoft.com/office/drawing/2014/main" id="{ECB06C4D-C573-ECFC-58C1-9830B2F2F53C}"/>
              </a:ext>
            </a:extLst>
          </p:cNvPr>
          <p:cNvSpPr>
            <a:spLocks noGrp="1"/>
          </p:cNvSpPr>
          <p:nvPr>
            <p:ph idx="1"/>
          </p:nvPr>
        </p:nvSpPr>
        <p:spPr>
          <a:xfrm>
            <a:off x="185196" y="1192192"/>
            <a:ext cx="6516546" cy="5457464"/>
          </a:xfrm>
        </p:spPr>
        <p:txBody>
          <a:bodyPr anchor="t">
            <a:noAutofit/>
          </a:bodyPr>
          <a:lstStyle/>
          <a:p>
            <a:r>
              <a:rPr lang="en-US" sz="2400" b="0" i="0" u="none" strike="noStrike" baseline="0" dirty="0">
                <a:latin typeface="Times New Roman" panose="02020603050405020304" pitchFamily="18" charset="0"/>
              </a:rPr>
              <a:t>Stockholm is known as the ‘Venice of the North’ Sweden’s elegant capital is located on the south-east coast, on the Baltic Sea. Spread across 14 islands of distinctly different character, and connected by 57 bridges, it’s easy to see why it is often referred to as the ‘Venice of the North’. </a:t>
            </a:r>
          </a:p>
          <a:p>
            <a:r>
              <a:rPr lang="en-US" sz="2400" b="0" i="0" u="none" strike="noStrike" baseline="0" dirty="0">
                <a:latin typeface="Times New Roman" panose="02020603050405020304" pitchFamily="18" charset="0"/>
              </a:rPr>
              <a:t>Europe’s oldest national parks are in Sweden With so much incredible natural beauty across the country, we can understand why in 1909 Sweden was the first country to establish national parks. In that year, nine national parks were created, but today there are 29 that cover a combined area of 731,589 hectares. </a:t>
            </a:r>
          </a:p>
        </p:txBody>
      </p:sp>
      <p:pic>
        <p:nvPicPr>
          <p:cNvPr id="5" name="Picture 4" descr="A boat on the water next to a city&#10;&#10;Description automatically generated">
            <a:extLst>
              <a:ext uri="{FF2B5EF4-FFF2-40B4-BE49-F238E27FC236}">
                <a16:creationId xmlns:a16="http://schemas.microsoft.com/office/drawing/2014/main" id="{48F30E5A-94B6-78EE-0B36-D3F013274E9A}"/>
              </a:ext>
            </a:extLst>
          </p:cNvPr>
          <p:cNvPicPr>
            <a:picLocks noChangeAspect="1"/>
          </p:cNvPicPr>
          <p:nvPr/>
        </p:nvPicPr>
        <p:blipFill rotWithShape="1">
          <a:blip r:embed="rId2">
            <a:extLst>
              <a:ext uri="{28A0092B-C50C-407E-A947-70E740481C1C}">
                <a14:useLocalDpi xmlns:a14="http://schemas.microsoft.com/office/drawing/2010/main" val="0"/>
              </a:ext>
            </a:extLst>
          </a:blip>
          <a:srcRect l="17104" r="24652"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212151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97A57-8E7B-813E-1C42-00EDC0F61225}"/>
              </a:ext>
            </a:extLst>
          </p:cNvPr>
          <p:cNvSpPr>
            <a:spLocks noGrp="1"/>
          </p:cNvSpPr>
          <p:nvPr>
            <p:ph type="title"/>
          </p:nvPr>
        </p:nvSpPr>
        <p:spPr>
          <a:xfrm>
            <a:off x="0" y="365126"/>
            <a:ext cx="12192000" cy="1012262"/>
          </a:xfrm>
        </p:spPr>
        <p:txBody>
          <a:bodyPr/>
          <a:lstStyle/>
          <a:p>
            <a:pPr algn="ctr"/>
            <a:r>
              <a:rPr lang="en-US" sz="4400" b="0" i="0" u="none" strike="noStrike" baseline="0" dirty="0">
                <a:solidFill>
                  <a:srgbClr val="000000"/>
                </a:solidFill>
                <a:latin typeface="Times New Roman" panose="02020603050405020304" pitchFamily="18" charset="0"/>
              </a:rPr>
              <a:t>Denmark </a:t>
            </a:r>
            <a:endParaRPr lang="en-US" dirty="0"/>
          </a:p>
        </p:txBody>
      </p:sp>
      <p:sp>
        <p:nvSpPr>
          <p:cNvPr id="3" name="Content Placeholder 2">
            <a:extLst>
              <a:ext uri="{FF2B5EF4-FFF2-40B4-BE49-F238E27FC236}">
                <a16:creationId xmlns:a16="http://schemas.microsoft.com/office/drawing/2014/main" id="{E7F1D806-BF86-0D91-3543-5F0C28908C75}"/>
              </a:ext>
            </a:extLst>
          </p:cNvPr>
          <p:cNvSpPr>
            <a:spLocks noGrp="1"/>
          </p:cNvSpPr>
          <p:nvPr>
            <p:ph idx="1"/>
          </p:nvPr>
        </p:nvSpPr>
        <p:spPr>
          <a:xfrm>
            <a:off x="173620" y="1377388"/>
            <a:ext cx="11783028" cy="1747777"/>
          </a:xfrm>
        </p:spPr>
        <p:txBody>
          <a:bodyPr>
            <a:normAutofit/>
          </a:bodyPr>
          <a:lstStyle/>
          <a:p>
            <a:r>
              <a:rPr lang="en-US" sz="2400" b="0" i="0" u="none" strike="noStrike" baseline="0" dirty="0">
                <a:solidFill>
                  <a:srgbClr val="000000"/>
                </a:solidFill>
                <a:latin typeface="Times New Roman" panose="02020603050405020304" pitchFamily="18" charset="0"/>
              </a:rPr>
              <a:t>The Danish monarchy is one of the oldest in the world The Danish Monarchy began way back in the year 935, and is still in place today. Beginning as an elective monarchy, it changed to a hereditary monarchy in the 17th century, before becoming the constitutional monarchy it remains as today in 1849. </a:t>
            </a:r>
          </a:p>
          <a:p>
            <a:pPr marL="0" indent="0">
              <a:buNone/>
            </a:pPr>
            <a:endParaRPr lang="en-US" sz="2400" dirty="0"/>
          </a:p>
        </p:txBody>
      </p:sp>
      <p:pic>
        <p:nvPicPr>
          <p:cNvPr id="5" name="Picture 4" descr="A family tree with names and pictures&#10;&#10;Description automatically generated">
            <a:extLst>
              <a:ext uri="{FF2B5EF4-FFF2-40B4-BE49-F238E27FC236}">
                <a16:creationId xmlns:a16="http://schemas.microsoft.com/office/drawing/2014/main" id="{40D84C06-14D2-8187-9B31-9E4B54F94B83}"/>
              </a:ext>
            </a:extLst>
          </p:cNvPr>
          <p:cNvPicPr>
            <a:picLocks noChangeAspect="1"/>
          </p:cNvPicPr>
          <p:nvPr/>
        </p:nvPicPr>
        <p:blipFill rotWithShape="1">
          <a:blip r:embed="rId2">
            <a:extLst>
              <a:ext uri="{28A0092B-C50C-407E-A947-70E740481C1C}">
                <a14:useLocalDpi xmlns:a14="http://schemas.microsoft.com/office/drawing/2010/main" val="0"/>
              </a:ext>
            </a:extLst>
          </a:blip>
          <a:srcRect l="2508" t="3881" r="2546" b="4135"/>
          <a:stretch/>
        </p:blipFill>
        <p:spPr>
          <a:xfrm>
            <a:off x="5795828" y="2482248"/>
            <a:ext cx="6396172" cy="4184770"/>
          </a:xfrm>
          <a:prstGeom prst="rect">
            <a:avLst/>
          </a:prstGeom>
        </p:spPr>
      </p:pic>
      <p:sp>
        <p:nvSpPr>
          <p:cNvPr id="7" name="TextBox 6">
            <a:extLst>
              <a:ext uri="{FF2B5EF4-FFF2-40B4-BE49-F238E27FC236}">
                <a16:creationId xmlns:a16="http://schemas.microsoft.com/office/drawing/2014/main" id="{C0614728-9FFC-CE0C-E548-B9024B237660}"/>
              </a:ext>
            </a:extLst>
          </p:cNvPr>
          <p:cNvSpPr txBox="1"/>
          <p:nvPr/>
        </p:nvSpPr>
        <p:spPr>
          <a:xfrm>
            <a:off x="173620" y="2937098"/>
            <a:ext cx="5622208" cy="2308324"/>
          </a:xfrm>
          <a:prstGeom prst="rect">
            <a:avLst/>
          </a:prstGeom>
          <a:noFill/>
        </p:spPr>
        <p:txBody>
          <a:bodyPr wrap="square">
            <a:spAutoFit/>
          </a:bodyPr>
          <a:lstStyle/>
          <a:p>
            <a:pPr marL="342900" indent="-342900">
              <a:buFont typeface="Arial" panose="020B0604020202020204" pitchFamily="34" charset="0"/>
              <a:buChar char="•"/>
            </a:pPr>
            <a:r>
              <a:rPr lang="en-US" sz="2400" b="0" i="0" u="none" strike="noStrike" baseline="0" dirty="0">
                <a:solidFill>
                  <a:srgbClr val="000000"/>
                </a:solidFill>
                <a:latin typeface="Times New Roman" panose="02020603050405020304" pitchFamily="18" charset="0"/>
              </a:rPr>
              <a:t>The Danish flag is the oldest in the world Denmark’s iconic red flag with a white cross is thought to have first appeared back in 1219, inspiring the Dane’s to victory against Latvia in the Battle of </a:t>
            </a:r>
            <a:r>
              <a:rPr lang="en-US" sz="2400" b="0" i="0" u="none" strike="noStrike" baseline="0" dirty="0" err="1">
                <a:solidFill>
                  <a:srgbClr val="000000"/>
                </a:solidFill>
                <a:latin typeface="Times New Roman" panose="02020603050405020304" pitchFamily="18" charset="0"/>
              </a:rPr>
              <a:t>Lyndanisse</a:t>
            </a:r>
            <a:r>
              <a:rPr lang="en-US" sz="2400" b="0" i="0" u="none" strike="noStrike" baseline="0" dirty="0">
                <a:solidFill>
                  <a:srgbClr val="000000"/>
                </a:solidFill>
                <a:latin typeface="Times New Roman" panose="02020603050405020304" pitchFamily="18" charset="0"/>
              </a:rPr>
              <a:t>.</a:t>
            </a:r>
          </a:p>
        </p:txBody>
      </p:sp>
      <p:pic>
        <p:nvPicPr>
          <p:cNvPr id="9" name="Picture 8" descr="A red and white flag on a pole&#10;&#10;Description automatically generated">
            <a:extLst>
              <a:ext uri="{FF2B5EF4-FFF2-40B4-BE49-F238E27FC236}">
                <a16:creationId xmlns:a16="http://schemas.microsoft.com/office/drawing/2014/main" id="{DAC3B63E-57BA-92AA-0A46-0F727B905656}"/>
              </a:ext>
            </a:extLst>
          </p:cNvPr>
          <p:cNvPicPr>
            <a:picLocks noChangeAspect="1"/>
          </p:cNvPicPr>
          <p:nvPr/>
        </p:nvPicPr>
        <p:blipFill rotWithShape="1">
          <a:blip r:embed="rId3">
            <a:extLst>
              <a:ext uri="{28A0092B-C50C-407E-A947-70E740481C1C}">
                <a14:useLocalDpi xmlns:a14="http://schemas.microsoft.com/office/drawing/2010/main" val="0"/>
              </a:ext>
            </a:extLst>
          </a:blip>
          <a:srcRect l="16553" t="10733"/>
          <a:stretch/>
        </p:blipFill>
        <p:spPr>
          <a:xfrm>
            <a:off x="2777924" y="4919241"/>
            <a:ext cx="2450743" cy="1747777"/>
          </a:xfrm>
          <a:prstGeom prst="rect">
            <a:avLst/>
          </a:prstGeom>
        </p:spPr>
      </p:pic>
    </p:spTree>
    <p:extLst>
      <p:ext uri="{BB962C8B-B14F-4D97-AF65-F5344CB8AC3E}">
        <p14:creationId xmlns:p14="http://schemas.microsoft.com/office/powerpoint/2010/main" val="189039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262F9-0B7D-29D7-13CB-D85C967B2828}"/>
              </a:ext>
            </a:extLst>
          </p:cNvPr>
          <p:cNvSpPr>
            <a:spLocks noGrp="1"/>
          </p:cNvSpPr>
          <p:nvPr>
            <p:ph type="title"/>
          </p:nvPr>
        </p:nvSpPr>
        <p:spPr>
          <a:xfrm>
            <a:off x="838200" y="249376"/>
            <a:ext cx="10515600" cy="942814"/>
          </a:xfrm>
        </p:spPr>
        <p:txBody>
          <a:bodyPr/>
          <a:lstStyle/>
          <a:p>
            <a:pPr algn="ctr"/>
            <a:r>
              <a:rPr lang="en-US" sz="4400" b="1" i="0" u="none" strike="noStrike" baseline="0" dirty="0">
                <a:solidFill>
                  <a:srgbClr val="000000"/>
                </a:solidFill>
                <a:latin typeface="Times New Roman" panose="02020603050405020304" pitchFamily="18" charset="0"/>
              </a:rPr>
              <a:t>Scandinavian People </a:t>
            </a:r>
            <a:endParaRPr lang="en-US" dirty="0"/>
          </a:p>
        </p:txBody>
      </p:sp>
      <p:sp>
        <p:nvSpPr>
          <p:cNvPr id="3" name="Content Placeholder 2">
            <a:extLst>
              <a:ext uri="{FF2B5EF4-FFF2-40B4-BE49-F238E27FC236}">
                <a16:creationId xmlns:a16="http://schemas.microsoft.com/office/drawing/2014/main" id="{C753D956-6B7F-3153-92CC-019E96C79E01}"/>
              </a:ext>
            </a:extLst>
          </p:cNvPr>
          <p:cNvSpPr>
            <a:spLocks noGrp="1"/>
          </p:cNvSpPr>
          <p:nvPr>
            <p:ph idx="1"/>
          </p:nvPr>
        </p:nvSpPr>
        <p:spPr>
          <a:xfrm>
            <a:off x="277792" y="1307940"/>
            <a:ext cx="11748304" cy="5184935"/>
          </a:xfrm>
        </p:spPr>
        <p:txBody>
          <a:bodyPr>
            <a:noAutofit/>
          </a:bodyPr>
          <a:lstStyle/>
          <a:p>
            <a:r>
              <a:rPr lang="en-US" sz="2400" b="0" i="0" u="none" strike="noStrike" baseline="0" dirty="0">
                <a:solidFill>
                  <a:srgbClr val="000000"/>
                </a:solidFill>
                <a:latin typeface="Times New Roman" panose="02020603050405020304" pitchFamily="18" charset="0"/>
              </a:rPr>
              <a:t>The best-known stereotypes of Scandinavian people relate to the Vikings of the Middle Ages. The Vikings from Sweden are best known as traders, traveling as far as what we now know as Ukraine and starting trade routes to bring goods from the Middle East to Scandinavia. The Vikings from Norway are best known as explorers, crossing the North Atlantic in their longships and settling Iceland and Greenland. </a:t>
            </a:r>
          </a:p>
          <a:p>
            <a:r>
              <a:rPr lang="en-US" sz="2400" b="0" i="0" u="none" strike="noStrike" baseline="0" dirty="0">
                <a:solidFill>
                  <a:srgbClr val="000000"/>
                </a:solidFill>
                <a:latin typeface="Times New Roman" panose="02020603050405020304" pitchFamily="18" charset="0"/>
              </a:rPr>
              <a:t>The Norwegian explorers even reached the east coast of what we now call Canada, where they set up a colony, but it only lasted a few years. The Vikings from Denmark, however, left the biggest mark on the English. The Danish raiders attacked England repeatedly and brutally, demanding payment that came to be called "Danegeld" (Danish gold) and making the priests and bishops of churches along the eastern coast England say and write down the famous prayer, "deliver us, O Lord, from the wrath of the Norsemen!" But the modern stereotypes of the Vikings actually were invented much later, in the 19th century, when Richard Wagner and other people of the Romantic period (1800s) invented descriptions of ancient Germanic culture in the opera and the other arts, often showing </a:t>
            </a:r>
          </a:p>
        </p:txBody>
      </p:sp>
      <p:pic>
        <p:nvPicPr>
          <p:cNvPr id="5" name="Picture 4" descr="A group of people in clothing&#10;&#10;Description automatically generated">
            <a:extLst>
              <a:ext uri="{FF2B5EF4-FFF2-40B4-BE49-F238E27FC236}">
                <a16:creationId xmlns:a16="http://schemas.microsoft.com/office/drawing/2014/main" id="{E9B4D8E7-7224-FCFD-F471-2F6B080553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428999"/>
            <a:ext cx="6096000" cy="3250377"/>
          </a:xfrm>
          <a:prstGeom prst="rect">
            <a:avLst/>
          </a:prstGeom>
        </p:spPr>
      </p:pic>
    </p:spTree>
    <p:extLst>
      <p:ext uri="{BB962C8B-B14F-4D97-AF65-F5344CB8AC3E}">
        <p14:creationId xmlns:p14="http://schemas.microsoft.com/office/powerpoint/2010/main" val="3340555056"/>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6584-DEC7-D579-D0DA-5ED0792C6AA9}"/>
              </a:ext>
            </a:extLst>
          </p:cNvPr>
          <p:cNvSpPr>
            <a:spLocks noGrp="1"/>
          </p:cNvSpPr>
          <p:nvPr>
            <p:ph type="ctrTitle"/>
          </p:nvPr>
        </p:nvSpPr>
        <p:spPr>
          <a:xfrm>
            <a:off x="0" y="159131"/>
            <a:ext cx="12192000" cy="923711"/>
          </a:xfrm>
        </p:spPr>
        <p:txBody>
          <a:bodyPr wrap="square" anchor="ctr">
            <a:normAutofit fontScale="90000"/>
          </a:bodyPr>
          <a:lstStyle/>
          <a:p>
            <a:br>
              <a:rPr lang="en-US" sz="3400" b="0" i="0" u="none" strike="noStrike" baseline="0" dirty="0">
                <a:latin typeface="Times New Roman" panose="02020603050405020304" pitchFamily="18" charset="0"/>
              </a:rPr>
            </a:br>
            <a:r>
              <a:rPr lang="en-US" sz="3400" b="0" i="0" u="none" strike="noStrike" baseline="0" dirty="0">
                <a:latin typeface="Times New Roman" panose="02020603050405020304" pitchFamily="18" charset="0"/>
              </a:rPr>
              <a:t> </a:t>
            </a:r>
            <a:r>
              <a:rPr lang="en-US" b="1" dirty="0">
                <a:solidFill>
                  <a:srgbClr val="000000"/>
                </a:solidFill>
                <a:latin typeface="Times New Roman" panose="02020603050405020304" pitchFamily="18" charset="0"/>
              </a:rPr>
              <a:t>Scandinavia consists of three countries</a:t>
            </a:r>
            <a:r>
              <a:rPr lang="en-US" dirty="0">
                <a:solidFill>
                  <a:srgbClr val="000000"/>
                </a:solidFill>
                <a:latin typeface="Times New Roman" panose="02020603050405020304" pitchFamily="18" charset="0"/>
              </a:rPr>
              <a:t>.</a:t>
            </a:r>
            <a:endParaRPr lang="en-US" sz="6000" dirty="0"/>
          </a:p>
        </p:txBody>
      </p:sp>
      <p:sp>
        <p:nvSpPr>
          <p:cNvPr id="6" name="Subtitle 5">
            <a:extLst>
              <a:ext uri="{FF2B5EF4-FFF2-40B4-BE49-F238E27FC236}">
                <a16:creationId xmlns:a16="http://schemas.microsoft.com/office/drawing/2014/main" id="{03EFCA13-345B-513A-D945-1FEB6EAC0185}"/>
              </a:ext>
            </a:extLst>
          </p:cNvPr>
          <p:cNvSpPr>
            <a:spLocks noGrp="1"/>
          </p:cNvSpPr>
          <p:nvPr>
            <p:ph type="subTitle" idx="1"/>
          </p:nvPr>
        </p:nvSpPr>
        <p:spPr>
          <a:xfrm>
            <a:off x="150472" y="1455337"/>
            <a:ext cx="6889878" cy="5847695"/>
          </a:xfrm>
        </p:spPr>
        <p:txBody>
          <a:bodyPr>
            <a:normAutofit fontScale="32500" lnSpcReduction="20000"/>
          </a:bodyPr>
          <a:lstStyle/>
          <a:p>
            <a:pPr marL="342900" indent="-342900" algn="l">
              <a:lnSpc>
                <a:spcPct val="120000"/>
              </a:lnSpc>
              <a:buFont typeface="Arial" panose="020B0604020202020204" pitchFamily="34" charset="0"/>
              <a:buChar char="•"/>
            </a:pPr>
            <a:r>
              <a:rPr lang="en-US" sz="6000" b="0" i="0" u="none" strike="noStrike" baseline="0" dirty="0">
                <a:solidFill>
                  <a:srgbClr val="000000"/>
                </a:solidFill>
                <a:latin typeface="Times New Roman" panose="02020603050405020304" pitchFamily="18" charset="0"/>
              </a:rPr>
              <a:t>Some definitions also include Finland and Iceland, but this wider group is more commonly known as the Nordic region. The Faroe Islands, Greenland and </a:t>
            </a:r>
            <a:r>
              <a:rPr lang="en-US" sz="6000" b="0" i="0" u="none" strike="noStrike" baseline="0" dirty="0" err="1">
                <a:solidFill>
                  <a:srgbClr val="000000"/>
                </a:solidFill>
                <a:latin typeface="Times New Roman" panose="02020603050405020304" pitchFamily="18" charset="0"/>
              </a:rPr>
              <a:t>Åland</a:t>
            </a:r>
            <a:r>
              <a:rPr lang="en-US" sz="6000" b="0" i="0" u="none" strike="noStrike" baseline="0" dirty="0">
                <a:solidFill>
                  <a:srgbClr val="000000"/>
                </a:solidFill>
                <a:latin typeface="Times New Roman" panose="02020603050405020304" pitchFamily="18" charset="0"/>
              </a:rPr>
              <a:t> also participate in Nordic cooperation initiatives via the Nordic Council, but Scandinavia technically is just the big three.</a:t>
            </a:r>
          </a:p>
          <a:p>
            <a:pPr marL="342900" indent="-342900" algn="l">
              <a:lnSpc>
                <a:spcPct val="120000"/>
              </a:lnSpc>
              <a:buFont typeface="Arial" panose="020B0604020202020204" pitchFamily="34" charset="0"/>
              <a:buChar char="•"/>
            </a:pPr>
            <a:r>
              <a:rPr lang="en-US" sz="6000" b="0" i="0" u="none" strike="noStrike" baseline="0" dirty="0">
                <a:solidFill>
                  <a:srgbClr val="000000"/>
                </a:solidFill>
                <a:latin typeface="Times New Roman" panose="02020603050405020304" pitchFamily="18" charset="0"/>
              </a:rPr>
              <a:t>The Scandinavian Peninsula is a large peninsula reaching west from northern Europe over the north side of the Baltic Sea. Norway, Sweden and some of Finland are on the peninsula, also known as </a:t>
            </a:r>
            <a:r>
              <a:rPr lang="en-US" sz="6000" b="0" i="1" u="none" strike="noStrike" baseline="0" dirty="0">
                <a:solidFill>
                  <a:srgbClr val="000000"/>
                </a:solidFill>
                <a:latin typeface="Times New Roman" panose="02020603050405020304" pitchFamily="18" charset="0"/>
              </a:rPr>
              <a:t>Fennoscandia</a:t>
            </a:r>
            <a:r>
              <a:rPr lang="en-US" sz="6000" b="0" i="0" u="none" strike="noStrike" baseline="0" dirty="0">
                <a:solidFill>
                  <a:srgbClr val="000000"/>
                </a:solidFill>
                <a:latin typeface="Times New Roman" panose="02020603050405020304" pitchFamily="18" charset="0"/>
              </a:rPr>
              <a:t>. Denmark, not Finland, however, is regarded as part of Scandinavia. This is because Danish is a Scandinavian language but Finnish is not. </a:t>
            </a:r>
          </a:p>
          <a:p>
            <a:pPr marL="342900" indent="-342900" algn="l">
              <a:lnSpc>
                <a:spcPct val="120000"/>
              </a:lnSpc>
              <a:buFont typeface="Arial" panose="020B0604020202020204" pitchFamily="34" charset="0"/>
              <a:buChar char="•"/>
            </a:pPr>
            <a:r>
              <a:rPr lang="en-US" sz="6000" b="0" i="0" u="none" strike="noStrike" baseline="0" dirty="0">
                <a:solidFill>
                  <a:srgbClr val="000000"/>
                </a:solidFill>
                <a:latin typeface="Times New Roman" panose="02020603050405020304" pitchFamily="18" charset="0"/>
              </a:rPr>
              <a:t>The Scandinavian Peninsula is sparsely populated and covered with large forests of pine, birch, and spruce. The western and northern parts are mountainous; the Scandinavian mountains are some of the oldest in the world. The tallest mountain is </a:t>
            </a:r>
            <a:r>
              <a:rPr lang="en-US" sz="6000" b="0" i="0" u="none" strike="noStrike" baseline="0" dirty="0" err="1">
                <a:solidFill>
                  <a:srgbClr val="000000"/>
                </a:solidFill>
                <a:latin typeface="Times New Roman" panose="02020603050405020304" pitchFamily="18" charset="0"/>
              </a:rPr>
              <a:t>Galdhøpiggen</a:t>
            </a:r>
            <a:r>
              <a:rPr lang="en-US" sz="6000" b="0" i="0" u="none" strike="noStrike" baseline="0" dirty="0">
                <a:solidFill>
                  <a:srgbClr val="000000"/>
                </a:solidFill>
                <a:latin typeface="Times New Roman" panose="02020603050405020304" pitchFamily="18" charset="0"/>
              </a:rPr>
              <a:t> in Norway. </a:t>
            </a:r>
          </a:p>
          <a:p>
            <a:pPr marL="342900" indent="-342900" algn="l">
              <a:buFont typeface="Arial" panose="020B0604020202020204" pitchFamily="34" charset="0"/>
              <a:buChar char="•"/>
            </a:pPr>
            <a:endParaRPr lang="en-US" dirty="0"/>
          </a:p>
        </p:txBody>
      </p:sp>
      <p:pic>
        <p:nvPicPr>
          <p:cNvPr id="4" name="Picture 3" descr="A map of europe with flags&#10;&#10;Description automatically generated">
            <a:extLst>
              <a:ext uri="{FF2B5EF4-FFF2-40B4-BE49-F238E27FC236}">
                <a16:creationId xmlns:a16="http://schemas.microsoft.com/office/drawing/2014/main" id="{A178C00E-5BB2-2ADC-85FB-F278F45DAF61}"/>
              </a:ext>
            </a:extLst>
          </p:cNvPr>
          <p:cNvPicPr>
            <a:picLocks noChangeAspect="1"/>
          </p:cNvPicPr>
          <p:nvPr/>
        </p:nvPicPr>
        <p:blipFill rotWithShape="1">
          <a:blip r:embed="rId2">
            <a:extLst>
              <a:ext uri="{28A0092B-C50C-407E-A947-70E740481C1C}">
                <a14:useLocalDpi xmlns:a14="http://schemas.microsoft.com/office/drawing/2010/main" val="0"/>
              </a:ext>
            </a:extLst>
          </a:blip>
          <a:srcRect l="20317" r="18388" b="21904"/>
          <a:stretch/>
        </p:blipFill>
        <p:spPr>
          <a:xfrm>
            <a:off x="7156862" y="1502229"/>
            <a:ext cx="5035138" cy="5355771"/>
          </a:xfrm>
          <a:prstGeom prst="rect">
            <a:avLst/>
          </a:prstGeom>
        </p:spPr>
      </p:pic>
    </p:spTree>
    <p:extLst>
      <p:ext uri="{BB962C8B-B14F-4D97-AF65-F5344CB8AC3E}">
        <p14:creationId xmlns:p14="http://schemas.microsoft.com/office/powerpoint/2010/main" val="61249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262F9-0B7D-29D7-13CB-D85C967B2828}"/>
              </a:ext>
            </a:extLst>
          </p:cNvPr>
          <p:cNvSpPr>
            <a:spLocks noGrp="1"/>
          </p:cNvSpPr>
          <p:nvPr>
            <p:ph type="title"/>
          </p:nvPr>
        </p:nvSpPr>
        <p:spPr>
          <a:xfrm>
            <a:off x="838200" y="249376"/>
            <a:ext cx="10515600" cy="942814"/>
          </a:xfrm>
        </p:spPr>
        <p:txBody>
          <a:bodyPr/>
          <a:lstStyle/>
          <a:p>
            <a:pPr algn="ctr"/>
            <a:r>
              <a:rPr lang="en-US" sz="4400" b="1" i="0" u="none" strike="noStrike" baseline="0" dirty="0">
                <a:solidFill>
                  <a:srgbClr val="000000"/>
                </a:solidFill>
                <a:latin typeface="Times New Roman" panose="02020603050405020304" pitchFamily="18" charset="0"/>
              </a:rPr>
              <a:t>Scandinavian People </a:t>
            </a:r>
            <a:endParaRPr lang="en-US" dirty="0"/>
          </a:p>
        </p:txBody>
      </p:sp>
      <p:sp>
        <p:nvSpPr>
          <p:cNvPr id="3" name="Content Placeholder 2">
            <a:extLst>
              <a:ext uri="{FF2B5EF4-FFF2-40B4-BE49-F238E27FC236}">
                <a16:creationId xmlns:a16="http://schemas.microsoft.com/office/drawing/2014/main" id="{C753D956-6B7F-3153-92CC-019E96C79E01}"/>
              </a:ext>
            </a:extLst>
          </p:cNvPr>
          <p:cNvSpPr>
            <a:spLocks noGrp="1"/>
          </p:cNvSpPr>
          <p:nvPr>
            <p:ph idx="1"/>
          </p:nvPr>
        </p:nvSpPr>
        <p:spPr>
          <a:xfrm>
            <a:off x="130629" y="1284190"/>
            <a:ext cx="11895467" cy="2219031"/>
          </a:xfrm>
        </p:spPr>
        <p:txBody>
          <a:bodyPr>
            <a:noAutofit/>
          </a:bodyPr>
          <a:lstStyle/>
          <a:p>
            <a:r>
              <a:rPr lang="en-US" sz="2400" b="0" i="0" u="none" strike="noStrike" baseline="0" dirty="0">
                <a:solidFill>
                  <a:srgbClr val="000000"/>
                </a:solidFill>
                <a:latin typeface="Times New Roman" panose="02020603050405020304" pitchFamily="18" charset="0"/>
              </a:rPr>
              <a:t>The Norwegian explorers even reached the east coast of what we now call Canada, where they set up a colony, but it only lasted a few years. The Vikings from Denmark, however, left the biggest mark on the English. The Danish raiders attacked England repeatedly and brutally, demanding payment that came to be called "Danegeld" (Danish gold) and making the priests and bishops of churches along the eastern coast England say and write down the famous prayer, "deliver us, O Lord, from the wrath of the Norsemen!"</a:t>
            </a:r>
            <a:endParaRPr lang="en-US" sz="2400" dirty="0">
              <a:effectLst/>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A43B0EE0-A68A-5AD9-C92D-C98CB0B3C30F}"/>
              </a:ext>
            </a:extLst>
          </p:cNvPr>
          <p:cNvSpPr txBox="1"/>
          <p:nvPr/>
        </p:nvSpPr>
        <p:spPr>
          <a:xfrm>
            <a:off x="5807034" y="3461331"/>
            <a:ext cx="6384966" cy="3046988"/>
          </a:xfrm>
          <a:prstGeom prst="rect">
            <a:avLst/>
          </a:prstGeom>
          <a:noFill/>
        </p:spPr>
        <p:txBody>
          <a:bodyPr wrap="square">
            <a:spAutoFit/>
          </a:bodyPr>
          <a:lstStyle/>
          <a:p>
            <a:pPr marL="342900" indent="-342900">
              <a:buFont typeface="Arial" panose="020B0604020202020204" pitchFamily="34" charset="0"/>
              <a:buChar char="•"/>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Modern stereotypes of the Vikings actually were invented much later, in the 19th century, when Richard Wagner and other people of the Romantic period (1800s) invented descriptions of ancient Germanic culture in the opera and the other arts, often showing </a:t>
            </a:r>
            <a:r>
              <a:rPr lang="en-US" sz="2400" dirty="0">
                <a:effectLst/>
                <a:latin typeface="Times New Roman" panose="02020603050405020304" pitchFamily="18" charset="0"/>
                <a:cs typeface="Times New Roman" panose="02020603050405020304" pitchFamily="18" charset="0"/>
              </a:rPr>
              <a:t>Vikings wearing furs and winged or horned helmets and drinking from large horns. This is just wrong</a:t>
            </a:r>
            <a:r>
              <a:rPr lang="en-US" sz="2400" dirty="0">
                <a:latin typeface="Times New Roman" panose="02020603050405020304" pitchFamily="18" charset="0"/>
                <a:cs typeface="Times New Roman" panose="02020603050405020304" pitchFamily="18" charset="0"/>
              </a:rPr>
              <a:t>.</a:t>
            </a:r>
            <a:r>
              <a:rPr lang="en-US" sz="2400" dirty="0">
                <a:effectLst/>
                <a:latin typeface="Times New Roman" panose="02020603050405020304" pitchFamily="18" charset="0"/>
                <a:cs typeface="Times New Roman" panose="02020603050405020304" pitchFamily="18" charset="0"/>
              </a:rPr>
              <a:t> </a:t>
            </a:r>
          </a:p>
        </p:txBody>
      </p:sp>
      <p:pic>
        <p:nvPicPr>
          <p:cNvPr id="8" name="Picture 7" descr="A map of the vikings&#10;&#10;Description automatically generated">
            <a:extLst>
              <a:ext uri="{FF2B5EF4-FFF2-40B4-BE49-F238E27FC236}">
                <a16:creationId xmlns:a16="http://schemas.microsoft.com/office/drawing/2014/main" id="{4C3753D5-7E50-6C88-C948-883279F7C0CE}"/>
              </a:ext>
            </a:extLst>
          </p:cNvPr>
          <p:cNvPicPr>
            <a:picLocks noChangeAspect="1"/>
          </p:cNvPicPr>
          <p:nvPr/>
        </p:nvPicPr>
        <p:blipFill rotWithShape="1">
          <a:blip r:embed="rId2">
            <a:extLst>
              <a:ext uri="{28A0092B-C50C-407E-A947-70E740481C1C}">
                <a14:useLocalDpi xmlns:a14="http://schemas.microsoft.com/office/drawing/2010/main" val="0"/>
              </a:ext>
            </a:extLst>
          </a:blip>
          <a:srcRect b="7193"/>
          <a:stretch/>
        </p:blipFill>
        <p:spPr>
          <a:xfrm>
            <a:off x="0" y="3640307"/>
            <a:ext cx="5807034" cy="3217693"/>
          </a:xfrm>
          <a:prstGeom prst="rect">
            <a:avLst/>
          </a:prstGeom>
        </p:spPr>
      </p:pic>
    </p:spTree>
    <p:extLst>
      <p:ext uri="{BB962C8B-B14F-4D97-AF65-F5344CB8AC3E}">
        <p14:creationId xmlns:p14="http://schemas.microsoft.com/office/powerpoint/2010/main" val="26288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8AACB-21E7-B848-FE1A-E1EC03E4495A}"/>
              </a:ext>
            </a:extLst>
          </p:cNvPr>
          <p:cNvSpPr>
            <a:spLocks noGrp="1"/>
          </p:cNvSpPr>
          <p:nvPr>
            <p:ph type="title"/>
          </p:nvPr>
        </p:nvSpPr>
        <p:spPr>
          <a:xfrm>
            <a:off x="838200" y="365126"/>
            <a:ext cx="10515600" cy="977538"/>
          </a:xfrm>
        </p:spPr>
        <p:txBody>
          <a:bodyPr/>
          <a:lstStyle/>
          <a:p>
            <a:pPr algn="ctr"/>
            <a:r>
              <a:rPr lang="en-US" sz="4400" dirty="0">
                <a:latin typeface="Times New Roman" panose="02020603050405020304" pitchFamily="18" charset="0"/>
                <a:cs typeface="Times New Roman" panose="02020603050405020304" pitchFamily="18" charset="0"/>
              </a:rPr>
              <a:t>LEGOS</a:t>
            </a:r>
            <a:r>
              <a:rPr lang="en-US" sz="2800" dirty="0">
                <a:latin typeface="Times New Roman" panose="02020603050405020304" pitchFamily="18" charset="0"/>
                <a:cs typeface="Times New Roman" panose="02020603050405020304" pitchFamily="18" charset="0"/>
              </a:rPr>
              <a:t>®</a:t>
            </a:r>
          </a:p>
        </p:txBody>
      </p:sp>
      <p:sp>
        <p:nvSpPr>
          <p:cNvPr id="3" name="Content Placeholder 2">
            <a:extLst>
              <a:ext uri="{FF2B5EF4-FFF2-40B4-BE49-F238E27FC236}">
                <a16:creationId xmlns:a16="http://schemas.microsoft.com/office/drawing/2014/main" id="{2933512A-77AD-3DDC-5899-C7913A7D7361}"/>
              </a:ext>
            </a:extLst>
          </p:cNvPr>
          <p:cNvSpPr>
            <a:spLocks noGrp="1"/>
          </p:cNvSpPr>
          <p:nvPr>
            <p:ph idx="1"/>
          </p:nvPr>
        </p:nvSpPr>
        <p:spPr>
          <a:xfrm>
            <a:off x="335666" y="1342665"/>
            <a:ext cx="11018134" cy="1808524"/>
          </a:xfrm>
        </p:spPr>
        <p:txBody>
          <a:bodyPr>
            <a:normAutofit/>
          </a:bodyPr>
          <a:lstStyle/>
          <a:p>
            <a:r>
              <a:rPr lang="en-US" sz="2400" i="0" u="none" strike="noStrike" baseline="0" dirty="0">
                <a:solidFill>
                  <a:srgbClr val="000000"/>
                </a:solidFill>
                <a:latin typeface="Times New Roman" panose="02020603050405020304" pitchFamily="18" charset="0"/>
                <a:cs typeface="Times New Roman" panose="02020603050405020304" pitchFamily="18" charset="0"/>
              </a:rPr>
              <a:t>The worldwide-known LEGO brand was founded in Denmark, in the beginning, however, instead of toys they were producing wooden stairs and Lego </a:t>
            </a:r>
            <a:r>
              <a:rPr lang="en-US" sz="2400" dirty="0">
                <a:latin typeface="Times New Roman" panose="02020603050405020304" pitchFamily="18" charset="0"/>
                <a:cs typeface="Times New Roman" panose="02020603050405020304" pitchFamily="18" charset="0"/>
              </a:rPr>
              <a:t>started as wooden blocks!</a:t>
            </a:r>
          </a:p>
        </p:txBody>
      </p:sp>
      <p:pic>
        <p:nvPicPr>
          <p:cNvPr id="5" name="Picture 4" descr="A sign with people walking around&#10;&#10;Description automatically generated">
            <a:extLst>
              <a:ext uri="{FF2B5EF4-FFF2-40B4-BE49-F238E27FC236}">
                <a16:creationId xmlns:a16="http://schemas.microsoft.com/office/drawing/2014/main" id="{93A12B2A-2290-C5B6-19A0-0FE31A6F5FEC}"/>
              </a:ext>
            </a:extLst>
          </p:cNvPr>
          <p:cNvPicPr>
            <a:picLocks noChangeAspect="1"/>
          </p:cNvPicPr>
          <p:nvPr/>
        </p:nvPicPr>
        <p:blipFill rotWithShape="1">
          <a:blip r:embed="rId2">
            <a:extLst>
              <a:ext uri="{28A0092B-C50C-407E-A947-70E740481C1C}">
                <a14:useLocalDpi xmlns:a14="http://schemas.microsoft.com/office/drawing/2010/main" val="0"/>
              </a:ext>
            </a:extLst>
          </a:blip>
          <a:srcRect l="5031"/>
          <a:stretch/>
        </p:blipFill>
        <p:spPr>
          <a:xfrm>
            <a:off x="-1" y="2419109"/>
            <a:ext cx="6794339" cy="4438891"/>
          </a:xfrm>
          <a:prstGeom prst="rect">
            <a:avLst/>
          </a:prstGeom>
        </p:spPr>
      </p:pic>
      <p:sp>
        <p:nvSpPr>
          <p:cNvPr id="7" name="TextBox 6">
            <a:extLst>
              <a:ext uri="{FF2B5EF4-FFF2-40B4-BE49-F238E27FC236}">
                <a16:creationId xmlns:a16="http://schemas.microsoft.com/office/drawing/2014/main" id="{08E2CC7C-2DA2-C14F-B722-1BC503C77A0A}"/>
              </a:ext>
            </a:extLst>
          </p:cNvPr>
          <p:cNvSpPr txBox="1"/>
          <p:nvPr/>
        </p:nvSpPr>
        <p:spPr>
          <a:xfrm>
            <a:off x="6794338" y="2237875"/>
            <a:ext cx="5265781" cy="4524315"/>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LEGO came into being around 1930, when a Danish carpenter from Billund in Jutland fell on hard times building houses. He supplemented his trade making wooden toys and was so successful that he was soon only making his wooden building blocks.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He called the company LEGO®, a mix of the Danish words for 'to play' - </a:t>
            </a:r>
            <a:r>
              <a:rPr lang="en-US" sz="2400" i="1" dirty="0">
                <a:latin typeface="Times New Roman" panose="02020603050405020304" pitchFamily="18" charset="0"/>
                <a:cs typeface="Times New Roman" panose="02020603050405020304" pitchFamily="18" charset="0"/>
              </a:rPr>
              <a:t>'at </a:t>
            </a:r>
            <a:r>
              <a:rPr lang="en-US" sz="2400" i="1" dirty="0" err="1">
                <a:latin typeface="Times New Roman" panose="02020603050405020304" pitchFamily="18" charset="0"/>
                <a:cs typeface="Times New Roman" panose="02020603050405020304" pitchFamily="18" charset="0"/>
              </a:rPr>
              <a:t>lege</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and 'good' -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godt</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It was the perfect name for a perfectly simple toy. </a:t>
            </a:r>
            <a:endParaRPr lang="en-US" sz="2400" dirty="0"/>
          </a:p>
        </p:txBody>
      </p:sp>
    </p:spTree>
    <p:extLst>
      <p:ext uri="{BB962C8B-B14F-4D97-AF65-F5344CB8AC3E}">
        <p14:creationId xmlns:p14="http://schemas.microsoft.com/office/powerpoint/2010/main" val="216673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8CCE-350A-6BB6-EA31-29A5C84E4239}"/>
              </a:ext>
            </a:extLst>
          </p:cNvPr>
          <p:cNvSpPr>
            <a:spLocks noGrp="1"/>
          </p:cNvSpPr>
          <p:nvPr>
            <p:ph type="title"/>
          </p:nvPr>
        </p:nvSpPr>
        <p:spPr>
          <a:xfrm>
            <a:off x="0" y="790221"/>
            <a:ext cx="12191979" cy="880533"/>
          </a:xfrm>
        </p:spPr>
        <p:txBody>
          <a:bodyPr anchor="t">
            <a:normAutofit/>
          </a:bodyPr>
          <a:lstStyle/>
          <a:p>
            <a:pPr algn="ctr"/>
            <a:r>
              <a:rPr lang="en-US" b="1" dirty="0">
                <a:latin typeface="Times New Roman" panose="02020603050405020304" pitchFamily="18" charset="0"/>
                <a:cs typeface="Times New Roman" panose="02020603050405020304" pitchFamily="18" charset="0"/>
              </a:rPr>
              <a:t>Thankyou for Coming!</a:t>
            </a:r>
          </a:p>
        </p:txBody>
      </p:sp>
      <p:sp>
        <p:nvSpPr>
          <p:cNvPr id="3" name="Content Placeholder 2">
            <a:extLst>
              <a:ext uri="{FF2B5EF4-FFF2-40B4-BE49-F238E27FC236}">
                <a16:creationId xmlns:a16="http://schemas.microsoft.com/office/drawing/2014/main" id="{2800DBC8-7BC7-EA18-ACBB-86B4CC4CBDBF}"/>
              </a:ext>
            </a:extLst>
          </p:cNvPr>
          <p:cNvSpPr>
            <a:spLocks noGrp="1"/>
          </p:cNvSpPr>
          <p:nvPr>
            <p:ph idx="1"/>
          </p:nvPr>
        </p:nvSpPr>
        <p:spPr>
          <a:xfrm>
            <a:off x="0" y="2020710"/>
            <a:ext cx="12192000" cy="4837290"/>
          </a:xfrm>
        </p:spPr>
        <p:txBody>
          <a:bodyPr>
            <a:normAutofit/>
          </a:bodyPr>
          <a:lstStyle/>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600" b="1" dirty="0">
                <a:latin typeface="Times New Roman" panose="02020603050405020304" pitchFamily="18" charset="0"/>
                <a:cs typeface="Times New Roman" panose="02020603050405020304" pitchFamily="18" charset="0"/>
              </a:rPr>
              <a:t>I hope you enjoyed my talk!</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endParaRPr lang="en-US" sz="3600" dirty="0">
              <a:latin typeface="Times New Roman" panose="02020603050405020304" pitchFamily="18" charset="0"/>
              <a:cs typeface="Times New Roman" panose="02020603050405020304" pitchFamily="18" charset="0"/>
            </a:endParaRP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600" dirty="0">
                <a:latin typeface="Times New Roman" panose="02020603050405020304" pitchFamily="18" charset="0"/>
                <a:cs typeface="Times New Roman" panose="02020603050405020304" pitchFamily="18" charset="0"/>
              </a:rPr>
              <a:t>If you have any more questions, please ask.</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600" dirty="0">
                <a:latin typeface="Times New Roman" panose="02020603050405020304" pitchFamily="18" charset="0"/>
                <a:cs typeface="Times New Roman" panose="02020603050405020304" pitchFamily="18" charset="0"/>
              </a:rPr>
              <a:t>I will do my best to answer them for you.</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200" dirty="0">
                <a:latin typeface="Times New Roman" panose="02020603050405020304" pitchFamily="18" charset="0"/>
                <a:cs typeface="Times New Roman" panose="02020603050405020304" pitchFamily="18" charset="0"/>
              </a:rPr>
              <a:t>I can be reached by e-mail at </a:t>
            </a:r>
          </a:p>
          <a:p>
            <a:pPr marL="414921" indent="-414921" algn="ctr">
              <a:lnSpc>
                <a:spcPct val="92000"/>
              </a:lnSpc>
              <a:spcBef>
                <a:spcPts val="984"/>
              </a:spcBef>
              <a:spcAft>
                <a:spcPts val="13"/>
              </a:spcAft>
              <a:buNone/>
              <a:tabLst>
                <a:tab pos="414921" algn="l"/>
                <a:tab pos="967859" algn="l"/>
                <a:tab pos="1520796" algn="l"/>
                <a:tab pos="2073733" algn="l"/>
                <a:tab pos="2626672" algn="l"/>
                <a:tab pos="3179609" algn="l"/>
                <a:tab pos="3732546" algn="l"/>
                <a:tab pos="4285485" algn="l"/>
                <a:tab pos="4838422" algn="l"/>
                <a:tab pos="5391360" algn="l"/>
                <a:tab pos="5944298" algn="l"/>
                <a:tab pos="6497235" algn="l"/>
                <a:tab pos="7050172" algn="l"/>
                <a:tab pos="7603111" algn="l"/>
                <a:tab pos="8156047" algn="l"/>
                <a:tab pos="8708986" algn="l"/>
                <a:tab pos="9261924" algn="l"/>
                <a:tab pos="9814862" algn="l"/>
                <a:tab pos="10367799" algn="l"/>
                <a:tab pos="10920737" algn="l"/>
                <a:tab pos="11473675" algn="l"/>
                <a:tab pos="12026612" algn="l"/>
                <a:tab pos="12579550" algn="l"/>
                <a:tab pos="13132488" algn="l"/>
              </a:tabLst>
            </a:pPr>
            <a:r>
              <a:rPr lang="en-US" sz="3200" dirty="0">
                <a:latin typeface="Times New Roman" panose="02020603050405020304" pitchFamily="18" charset="0"/>
                <a:cs typeface="Times New Roman" panose="02020603050405020304" pitchFamily="18" charset="0"/>
              </a:rPr>
              <a:t>marcs@sonic.net</a:t>
            </a:r>
          </a:p>
          <a:p>
            <a:endParaRPr lang="en-US" sz="1800" dirty="0"/>
          </a:p>
        </p:txBody>
      </p:sp>
    </p:spTree>
    <p:extLst>
      <p:ext uri="{BB962C8B-B14F-4D97-AF65-F5344CB8AC3E}">
        <p14:creationId xmlns:p14="http://schemas.microsoft.com/office/powerpoint/2010/main" val="2410512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6584-DEC7-D579-D0DA-5ED0792C6AA9}"/>
              </a:ext>
            </a:extLst>
          </p:cNvPr>
          <p:cNvSpPr>
            <a:spLocks noGrp="1"/>
          </p:cNvSpPr>
          <p:nvPr>
            <p:ph type="ctrTitle"/>
          </p:nvPr>
        </p:nvSpPr>
        <p:spPr>
          <a:xfrm>
            <a:off x="0" y="159131"/>
            <a:ext cx="12192000" cy="923711"/>
          </a:xfrm>
        </p:spPr>
        <p:txBody>
          <a:bodyPr wrap="square" anchor="ctr">
            <a:normAutofit fontScale="90000"/>
          </a:bodyPr>
          <a:lstStyle/>
          <a:p>
            <a:br>
              <a:rPr lang="en-US" sz="3400" b="0" i="0" u="none" strike="noStrike" baseline="0" dirty="0">
                <a:latin typeface="Times New Roman" panose="02020603050405020304" pitchFamily="18" charset="0"/>
              </a:rPr>
            </a:br>
            <a:r>
              <a:rPr lang="en-US" sz="3400" b="0" i="0" u="none" strike="noStrike" baseline="0" dirty="0">
                <a:latin typeface="Times New Roman" panose="02020603050405020304" pitchFamily="18" charset="0"/>
              </a:rPr>
              <a:t> </a:t>
            </a:r>
            <a:r>
              <a:rPr lang="en-US" b="1" dirty="0">
                <a:solidFill>
                  <a:srgbClr val="000000"/>
                </a:solidFill>
                <a:latin typeface="Times New Roman" panose="02020603050405020304" pitchFamily="18" charset="0"/>
              </a:rPr>
              <a:t>Scandinavia EU and </a:t>
            </a:r>
            <a:r>
              <a:rPr lang="en-US" b="1" dirty="0" err="1">
                <a:solidFill>
                  <a:srgbClr val="000000"/>
                </a:solidFill>
                <a:latin typeface="Times New Roman" panose="02020603050405020304" pitchFamily="18" charset="0"/>
              </a:rPr>
              <a:t>Nato</a:t>
            </a:r>
            <a:r>
              <a:rPr lang="en-US" dirty="0">
                <a:solidFill>
                  <a:srgbClr val="000000"/>
                </a:solidFill>
                <a:latin typeface="Times New Roman" panose="02020603050405020304" pitchFamily="18" charset="0"/>
              </a:rPr>
              <a:t>.</a:t>
            </a:r>
            <a:endParaRPr lang="en-US" sz="6000" dirty="0"/>
          </a:p>
        </p:txBody>
      </p:sp>
      <p:sp>
        <p:nvSpPr>
          <p:cNvPr id="6" name="Subtitle 5">
            <a:extLst>
              <a:ext uri="{FF2B5EF4-FFF2-40B4-BE49-F238E27FC236}">
                <a16:creationId xmlns:a16="http://schemas.microsoft.com/office/drawing/2014/main" id="{03EFCA13-345B-513A-D945-1FEB6EAC0185}"/>
              </a:ext>
            </a:extLst>
          </p:cNvPr>
          <p:cNvSpPr>
            <a:spLocks noGrp="1"/>
          </p:cNvSpPr>
          <p:nvPr>
            <p:ph type="subTitle" idx="1"/>
          </p:nvPr>
        </p:nvSpPr>
        <p:spPr>
          <a:xfrm>
            <a:off x="150472" y="1502229"/>
            <a:ext cx="11879232" cy="1549729"/>
          </a:xfrm>
        </p:spPr>
        <p:txBody>
          <a:bodyPr>
            <a:normAutofit fontScale="92500" lnSpcReduction="20000"/>
          </a:bodyPr>
          <a:lstStyle/>
          <a:p>
            <a:pPr marL="342900" indent="-342900" algn="l">
              <a:buFont typeface="Arial" panose="020B0604020202020204" pitchFamily="34" charset="0"/>
              <a:buChar char="•"/>
            </a:pPr>
            <a:r>
              <a:rPr lang="en-US" sz="2600" b="0" i="0" u="none" strike="noStrike" baseline="0" dirty="0">
                <a:solidFill>
                  <a:srgbClr val="000000"/>
                </a:solidFill>
                <a:latin typeface="Times New Roman" panose="02020603050405020304" pitchFamily="18" charset="0"/>
              </a:rPr>
              <a:t>Denmark, Sweden and Finland are members of the European Union, but only Finland uses the euro, while the other Nordic countries still use their own currency, each called </a:t>
            </a:r>
            <a:r>
              <a:rPr lang="en-US" sz="2600" b="0" i="1" u="none" strike="noStrike" baseline="0" dirty="0">
                <a:solidFill>
                  <a:srgbClr val="000000"/>
                </a:solidFill>
                <a:latin typeface="Times New Roman" panose="02020603050405020304" pitchFamily="18" charset="0"/>
              </a:rPr>
              <a:t>krone </a:t>
            </a:r>
            <a:r>
              <a:rPr lang="en-US" sz="2600" b="0" i="0" u="none" strike="noStrike" baseline="0" dirty="0">
                <a:solidFill>
                  <a:srgbClr val="000000"/>
                </a:solidFill>
                <a:latin typeface="Times New Roman" panose="02020603050405020304" pitchFamily="18" charset="0"/>
              </a:rPr>
              <a:t>or </a:t>
            </a:r>
            <a:r>
              <a:rPr lang="en-US" sz="2600" b="0" i="1" u="none" strike="noStrike" baseline="0" dirty="0">
                <a:solidFill>
                  <a:srgbClr val="000000"/>
                </a:solidFill>
                <a:latin typeface="Times New Roman" panose="02020603050405020304" pitchFamily="18" charset="0"/>
              </a:rPr>
              <a:t>krona </a:t>
            </a:r>
            <a:r>
              <a:rPr lang="en-US" sz="2600" b="0" i="0" u="none" strike="noStrike" baseline="0" dirty="0">
                <a:solidFill>
                  <a:srgbClr val="000000"/>
                </a:solidFill>
                <a:latin typeface="Times New Roman" panose="02020603050405020304" pitchFamily="18" charset="0"/>
              </a:rPr>
              <a:t>("crowns"). </a:t>
            </a:r>
          </a:p>
          <a:p>
            <a:pPr marL="342900" indent="-342900" algn="l">
              <a:buFont typeface="Arial" panose="020B0604020202020204" pitchFamily="34" charset="0"/>
              <a:buChar char="•"/>
            </a:pPr>
            <a:r>
              <a:rPr lang="en-US" sz="2600" b="0" i="0" u="none" strike="noStrike" baseline="0" dirty="0">
                <a:solidFill>
                  <a:srgbClr val="000000"/>
                </a:solidFill>
                <a:latin typeface="Times New Roman" panose="02020603050405020304" pitchFamily="18" charset="0"/>
              </a:rPr>
              <a:t>Norway and Iceland, which are not members of the EU, are members of NATO. Only Denmark and Sweden are member of both the EU and NATO.</a:t>
            </a:r>
            <a:endParaRPr lang="en-US" sz="2600" dirty="0"/>
          </a:p>
        </p:txBody>
      </p:sp>
      <p:pic>
        <p:nvPicPr>
          <p:cNvPr id="5" name="Picture 4" descr="A map of europe with a blue circle and yellow stars&#10;&#10;Description automatically generated">
            <a:extLst>
              <a:ext uri="{FF2B5EF4-FFF2-40B4-BE49-F238E27FC236}">
                <a16:creationId xmlns:a16="http://schemas.microsoft.com/office/drawing/2014/main" id="{619D9C95-032E-F5C8-169A-5915A3C14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71462"/>
            <a:ext cx="6553844" cy="3686537"/>
          </a:xfrm>
          <a:prstGeom prst="rect">
            <a:avLst/>
          </a:prstGeom>
        </p:spPr>
      </p:pic>
      <p:sp>
        <p:nvSpPr>
          <p:cNvPr id="8" name="TextBox 7">
            <a:extLst>
              <a:ext uri="{FF2B5EF4-FFF2-40B4-BE49-F238E27FC236}">
                <a16:creationId xmlns:a16="http://schemas.microsoft.com/office/drawing/2014/main" id="{217CBEDD-3B9C-1C64-8D78-B3EDFFC3E6B7}"/>
              </a:ext>
            </a:extLst>
          </p:cNvPr>
          <p:cNvSpPr txBox="1"/>
          <p:nvPr/>
        </p:nvSpPr>
        <p:spPr>
          <a:xfrm>
            <a:off x="6643868" y="2956956"/>
            <a:ext cx="5548132" cy="3785652"/>
          </a:xfrm>
          <a:prstGeom prst="rect">
            <a:avLst/>
          </a:prstGeom>
          <a:noFill/>
        </p:spPr>
        <p:txBody>
          <a:bodyPr wrap="square">
            <a:spAutoFit/>
          </a:bodyPr>
          <a:lstStyle/>
          <a:p>
            <a:pPr marL="342900" indent="-342900">
              <a:buFont typeface="Arial" panose="020B0604020202020204" pitchFamily="34" charset="0"/>
              <a:buChar char="•"/>
            </a:pPr>
            <a:r>
              <a:rPr lang="en-US" sz="2400" b="0" i="0" u="none" strike="noStrike" baseline="0" dirty="0">
                <a:solidFill>
                  <a:srgbClr val="000000"/>
                </a:solidFill>
                <a:latin typeface="Times New Roman" panose="02020603050405020304" pitchFamily="18" charset="0"/>
              </a:rPr>
              <a:t>You’ll often hear Finland and Iceland lumped into this region, but technically that’s not true. </a:t>
            </a:r>
          </a:p>
          <a:p>
            <a:pPr marL="342900" indent="-342900">
              <a:buFont typeface="Arial" panose="020B0604020202020204" pitchFamily="34" charset="0"/>
              <a:buChar char="•"/>
            </a:pPr>
            <a:r>
              <a:rPr lang="en-US" sz="2400" b="0" i="0" u="none" strike="noStrike" baseline="0" dirty="0">
                <a:solidFill>
                  <a:srgbClr val="000000"/>
                </a:solidFill>
                <a:latin typeface="Times New Roman" panose="02020603050405020304" pitchFamily="18" charset="0"/>
              </a:rPr>
              <a:t>Finland has strong historic links with the region, and the English-speaking world is prone to include Finland when referring to Scandinavia </a:t>
            </a:r>
          </a:p>
          <a:p>
            <a:pPr marL="342900" indent="-342900">
              <a:buFont typeface="Arial" panose="020B0604020202020204" pitchFamily="34" charset="0"/>
              <a:buChar char="•"/>
            </a:pPr>
            <a:r>
              <a:rPr lang="en-US" sz="2400" b="0" i="0" u="none" strike="noStrike" baseline="0" dirty="0">
                <a:solidFill>
                  <a:srgbClr val="000000"/>
                </a:solidFill>
                <a:latin typeface="Times New Roman" panose="02020603050405020304" pitchFamily="18" charset="0"/>
              </a:rPr>
              <a:t>Finland is not formally considered part of the Scandinavian region, but the four are all part of the Nordic region. </a:t>
            </a:r>
            <a:endParaRPr lang="en-US" sz="2400" dirty="0"/>
          </a:p>
        </p:txBody>
      </p:sp>
    </p:spTree>
    <p:extLst>
      <p:ext uri="{BB962C8B-B14F-4D97-AF65-F5344CB8AC3E}">
        <p14:creationId xmlns:p14="http://schemas.microsoft.com/office/powerpoint/2010/main" val="155681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000"/>
                                        <p:tgtEl>
                                          <p:spTgt spid="8">
                                            <p:txEl>
                                              <p:pRg st="0" end="0"/>
                                            </p:txEl>
                                          </p:spTgt>
                                        </p:tgtEl>
                                      </p:cBhvr>
                                    </p:animEffect>
                                    <p:anim calcmode="lin" valueType="num">
                                      <p:cBhvr>
                                        <p:cTn id="2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fade">
                                      <p:cBhvr>
                                        <p:cTn id="26" dur="1000"/>
                                        <p:tgtEl>
                                          <p:spTgt spid="8">
                                            <p:txEl>
                                              <p:pRg st="1" end="1"/>
                                            </p:txEl>
                                          </p:spTgt>
                                        </p:tgtEl>
                                      </p:cBhvr>
                                    </p:animEffect>
                                    <p:anim calcmode="lin" valueType="num">
                                      <p:cBhvr>
                                        <p:cTn id="2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fade">
                                      <p:cBhvr>
                                        <p:cTn id="33" dur="1000"/>
                                        <p:tgtEl>
                                          <p:spTgt spid="8">
                                            <p:txEl>
                                              <p:pRg st="2" end="2"/>
                                            </p:txEl>
                                          </p:spTgt>
                                        </p:tgtEl>
                                      </p:cBhvr>
                                    </p:animEffect>
                                    <p:anim calcmode="lin" valueType="num">
                                      <p:cBhvr>
                                        <p:cTn id="3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B6584-DEC7-D579-D0DA-5ED0792C6AA9}"/>
              </a:ext>
            </a:extLst>
          </p:cNvPr>
          <p:cNvSpPr>
            <a:spLocks noGrp="1"/>
          </p:cNvSpPr>
          <p:nvPr>
            <p:ph type="ctrTitle"/>
          </p:nvPr>
        </p:nvSpPr>
        <p:spPr>
          <a:xfrm>
            <a:off x="0" y="159131"/>
            <a:ext cx="12192000" cy="923711"/>
          </a:xfrm>
        </p:spPr>
        <p:txBody>
          <a:bodyPr wrap="square" anchor="ctr">
            <a:normAutofit fontScale="90000"/>
          </a:bodyPr>
          <a:lstStyle/>
          <a:p>
            <a:br>
              <a:rPr lang="en-US" sz="3400" b="0" i="0" u="none" strike="noStrike" baseline="0" dirty="0">
                <a:latin typeface="Times New Roman" panose="02020603050405020304" pitchFamily="18" charset="0"/>
              </a:rPr>
            </a:br>
            <a:r>
              <a:rPr lang="en-US" sz="3400" b="0" i="0" u="none" strike="noStrike" baseline="0" dirty="0">
                <a:latin typeface="Times New Roman" panose="02020603050405020304" pitchFamily="18" charset="0"/>
              </a:rPr>
              <a:t> </a:t>
            </a:r>
            <a:r>
              <a:rPr lang="en-US" b="1" dirty="0">
                <a:solidFill>
                  <a:srgbClr val="000000"/>
                </a:solidFill>
                <a:latin typeface="Times New Roman" panose="02020603050405020304" pitchFamily="18" charset="0"/>
              </a:rPr>
              <a:t>Scandinavia Political Ties</a:t>
            </a:r>
            <a:r>
              <a:rPr lang="en-US" dirty="0">
                <a:solidFill>
                  <a:srgbClr val="000000"/>
                </a:solidFill>
                <a:latin typeface="Times New Roman" panose="02020603050405020304" pitchFamily="18" charset="0"/>
              </a:rPr>
              <a:t>.</a:t>
            </a:r>
            <a:endParaRPr lang="en-US" sz="6000" dirty="0"/>
          </a:p>
        </p:txBody>
      </p:sp>
      <p:sp>
        <p:nvSpPr>
          <p:cNvPr id="6" name="Subtitle 5">
            <a:extLst>
              <a:ext uri="{FF2B5EF4-FFF2-40B4-BE49-F238E27FC236}">
                <a16:creationId xmlns:a16="http://schemas.microsoft.com/office/drawing/2014/main" id="{03EFCA13-345B-513A-D945-1FEB6EAC0185}"/>
              </a:ext>
            </a:extLst>
          </p:cNvPr>
          <p:cNvSpPr>
            <a:spLocks noGrp="1"/>
          </p:cNvSpPr>
          <p:nvPr>
            <p:ph type="subTitle" idx="1"/>
          </p:nvPr>
        </p:nvSpPr>
        <p:spPr>
          <a:xfrm>
            <a:off x="150471" y="1502230"/>
            <a:ext cx="12041527" cy="1796556"/>
          </a:xfrm>
        </p:spPr>
        <p:txBody>
          <a:bodyPr>
            <a:noAutofit/>
          </a:bodyPr>
          <a:lstStyle/>
          <a:p>
            <a:pPr marL="342900" indent="-342900" algn="l">
              <a:buFont typeface="Arial" panose="020B0604020202020204" pitchFamily="34" charset="0"/>
              <a:buChar char="•"/>
            </a:pPr>
            <a:r>
              <a:rPr lang="en-US" b="0" i="0" u="none" strike="noStrike" baseline="0" dirty="0">
                <a:solidFill>
                  <a:srgbClr val="000000"/>
                </a:solidFill>
                <a:latin typeface="Times New Roman" panose="02020603050405020304" pitchFamily="18" charset="0"/>
              </a:rPr>
              <a:t>Finland has very strong political, financial, and cultural ties to the larger Nordic region. </a:t>
            </a:r>
            <a:r>
              <a:rPr lang="en-US" sz="2400" b="0" i="0" u="none" strike="noStrike" baseline="0" dirty="0">
                <a:solidFill>
                  <a:srgbClr val="000000"/>
                </a:solidFill>
                <a:latin typeface="Times New Roman" panose="02020603050405020304" pitchFamily="18" charset="0"/>
              </a:rPr>
              <a:t>Denmark, Norway and Sweden all share portions of the Scandinavian Peninsula, while this isn’t the case for Finland or Iceland. All of these countries, however, are considered to be Nordic countries, which is why you </a:t>
            </a:r>
            <a:br>
              <a:rPr lang="en-US" sz="2400" b="0" i="0" u="none" strike="noStrike" baseline="0" dirty="0">
                <a:solidFill>
                  <a:srgbClr val="000000"/>
                </a:solidFill>
                <a:latin typeface="Times New Roman" panose="02020603050405020304" pitchFamily="18" charset="0"/>
              </a:rPr>
            </a:br>
            <a:r>
              <a:rPr lang="en-US" sz="2400" b="0" i="0" u="none" strike="noStrike" baseline="0" dirty="0">
                <a:solidFill>
                  <a:srgbClr val="000000"/>
                </a:solidFill>
                <a:latin typeface="Times New Roman" panose="02020603050405020304" pitchFamily="18" charset="0"/>
              </a:rPr>
              <a:t>often find them grouped together. </a:t>
            </a:r>
          </a:p>
          <a:p>
            <a:pPr algn="l"/>
            <a:endParaRPr lang="en-US" b="0" i="0" u="none" strike="noStrike" baseline="0" dirty="0">
              <a:solidFill>
                <a:srgbClr val="000000"/>
              </a:solidFill>
              <a:latin typeface="Times New Roman" panose="02020603050405020304" pitchFamily="18" charset="0"/>
            </a:endParaRPr>
          </a:p>
        </p:txBody>
      </p:sp>
      <p:pic>
        <p:nvPicPr>
          <p:cNvPr id="4" name="Picture 3" descr="A map of scandinavia with flags&#10;&#10;Description automatically generated">
            <a:extLst>
              <a:ext uri="{FF2B5EF4-FFF2-40B4-BE49-F238E27FC236}">
                <a16:creationId xmlns:a16="http://schemas.microsoft.com/office/drawing/2014/main" id="{72863FEA-FC8F-CC05-E0CB-AC792B962B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1586" y="2567088"/>
            <a:ext cx="6610413" cy="4337212"/>
          </a:xfrm>
          <a:prstGeom prst="rect">
            <a:avLst/>
          </a:prstGeom>
        </p:spPr>
      </p:pic>
      <p:sp>
        <p:nvSpPr>
          <p:cNvPr id="11" name="TextBox 10">
            <a:extLst>
              <a:ext uri="{FF2B5EF4-FFF2-40B4-BE49-F238E27FC236}">
                <a16:creationId xmlns:a16="http://schemas.microsoft.com/office/drawing/2014/main" id="{CBA9A809-0FFB-75A7-D88C-E97158F8FCFE}"/>
              </a:ext>
            </a:extLst>
          </p:cNvPr>
          <p:cNvSpPr txBox="1"/>
          <p:nvPr/>
        </p:nvSpPr>
        <p:spPr>
          <a:xfrm>
            <a:off x="150471" y="3429000"/>
            <a:ext cx="5431115" cy="2677656"/>
          </a:xfrm>
          <a:prstGeom prst="rect">
            <a:avLst/>
          </a:prstGeom>
          <a:noFill/>
        </p:spPr>
        <p:txBody>
          <a:bodyPr wrap="square">
            <a:spAutoFit/>
          </a:bodyPr>
          <a:lstStyle/>
          <a:p>
            <a:pPr marL="342900" indent="-342900" algn="l">
              <a:buFont typeface="Arial" panose="020B0604020202020204" pitchFamily="34" charset="0"/>
              <a:buChar char="•"/>
            </a:pPr>
            <a:r>
              <a:rPr lang="en-US" sz="2400" b="0" i="0" u="none" strike="noStrike" baseline="0" dirty="0">
                <a:solidFill>
                  <a:srgbClr val="000000"/>
                </a:solidFill>
                <a:latin typeface="Times New Roman" panose="02020603050405020304" pitchFamily="18" charset="0"/>
              </a:rPr>
              <a:t>Scandinavia is a historical and geographical region centered on the Scandinavian peninsula of Northern Europe. Theoretically, Scandinavia is defined as the three kingdoms that historically shared the Scandinavian Peninsula.</a:t>
            </a:r>
            <a:endParaRPr lang="en-US" sz="2400" dirty="0"/>
          </a:p>
        </p:txBody>
      </p:sp>
    </p:spTree>
    <p:extLst>
      <p:ext uri="{BB962C8B-B14F-4D97-AF65-F5344CB8AC3E}">
        <p14:creationId xmlns:p14="http://schemas.microsoft.com/office/powerpoint/2010/main" val="254796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0"/>
                                        <p:tgtEl>
                                          <p:spTgt spid="11">
                                            <p:txEl>
                                              <p:pRg st="0" end="0"/>
                                            </p:txEl>
                                          </p:spTgt>
                                        </p:tgtEl>
                                      </p:cBhvr>
                                    </p:animEffect>
                                    <p:anim calcmode="lin" valueType="num">
                                      <p:cBhvr>
                                        <p:cTn id="1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Houses at winter">
            <a:extLst>
              <a:ext uri="{FF2B5EF4-FFF2-40B4-BE49-F238E27FC236}">
                <a16:creationId xmlns:a16="http://schemas.microsoft.com/office/drawing/2014/main" id="{C8269D22-CD0C-4911-4F4F-7C565C692613}"/>
              </a:ext>
            </a:extLst>
          </p:cNvPr>
          <p:cNvPicPr>
            <a:picLocks noChangeAspect="1"/>
          </p:cNvPicPr>
          <p:nvPr/>
        </p:nvPicPr>
        <p:blipFill rotWithShape="1">
          <a:blip r:embed="rId2"/>
          <a:srcRect l="25418" r="15316" b="-1"/>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FDC43D-74A2-7CAA-A305-D81534895368}"/>
              </a:ext>
            </a:extLst>
          </p:cNvPr>
          <p:cNvSpPr>
            <a:spLocks noGrp="1"/>
          </p:cNvSpPr>
          <p:nvPr>
            <p:ph type="title"/>
          </p:nvPr>
        </p:nvSpPr>
        <p:spPr>
          <a:xfrm>
            <a:off x="636609" y="328512"/>
            <a:ext cx="4903580" cy="1628970"/>
          </a:xfrm>
        </p:spPr>
        <p:txBody>
          <a:bodyPr anchor="ctr">
            <a:normAutofit/>
          </a:bodyPr>
          <a:lstStyle/>
          <a:p>
            <a:pPr algn="ctr"/>
            <a:r>
              <a:rPr lang="en-US" b="1" dirty="0">
                <a:latin typeface="Times New Roman" panose="02020603050405020304" pitchFamily="18" charset="0"/>
              </a:rPr>
              <a:t>Scandinavian Foundation</a:t>
            </a:r>
            <a:endParaRPr lang="en-US" dirty="0"/>
          </a:p>
        </p:txBody>
      </p:sp>
      <p:sp>
        <p:nvSpPr>
          <p:cNvPr id="3" name="Content Placeholder 2">
            <a:extLst>
              <a:ext uri="{FF2B5EF4-FFF2-40B4-BE49-F238E27FC236}">
                <a16:creationId xmlns:a16="http://schemas.microsoft.com/office/drawing/2014/main" id="{51A54ED3-CADF-5C01-0234-162DB6B2529A}"/>
              </a:ext>
            </a:extLst>
          </p:cNvPr>
          <p:cNvSpPr>
            <a:spLocks noGrp="1"/>
          </p:cNvSpPr>
          <p:nvPr>
            <p:ph idx="1"/>
          </p:nvPr>
        </p:nvSpPr>
        <p:spPr>
          <a:xfrm>
            <a:off x="231494" y="2430685"/>
            <a:ext cx="5752617" cy="3828382"/>
          </a:xfrm>
        </p:spPr>
        <p:txBody>
          <a:bodyPr anchor="ctr">
            <a:noAutofit/>
          </a:bodyPr>
          <a:lstStyle/>
          <a:p>
            <a:r>
              <a:rPr lang="en-US" sz="2400" b="0" i="0" u="none" strike="noStrike" baseline="0" dirty="0">
                <a:latin typeface="Times New Roman" panose="02020603050405020304" pitchFamily="18" charset="0"/>
              </a:rPr>
              <a:t>Culturally Iceland, Finland, and the Faroe Islands are usually included when referring to "Scandinavia" (Nordic Countries). Scandinavia has a total population of nearly 28 million people. </a:t>
            </a:r>
          </a:p>
          <a:p>
            <a:r>
              <a:rPr lang="en-US" sz="2400" b="0" i="0" u="none" strike="noStrike" baseline="0" dirty="0">
                <a:latin typeface="Times New Roman" panose="02020603050405020304" pitchFamily="18" charset="0"/>
              </a:rPr>
              <a:t>The term Scandinavia has only been around since the 18th century Scandinavia was coined by Swedish and Danish universities in the 18th century, as they delved into the shared arts, mythology and history of Norway, Sweden and Denmark. </a:t>
            </a:r>
            <a:endParaRPr lang="en-US" sz="2400" dirty="0"/>
          </a:p>
        </p:txBody>
      </p:sp>
    </p:spTree>
    <p:extLst>
      <p:ext uri="{BB962C8B-B14F-4D97-AF65-F5344CB8AC3E}">
        <p14:creationId xmlns:p14="http://schemas.microsoft.com/office/powerpoint/2010/main" val="409146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99C2-484F-53C3-33AE-1A1A7E52D194}"/>
              </a:ext>
            </a:extLst>
          </p:cNvPr>
          <p:cNvSpPr>
            <a:spLocks noGrp="1"/>
          </p:cNvSpPr>
          <p:nvPr>
            <p:ph type="title"/>
          </p:nvPr>
        </p:nvSpPr>
        <p:spPr/>
        <p:txBody>
          <a:bodyPr/>
          <a:lstStyle/>
          <a:p>
            <a:pPr algn="ctr"/>
            <a:r>
              <a:rPr lang="en-US" sz="4400" b="1" i="0" u="none" strike="noStrike" baseline="0" dirty="0">
                <a:solidFill>
                  <a:srgbClr val="000000"/>
                </a:solidFill>
                <a:latin typeface="Times New Roman" panose="02020603050405020304" pitchFamily="18" charset="0"/>
              </a:rPr>
              <a:t>Forget Disneyland, Scandinavia is the happiest place on earth!</a:t>
            </a:r>
            <a:endParaRPr lang="en-US" dirty="0"/>
          </a:p>
        </p:txBody>
      </p:sp>
      <p:sp>
        <p:nvSpPr>
          <p:cNvPr id="3" name="Content Placeholder 2">
            <a:extLst>
              <a:ext uri="{FF2B5EF4-FFF2-40B4-BE49-F238E27FC236}">
                <a16:creationId xmlns:a16="http://schemas.microsoft.com/office/drawing/2014/main" id="{482174FD-7255-86C9-8567-48005EF73C7F}"/>
              </a:ext>
            </a:extLst>
          </p:cNvPr>
          <p:cNvSpPr>
            <a:spLocks noGrp="1"/>
          </p:cNvSpPr>
          <p:nvPr>
            <p:ph idx="1"/>
          </p:nvPr>
        </p:nvSpPr>
        <p:spPr>
          <a:xfrm>
            <a:off x="474561" y="1825625"/>
            <a:ext cx="11320041" cy="3197788"/>
          </a:xfrm>
        </p:spPr>
        <p:txBody>
          <a:bodyPr>
            <a:normAutofit/>
          </a:bodyPr>
          <a:lstStyle/>
          <a:p>
            <a:r>
              <a:rPr lang="en-US" sz="2400" b="0" i="0" u="none" strike="noStrike" baseline="0" dirty="0">
                <a:solidFill>
                  <a:srgbClr val="000000"/>
                </a:solidFill>
                <a:latin typeface="Times New Roman" panose="02020603050405020304" pitchFamily="18" charset="0"/>
              </a:rPr>
              <a:t>In spite of taxes that Americans would consider insanely high, year after year, the Scandinavian countries consistently make the top 10 countries in the United Nation’s World Happiness report. </a:t>
            </a:r>
          </a:p>
          <a:p>
            <a:r>
              <a:rPr lang="en-US" sz="2400" b="0" i="0" u="none" strike="noStrike" baseline="0" dirty="0">
                <a:solidFill>
                  <a:srgbClr val="000000"/>
                </a:solidFill>
                <a:latin typeface="Times New Roman" panose="02020603050405020304" pitchFamily="18" charset="0"/>
              </a:rPr>
              <a:t>While there’s no black and white answer as to why this is the case, it’s thought to be due to factors such as extensive welfare benefits, low corruption, a well-functioning democracy, generally higher levels </a:t>
            </a:r>
            <a:br>
              <a:rPr lang="en-US" sz="2400" b="0" i="0" u="none" strike="noStrike" baseline="0" dirty="0">
                <a:solidFill>
                  <a:srgbClr val="000000"/>
                </a:solidFill>
                <a:latin typeface="Times New Roman" panose="02020603050405020304" pitchFamily="18" charset="0"/>
              </a:rPr>
            </a:br>
            <a:r>
              <a:rPr lang="en-US" sz="2400" b="0" i="0" u="none" strike="noStrike" baseline="0" dirty="0">
                <a:solidFill>
                  <a:srgbClr val="000000"/>
                </a:solidFill>
                <a:latin typeface="Times New Roman" panose="02020603050405020304" pitchFamily="18" charset="0"/>
              </a:rPr>
              <a:t>of autonomy and social trust </a:t>
            </a:r>
            <a:br>
              <a:rPr lang="en-US" sz="2400" b="0" i="0" u="none" strike="noStrike" baseline="0" dirty="0">
                <a:solidFill>
                  <a:srgbClr val="000000"/>
                </a:solidFill>
                <a:latin typeface="Times New Roman" panose="02020603050405020304" pitchFamily="18" charset="0"/>
              </a:rPr>
            </a:br>
            <a:r>
              <a:rPr lang="en-US" sz="2400" b="0" i="0" u="none" strike="noStrike" baseline="0" dirty="0">
                <a:solidFill>
                  <a:srgbClr val="000000"/>
                </a:solidFill>
                <a:latin typeface="Times New Roman" panose="02020603050405020304" pitchFamily="18" charset="0"/>
              </a:rPr>
              <a:t>towards each other.</a:t>
            </a:r>
          </a:p>
        </p:txBody>
      </p:sp>
      <p:pic>
        <p:nvPicPr>
          <p:cNvPr id="5" name="Picture 4" descr="A graph of the number of countries/regions&#10;&#10;Description automatically generated">
            <a:extLst>
              <a:ext uri="{FF2B5EF4-FFF2-40B4-BE49-F238E27FC236}">
                <a16:creationId xmlns:a16="http://schemas.microsoft.com/office/drawing/2014/main" id="{0544CBA0-79F3-CCBB-85DB-63A061E0D1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517" y="3670186"/>
            <a:ext cx="6997660" cy="3199396"/>
          </a:xfrm>
          <a:prstGeom prst="rect">
            <a:avLst/>
          </a:prstGeom>
        </p:spPr>
      </p:pic>
      <p:sp>
        <p:nvSpPr>
          <p:cNvPr id="6" name="TextBox 5">
            <a:extLst>
              <a:ext uri="{FF2B5EF4-FFF2-40B4-BE49-F238E27FC236}">
                <a16:creationId xmlns:a16="http://schemas.microsoft.com/office/drawing/2014/main" id="{19CA5B41-CFBF-7100-AC6C-3FBFA00FEC73}"/>
              </a:ext>
            </a:extLst>
          </p:cNvPr>
          <p:cNvSpPr txBox="1"/>
          <p:nvPr/>
        </p:nvSpPr>
        <p:spPr>
          <a:xfrm>
            <a:off x="397398" y="4718613"/>
            <a:ext cx="4650090" cy="1938992"/>
          </a:xfrm>
          <a:prstGeom prst="rect">
            <a:avLst/>
          </a:prstGeom>
          <a:noFill/>
        </p:spPr>
        <p:txBody>
          <a:bodyPr wrap="square">
            <a:spAutoFit/>
          </a:bodyPr>
          <a:lstStyle/>
          <a:p>
            <a:pPr marL="280988" indent="-280988">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Nordic countries have a long history of alcohol consumption. Today, alcohol drinking levels are among the lowest in the European Union. </a:t>
            </a:r>
          </a:p>
        </p:txBody>
      </p:sp>
    </p:spTree>
    <p:extLst>
      <p:ext uri="{BB962C8B-B14F-4D97-AF65-F5344CB8AC3E}">
        <p14:creationId xmlns:p14="http://schemas.microsoft.com/office/powerpoint/2010/main" val="57114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5A57D-1466-CB51-EC65-1A3C2AB24624}"/>
              </a:ext>
            </a:extLst>
          </p:cNvPr>
          <p:cNvSpPr>
            <a:spLocks noGrp="1"/>
          </p:cNvSpPr>
          <p:nvPr>
            <p:ph type="title"/>
          </p:nvPr>
        </p:nvSpPr>
        <p:spPr>
          <a:xfrm>
            <a:off x="838200" y="365126"/>
            <a:ext cx="10515600" cy="810532"/>
          </a:xfrm>
        </p:spPr>
        <p:txBody>
          <a:bodyPr/>
          <a:lstStyle/>
          <a:p>
            <a:pPr algn="ctr"/>
            <a:r>
              <a:rPr lang="en-US" sz="4400" b="1" i="0" u="none" strike="noStrike" baseline="0" dirty="0">
                <a:solidFill>
                  <a:srgbClr val="000000"/>
                </a:solidFill>
                <a:latin typeface="Times New Roman" panose="02020603050405020304" pitchFamily="18" charset="0"/>
              </a:rPr>
              <a:t>Scandinavian Languages</a:t>
            </a:r>
            <a:endParaRPr lang="en-US" b="1" dirty="0"/>
          </a:p>
        </p:txBody>
      </p:sp>
      <p:sp>
        <p:nvSpPr>
          <p:cNvPr id="3" name="Content Placeholder 2">
            <a:extLst>
              <a:ext uri="{FF2B5EF4-FFF2-40B4-BE49-F238E27FC236}">
                <a16:creationId xmlns:a16="http://schemas.microsoft.com/office/drawing/2014/main" id="{E63BD573-5B15-0B61-B2F5-F2BF07F423AE}"/>
              </a:ext>
            </a:extLst>
          </p:cNvPr>
          <p:cNvSpPr>
            <a:spLocks noGrp="1"/>
          </p:cNvSpPr>
          <p:nvPr>
            <p:ph idx="1"/>
          </p:nvPr>
        </p:nvSpPr>
        <p:spPr>
          <a:xfrm>
            <a:off x="190005" y="1353787"/>
            <a:ext cx="11804073" cy="4823176"/>
          </a:xfrm>
        </p:spPr>
        <p:txBody>
          <a:bodyPr>
            <a:normAutofit/>
          </a:bodyPr>
          <a:lstStyle/>
          <a:p>
            <a:r>
              <a:rPr lang="en-US" sz="2400" b="0" i="0" u="none" strike="noStrike" baseline="0" dirty="0">
                <a:solidFill>
                  <a:srgbClr val="000000"/>
                </a:solidFill>
                <a:latin typeface="Times New Roman" panose="02020603050405020304" pitchFamily="18" charset="0"/>
              </a:rPr>
              <a:t>The Scandinavian languages (Swedish, Norwegian, Danish, Icelandic and Faroese) are closely related, and many Scandinavians are able to understand some of the other languages, with some difficulty. </a:t>
            </a:r>
          </a:p>
          <a:p>
            <a:r>
              <a:rPr lang="en-US" sz="2400" b="0" i="0" u="none" strike="noStrike" baseline="0" dirty="0">
                <a:solidFill>
                  <a:srgbClr val="000000"/>
                </a:solidFill>
                <a:latin typeface="Times New Roman" panose="02020603050405020304" pitchFamily="18" charset="0"/>
              </a:rPr>
              <a:t>These languages are generally sorted into East-Scandinavian (Danish, Swedish) and West-Scandinavian (Norwegian, Icelandic) languages. Finnish belongs to the Finno-Ugric language family.</a:t>
            </a:r>
            <a:endParaRPr lang="en-US" sz="2400" dirty="0"/>
          </a:p>
        </p:txBody>
      </p:sp>
      <p:pic>
        <p:nvPicPr>
          <p:cNvPr id="7" name="Picture 6" descr="A diagram of a family tree&#10;&#10;Description automatically generated">
            <a:extLst>
              <a:ext uri="{FF2B5EF4-FFF2-40B4-BE49-F238E27FC236}">
                <a16:creationId xmlns:a16="http://schemas.microsoft.com/office/drawing/2014/main" id="{037BE953-E309-068B-B6B6-6B2E5832F690}"/>
              </a:ext>
            </a:extLst>
          </p:cNvPr>
          <p:cNvPicPr>
            <a:picLocks noChangeAspect="1"/>
          </p:cNvPicPr>
          <p:nvPr/>
        </p:nvPicPr>
        <p:blipFill rotWithShape="1">
          <a:blip r:embed="rId2">
            <a:extLst>
              <a:ext uri="{28A0092B-C50C-407E-A947-70E740481C1C}">
                <a14:useLocalDpi xmlns:a14="http://schemas.microsoft.com/office/drawing/2010/main" val="0"/>
              </a:ext>
            </a:extLst>
          </a:blip>
          <a:srcRect b="5321"/>
          <a:stretch/>
        </p:blipFill>
        <p:spPr>
          <a:xfrm>
            <a:off x="1359723" y="3621974"/>
            <a:ext cx="9464635" cy="3236026"/>
          </a:xfrm>
          <a:prstGeom prst="rect">
            <a:avLst/>
          </a:prstGeom>
        </p:spPr>
      </p:pic>
    </p:spTree>
    <p:extLst>
      <p:ext uri="{BB962C8B-B14F-4D97-AF65-F5344CB8AC3E}">
        <p14:creationId xmlns:p14="http://schemas.microsoft.com/office/powerpoint/2010/main" val="168829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5A57D-1466-CB51-EC65-1A3C2AB24624}"/>
              </a:ext>
            </a:extLst>
          </p:cNvPr>
          <p:cNvSpPr>
            <a:spLocks noGrp="1"/>
          </p:cNvSpPr>
          <p:nvPr>
            <p:ph type="title"/>
          </p:nvPr>
        </p:nvSpPr>
        <p:spPr>
          <a:xfrm>
            <a:off x="838200" y="365126"/>
            <a:ext cx="10515600" cy="810532"/>
          </a:xfrm>
        </p:spPr>
        <p:txBody>
          <a:bodyPr/>
          <a:lstStyle/>
          <a:p>
            <a:pPr algn="ctr"/>
            <a:r>
              <a:rPr lang="en-US" sz="4400" b="1" i="0" u="none" strike="noStrike" baseline="0" dirty="0">
                <a:solidFill>
                  <a:srgbClr val="000000"/>
                </a:solidFill>
                <a:latin typeface="Times New Roman" panose="02020603050405020304" pitchFamily="18" charset="0"/>
              </a:rPr>
              <a:t>English in Scandinavia</a:t>
            </a:r>
            <a:endParaRPr lang="en-US" b="1" dirty="0"/>
          </a:p>
        </p:txBody>
      </p:sp>
      <p:sp>
        <p:nvSpPr>
          <p:cNvPr id="3" name="Content Placeholder 2">
            <a:extLst>
              <a:ext uri="{FF2B5EF4-FFF2-40B4-BE49-F238E27FC236}">
                <a16:creationId xmlns:a16="http://schemas.microsoft.com/office/drawing/2014/main" id="{E63BD573-5B15-0B61-B2F5-F2BF07F423AE}"/>
              </a:ext>
            </a:extLst>
          </p:cNvPr>
          <p:cNvSpPr>
            <a:spLocks noGrp="1"/>
          </p:cNvSpPr>
          <p:nvPr>
            <p:ph idx="1"/>
          </p:nvPr>
        </p:nvSpPr>
        <p:spPr>
          <a:xfrm>
            <a:off x="5379522" y="1353787"/>
            <a:ext cx="6614556" cy="5023262"/>
          </a:xfrm>
        </p:spPr>
        <p:txBody>
          <a:bodyPr>
            <a:normAutofit/>
          </a:bodyPr>
          <a:lstStyle/>
          <a:p>
            <a:r>
              <a:rPr lang="en-US" sz="2400" dirty="0">
                <a:solidFill>
                  <a:srgbClr val="000000"/>
                </a:solidFill>
                <a:latin typeface="Times New Roman" panose="02020603050405020304" pitchFamily="18" charset="0"/>
              </a:rPr>
              <a:t>D</a:t>
            </a:r>
            <a:r>
              <a:rPr lang="en-US" sz="2400" b="0" i="0" u="none" strike="noStrike" baseline="0" dirty="0">
                <a:solidFill>
                  <a:srgbClr val="000000"/>
                </a:solidFill>
                <a:latin typeface="Times New Roman" panose="02020603050405020304" pitchFamily="18" charset="0"/>
              </a:rPr>
              <a:t>ialects and strong accents can complicate matters. So much so, that business between Danes, Norwegians and Swedes are sometimes conducted in English just to be sure there are no misunderstandings. </a:t>
            </a:r>
          </a:p>
          <a:p>
            <a:r>
              <a:rPr lang="en-US" sz="2400" b="0" i="0" u="none" strike="noStrike" baseline="0" dirty="0">
                <a:solidFill>
                  <a:srgbClr val="000000"/>
                </a:solidFill>
                <a:latin typeface="Times New Roman" panose="02020603050405020304" pitchFamily="18" charset="0"/>
              </a:rPr>
              <a:t>Scandinavians speak excellent English. </a:t>
            </a:r>
          </a:p>
          <a:p>
            <a:r>
              <a:rPr lang="en-US" sz="2400" b="0" i="0" u="none" strike="noStrike" baseline="0" dirty="0">
                <a:solidFill>
                  <a:srgbClr val="000000"/>
                </a:solidFill>
                <a:latin typeface="Times New Roman" panose="02020603050405020304" pitchFamily="18" charset="0"/>
              </a:rPr>
              <a:t>Most children in Denmark, Norway and Sweden today grow up at least partly bilingual. </a:t>
            </a:r>
          </a:p>
          <a:p>
            <a:r>
              <a:rPr lang="en-US" sz="2400" b="0" i="0" u="none" strike="noStrike" baseline="0" dirty="0">
                <a:solidFill>
                  <a:srgbClr val="000000"/>
                </a:solidFill>
                <a:latin typeface="Times New Roman" panose="02020603050405020304" pitchFamily="18" charset="0"/>
              </a:rPr>
              <a:t>English is taught from a young age in school, while British and American TV and movies are hugely popular. </a:t>
            </a:r>
          </a:p>
          <a:p>
            <a:r>
              <a:rPr lang="en-US" sz="2400" b="0" i="0" u="none" strike="noStrike" baseline="0" dirty="0">
                <a:solidFill>
                  <a:srgbClr val="000000"/>
                </a:solidFill>
                <a:latin typeface="Times New Roman" panose="02020603050405020304" pitchFamily="18" charset="0"/>
              </a:rPr>
              <a:t>You'll never get lost only speaking English in Scandinavia!</a:t>
            </a:r>
            <a:endParaRPr lang="en-US" sz="2400" dirty="0"/>
          </a:p>
        </p:txBody>
      </p:sp>
      <p:pic>
        <p:nvPicPr>
          <p:cNvPr id="5" name="Picture 4" descr="Cartoon characters with flags and speech bubbles&#10;&#10;Description automatically generated">
            <a:extLst>
              <a:ext uri="{FF2B5EF4-FFF2-40B4-BE49-F238E27FC236}">
                <a16:creationId xmlns:a16="http://schemas.microsoft.com/office/drawing/2014/main" id="{7A59EBC1-6991-F109-E703-9D1D9E02D0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7264"/>
            <a:ext cx="5379522" cy="5520735"/>
          </a:xfrm>
          <a:prstGeom prst="rect">
            <a:avLst/>
          </a:prstGeom>
        </p:spPr>
      </p:pic>
    </p:spTree>
    <p:extLst>
      <p:ext uri="{BB962C8B-B14F-4D97-AF65-F5344CB8AC3E}">
        <p14:creationId xmlns:p14="http://schemas.microsoft.com/office/powerpoint/2010/main" val="102581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299</TotalTime>
  <Words>2969</Words>
  <Application>Microsoft Office PowerPoint</Application>
  <PresentationFormat>Widescreen</PresentationFormat>
  <Paragraphs>120</Paragraphs>
  <Slides>32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Aptos</vt:lpstr>
      <vt:lpstr>Arial</vt:lpstr>
      <vt:lpstr>Calibri</vt:lpstr>
      <vt:lpstr>Calibri Light</vt:lpstr>
      <vt:lpstr>Times New Roman</vt:lpstr>
      <vt:lpstr>Office 2013 - 2022 Theme</vt:lpstr>
      <vt:lpstr>  Fun Facts About Scandinavia Presented by Marc Silver </vt:lpstr>
      <vt:lpstr>  Fun Facts About Scandinavia </vt:lpstr>
      <vt:lpstr>  Scandinavia consists of three countries.</vt:lpstr>
      <vt:lpstr>  Scandinavia EU and Nato.</vt:lpstr>
      <vt:lpstr>  Scandinavia Political Ties.</vt:lpstr>
      <vt:lpstr>Scandinavian Foundation</vt:lpstr>
      <vt:lpstr>Forget Disneyland, Scandinavia is the happiest place on earth!</vt:lpstr>
      <vt:lpstr>Scandinavian Languages</vt:lpstr>
      <vt:lpstr>English in Scandinavia</vt:lpstr>
      <vt:lpstr>The Kalmar Union</vt:lpstr>
      <vt:lpstr>Hans Christian Andersen</vt:lpstr>
      <vt:lpstr>Alfred Nobel</vt:lpstr>
      <vt:lpstr>Scandinavian Airlines</vt:lpstr>
      <vt:lpstr>Scandinavia’s Mountains</vt:lpstr>
      <vt:lpstr>Coffee Culture</vt:lpstr>
      <vt:lpstr>The Nordic Cross</vt:lpstr>
      <vt:lpstr>Norway and Sweden’s Boarder</vt:lpstr>
      <vt:lpstr>Easter Witches</vt:lpstr>
      <vt:lpstr>Major Cities in Scandinavia </vt:lpstr>
      <vt:lpstr>Copenhagen Airport</vt:lpstr>
      <vt:lpstr>Swedes are big on recycling. </vt:lpstr>
      <vt:lpstr>Norway’s Tunnel</vt:lpstr>
      <vt:lpstr>Midnight Sun</vt:lpstr>
      <vt:lpstr>Northen Lights</vt:lpstr>
      <vt:lpstr>Norway dominates in the Winter Olympics</vt:lpstr>
      <vt:lpstr>Reindeer Herders</vt:lpstr>
      <vt:lpstr>Sweden </vt:lpstr>
      <vt:lpstr>Denmark </vt:lpstr>
      <vt:lpstr>Scandinavian People </vt:lpstr>
      <vt:lpstr>Scandinavian People </vt:lpstr>
      <vt:lpstr>LEGOS®</vt:lpstr>
      <vt:lpstr>Thankyou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 Silver</dc:creator>
  <cp:lastModifiedBy>Marc Silver</cp:lastModifiedBy>
  <cp:revision>28</cp:revision>
  <dcterms:created xsi:type="dcterms:W3CDTF">2024-06-09T20:18:10Z</dcterms:created>
  <dcterms:modified xsi:type="dcterms:W3CDTF">2025-04-24T17:05:55Z</dcterms:modified>
</cp:coreProperties>
</file>