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GB"/>
    </a:defPPr>
    <a:lvl1pPr algn="l" defTabSz="457200" rtl="0" fontAlgn="base">
      <a:spcBef>
        <a:spcPts val="100"/>
      </a:spcBef>
      <a:spcAft>
        <a:spcPts val="10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00"/>
      </a:spcBef>
      <a:spcAft>
        <a:spcPts val="10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00"/>
      </a:spcBef>
      <a:spcAft>
        <a:spcPts val="10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00"/>
      </a:spcBef>
      <a:spcAft>
        <a:spcPts val="10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00"/>
      </a:spcBef>
      <a:spcAft>
        <a:spcPts val="10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740CDF4F-6B42-99F0-6D94-F8005FF0A95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F6DAFB59-7235-0C5F-A1E2-7D46C32B825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99EE5B7A-DC6A-40E5-B4D9-5DF85192377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B47C3107-501D-3714-0729-3F95795C21F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52569545-78ED-89E9-9A08-42B87BF8C33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4A1BC0B8-58C8-AA08-7C43-1FE2DF8B2F1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A351DAA9-AF21-D925-50C5-F595613EA20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8">
            <a:extLst>
              <a:ext uri="{FF2B5EF4-FFF2-40B4-BE49-F238E27FC236}">
                <a16:creationId xmlns:a16="http://schemas.microsoft.com/office/drawing/2014/main" id="{58FEE5D7-9A27-98CA-CA80-144B83C2BC0A}"/>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a:extLst>
              <a:ext uri="{FF2B5EF4-FFF2-40B4-BE49-F238E27FC236}">
                <a16:creationId xmlns:a16="http://schemas.microsoft.com/office/drawing/2014/main" id="{6DFFDD27-4369-1803-835C-41F612DB618B}"/>
              </a:ext>
            </a:extLst>
          </p:cNvPr>
          <p:cNvSpPr>
            <a:spLocks noGrp="1" noChangeArrowheads="1"/>
          </p:cNvSpPr>
          <p:nvPr>
            <p:ph type="body"/>
          </p:nvPr>
        </p:nvSpPr>
        <p:spPr bwMode="auto">
          <a:xfrm>
            <a:off x="685800" y="4343400"/>
            <a:ext cx="5473700"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8604EF5-FECD-7777-371C-2E49D7DF7D2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C97CBD33-8B8B-89C1-D00B-EF0947CF990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958EF0-112C-0EA3-2C21-0F7DB2B0C13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1C92E1B2-84A6-5080-4B09-39294CC0532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0CEBA68F-D4B2-CC37-D6ED-373D4E286C1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18E511C1-9177-263C-DB2B-AF0964024F7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30BDEDCE-79B5-E151-94EA-08EB2DED85B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E943922B-7BFE-A426-1B5A-B93BA8FEB8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20D21541-EFF6-D7BF-8C73-63EC828A3A6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C2D9E6A2-62A7-42B9-FC6E-74DB3EAED35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562BADF-5BF0-F4A1-0C10-91BE9DF1E42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FC1C76E3-7A7B-6738-AE5D-97A20B4AF812}"/>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7BBD867-CB45-79C5-3E6F-5B22997AB9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11A5B21-52F6-43A7-7BB4-E9157EF2C5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21BAB251-0BBD-EAD7-D591-51029773C26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FF917F48-C518-89A4-6EA6-EB5340AB885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D11839D2-8633-5B53-905D-D2E7E9C71F6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5FF148D2-E912-E225-6A54-82D104DE013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80C311DF-5DAA-3F33-7A44-5DEBF8BA520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F24B4B91-59AC-D9FA-5EF6-C0996D0A08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7230801E-F831-AE0D-810E-B9674AC71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D28E0358-D9DF-2913-FDF6-575A200B9A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8604EF5-FECD-7777-371C-2E49D7DF7D2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C97CBD33-8B8B-89C1-D00B-EF0947CF990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9280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0F335D58-498B-E7C5-1E4F-BE078B335320}"/>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ED587CA0-D0D8-3F63-124C-85ABD4F18584}"/>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1833FAC3-A84B-9886-943D-BBCF3F5AD257}"/>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755A946-3B3B-51DA-13D4-2568EC90D1D8}"/>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36275688-FBDB-864D-A257-7350BE292BAC}"/>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95AAF381-E60D-E1E6-61FF-F56702BFD595}"/>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6A3B1662-76F1-5AE5-09B3-92A45D9ADC6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48040F9B-165E-FBF8-3CDF-C7D5536E1AC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280E4F0B-1530-3F13-8204-DBB70BC8B6FF}"/>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AC7F2C4A-A6DE-C6A8-4474-7C3199EB7EA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97AF1053-2062-4549-FFC2-BB58F030D46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DF44DD10-10DE-E0ED-94C5-485F08B751B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6CE1B554-34C6-CE79-CFC4-D24F64E25627}"/>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C1049DFD-4572-1B19-2C86-3D093EED5B56}"/>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ACD88CC-E807-2B4C-3BE7-395ADC5C555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724AE99C-CA37-AB4F-B663-2C83903428C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AFE375A8-329E-9433-04DE-978E4380D1BD}"/>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002C69DF-FE53-C80D-6A15-BE22F5591166}"/>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270536CF-2F8C-1A57-890C-21C6624D22C4}"/>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2E412981-98E9-E79F-1504-ABECD44A4A7C}"/>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48D395F-CCC1-0CBA-1B41-1AFE31175A8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39726B60-DFE8-967C-4CA4-555E5790A93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00044160-56AB-18AB-9CE8-BE32ADB68F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900CC883-CA99-6B66-4CBB-13EC1A6FEFE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585FB133-7E08-8F4D-7B3F-8157A94D7FA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7BFF42B2-9608-B848-6A15-DD749A6DC21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C958-4A7E-37AB-697A-4965458122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6CB84-325D-CDBE-08A0-BBE505D5369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5B6521-CE28-6F7B-7AE7-A24113D3F00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4C2E89-AE77-8FFD-5C80-36C1620C0D3E}"/>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0F73E4-F2D5-3D9F-563D-9FFA3C16E593}"/>
              </a:ext>
            </a:extLst>
          </p:cNvPr>
          <p:cNvSpPr>
            <a:spLocks noGrp="1"/>
          </p:cNvSpPr>
          <p:nvPr>
            <p:ph type="sldNum" idx="12"/>
          </p:nvPr>
        </p:nvSpPr>
        <p:spPr/>
        <p:txBody>
          <a:bodyPr/>
          <a:lstStyle>
            <a:lvl1pPr>
              <a:defRPr/>
            </a:lvl1pPr>
          </a:lstStyle>
          <a:p>
            <a:fld id="{2AA51DBB-A7B5-4CAE-9675-3D0293FFD11E}" type="slidenum">
              <a:rPr lang="en-US" altLang="en-US"/>
              <a:pPr/>
              <a:t>‹#›</a:t>
            </a:fld>
            <a:endParaRPr lang="en-US" altLang="en-US"/>
          </a:p>
        </p:txBody>
      </p:sp>
    </p:spTree>
    <p:extLst>
      <p:ext uri="{BB962C8B-B14F-4D97-AF65-F5344CB8AC3E}">
        <p14:creationId xmlns:p14="http://schemas.microsoft.com/office/powerpoint/2010/main" val="42220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0F8B-1751-04B1-AC0D-EAFFD69CE7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8FC09-7199-A9C0-E6DE-CE1C80D88B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447A5-08E8-B8CD-6D20-1D10B8BB28A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39210F-6CE1-3C51-344C-67F32771A5EE}"/>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8CFE50-84A8-CBE7-B0F9-C36072021F46}"/>
              </a:ext>
            </a:extLst>
          </p:cNvPr>
          <p:cNvSpPr>
            <a:spLocks noGrp="1"/>
          </p:cNvSpPr>
          <p:nvPr>
            <p:ph type="sldNum" idx="12"/>
          </p:nvPr>
        </p:nvSpPr>
        <p:spPr/>
        <p:txBody>
          <a:bodyPr/>
          <a:lstStyle>
            <a:lvl1pPr>
              <a:defRPr/>
            </a:lvl1pPr>
          </a:lstStyle>
          <a:p>
            <a:fld id="{2482544D-BD31-4ACA-A062-29352D0A7CC9}" type="slidenum">
              <a:rPr lang="en-US" altLang="en-US"/>
              <a:pPr/>
              <a:t>‹#›</a:t>
            </a:fld>
            <a:endParaRPr lang="en-US" altLang="en-US"/>
          </a:p>
        </p:txBody>
      </p:sp>
    </p:spTree>
    <p:extLst>
      <p:ext uri="{BB962C8B-B14F-4D97-AF65-F5344CB8AC3E}">
        <p14:creationId xmlns:p14="http://schemas.microsoft.com/office/powerpoint/2010/main" val="210279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1769A-1867-3224-82A0-29BCF95C3C66}"/>
              </a:ext>
            </a:extLst>
          </p:cNvPr>
          <p:cNvSpPr>
            <a:spLocks noGrp="1"/>
          </p:cNvSpPr>
          <p:nvPr>
            <p:ph type="title" orient="vert"/>
          </p:nvPr>
        </p:nvSpPr>
        <p:spPr>
          <a:xfrm>
            <a:off x="6505575" y="609600"/>
            <a:ext cx="1939925" cy="5473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EFE8B0-DBC5-1A90-3857-A3B2A87B7196}"/>
              </a:ext>
            </a:extLst>
          </p:cNvPr>
          <p:cNvSpPr>
            <a:spLocks noGrp="1"/>
          </p:cNvSpPr>
          <p:nvPr>
            <p:ph type="body" orient="vert" idx="1"/>
          </p:nvPr>
        </p:nvSpPr>
        <p:spPr>
          <a:xfrm>
            <a:off x="685800" y="609600"/>
            <a:ext cx="5667375"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8A4F3-AEAB-19A9-8186-6871770FA8A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F7C799-743B-E6B3-9F5D-0F31C65E9BC8}"/>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9FB8C3-DBD7-36FC-5166-540E4D80665C}"/>
              </a:ext>
            </a:extLst>
          </p:cNvPr>
          <p:cNvSpPr>
            <a:spLocks noGrp="1"/>
          </p:cNvSpPr>
          <p:nvPr>
            <p:ph type="sldNum" idx="12"/>
          </p:nvPr>
        </p:nvSpPr>
        <p:spPr/>
        <p:txBody>
          <a:bodyPr/>
          <a:lstStyle>
            <a:lvl1pPr>
              <a:defRPr/>
            </a:lvl1pPr>
          </a:lstStyle>
          <a:p>
            <a:fld id="{B0B409C8-6B77-4340-9568-DC8AB0A18BE2}" type="slidenum">
              <a:rPr lang="en-US" altLang="en-US"/>
              <a:pPr/>
              <a:t>‹#›</a:t>
            </a:fld>
            <a:endParaRPr lang="en-US" altLang="en-US"/>
          </a:p>
        </p:txBody>
      </p:sp>
    </p:spTree>
    <p:extLst>
      <p:ext uri="{BB962C8B-B14F-4D97-AF65-F5344CB8AC3E}">
        <p14:creationId xmlns:p14="http://schemas.microsoft.com/office/powerpoint/2010/main" val="389981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EA67-F012-7834-E30E-8BB38BA58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8EC71-5433-2184-B471-635E5A11D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36590-D553-18C3-D12C-458910AF959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F35449-0E63-5639-0221-DEAFC7E61E2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946062-BEF5-0781-4606-F2940C94E569}"/>
              </a:ext>
            </a:extLst>
          </p:cNvPr>
          <p:cNvSpPr>
            <a:spLocks noGrp="1"/>
          </p:cNvSpPr>
          <p:nvPr>
            <p:ph type="sldNum" idx="12"/>
          </p:nvPr>
        </p:nvSpPr>
        <p:spPr/>
        <p:txBody>
          <a:bodyPr/>
          <a:lstStyle>
            <a:lvl1pPr>
              <a:defRPr/>
            </a:lvl1pPr>
          </a:lstStyle>
          <a:p>
            <a:fld id="{B092B68C-5B96-4C81-A99C-CA8DE05736C7}" type="slidenum">
              <a:rPr lang="en-US" altLang="en-US"/>
              <a:pPr/>
              <a:t>‹#›</a:t>
            </a:fld>
            <a:endParaRPr lang="en-US" altLang="en-US"/>
          </a:p>
        </p:txBody>
      </p:sp>
    </p:spTree>
    <p:extLst>
      <p:ext uri="{BB962C8B-B14F-4D97-AF65-F5344CB8AC3E}">
        <p14:creationId xmlns:p14="http://schemas.microsoft.com/office/powerpoint/2010/main" val="153498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8910-6DC8-D99C-3967-FD86BBE49D5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EA0F50-2323-B562-40EA-40B00C8B56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AD47E7F-F307-A39D-2E4F-38A7C7F88F4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0B7CAE-9948-A479-7A50-E63C8FB9B16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E8B2F1C-1EF0-B222-0F1A-0EB2BA469828}"/>
              </a:ext>
            </a:extLst>
          </p:cNvPr>
          <p:cNvSpPr>
            <a:spLocks noGrp="1"/>
          </p:cNvSpPr>
          <p:nvPr>
            <p:ph type="sldNum" idx="12"/>
          </p:nvPr>
        </p:nvSpPr>
        <p:spPr/>
        <p:txBody>
          <a:bodyPr/>
          <a:lstStyle>
            <a:lvl1pPr>
              <a:defRPr/>
            </a:lvl1pPr>
          </a:lstStyle>
          <a:p>
            <a:fld id="{207B4089-56C8-40ED-881B-5607EAA20766}" type="slidenum">
              <a:rPr lang="en-US" altLang="en-US"/>
              <a:pPr/>
              <a:t>‹#›</a:t>
            </a:fld>
            <a:endParaRPr lang="en-US" altLang="en-US"/>
          </a:p>
        </p:txBody>
      </p:sp>
    </p:spTree>
    <p:extLst>
      <p:ext uri="{BB962C8B-B14F-4D97-AF65-F5344CB8AC3E}">
        <p14:creationId xmlns:p14="http://schemas.microsoft.com/office/powerpoint/2010/main" val="65414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017C-0E93-B265-E58F-7771CF1E2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2F677-68C8-3A67-95D1-DA0F5AA4D0BA}"/>
              </a:ext>
            </a:extLst>
          </p:cNvPr>
          <p:cNvSpPr>
            <a:spLocks noGrp="1"/>
          </p:cNvSpPr>
          <p:nvPr>
            <p:ph sz="half" idx="1"/>
          </p:nvPr>
        </p:nvSpPr>
        <p:spPr>
          <a:xfrm>
            <a:off x="685800" y="1981200"/>
            <a:ext cx="380365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EC2CDA-65DE-4E36-9468-46F702CAFAE9}"/>
              </a:ext>
            </a:extLst>
          </p:cNvPr>
          <p:cNvSpPr>
            <a:spLocks noGrp="1"/>
          </p:cNvSpPr>
          <p:nvPr>
            <p:ph sz="half" idx="2"/>
          </p:nvPr>
        </p:nvSpPr>
        <p:spPr>
          <a:xfrm>
            <a:off x="4641850" y="1981200"/>
            <a:ext cx="380365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6EBC1-7E40-03B7-22EF-8B656CBDEAE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CBC83E-0E63-4DAC-9213-A2A9A669AC59}"/>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F69FF2-30BD-E242-6F40-148E9AF4CAD8}"/>
              </a:ext>
            </a:extLst>
          </p:cNvPr>
          <p:cNvSpPr>
            <a:spLocks noGrp="1"/>
          </p:cNvSpPr>
          <p:nvPr>
            <p:ph type="sldNum" idx="12"/>
          </p:nvPr>
        </p:nvSpPr>
        <p:spPr/>
        <p:txBody>
          <a:bodyPr/>
          <a:lstStyle>
            <a:lvl1pPr>
              <a:defRPr/>
            </a:lvl1pPr>
          </a:lstStyle>
          <a:p>
            <a:fld id="{F98879D2-A249-49C2-9DFD-E8BD5811156E}" type="slidenum">
              <a:rPr lang="en-US" altLang="en-US"/>
              <a:pPr/>
              <a:t>‹#›</a:t>
            </a:fld>
            <a:endParaRPr lang="en-US" altLang="en-US"/>
          </a:p>
        </p:txBody>
      </p:sp>
    </p:spTree>
    <p:extLst>
      <p:ext uri="{BB962C8B-B14F-4D97-AF65-F5344CB8AC3E}">
        <p14:creationId xmlns:p14="http://schemas.microsoft.com/office/powerpoint/2010/main" val="26888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95B9-0AA0-713F-816D-ED68C06FE37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8A4E64-ED1D-FE9E-E296-944D985FB3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87963-04D1-3B1F-8B24-F98A508EDA9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BC710-5FC0-445A-F923-15E6020F8F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02CBA-9B2B-E466-E9CE-9D94246A161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0B1983-E0C6-CB6A-F0A6-E94E8D28BD60}"/>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235EFF6-8DBD-7686-24F1-DCD0CED1932B}"/>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65C252B-0D55-F4AD-A00C-0308848B6963}"/>
              </a:ext>
            </a:extLst>
          </p:cNvPr>
          <p:cNvSpPr>
            <a:spLocks noGrp="1"/>
          </p:cNvSpPr>
          <p:nvPr>
            <p:ph type="sldNum" idx="12"/>
          </p:nvPr>
        </p:nvSpPr>
        <p:spPr/>
        <p:txBody>
          <a:bodyPr/>
          <a:lstStyle>
            <a:lvl1pPr>
              <a:defRPr/>
            </a:lvl1pPr>
          </a:lstStyle>
          <a:p>
            <a:fld id="{CFCFA157-A978-473F-BD81-8367CDB86A7D}" type="slidenum">
              <a:rPr lang="en-US" altLang="en-US"/>
              <a:pPr/>
              <a:t>‹#›</a:t>
            </a:fld>
            <a:endParaRPr lang="en-US" altLang="en-US"/>
          </a:p>
        </p:txBody>
      </p:sp>
    </p:spTree>
    <p:extLst>
      <p:ext uri="{BB962C8B-B14F-4D97-AF65-F5344CB8AC3E}">
        <p14:creationId xmlns:p14="http://schemas.microsoft.com/office/powerpoint/2010/main" val="2174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E834-F4C7-6020-BF13-C36049BCB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0AADB-AA44-95BD-408D-E5959EFA1766}"/>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22D7D9F-ADDD-F15A-F834-09AD6C715DE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35E203C-D119-8A73-767D-AF0159130B20}"/>
              </a:ext>
            </a:extLst>
          </p:cNvPr>
          <p:cNvSpPr>
            <a:spLocks noGrp="1"/>
          </p:cNvSpPr>
          <p:nvPr>
            <p:ph type="sldNum" idx="12"/>
          </p:nvPr>
        </p:nvSpPr>
        <p:spPr/>
        <p:txBody>
          <a:bodyPr/>
          <a:lstStyle>
            <a:lvl1pPr>
              <a:defRPr/>
            </a:lvl1pPr>
          </a:lstStyle>
          <a:p>
            <a:fld id="{3FE79F34-E784-4161-BC67-DDA27095A424}" type="slidenum">
              <a:rPr lang="en-US" altLang="en-US"/>
              <a:pPr/>
              <a:t>‹#›</a:t>
            </a:fld>
            <a:endParaRPr lang="en-US" altLang="en-US"/>
          </a:p>
        </p:txBody>
      </p:sp>
    </p:spTree>
    <p:extLst>
      <p:ext uri="{BB962C8B-B14F-4D97-AF65-F5344CB8AC3E}">
        <p14:creationId xmlns:p14="http://schemas.microsoft.com/office/powerpoint/2010/main" val="418585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66DB7-CEAB-6EA2-A45E-B3FD30F66A53}"/>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C9E50F9-47BB-ED9C-79DB-811173B5973B}"/>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F455D70-217B-5E9A-5601-E662DCDF034C}"/>
              </a:ext>
            </a:extLst>
          </p:cNvPr>
          <p:cNvSpPr>
            <a:spLocks noGrp="1"/>
          </p:cNvSpPr>
          <p:nvPr>
            <p:ph type="sldNum" idx="12"/>
          </p:nvPr>
        </p:nvSpPr>
        <p:spPr/>
        <p:txBody>
          <a:bodyPr/>
          <a:lstStyle>
            <a:lvl1pPr>
              <a:defRPr/>
            </a:lvl1pPr>
          </a:lstStyle>
          <a:p>
            <a:fld id="{25DC770E-2F9F-4734-A2A0-305EFB4DBF3D}" type="slidenum">
              <a:rPr lang="en-US" altLang="en-US"/>
              <a:pPr/>
              <a:t>‹#›</a:t>
            </a:fld>
            <a:endParaRPr lang="en-US" altLang="en-US"/>
          </a:p>
        </p:txBody>
      </p:sp>
    </p:spTree>
    <p:extLst>
      <p:ext uri="{BB962C8B-B14F-4D97-AF65-F5344CB8AC3E}">
        <p14:creationId xmlns:p14="http://schemas.microsoft.com/office/powerpoint/2010/main" val="112712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F062-AACA-7BDC-D578-4951A62A31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444AF-05C4-A71F-8718-125C4308901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86F25-FCC1-87B6-B99B-CF6EBD39D2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1F538-49BF-4D71-E8E8-CF2E42506F0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0056AD-51BF-2F93-BE80-A283C3E1F2A3}"/>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B04E77-3602-81B4-8D2D-9A8369A4F1C7}"/>
              </a:ext>
            </a:extLst>
          </p:cNvPr>
          <p:cNvSpPr>
            <a:spLocks noGrp="1"/>
          </p:cNvSpPr>
          <p:nvPr>
            <p:ph type="sldNum" idx="12"/>
          </p:nvPr>
        </p:nvSpPr>
        <p:spPr/>
        <p:txBody>
          <a:bodyPr/>
          <a:lstStyle>
            <a:lvl1pPr>
              <a:defRPr/>
            </a:lvl1pPr>
          </a:lstStyle>
          <a:p>
            <a:fld id="{826F3E2B-C64C-4BAD-999C-D6B5077ED15D}" type="slidenum">
              <a:rPr lang="en-US" altLang="en-US"/>
              <a:pPr/>
              <a:t>‹#›</a:t>
            </a:fld>
            <a:endParaRPr lang="en-US" altLang="en-US"/>
          </a:p>
        </p:txBody>
      </p:sp>
    </p:spTree>
    <p:extLst>
      <p:ext uri="{BB962C8B-B14F-4D97-AF65-F5344CB8AC3E}">
        <p14:creationId xmlns:p14="http://schemas.microsoft.com/office/powerpoint/2010/main" val="205192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4F69-B1C4-7B07-5BA8-204A1C4A49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FA56E-3FED-B2C0-594A-9B38F10C87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7DCF71-71DD-FF17-9E5B-7C074DA785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892A5-3D23-E422-8CED-30968CE281E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35854CD-1206-18C6-0C4C-F48BF9BAA448}"/>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96A0A7-2063-1E28-2CB9-014161F9C0E2}"/>
              </a:ext>
            </a:extLst>
          </p:cNvPr>
          <p:cNvSpPr>
            <a:spLocks noGrp="1"/>
          </p:cNvSpPr>
          <p:nvPr>
            <p:ph type="sldNum" idx="12"/>
          </p:nvPr>
        </p:nvSpPr>
        <p:spPr/>
        <p:txBody>
          <a:bodyPr/>
          <a:lstStyle>
            <a:lvl1pPr>
              <a:defRPr/>
            </a:lvl1pPr>
          </a:lstStyle>
          <a:p>
            <a:fld id="{5E1D5702-CE21-434B-9883-5BC9E6CDDD5E}" type="slidenum">
              <a:rPr lang="en-US" altLang="en-US"/>
              <a:pPr/>
              <a:t>‹#›</a:t>
            </a:fld>
            <a:endParaRPr lang="en-US" altLang="en-US"/>
          </a:p>
        </p:txBody>
      </p:sp>
    </p:spTree>
    <p:extLst>
      <p:ext uri="{BB962C8B-B14F-4D97-AF65-F5344CB8AC3E}">
        <p14:creationId xmlns:p14="http://schemas.microsoft.com/office/powerpoint/2010/main" val="402712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7190FFEE-B533-7CB3-AC97-CF50ADD08235}"/>
              </a:ext>
            </a:extLst>
          </p:cNvPr>
          <p:cNvSpPr>
            <a:spLocks noGrp="1" noChangeArrowheads="1"/>
          </p:cNvSpPr>
          <p:nvPr>
            <p:ph type="title"/>
          </p:nvPr>
        </p:nvSpPr>
        <p:spPr bwMode="auto">
          <a:xfrm>
            <a:off x="685800" y="609600"/>
            <a:ext cx="77597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50207D86-4A8B-C11E-722E-8E436986A3EC}"/>
              </a:ext>
            </a:extLst>
          </p:cNvPr>
          <p:cNvSpPr>
            <a:spLocks noGrp="1" noChangeArrowheads="1"/>
          </p:cNvSpPr>
          <p:nvPr>
            <p:ph type="body" idx="1"/>
          </p:nvPr>
        </p:nvSpPr>
        <p:spPr bwMode="auto">
          <a:xfrm>
            <a:off x="685800" y="1981200"/>
            <a:ext cx="7759700"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E77193B0-65BB-EA78-019E-85F4D122C4DA}"/>
              </a:ext>
            </a:extLst>
          </p:cNvPr>
          <p:cNvSpPr>
            <a:spLocks noGrp="1" noChangeArrowheads="1"/>
          </p:cNvSpPr>
          <p:nvPr>
            <p:ph type="dt"/>
          </p:nvPr>
        </p:nvSpPr>
        <p:spPr bwMode="auto">
          <a:xfrm>
            <a:off x="685800" y="6248400"/>
            <a:ext cx="18923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23DBAE0-8720-C4B1-0600-43F1C05D079F}"/>
              </a:ext>
            </a:extLst>
          </p:cNvPr>
          <p:cNvSpPr>
            <a:spLocks noGrp="1" noChangeArrowheads="1"/>
          </p:cNvSpPr>
          <p:nvPr>
            <p:ph type="ftr"/>
          </p:nvPr>
        </p:nvSpPr>
        <p:spPr bwMode="auto">
          <a:xfrm>
            <a:off x="3124200" y="6248400"/>
            <a:ext cx="2882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37F16202-15A5-5981-F053-880F79093FBE}"/>
              </a:ext>
            </a:extLst>
          </p:cNvPr>
          <p:cNvSpPr>
            <a:spLocks noGrp="1" noChangeArrowheads="1"/>
          </p:cNvSpPr>
          <p:nvPr>
            <p:ph type="sldNum"/>
          </p:nvPr>
        </p:nvSpPr>
        <p:spPr bwMode="auto">
          <a:xfrm>
            <a:off x="6553200" y="6248400"/>
            <a:ext cx="18923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399D0A70-96B5-442D-9E16-7DD097FFF5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00"/>
        </a:spcBef>
        <a:spcAft>
          <a:spcPts val="10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00"/>
        </a:spcBef>
        <a:spcAft>
          <a:spcPts val="10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900"/>
        </a:spcBef>
        <a:spcAft>
          <a:spcPts val="10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800"/>
        </a:spcBef>
        <a:spcAft>
          <a:spcPts val="10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700"/>
        </a:spcBef>
        <a:spcAft>
          <a:spcPts val="10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600"/>
        </a:spcBef>
        <a:spcAft>
          <a:spcPts val="10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600"/>
        </a:spcBef>
        <a:spcAft>
          <a:spcPts val="10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5AF19-8036-5C0E-F98A-999F2514B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352800"/>
            <a:ext cx="2438400" cy="2438400"/>
          </a:xfrm>
          <a:prstGeom prst="rect">
            <a:avLst/>
          </a:prstGeom>
        </p:spPr>
      </p:pic>
      <p:sp>
        <p:nvSpPr>
          <p:cNvPr id="3073" name="Rectangle 1">
            <a:extLst>
              <a:ext uri="{FF2B5EF4-FFF2-40B4-BE49-F238E27FC236}">
                <a16:creationId xmlns:a16="http://schemas.microsoft.com/office/drawing/2014/main" id="{BBAC10D3-8A9C-1FBB-6D2D-05E9096454E0}"/>
              </a:ext>
            </a:extLst>
          </p:cNvPr>
          <p:cNvSpPr>
            <a:spLocks noGrp="1" noChangeArrowheads="1"/>
          </p:cNvSpPr>
          <p:nvPr>
            <p:ph type="title"/>
          </p:nvPr>
        </p:nvSpPr>
        <p:spPr>
          <a:xfrm>
            <a:off x="0" y="38100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Santorini Greece</a:t>
            </a:r>
          </a:p>
        </p:txBody>
      </p:sp>
      <p:sp>
        <p:nvSpPr>
          <p:cNvPr id="2" name="Rectangle 2">
            <a:extLst>
              <a:ext uri="{FF2B5EF4-FFF2-40B4-BE49-F238E27FC236}">
                <a16:creationId xmlns:a16="http://schemas.microsoft.com/office/drawing/2014/main" id="{E8A94AF5-C42F-A53E-00DB-7FC7B90A868E}"/>
              </a:ext>
            </a:extLst>
          </p:cNvPr>
          <p:cNvSpPr>
            <a:spLocks noChangeArrowheads="1"/>
          </p:cNvSpPr>
          <p:nvPr/>
        </p:nvSpPr>
        <p:spPr bwMode="auto">
          <a:xfrm>
            <a:off x="0" y="1447800"/>
            <a:ext cx="9144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0DD2F2DF-2204-D4D7-EB8B-2D4B14871FA4}"/>
              </a:ext>
            </a:extLst>
          </p:cNvPr>
          <p:cNvSpPr>
            <a:spLocks noGrp="1" noChangeArrowheads="1"/>
          </p:cNvSpPr>
          <p:nvPr>
            <p:ph type="title"/>
          </p:nvPr>
        </p:nvSpPr>
        <p:spPr>
          <a:xfrm>
            <a:off x="685800" y="4286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Santorini Early History</a:t>
            </a:r>
          </a:p>
        </p:txBody>
      </p:sp>
      <p:sp>
        <p:nvSpPr>
          <p:cNvPr id="11266" name="Text Box 2">
            <a:extLst>
              <a:ext uri="{FF2B5EF4-FFF2-40B4-BE49-F238E27FC236}">
                <a16:creationId xmlns:a16="http://schemas.microsoft.com/office/drawing/2014/main" id="{CDBA844A-59D9-CB3C-8CBA-39013F1460B9}"/>
              </a:ext>
            </a:extLst>
          </p:cNvPr>
          <p:cNvSpPr txBox="1">
            <a:spLocks noChangeArrowheads="1"/>
          </p:cNvSpPr>
          <p:nvPr/>
        </p:nvSpPr>
        <p:spPr bwMode="auto">
          <a:xfrm>
            <a:off x="196850" y="1590675"/>
            <a:ext cx="8718550" cy="526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Times New Roman" panose="02020603050405020304" pitchFamily="18" charset="0"/>
              <a:buChar char="•"/>
            </a:pPr>
            <a:r>
              <a:rPr lang="en-US" altLang="en-US"/>
              <a:t>In 630 BC the Santorinians made their first and only colony in Africa, the Ancient City of Cyrene, and after that a long period of drought, presumably seven years, hit the island. </a:t>
            </a:r>
          </a:p>
          <a:p>
            <a:pPr>
              <a:buFont typeface="Times New Roman" panose="02020603050405020304" pitchFamily="18" charset="0"/>
              <a:buChar char="•"/>
            </a:pPr>
            <a:r>
              <a:rPr lang="en-US" altLang="en-US"/>
              <a:t>In the 6th century BC they coined their own money but during the Persian Wars they were subjugated to Persians and the mint closed down. </a:t>
            </a:r>
          </a:p>
          <a:p>
            <a:pPr>
              <a:buFont typeface="Times New Roman" panose="02020603050405020304" pitchFamily="18" charset="0"/>
              <a:buChar char="•"/>
            </a:pPr>
            <a:r>
              <a:rPr lang="en-US" altLang="en-US"/>
              <a:t>During the Peloponnesian War they were on Sparta’s side but in 426/425 BC they were part of the Athenian Empire. Later, Santorini became part of the Roman Empire.</a:t>
            </a:r>
          </a:p>
          <a:p>
            <a:pPr>
              <a:buFont typeface="Times New Roman" panose="02020603050405020304" pitchFamily="18" charset="0"/>
              <a:buChar char="•"/>
            </a:pPr>
            <a:r>
              <a:rPr lang="en-US" altLang="en-US"/>
              <a:t>During the Byzantine years the island was embodied in the Byzantine Empire but it did not play a significant political or military role. Christianity first appeared on Santorini during the 3rd or 4th century AC when the first church was constructed, Episkopi of Thera that had its own bishop.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61D8775-877A-52DC-B184-A362B5384C70}"/>
              </a:ext>
            </a:extLst>
          </p:cNvPr>
          <p:cNvSpPr>
            <a:spLocks noGrp="1" noChangeArrowheads="1"/>
          </p:cNvSpPr>
          <p:nvPr>
            <p:ph type="title"/>
          </p:nvPr>
        </p:nvSpPr>
        <p:spPr>
          <a:xfrm>
            <a:off x="685800" y="4286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Santorini History </a:t>
            </a:r>
          </a:p>
        </p:txBody>
      </p:sp>
      <p:sp>
        <p:nvSpPr>
          <p:cNvPr id="12290" name="Text Box 2">
            <a:extLst>
              <a:ext uri="{FF2B5EF4-FFF2-40B4-BE49-F238E27FC236}">
                <a16:creationId xmlns:a16="http://schemas.microsoft.com/office/drawing/2014/main" id="{7531D611-BFA1-8031-0EFE-A286ABA0E9BB}"/>
              </a:ext>
            </a:extLst>
          </p:cNvPr>
          <p:cNvSpPr txBox="1">
            <a:spLocks noChangeArrowheads="1"/>
          </p:cNvSpPr>
          <p:nvPr/>
        </p:nvSpPr>
        <p:spPr bwMode="auto">
          <a:xfrm>
            <a:off x="196850" y="1590675"/>
            <a:ext cx="8718550" cy="490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Times New Roman" panose="02020603050405020304" pitchFamily="18" charset="0"/>
              <a:buChar char="•"/>
            </a:pPr>
            <a:r>
              <a:rPr lang="en-US" altLang="en-US"/>
              <a:t>After the fall of Constantinople to the Crusaders of the 4th Crusade in 1204, Santorini and the rest of the islands of the Aegean Sea were under the rule of Marco Sanudo, who created the Duchy of Naxos. He later granted Santorini and Therasia to Giacomo Barozzi, whose descendants ruled the island until 1480. </a:t>
            </a:r>
          </a:p>
          <a:p>
            <a:pPr>
              <a:buFont typeface="Times New Roman" panose="02020603050405020304" pitchFamily="18" charset="0"/>
              <a:buChar char="•"/>
            </a:pPr>
            <a:r>
              <a:rPr lang="en-US" altLang="en-US"/>
              <a:t>The name Santorini was given from the Crusaders, after a chapel of Saint Irene (Santa Irini). The fate of the Duchy was its annexation to Venice in 1487. </a:t>
            </a:r>
          </a:p>
          <a:p>
            <a:pPr>
              <a:buFont typeface="Times New Roman" panose="02020603050405020304" pitchFamily="18" charset="0"/>
              <a:buChar char="•"/>
            </a:pPr>
            <a:r>
              <a:rPr lang="en-US" altLang="en-US"/>
              <a:t>From 1579 to 1821 the island was under the Turkish rule and the Turks named it Dermetzik, which means small mill, probably because of the numerous windmills on the island. </a:t>
            </a:r>
          </a:p>
          <a:p>
            <a:pPr>
              <a:buFont typeface="Times New Roman" panose="02020603050405020304" pitchFamily="18" charset="0"/>
              <a:buChar char="•"/>
            </a:pPr>
            <a:r>
              <a:rPr lang="en-US" altLang="en-US"/>
              <a:t>In the Greek War of Independence the fleet of Santorini was very powerful. Santorini was finally annexed to Greece in 1912.</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520A151B-2AAC-C74F-7478-34093472134C}"/>
              </a:ext>
            </a:extLst>
          </p:cNvPr>
          <p:cNvSpPr>
            <a:spLocks noGrp="1" noChangeArrowheads="1"/>
          </p:cNvSpPr>
          <p:nvPr>
            <p:ph type="title"/>
          </p:nvPr>
        </p:nvSpPr>
        <p:spPr>
          <a:xfrm>
            <a:off x="685800" y="4286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Santorini Modern History</a:t>
            </a:r>
          </a:p>
        </p:txBody>
      </p:sp>
      <p:sp>
        <p:nvSpPr>
          <p:cNvPr id="13314" name="Text Box 2">
            <a:extLst>
              <a:ext uri="{FF2B5EF4-FFF2-40B4-BE49-F238E27FC236}">
                <a16:creationId xmlns:a16="http://schemas.microsoft.com/office/drawing/2014/main" id="{7216C080-6315-526C-F16C-B77078AD156F}"/>
              </a:ext>
            </a:extLst>
          </p:cNvPr>
          <p:cNvSpPr txBox="1">
            <a:spLocks noChangeArrowheads="1"/>
          </p:cNvSpPr>
          <p:nvPr/>
        </p:nvSpPr>
        <p:spPr bwMode="auto">
          <a:xfrm>
            <a:off x="196850" y="1590675"/>
            <a:ext cx="8718550" cy="378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Times New Roman" panose="02020603050405020304" pitchFamily="18" charset="0"/>
              <a:buChar char="•"/>
            </a:pPr>
            <a:r>
              <a:rPr lang="en-US" altLang="en-US"/>
              <a:t>Until the end of the 19th century Santorini had a flourishing shipping trade and the export of goods included cotton, textiles, agricultural products and, of course, its famed wine. This prosperity reached to an end in 1956, after a catalytic earthquake and a volcanic eruption that followed, which caused incalculable damage. </a:t>
            </a:r>
          </a:p>
          <a:p>
            <a:pPr>
              <a:buFont typeface="Times New Roman" panose="02020603050405020304" pitchFamily="18" charset="0"/>
              <a:buChar char="•"/>
            </a:pPr>
            <a:r>
              <a:rPr lang="en-US" altLang="en-US"/>
              <a:t>Decline and desertion pervaded the island until 1970 with the introduction of the tourism industry, when the reconstruction of the island started and more and more people visited it. </a:t>
            </a:r>
          </a:p>
          <a:p>
            <a:pPr>
              <a:buFont typeface="Times New Roman" panose="02020603050405020304" pitchFamily="18" charset="0"/>
              <a:buChar char="•"/>
            </a:pPr>
            <a:r>
              <a:rPr lang="en-US" altLang="en-US"/>
              <a:t>Nowadays, all these incidents belong to the past and Santorini is one of the most sought-after destinations worldwide.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BD9E315-25E8-4693-FECA-4B6269E374CA}"/>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Intersting Facts about Santorini</a:t>
            </a:r>
          </a:p>
        </p:txBody>
      </p:sp>
      <p:sp>
        <p:nvSpPr>
          <p:cNvPr id="14338" name="Rectangle 2">
            <a:extLst>
              <a:ext uri="{FF2B5EF4-FFF2-40B4-BE49-F238E27FC236}">
                <a16:creationId xmlns:a16="http://schemas.microsoft.com/office/drawing/2014/main" id="{2B231A83-CB7C-68C4-3510-E94C52ED49F4}"/>
              </a:ext>
            </a:extLst>
          </p:cNvPr>
          <p:cNvSpPr>
            <a:spLocks noChangeArrowheads="1"/>
          </p:cNvSpPr>
          <p:nvPr/>
        </p:nvSpPr>
        <p:spPr bwMode="auto">
          <a:xfrm>
            <a:off x="457200" y="1568450"/>
            <a:ext cx="3429000" cy="532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Times New Roman" panose="02020603050405020304" pitchFamily="18" charset="0"/>
              <a:buChar char="•"/>
            </a:pPr>
            <a:r>
              <a:rPr lang="en-US" altLang="en-US"/>
              <a:t>Santorini has the best wine in the whole of Greece</a:t>
            </a:r>
          </a:p>
          <a:p>
            <a:pPr>
              <a:buFont typeface="Times New Roman" panose="02020603050405020304" pitchFamily="18" charset="0"/>
              <a:buChar char="•"/>
            </a:pPr>
            <a:r>
              <a:rPr lang="en-US" altLang="en-US"/>
              <a:t>Strogill, Kallisti and Theras are the other names of Santorini</a:t>
            </a:r>
          </a:p>
          <a:p>
            <a:pPr>
              <a:buFont typeface="Times New Roman" panose="02020603050405020304" pitchFamily="18" charset="0"/>
              <a:buChar char="•"/>
            </a:pPr>
            <a:r>
              <a:rPr lang="en-US" altLang="en-US"/>
              <a:t>Different rulers ruled Santorini</a:t>
            </a:r>
          </a:p>
          <a:p>
            <a:pPr>
              <a:buFont typeface="Times New Roman" panose="02020603050405020304" pitchFamily="18" charset="0"/>
              <a:buChar char="•"/>
            </a:pPr>
            <a:r>
              <a:rPr lang="en-US" altLang="en-US"/>
              <a:t>Greco-Roman architecture is dominant in Santorini</a:t>
            </a:r>
          </a:p>
          <a:p>
            <a:pPr>
              <a:buFont typeface="Times New Roman" panose="02020603050405020304" pitchFamily="18" charset="0"/>
              <a:buChar char="•"/>
            </a:pPr>
            <a:r>
              <a:rPr lang="en-US" altLang="en-US"/>
              <a:t>Santorini is an active volcano</a:t>
            </a:r>
          </a:p>
          <a:p>
            <a:pPr>
              <a:buClrTx/>
              <a:buFontTx/>
              <a:buNone/>
            </a:pPr>
            <a:endParaRPr lang="en-US" altLang="en-US"/>
          </a:p>
        </p:txBody>
      </p:sp>
      <p:pic>
        <p:nvPicPr>
          <p:cNvPr id="14339" name="Picture 3">
            <a:extLst>
              <a:ext uri="{FF2B5EF4-FFF2-40B4-BE49-F238E27FC236}">
                <a16:creationId xmlns:a16="http://schemas.microsoft.com/office/drawing/2014/main" id="{46FC4E87-E9DB-0948-DD86-D19427D7D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057400"/>
            <a:ext cx="4876800"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8B5A11C-80CA-A2ED-072A-0E96A1E97411}"/>
              </a:ext>
            </a:extLst>
          </p:cNvPr>
          <p:cNvSpPr>
            <a:spLocks noGrp="1" noChangeArrowheads="1"/>
          </p:cNvSpPr>
          <p:nvPr>
            <p:ph type="title"/>
          </p:nvPr>
        </p:nvSpPr>
        <p:spPr>
          <a:xfrm>
            <a:off x="685800" y="312738"/>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Cable Car </a:t>
            </a:r>
          </a:p>
        </p:txBody>
      </p:sp>
      <p:sp>
        <p:nvSpPr>
          <p:cNvPr id="15362" name="Rectangle 2">
            <a:extLst>
              <a:ext uri="{FF2B5EF4-FFF2-40B4-BE49-F238E27FC236}">
                <a16:creationId xmlns:a16="http://schemas.microsoft.com/office/drawing/2014/main" id="{18193A1E-A4D9-E53F-BD04-607AF6FBE6B3}"/>
              </a:ext>
            </a:extLst>
          </p:cNvPr>
          <p:cNvSpPr>
            <a:spLocks noChangeArrowheads="1"/>
          </p:cNvSpPr>
          <p:nvPr/>
        </p:nvSpPr>
        <p:spPr bwMode="auto">
          <a:xfrm>
            <a:off x="228600" y="1492250"/>
            <a:ext cx="4038600" cy="552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25"/>
              </a:spcBef>
              <a:buClrTx/>
              <a:buFontTx/>
              <a:buNone/>
            </a:pPr>
            <a:r>
              <a:rPr lang="en-US" altLang="en-US"/>
              <a:t>An excursion which you must not miss ...from sea level, let your imagination wonder and go back to the past, through the volcanic scenery. The cable car travels up the path and in three minutes time you're comfortably in the beautiful town of Fira. Fira, Santorini's capital, is at the altitude of 220 meters and from there enjoy whatever beautiful Santorini can offer, and the charming view of the entire island will always remain unforgettable.</a:t>
            </a:r>
          </a:p>
          <a:p>
            <a:pPr>
              <a:lnSpc>
                <a:spcPct val="90000"/>
              </a:lnSpc>
              <a:spcBef>
                <a:spcPts val="1275"/>
              </a:spcBef>
              <a:buClrTx/>
              <a:buFontTx/>
              <a:buNone/>
            </a:pPr>
            <a:endParaRPr lang="en-US" altLang="en-US"/>
          </a:p>
        </p:txBody>
      </p:sp>
      <p:pic>
        <p:nvPicPr>
          <p:cNvPr id="15363" name="Picture 3">
            <a:extLst>
              <a:ext uri="{FF2B5EF4-FFF2-40B4-BE49-F238E27FC236}">
                <a16:creationId xmlns:a16="http://schemas.microsoft.com/office/drawing/2014/main" id="{861D8280-F6B5-E11B-A80D-34A844B18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495800" cy="464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3C900A72-2D71-DE20-4B4E-9E8E774BEB7F}"/>
              </a:ext>
            </a:extLst>
          </p:cNvPr>
          <p:cNvSpPr>
            <a:spLocks noChangeArrowheads="1"/>
          </p:cNvSpPr>
          <p:nvPr/>
        </p:nvSpPr>
        <p:spPr bwMode="auto">
          <a:xfrm>
            <a:off x="4616450" y="6269038"/>
            <a:ext cx="452755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25"/>
              </a:spcBef>
              <a:buClrTx/>
              <a:buFontTx/>
              <a:buNone/>
            </a:pPr>
            <a:r>
              <a:rPr lang="en-US" altLang="en-US" sz="1800"/>
              <a:t>One way ticket price: Adults: €6 Children: €3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97F1C5CB-A11C-028A-3ED1-764CF27BD525}"/>
              </a:ext>
            </a:extLst>
          </p:cNvPr>
          <p:cNvSpPr>
            <a:spLocks noGrp="1" noChangeArrowheads="1"/>
          </p:cNvSpPr>
          <p:nvPr>
            <p:ph type="title"/>
          </p:nvPr>
        </p:nvSpPr>
        <p:spPr>
          <a:xfrm>
            <a:off x="685800" y="2730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Map Of Oia</a:t>
            </a:r>
          </a:p>
        </p:txBody>
      </p:sp>
      <p:sp>
        <p:nvSpPr>
          <p:cNvPr id="16386" name="Rectangle 2">
            <a:extLst>
              <a:ext uri="{FF2B5EF4-FFF2-40B4-BE49-F238E27FC236}">
                <a16:creationId xmlns:a16="http://schemas.microsoft.com/office/drawing/2014/main" id="{2B2FF9EB-6AB3-B71C-A54E-2C087121ACDA}"/>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6387" name="Picture 3">
            <a:extLst>
              <a:ext uri="{FF2B5EF4-FFF2-40B4-BE49-F238E27FC236}">
                <a16:creationId xmlns:a16="http://schemas.microsoft.com/office/drawing/2014/main" id="{ADF98314-03B4-3D60-8EE4-4A18D9427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1455738"/>
            <a:ext cx="7966075"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A33D7A3F-35D9-156E-5A96-E240BDF74AE9}"/>
              </a:ext>
            </a:extLst>
          </p:cNvPr>
          <p:cNvSpPr>
            <a:spLocks noGrp="1" noChangeArrowheads="1"/>
          </p:cNvSpPr>
          <p:nvPr>
            <p:ph type="title"/>
          </p:nvPr>
        </p:nvSpPr>
        <p:spPr>
          <a:xfrm>
            <a:off x="685800" y="762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Explore Le Suquet</a:t>
            </a:r>
          </a:p>
        </p:txBody>
      </p:sp>
      <p:sp>
        <p:nvSpPr>
          <p:cNvPr id="17410" name="Rectangle 2">
            <a:extLst>
              <a:ext uri="{FF2B5EF4-FFF2-40B4-BE49-F238E27FC236}">
                <a16:creationId xmlns:a16="http://schemas.microsoft.com/office/drawing/2014/main" id="{88321220-A50E-522E-27BD-31A67B251652}"/>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901FE0C0-86DF-1D28-FF6E-F1F94E976ECF}"/>
              </a:ext>
            </a:extLst>
          </p:cNvPr>
          <p:cNvSpPr txBox="1">
            <a:spLocks noChangeArrowheads="1"/>
          </p:cNvSpPr>
          <p:nvPr/>
        </p:nvSpPr>
        <p:spPr bwMode="auto">
          <a:xfrm>
            <a:off x="76200" y="1066800"/>
            <a:ext cx="891540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Most of Santorini is sleek and modern, but </a:t>
            </a:r>
            <a:r>
              <a:rPr lang="en-US" altLang="en-US" b="1"/>
              <a:t>Le Suquet</a:t>
            </a:r>
            <a:r>
              <a:rPr lang="en-US" altLang="en-US"/>
              <a:t> is another story. Le Suquet is Santorini’ oldest neighborhood and one of the most beautiful places to visit in Santorini. Looming above the city, you can wander through the streets enjoying the pastel-colored buildings that have stood since the 18th and 19th centuries.</a:t>
            </a:r>
          </a:p>
          <a:p>
            <a:pPr>
              <a:buClrTx/>
              <a:buFontTx/>
              <a:buNone/>
            </a:pPr>
            <a:r>
              <a:rPr lang="en-US" altLang="en-US"/>
              <a:t>Originally a Roman settlement, Le Suquet is today a maze of narrow, ascending streets, underground bars, and family restaurants, so take </a:t>
            </a:r>
          </a:p>
          <a:p>
            <a:pPr>
              <a:buClrTx/>
              <a:buFontTx/>
              <a:buNone/>
            </a:pPr>
            <a:r>
              <a:rPr lang="en-US" altLang="en-US"/>
              <a:t>the time to wander and explore </a:t>
            </a:r>
          </a:p>
          <a:p>
            <a:pPr>
              <a:buClrTx/>
              <a:buFontTx/>
              <a:buNone/>
            </a:pPr>
            <a:r>
              <a:rPr lang="en-US" altLang="en-US"/>
              <a:t>this lovely neighborhood. </a:t>
            </a:r>
            <a:br>
              <a:rPr lang="en-US" altLang="en-US"/>
            </a:br>
            <a:r>
              <a:rPr lang="en-US" altLang="en-US"/>
              <a:t>Here, you will also find a </a:t>
            </a:r>
          </a:p>
          <a:p>
            <a:pPr>
              <a:buClrTx/>
              <a:buFontTx/>
              <a:buNone/>
            </a:pPr>
            <a:r>
              <a:rPr lang="en-US" altLang="en-US"/>
              <a:t>medieval castle, one of </a:t>
            </a:r>
          </a:p>
          <a:p>
            <a:pPr>
              <a:buClrTx/>
              <a:buFontTx/>
              <a:buNone/>
            </a:pPr>
            <a:r>
              <a:rPr lang="en-US" altLang="en-US"/>
              <a:t>Santorini’ tourist attractions, </a:t>
            </a:r>
          </a:p>
          <a:p>
            <a:pPr>
              <a:buClrTx/>
              <a:buFontTx/>
              <a:buNone/>
            </a:pPr>
            <a:r>
              <a:rPr lang="en-US" altLang="en-US"/>
              <a:t>and home to the </a:t>
            </a:r>
            <a:br>
              <a:rPr lang="en-US" altLang="en-US"/>
            </a:br>
            <a:r>
              <a:rPr lang="en-US" altLang="en-US"/>
              <a:t>Musée de la Castre.</a:t>
            </a:r>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br>
              <a:rPr lang="en-US" altLang="en-US"/>
            </a:br>
            <a:r>
              <a:rPr lang="en-US" altLang="en-US" sz="1400"/>
              <a:t>Calle Virgen de la Palma</a:t>
            </a:r>
          </a:p>
          <a:p>
            <a:pPr>
              <a:buClrTx/>
              <a:buFontTx/>
              <a:buNone/>
            </a:pPr>
            <a:r>
              <a:rPr lang="en-US" altLang="en-US" sz="1400"/>
              <a:t>					        Calle Virgen de la Palma</a:t>
            </a:r>
          </a:p>
          <a:p>
            <a:pPr>
              <a:buClrTx/>
              <a:buFontTx/>
              <a:buNone/>
            </a:pPr>
            <a:r>
              <a:rPr lang="en-US" altLang="en-US" sz="1400"/>
              <a:t>								</a:t>
            </a:r>
          </a:p>
          <a:p>
            <a:pPr>
              <a:buClrTx/>
              <a:buFontTx/>
              <a:buNone/>
            </a:pPr>
            <a:endParaRPr lang="en-US" altLang="en-US" sz="1400"/>
          </a:p>
          <a:p>
            <a:pPr>
              <a:buClrTx/>
              <a:buFontTx/>
              <a:buNone/>
            </a:pPr>
            <a:r>
              <a:rPr lang="en-US" altLang="en-US" sz="1400"/>
              <a:t>														Plaza de San Juan de Dios</a:t>
            </a:r>
          </a:p>
        </p:txBody>
      </p:sp>
      <p:pic>
        <p:nvPicPr>
          <p:cNvPr id="17412" name="Picture 4">
            <a:extLst>
              <a:ext uri="{FF2B5EF4-FFF2-40B4-BE49-F238E27FC236}">
                <a16:creationId xmlns:a16="http://schemas.microsoft.com/office/drawing/2014/main" id="{40172D2E-4094-EC47-C424-64BDF4339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705225"/>
            <a:ext cx="51054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FF8DB12A-1D09-518B-4DED-23CDE0B13F96}"/>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Musée de la Castre</a:t>
            </a:r>
          </a:p>
        </p:txBody>
      </p:sp>
      <p:sp>
        <p:nvSpPr>
          <p:cNvPr id="18434" name="Rectangle 2">
            <a:extLst>
              <a:ext uri="{FF2B5EF4-FFF2-40B4-BE49-F238E27FC236}">
                <a16:creationId xmlns:a16="http://schemas.microsoft.com/office/drawing/2014/main" id="{87F53C18-D782-96F9-22ED-85A3B7BBE6B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0DB63981-74BF-9D27-031B-C7FE8A5D81CD}"/>
              </a:ext>
            </a:extLst>
          </p:cNvPr>
          <p:cNvSpPr txBox="1">
            <a:spLocks noChangeArrowheads="1"/>
          </p:cNvSpPr>
          <p:nvPr/>
        </p:nvSpPr>
        <p:spPr bwMode="auto">
          <a:xfrm>
            <a:off x="-22225" y="128111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Musée de la Castre in Santorini sits atop Suquet Hill, offering fantastic city views and a visit to a medieval castle and chapel filled with ancient artifacts. The museum is located within an </a:t>
            </a:r>
          </a:p>
          <a:p>
            <a:pPr>
              <a:buClrTx/>
              <a:buFontTx/>
              <a:buNone/>
            </a:pPr>
            <a:r>
              <a:rPr lang="en-US" altLang="en-US"/>
              <a:t>ancient castle and connects to a nearby </a:t>
            </a:r>
          </a:p>
          <a:p>
            <a:pPr>
              <a:buClrTx/>
              <a:buFontTx/>
              <a:buNone/>
            </a:pPr>
            <a:r>
              <a:rPr lang="en-US" altLang="en-US"/>
              <a:t>chapel that dates back nearly 1,000 years.</a:t>
            </a:r>
          </a:p>
          <a:p>
            <a:pPr>
              <a:buClrTx/>
              <a:buFontTx/>
              <a:buNone/>
            </a:pPr>
            <a:r>
              <a:rPr lang="en-US" altLang="en-US"/>
              <a:t>It's an astounding place to visit, full of the </a:t>
            </a:r>
          </a:p>
          <a:p>
            <a:pPr>
              <a:buClrTx/>
              <a:buFontTx/>
              <a:buNone/>
            </a:pPr>
            <a:r>
              <a:rPr lang="en-US" altLang="en-US"/>
              <a:t>weight of history and educational exhibits that </a:t>
            </a:r>
          </a:p>
          <a:p>
            <a:pPr>
              <a:buClrTx/>
              <a:buFontTx/>
              <a:buNone/>
            </a:pPr>
            <a:r>
              <a:rPr lang="en-US" altLang="en-US"/>
              <a:t>will thrill adults and children alike. If you're </a:t>
            </a:r>
          </a:p>
          <a:p>
            <a:pPr>
              <a:buClrTx/>
              <a:buFontTx/>
              <a:buNone/>
            </a:pPr>
            <a:r>
              <a:rPr lang="en-US" altLang="en-US"/>
              <a:t>looking for great photo ops of the city and </a:t>
            </a:r>
          </a:p>
          <a:p>
            <a:pPr>
              <a:buClrTx/>
              <a:buFontTx/>
              <a:buNone/>
            </a:pPr>
            <a:r>
              <a:rPr lang="en-US" altLang="en-US"/>
              <a:t>Mediterranean or you want to see ancient </a:t>
            </a:r>
          </a:p>
          <a:p>
            <a:pPr>
              <a:buClrTx/>
              <a:buFontTx/>
              <a:buNone/>
            </a:pPr>
            <a:r>
              <a:rPr lang="en-US" altLang="en-US"/>
              <a:t>remains from across the continent and beyond, </a:t>
            </a:r>
          </a:p>
          <a:p>
            <a:pPr>
              <a:buClrTx/>
              <a:buFontTx/>
              <a:buNone/>
            </a:pPr>
            <a:r>
              <a:rPr lang="en-US" altLang="en-US"/>
              <a:t>this is the place to stop.</a:t>
            </a:r>
          </a:p>
        </p:txBody>
      </p:sp>
      <p:pic>
        <p:nvPicPr>
          <p:cNvPr id="18436" name="Picture 4">
            <a:extLst>
              <a:ext uri="{FF2B5EF4-FFF2-40B4-BE49-F238E27FC236}">
                <a16:creationId xmlns:a16="http://schemas.microsoft.com/office/drawing/2014/main" id="{CD5CD9FC-9F72-D4C8-05B2-07A838A9C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33600"/>
            <a:ext cx="3276600" cy="491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48A0571-0864-1977-6DDE-63DABE788810}"/>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Marché Forville</a:t>
            </a:r>
          </a:p>
        </p:txBody>
      </p:sp>
      <p:sp>
        <p:nvSpPr>
          <p:cNvPr id="19458" name="Rectangle 2">
            <a:extLst>
              <a:ext uri="{FF2B5EF4-FFF2-40B4-BE49-F238E27FC236}">
                <a16:creationId xmlns:a16="http://schemas.microsoft.com/office/drawing/2014/main" id="{24D202FF-AA0F-424D-0B0C-CB6C507B244C}"/>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59" name="Text Box 3">
            <a:extLst>
              <a:ext uri="{FF2B5EF4-FFF2-40B4-BE49-F238E27FC236}">
                <a16:creationId xmlns:a16="http://schemas.microsoft.com/office/drawing/2014/main" id="{D2FF57A2-8145-D656-9548-AF98C418C310}"/>
              </a:ext>
            </a:extLst>
          </p:cNvPr>
          <p:cNvSpPr txBox="1">
            <a:spLocks noChangeArrowheads="1"/>
          </p:cNvSpPr>
          <p:nvPr/>
        </p:nvSpPr>
        <p:spPr bwMode="auto">
          <a:xfrm>
            <a:off x="-22225" y="128111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Forville Market, located near Rue Meynadier, is the oldest market in Santorini. You can purchase everything from fresh vegetables and flowers to Mediterranean fish, and you just may stumble upon one of the area's top chefs also doing his or her weekly shopping.</a:t>
            </a:r>
          </a:p>
          <a:p>
            <a:pPr>
              <a:buClrTx/>
              <a:buFontTx/>
              <a:buNone/>
            </a:pPr>
            <a:endParaRPr lang="en-US" altLang="en-US"/>
          </a:p>
          <a:p>
            <a:pPr>
              <a:buClrTx/>
              <a:buFontTx/>
              <a:buNone/>
            </a:pPr>
            <a:r>
              <a:rPr lang="en-US" altLang="en-US"/>
              <a:t>The food is top quality </a:t>
            </a:r>
          </a:p>
          <a:p>
            <a:pPr>
              <a:buClrTx/>
              <a:buFontTx/>
              <a:buNone/>
            </a:pPr>
            <a:r>
              <a:rPr lang="en-US" altLang="en-US"/>
              <a:t>and there are a variety </a:t>
            </a:r>
          </a:p>
          <a:p>
            <a:pPr>
              <a:buClrTx/>
              <a:buFontTx/>
              <a:buNone/>
            </a:pPr>
            <a:r>
              <a:rPr lang="en-US" altLang="en-US"/>
              <a:t>of options to suit any </a:t>
            </a:r>
          </a:p>
          <a:p>
            <a:pPr>
              <a:buClrTx/>
              <a:buFontTx/>
              <a:buNone/>
            </a:pPr>
            <a:r>
              <a:rPr lang="en-US" altLang="en-US"/>
              <a:t>taste. If you're on the </a:t>
            </a:r>
          </a:p>
          <a:p>
            <a:pPr>
              <a:buClrTx/>
              <a:buFontTx/>
              <a:buNone/>
            </a:pPr>
            <a:r>
              <a:rPr lang="en-US" altLang="en-US"/>
              <a:t>hunt for unique souvenirs, </a:t>
            </a:r>
          </a:p>
          <a:p>
            <a:pPr>
              <a:buClrTx/>
              <a:buFontTx/>
              <a:buNone/>
            </a:pPr>
            <a:r>
              <a:rPr lang="en-US" altLang="en-US"/>
              <a:t>such as jarred sauces. </a:t>
            </a:r>
          </a:p>
          <a:p>
            <a:pPr>
              <a:buClrTx/>
              <a:buFontTx/>
              <a:buNone/>
            </a:pPr>
            <a:r>
              <a:rPr lang="en-US" altLang="en-US"/>
              <a:t>Also the market is a </a:t>
            </a:r>
          </a:p>
          <a:p>
            <a:pPr>
              <a:buClrTx/>
              <a:buFontTx/>
              <a:buNone/>
            </a:pPr>
            <a:r>
              <a:rPr lang="en-US" altLang="en-US"/>
              <a:t>great place to find </a:t>
            </a:r>
          </a:p>
          <a:p>
            <a:pPr>
              <a:buClrTx/>
              <a:buFontTx/>
              <a:buNone/>
            </a:pPr>
            <a:r>
              <a:rPr lang="en-US" altLang="en-US"/>
              <a:t>provisions for a picnic.</a:t>
            </a:r>
          </a:p>
          <a:p>
            <a:pPr>
              <a:buClrTx/>
              <a:buFontTx/>
              <a:buNone/>
            </a:pPr>
            <a:r>
              <a:rPr lang="en-US" altLang="en-US" sz="1400"/>
              <a:t>							    The market is open Tuesday through Sunday from 7:30 a.m. to 1 or 2 p.m.,</a:t>
            </a:r>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Santorini Cathedral</a:t>
            </a:r>
          </a:p>
        </p:txBody>
      </p:sp>
      <p:pic>
        <p:nvPicPr>
          <p:cNvPr id="19460" name="Picture 4">
            <a:extLst>
              <a:ext uri="{FF2B5EF4-FFF2-40B4-BE49-F238E27FC236}">
                <a16:creationId xmlns:a16="http://schemas.microsoft.com/office/drawing/2014/main" id="{11D617F7-483D-07DA-D16F-27DE19667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3021013"/>
            <a:ext cx="5957888" cy="348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558B5BAA-8AB4-B1F9-7DF5-829B4B22F889}"/>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Oia </a:t>
            </a:r>
          </a:p>
        </p:txBody>
      </p:sp>
      <p:sp>
        <p:nvSpPr>
          <p:cNvPr id="20482" name="Rectangle 2">
            <a:extLst>
              <a:ext uri="{FF2B5EF4-FFF2-40B4-BE49-F238E27FC236}">
                <a16:creationId xmlns:a16="http://schemas.microsoft.com/office/drawing/2014/main" id="{FE98D806-2BB7-9530-6AD4-7278A43F2F7D}"/>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3" name="Text Box 3">
            <a:extLst>
              <a:ext uri="{FF2B5EF4-FFF2-40B4-BE49-F238E27FC236}">
                <a16:creationId xmlns:a16="http://schemas.microsoft.com/office/drawing/2014/main" id="{38BD27B1-D816-7984-AC28-DFC48CB593D9}"/>
              </a:ext>
            </a:extLst>
          </p:cNvPr>
          <p:cNvSpPr txBox="1">
            <a:spLocks noChangeArrowheads="1"/>
          </p:cNvSpPr>
          <p:nvPr/>
        </p:nvSpPr>
        <p:spPr bwMode="auto">
          <a:xfrm>
            <a:off x="85725" y="1352550"/>
            <a:ext cx="4594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Oia, pronounced Ia, is the most visited village in Santorini and the second largest after Fira, the island's capital town.</a:t>
            </a:r>
          </a:p>
          <a:p>
            <a:pPr>
              <a:buClrTx/>
              <a:buFontTx/>
              <a:buNone/>
            </a:pPr>
            <a:r>
              <a:rPr lang="en-US" altLang="en-US"/>
              <a:t>Oia lies in the northern part of the caldera, 12 km away from Fira.</a:t>
            </a:r>
          </a:p>
          <a:p>
            <a:pPr>
              <a:buClrTx/>
              <a:buFontTx/>
              <a:buNone/>
            </a:pPr>
            <a:r>
              <a:rPr lang="en-US" altLang="en-US"/>
              <a:t>The village is situated above an impressive cliff overlooking the volcano and the island of Thirassia.</a:t>
            </a:r>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Torre Tavira</a:t>
            </a:r>
          </a:p>
        </p:txBody>
      </p:sp>
      <p:pic>
        <p:nvPicPr>
          <p:cNvPr id="20484" name="Picture 4">
            <a:extLst>
              <a:ext uri="{FF2B5EF4-FFF2-40B4-BE49-F238E27FC236}">
                <a16:creationId xmlns:a16="http://schemas.microsoft.com/office/drawing/2014/main" id="{987A81D9-57C1-DB63-6098-70258C924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62100"/>
            <a:ext cx="4589462" cy="2830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5">
            <a:extLst>
              <a:ext uri="{FF2B5EF4-FFF2-40B4-BE49-F238E27FC236}">
                <a16:creationId xmlns:a16="http://schemas.microsoft.com/office/drawing/2014/main" id="{BBA3C6C7-F747-BA95-6579-8449B23D6E96}"/>
              </a:ext>
            </a:extLst>
          </p:cNvPr>
          <p:cNvSpPr txBox="1">
            <a:spLocks noChangeArrowheads="1"/>
          </p:cNvSpPr>
          <p:nvPr/>
        </p:nvSpPr>
        <p:spPr bwMode="auto">
          <a:xfrm>
            <a:off x="71438" y="4716463"/>
            <a:ext cx="8843962"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settlement dates back several centuries; it was likely built in the 15th century and is still home to the ruins of a Venetian castle. Straight out of a postcard, Oia is certainly the most picturesque village in Santorini - some may even claim it is the prettiest one in Greece!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5AF19-8036-5C0E-F98A-999F2514B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2" y="0"/>
            <a:ext cx="2438400" cy="2438400"/>
          </a:xfrm>
          <a:prstGeom prst="rect">
            <a:avLst/>
          </a:prstGeom>
        </p:spPr>
      </p:pic>
      <p:sp>
        <p:nvSpPr>
          <p:cNvPr id="3073" name="Rectangle 1">
            <a:extLst>
              <a:ext uri="{FF2B5EF4-FFF2-40B4-BE49-F238E27FC236}">
                <a16:creationId xmlns:a16="http://schemas.microsoft.com/office/drawing/2014/main" id="{BBAC10D3-8A9C-1FBB-6D2D-05E9096454E0}"/>
              </a:ext>
            </a:extLst>
          </p:cNvPr>
          <p:cNvSpPr>
            <a:spLocks noGrp="1" noChangeArrowheads="1"/>
          </p:cNvSpPr>
          <p:nvPr>
            <p:ph type="title"/>
          </p:nvPr>
        </p:nvSpPr>
        <p:spPr>
          <a:xfrm>
            <a:off x="13716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Santorini Greece</a:t>
            </a:r>
          </a:p>
        </p:txBody>
      </p:sp>
      <p:sp>
        <p:nvSpPr>
          <p:cNvPr id="3074" name="Rectangle 2">
            <a:extLst>
              <a:ext uri="{FF2B5EF4-FFF2-40B4-BE49-F238E27FC236}">
                <a16:creationId xmlns:a16="http://schemas.microsoft.com/office/drawing/2014/main" id="{EDD4B66B-CD72-2DD8-6B72-D0F50479D0A4}"/>
              </a:ext>
            </a:extLst>
          </p:cNvPr>
          <p:cNvSpPr>
            <a:spLocks noChangeArrowheads="1"/>
          </p:cNvSpPr>
          <p:nvPr/>
        </p:nvSpPr>
        <p:spPr bwMode="auto">
          <a:xfrm>
            <a:off x="457200" y="2222500"/>
            <a:ext cx="38100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Santorini is one of the Cyclades islands in the Aegean Sea. It was devastated by a volcanic eruption in the 16th century BC, forever shaping its rugged landscape. </a:t>
            </a:r>
          </a:p>
        </p:txBody>
      </p:sp>
      <p:sp>
        <p:nvSpPr>
          <p:cNvPr id="3075" name="Rectangle 3">
            <a:extLst>
              <a:ext uri="{FF2B5EF4-FFF2-40B4-BE49-F238E27FC236}">
                <a16:creationId xmlns:a16="http://schemas.microsoft.com/office/drawing/2014/main" id="{8E9C6378-DBBC-2BD7-10A1-D5B49F6E3F93}"/>
              </a:ext>
            </a:extLst>
          </p:cNvPr>
          <p:cNvSpPr>
            <a:spLocks noChangeArrowheads="1"/>
          </p:cNvSpPr>
          <p:nvPr/>
        </p:nvSpPr>
        <p:spPr bwMode="auto">
          <a:xfrm>
            <a:off x="457200" y="4843463"/>
            <a:ext cx="8382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just">
              <a:buClrTx/>
              <a:buFontTx/>
              <a:buNone/>
            </a:pPr>
            <a:r>
              <a:rPr lang="en-US" altLang="en-US" dirty="0"/>
              <a:t>The whitewashed, cubiform houses of its 2 principal towns, </a:t>
            </a:r>
            <a:r>
              <a:rPr lang="en-US" altLang="en-US" dirty="0" err="1"/>
              <a:t>Fira</a:t>
            </a:r>
            <a:r>
              <a:rPr lang="en-US" altLang="en-US" dirty="0"/>
              <a:t> and </a:t>
            </a:r>
            <a:r>
              <a:rPr lang="en-US" altLang="en-US" dirty="0" err="1"/>
              <a:t>Oia</a:t>
            </a:r>
            <a:r>
              <a:rPr lang="en-US" altLang="en-US" dirty="0"/>
              <a:t>, cling to cliffs above an underwater caldera (crater). They overlook the sea, small islands to the west and beaches made up of black, red and white lava pebbles. . </a:t>
            </a:r>
          </a:p>
        </p:txBody>
      </p:sp>
      <p:pic>
        <p:nvPicPr>
          <p:cNvPr id="3076" name="Picture 4">
            <a:extLst>
              <a:ext uri="{FF2B5EF4-FFF2-40B4-BE49-F238E27FC236}">
                <a16:creationId xmlns:a16="http://schemas.microsoft.com/office/drawing/2014/main" id="{E6DC72D0-1AA9-0DF7-3E56-235DE20A7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55812"/>
            <a:ext cx="4692650" cy="2439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92998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6F846370-E70B-1C13-2230-07F5C4CD7F56}"/>
              </a:ext>
            </a:extLst>
          </p:cNvPr>
          <p:cNvSpPr>
            <a:spLocks noGrp="1" noChangeArrowheads="1"/>
          </p:cNvSpPr>
          <p:nvPr>
            <p:ph type="title"/>
          </p:nvPr>
        </p:nvSpPr>
        <p:spPr>
          <a:xfrm>
            <a:off x="685800" y="3048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Fort Royal</a:t>
            </a:r>
          </a:p>
        </p:txBody>
      </p:sp>
      <p:sp>
        <p:nvSpPr>
          <p:cNvPr id="21506" name="Rectangle 2">
            <a:extLst>
              <a:ext uri="{FF2B5EF4-FFF2-40B4-BE49-F238E27FC236}">
                <a16:creationId xmlns:a16="http://schemas.microsoft.com/office/drawing/2014/main" id="{A6218321-DF02-D747-7615-7451C46928C6}"/>
              </a:ext>
            </a:extLst>
          </p:cNvPr>
          <p:cNvSpPr>
            <a:spLocks noChangeArrowheads="1"/>
          </p:cNvSpPr>
          <p:nvPr/>
        </p:nvSpPr>
        <p:spPr bwMode="auto">
          <a:xfrm>
            <a:off x="212725" y="1447800"/>
            <a:ext cx="86106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00"/>
              </a:spcBef>
              <a:buClrTx/>
              <a:buFontTx/>
              <a:buNone/>
            </a:pPr>
            <a:r>
              <a:rPr lang="en-US" altLang="en-US" sz="2800"/>
              <a:t>Cruise over to Fort Royal on Île Sainte-Marguerite (part of the Lérins Islands) to see this historic structure. Built in the early 17th century to defend the entrance to Santorini, the fort later became a state prison in 1685 and housed the mysterious "man in the iron mask“. historians to this day. Today, you can tour some prison cells when you visit the</a:t>
            </a:r>
          </a:p>
        </p:txBody>
      </p:sp>
      <p:pic>
        <p:nvPicPr>
          <p:cNvPr id="21507" name="Picture 3">
            <a:extLst>
              <a:ext uri="{FF2B5EF4-FFF2-40B4-BE49-F238E27FC236}">
                <a16:creationId xmlns:a16="http://schemas.microsoft.com/office/drawing/2014/main" id="{E2E7D22F-13BE-597C-20B8-52DA43146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67150"/>
            <a:ext cx="51816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Rectangle 4">
            <a:extLst>
              <a:ext uri="{FF2B5EF4-FFF2-40B4-BE49-F238E27FC236}">
                <a16:creationId xmlns:a16="http://schemas.microsoft.com/office/drawing/2014/main" id="{99BCD62F-7416-02D3-B970-EC23567DA199}"/>
              </a:ext>
            </a:extLst>
          </p:cNvPr>
          <p:cNvSpPr>
            <a:spLocks noChangeArrowheads="1"/>
          </p:cNvSpPr>
          <p:nvPr/>
        </p:nvSpPr>
        <p:spPr bwMode="auto">
          <a:xfrm>
            <a:off x="244475" y="3733800"/>
            <a:ext cx="3489325"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00"/>
              </a:spcBef>
              <a:buClrTx/>
              <a:buFontTx/>
              <a:buNone/>
            </a:pPr>
            <a:r>
              <a:rPr lang="en-US" altLang="en-US" sz="2800"/>
              <a:t>fort, and several companies offer cruises between Santorini and the island. Tickets cost </a:t>
            </a:r>
            <a:r>
              <a:rPr lang="en-US" altLang="en-US"/>
              <a:t>€</a:t>
            </a:r>
            <a:r>
              <a:rPr lang="en-US" altLang="en-US" sz="2800"/>
              <a:t>6 ($6.60) per person.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F1869637-EE67-9CC0-71FB-7B4C8773B19F}"/>
              </a:ext>
            </a:extLst>
          </p:cNvPr>
          <p:cNvSpPr>
            <a:spLocks noGrp="1" noChangeArrowheads="1"/>
          </p:cNvSpPr>
          <p:nvPr>
            <p:ph type="title"/>
          </p:nvPr>
        </p:nvSpPr>
        <p:spPr>
          <a:xfrm>
            <a:off x="685800" y="2286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Rue d'Antibes</a:t>
            </a:r>
          </a:p>
        </p:txBody>
      </p:sp>
      <p:sp>
        <p:nvSpPr>
          <p:cNvPr id="22530" name="Rectangle 2">
            <a:extLst>
              <a:ext uri="{FF2B5EF4-FFF2-40B4-BE49-F238E27FC236}">
                <a16:creationId xmlns:a16="http://schemas.microsoft.com/office/drawing/2014/main" id="{2B258A53-8317-12D8-A9F8-9A22970DB75E}"/>
              </a:ext>
            </a:extLst>
          </p:cNvPr>
          <p:cNvSpPr>
            <a:spLocks noChangeArrowheads="1"/>
          </p:cNvSpPr>
          <p:nvPr/>
        </p:nvSpPr>
        <p:spPr bwMode="auto">
          <a:xfrm>
            <a:off x="304800" y="1371600"/>
            <a:ext cx="39624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 retail therapy, you'll want to head to Rue d'Antibes, a road that runs parallel to La Croisette but lies a few blocks inland. Once a road that linked Toulon to Antibes, the Rue d'Antibes is a close competitor to La Croisette. Today, it's</a:t>
            </a:r>
          </a:p>
        </p:txBody>
      </p:sp>
      <p:pic>
        <p:nvPicPr>
          <p:cNvPr id="22531" name="Picture 3">
            <a:extLst>
              <a:ext uri="{FF2B5EF4-FFF2-40B4-BE49-F238E27FC236}">
                <a16:creationId xmlns:a16="http://schemas.microsoft.com/office/drawing/2014/main" id="{C3002490-619D-8F25-8654-5EDE8C32F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20800"/>
            <a:ext cx="4495800" cy="299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4">
            <a:extLst>
              <a:ext uri="{FF2B5EF4-FFF2-40B4-BE49-F238E27FC236}">
                <a16:creationId xmlns:a16="http://schemas.microsoft.com/office/drawing/2014/main" id="{8AE0B792-4811-9F9D-2067-BC63C735B12F}"/>
              </a:ext>
            </a:extLst>
          </p:cNvPr>
          <p:cNvSpPr>
            <a:spLocks noChangeArrowheads="1"/>
          </p:cNvSpPr>
          <p:nvPr/>
        </p:nvSpPr>
        <p:spPr bwMode="auto">
          <a:xfrm>
            <a:off x="304800" y="4330700"/>
            <a:ext cx="8529638"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home to stores for moderately priced brands, such as Zara and Mango, as well as the former Santorini theater. Even if you're not interested in shopping, reviewers say Rue d'Antibes is worth a stroll to admire the architecture – many of the buildings date to the 19th century with ironwork and sculptures by Pellegrini.</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C0D05864-F96D-2B12-7ACE-CE4A28E3F78D}"/>
              </a:ext>
            </a:extLst>
          </p:cNvPr>
          <p:cNvSpPr>
            <a:spLocks noGrp="1" noChangeArrowheads="1"/>
          </p:cNvSpPr>
          <p:nvPr>
            <p:ph type="title"/>
          </p:nvPr>
        </p:nvSpPr>
        <p:spPr>
          <a:xfrm>
            <a:off x="685800" y="3810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La Croix des Gardes</a:t>
            </a:r>
          </a:p>
        </p:txBody>
      </p:sp>
      <p:sp>
        <p:nvSpPr>
          <p:cNvPr id="23554" name="Rectangle 2">
            <a:extLst>
              <a:ext uri="{FF2B5EF4-FFF2-40B4-BE49-F238E27FC236}">
                <a16:creationId xmlns:a16="http://schemas.microsoft.com/office/drawing/2014/main" id="{E76CFFDA-C0A8-D8C9-79D7-E6BD678A3755}"/>
              </a:ext>
            </a:extLst>
          </p:cNvPr>
          <p:cNvSpPr>
            <a:spLocks noChangeArrowheads="1"/>
          </p:cNvSpPr>
          <p:nvPr/>
        </p:nvSpPr>
        <p:spPr bwMode="auto">
          <a:xfrm>
            <a:off x="5410200" y="1524000"/>
            <a:ext cx="35814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avenues of upscale La Croix des Gardes are lined with opulent villas and wend up into forested hills. Hiking trails in the Croix des Gardes nature park have viewpoints looking over the Bay of Santorini and the Estérel Massif mountains. The gardens of</a:t>
            </a:r>
          </a:p>
        </p:txBody>
      </p:sp>
      <p:pic>
        <p:nvPicPr>
          <p:cNvPr id="23555" name="Picture 3">
            <a:extLst>
              <a:ext uri="{FF2B5EF4-FFF2-40B4-BE49-F238E27FC236}">
                <a16:creationId xmlns:a16="http://schemas.microsoft.com/office/drawing/2014/main" id="{B2A617B2-F061-99CF-A7B4-A581BAC55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50292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4">
            <a:extLst>
              <a:ext uri="{FF2B5EF4-FFF2-40B4-BE49-F238E27FC236}">
                <a16:creationId xmlns:a16="http://schemas.microsoft.com/office/drawing/2014/main" id="{F1812FC3-ABD0-D21B-F20C-1F4210B56AFA}"/>
              </a:ext>
            </a:extLst>
          </p:cNvPr>
          <p:cNvSpPr>
            <a:spLocks noChangeArrowheads="1"/>
          </p:cNvSpPr>
          <p:nvPr/>
        </p:nvSpPr>
        <p:spPr bwMode="auto">
          <a:xfrm>
            <a:off x="304800" y="5257800"/>
            <a:ext cx="85344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elegant 19th-century Villa Rothschild are open for strolls on palm-shaded paths. Hip bars and clubs line the Riviera beaches near palm-filled Square Mistral. </a:t>
            </a:r>
            <a:r>
              <a:rPr lang="en-GB" altLang="en-US"/>
              <a:t>Located about 3.5km from the port.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533A68B1-0642-2384-2AC0-8352C7D719C7}"/>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Home to Amazing Restaurants</a:t>
            </a:r>
          </a:p>
        </p:txBody>
      </p:sp>
      <p:sp>
        <p:nvSpPr>
          <p:cNvPr id="24578" name="Rectangle 2">
            <a:extLst>
              <a:ext uri="{FF2B5EF4-FFF2-40B4-BE49-F238E27FC236}">
                <a16:creationId xmlns:a16="http://schemas.microsoft.com/office/drawing/2014/main" id="{B2D0BD70-6A35-1196-021C-67540761A3B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9" name="Text Box 3">
            <a:extLst>
              <a:ext uri="{FF2B5EF4-FFF2-40B4-BE49-F238E27FC236}">
                <a16:creationId xmlns:a16="http://schemas.microsoft.com/office/drawing/2014/main" id="{B4E41B29-BA6A-2629-E78D-3FCCB21985FE}"/>
              </a:ext>
            </a:extLst>
          </p:cNvPr>
          <p:cNvSpPr txBox="1">
            <a:spLocks noChangeArrowheads="1"/>
          </p:cNvSpPr>
          <p:nvPr/>
        </p:nvSpPr>
        <p:spPr bwMode="auto">
          <a:xfrm>
            <a:off x="381000" y="15240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Santorini has five Michelin star restaurants. Many of us on the ship are foodies, so naturally we’re always on the hunt to eat at the most exclusive spots anytime we travel.</a:t>
            </a:r>
          </a:p>
          <a:p>
            <a:pPr>
              <a:buClrTx/>
              <a:buFontTx/>
              <a:buNone/>
            </a:pPr>
            <a:r>
              <a:rPr lang="en-US" altLang="en-US"/>
              <a:t>Here are a few of the Michelin Star </a:t>
            </a:r>
            <a:br>
              <a:rPr lang="en-US" altLang="en-US"/>
            </a:br>
            <a:r>
              <a:rPr lang="en-US" altLang="en-US"/>
              <a:t>Restaurants in Santorini. </a:t>
            </a:r>
          </a:p>
          <a:p>
            <a:pPr>
              <a:buFont typeface="Times New Roman" panose="02020603050405020304" pitchFamily="18" charset="0"/>
              <a:buChar char="•"/>
            </a:pPr>
            <a:r>
              <a:rPr lang="en-US" altLang="en-US" b="1"/>
              <a:t>Table 22 par Noël Mantel - </a:t>
            </a:r>
            <a:r>
              <a:rPr lang="en-US" altLang="en-US"/>
              <a:t>22 rue Saint-Antoine, Santorini - €€€</a:t>
            </a:r>
          </a:p>
          <a:p>
            <a:pPr>
              <a:buFont typeface="Times New Roman" panose="02020603050405020304" pitchFamily="18" charset="0"/>
              <a:buChar char="•"/>
            </a:pPr>
            <a:r>
              <a:rPr lang="en-US" altLang="en-US" b="1"/>
              <a:t>Aux Bons Enfants - </a:t>
            </a:r>
            <a:r>
              <a:rPr lang="en-US" altLang="en-US"/>
              <a:t>80 rue Meynadier, Santorini - €€</a:t>
            </a:r>
          </a:p>
          <a:p>
            <a:pPr>
              <a:buFont typeface="Times New Roman" panose="02020603050405020304" pitchFamily="18" charset="0"/>
              <a:buChar char="•"/>
            </a:pPr>
            <a:r>
              <a:rPr lang="en-US" altLang="en-US" b="1"/>
              <a:t>La Table du Chef - </a:t>
            </a:r>
            <a:r>
              <a:rPr lang="en-US" altLang="en-US"/>
              <a:t>5 rue Jean-Daumas, Santorini  - €€</a:t>
            </a:r>
          </a:p>
          <a:p>
            <a:pPr>
              <a:buFont typeface="Times New Roman" panose="02020603050405020304" pitchFamily="18" charset="0"/>
              <a:buChar char="•"/>
            </a:pPr>
            <a:r>
              <a:rPr lang="en-US" altLang="en-US" b="1"/>
              <a:t>L'Affable - </a:t>
            </a:r>
            <a:r>
              <a:rPr lang="en-US" altLang="en-US"/>
              <a:t>5 rue La Fontaine, Santorini - €€€</a:t>
            </a:r>
          </a:p>
          <a:p>
            <a:pPr>
              <a:buFont typeface="Times New Roman" panose="02020603050405020304" pitchFamily="18" charset="0"/>
              <a:buChar char="•"/>
            </a:pPr>
            <a:r>
              <a:rPr lang="en-US" altLang="en-US" b="1"/>
              <a:t>La Palme d'Or - </a:t>
            </a:r>
            <a:r>
              <a:rPr lang="en-US" altLang="en-US"/>
              <a:t>73 boulevard de la Croisette, Santorini €€€€ </a:t>
            </a:r>
          </a:p>
          <a:p>
            <a:pPr>
              <a:buClrTx/>
              <a:buFontTx/>
              <a:buNone/>
            </a:pPr>
            <a:r>
              <a:rPr lang="en-US" altLang="en-US"/>
              <a:t>For those of you that just like good food, you can’t go wrong just about anywhere you go in Santorini. After all this is Greece!</a:t>
            </a:r>
          </a:p>
          <a:p>
            <a:pPr algn="ctr">
              <a:buClrTx/>
              <a:buFontTx/>
              <a:buNone/>
            </a:pPr>
            <a:r>
              <a:rPr lang="en-US" altLang="en-US" sz="3200" b="1"/>
              <a:t>GOOD EATING</a:t>
            </a:r>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D66B645-E5F7-958D-CF4D-631FF6DA8825}"/>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Getting Around </a:t>
            </a:r>
            <a:r>
              <a:rPr lang="en-US" altLang="en-US" sz="4800" b="1"/>
              <a:t>Santorini</a:t>
            </a:r>
          </a:p>
        </p:txBody>
      </p:sp>
      <p:sp>
        <p:nvSpPr>
          <p:cNvPr id="25602" name="Text Box 2">
            <a:extLst>
              <a:ext uri="{FF2B5EF4-FFF2-40B4-BE49-F238E27FC236}">
                <a16:creationId xmlns:a16="http://schemas.microsoft.com/office/drawing/2014/main" id="{E9F328C4-B1CE-13FA-CDE0-C97CB6DA13E7}"/>
              </a:ext>
            </a:extLst>
          </p:cNvPr>
          <p:cNvSpPr txBox="1">
            <a:spLocks noChangeArrowheads="1"/>
          </p:cNvSpPr>
          <p:nvPr/>
        </p:nvSpPr>
        <p:spPr bwMode="auto">
          <a:xfrm>
            <a:off x="215900" y="1589088"/>
            <a:ext cx="86868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For the most part Santorini is an easy city to walk, but for those who want to avoid exercise as much as possible, </a:t>
            </a:r>
            <a:r>
              <a:rPr lang="en-US" altLang="en-US" sz="2800">
                <a:solidFill>
                  <a:srgbClr val="2A2A2A"/>
                </a:solidFill>
              </a:rPr>
              <a:t>There is an electric minibus operating in and around </a:t>
            </a:r>
            <a:r>
              <a:rPr lang="en-US" altLang="en-US" sz="2800" b="1">
                <a:solidFill>
                  <a:srgbClr val="2A2A2A"/>
                </a:solidFill>
              </a:rPr>
              <a:t>Le Suquet</a:t>
            </a:r>
            <a:r>
              <a:rPr lang="en-US" altLang="en-US" sz="2800">
                <a:solidFill>
                  <a:srgbClr val="2A2A2A"/>
                </a:solidFill>
              </a:rPr>
              <a:t>, the pedestrianised old town. </a:t>
            </a:r>
          </a:p>
        </p:txBody>
      </p:sp>
      <p:pic>
        <p:nvPicPr>
          <p:cNvPr id="25603" name="Picture 3">
            <a:extLst>
              <a:ext uri="{FF2B5EF4-FFF2-40B4-BE49-F238E27FC236}">
                <a16:creationId xmlns:a16="http://schemas.microsoft.com/office/drawing/2014/main" id="{4E570731-17A1-1EFD-9C64-192B689CF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4762500" cy="318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a:extLst>
              <a:ext uri="{FF2B5EF4-FFF2-40B4-BE49-F238E27FC236}">
                <a16:creationId xmlns:a16="http://schemas.microsoft.com/office/drawing/2014/main" id="{8184DEA7-C50E-C060-17DF-45BF773F7F7E}"/>
              </a:ext>
            </a:extLst>
          </p:cNvPr>
          <p:cNvSpPr>
            <a:spLocks noChangeArrowheads="1"/>
          </p:cNvSpPr>
          <p:nvPr/>
        </p:nvSpPr>
        <p:spPr bwMode="auto">
          <a:xfrm>
            <a:off x="5486400" y="3914775"/>
            <a:ext cx="3276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solidFill>
                  <a:srgbClr val="2A2A2A"/>
                </a:solidFill>
              </a:rPr>
              <a:t>It runs every 20 minutes, from the bus station.  All day tickets cost </a:t>
            </a:r>
            <a:r>
              <a:rPr lang="en-US" altLang="en-US"/>
              <a:t>€</a:t>
            </a:r>
            <a:r>
              <a:rPr lang="en-US" altLang="en-US" sz="2800">
                <a:solidFill>
                  <a:srgbClr val="2A2A2A"/>
                </a:solidFill>
              </a:rPr>
              <a:t>1.50.</a:t>
            </a:r>
            <a:r>
              <a:rPr lang="en-US" altLang="en-US" sz="280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DAC4BC7F-7FA6-1552-FF2B-EF61F56F5419}"/>
              </a:ext>
            </a:extLst>
          </p:cNvPr>
          <p:cNvSpPr>
            <a:spLocks noGrp="1" noChangeArrowheads="1"/>
          </p:cNvSpPr>
          <p:nvPr>
            <p:ph type="title"/>
          </p:nvPr>
        </p:nvSpPr>
        <p:spPr>
          <a:xfrm>
            <a:off x="685800" y="609600"/>
            <a:ext cx="7770813" cy="1141413"/>
          </a:xfrm>
          <a:ln/>
        </p:spPr>
        <p:txBody>
          <a:bodyPr/>
          <a:lstStyle/>
          <a:p>
            <a:pPr>
              <a:spcBef>
                <a:spcPts val="238"/>
              </a:spcBef>
              <a:spcAft>
                <a:spcPts val="2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Thanks For Coming</a:t>
            </a:r>
          </a:p>
        </p:txBody>
      </p:sp>
      <p:sp>
        <p:nvSpPr>
          <p:cNvPr id="26626" name="Rectangle 2">
            <a:extLst>
              <a:ext uri="{FF2B5EF4-FFF2-40B4-BE49-F238E27FC236}">
                <a16:creationId xmlns:a16="http://schemas.microsoft.com/office/drawing/2014/main" id="{9C7468AD-E426-F96F-C6F6-D08FCE088D05}"/>
              </a:ext>
            </a:extLst>
          </p:cNvPr>
          <p:cNvSpPr>
            <a:spLocks noGrp="1" noChangeArrowheads="1"/>
          </p:cNvSpPr>
          <p:nvPr>
            <p:ph type="body" idx="1"/>
          </p:nvPr>
        </p:nvSpPr>
        <p:spPr>
          <a:xfrm>
            <a:off x="685800" y="2111375"/>
            <a:ext cx="7770813" cy="4341813"/>
          </a:xfrm>
          <a:ln/>
        </p:spPr>
        <p:txBody>
          <a:bodyPr/>
          <a:lstStyle/>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If you have any more questions, Please ask.</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 will do my best to answer them for you.</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Have a great visit in Santorini!</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006E40D-8215-498E-9256-34C1F85AC5EA}"/>
              </a:ext>
            </a:extLst>
          </p:cNvPr>
          <p:cNvSpPr>
            <a:spLocks noGrp="1" noChangeArrowheads="1"/>
          </p:cNvSpPr>
          <p:nvPr>
            <p:ph type="title"/>
          </p:nvPr>
        </p:nvSpPr>
        <p:spPr>
          <a:xfrm>
            <a:off x="685800" y="609600"/>
            <a:ext cx="7764463" cy="11350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Santorini Greece</a:t>
            </a:r>
          </a:p>
        </p:txBody>
      </p:sp>
      <p:sp>
        <p:nvSpPr>
          <p:cNvPr id="4098" name="Text Box 2">
            <a:extLst>
              <a:ext uri="{FF2B5EF4-FFF2-40B4-BE49-F238E27FC236}">
                <a16:creationId xmlns:a16="http://schemas.microsoft.com/office/drawing/2014/main" id="{00306CC6-53F0-9793-55A3-0534D4ED7CC5}"/>
              </a:ext>
            </a:extLst>
          </p:cNvPr>
          <p:cNvSpPr txBox="1">
            <a:spLocks noChangeArrowheads="1"/>
          </p:cNvSpPr>
          <p:nvPr/>
        </p:nvSpPr>
        <p:spPr bwMode="auto">
          <a:xfrm>
            <a:off x="228600" y="1828800"/>
            <a:ext cx="364966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Today, Santorini consists of two inhabited islands and several islets. Most visitors spend their time on Thira (the archipelago's largest island), which is home to Santorini's major towns, including Fira and Oia (Wee). Sleepy Thirassia makes for a relaxing daytrip</a:t>
            </a:r>
          </a:p>
        </p:txBody>
      </p:sp>
      <p:pic>
        <p:nvPicPr>
          <p:cNvPr id="4099" name="Picture 3">
            <a:extLst>
              <a:ext uri="{FF2B5EF4-FFF2-40B4-BE49-F238E27FC236}">
                <a16:creationId xmlns:a16="http://schemas.microsoft.com/office/drawing/2014/main" id="{C2498739-57CF-FE28-4019-3BD64EC44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63" y="2057400"/>
            <a:ext cx="5265737" cy="3509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a:extLst>
              <a:ext uri="{FF2B5EF4-FFF2-40B4-BE49-F238E27FC236}">
                <a16:creationId xmlns:a16="http://schemas.microsoft.com/office/drawing/2014/main" id="{5BBDCEE2-14B5-F9B7-99A0-D88FC17DFF9A}"/>
              </a:ext>
            </a:extLst>
          </p:cNvPr>
          <p:cNvSpPr txBox="1">
            <a:spLocks noChangeArrowheads="1"/>
          </p:cNvSpPr>
          <p:nvPr/>
        </p:nvSpPr>
        <p:spPr bwMode="auto">
          <a:xfrm>
            <a:off x="274638" y="5548313"/>
            <a:ext cx="846613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too. And don't count out the quieter islands: Nea Kameni and Palea Kameni are worth exploring.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8E021B76-030B-4947-50A4-309A77F827DC}"/>
              </a:ext>
            </a:extLst>
          </p:cNvPr>
          <p:cNvSpPr>
            <a:spLocks noChangeArrowheads="1"/>
          </p:cNvSpPr>
          <p:nvPr/>
        </p:nvSpPr>
        <p:spPr bwMode="auto">
          <a:xfrm>
            <a:off x="457200" y="1828800"/>
            <a:ext cx="8229600" cy="419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a:t>My Port Philosophy</a:t>
            </a:r>
          </a:p>
          <a:p>
            <a:pPr>
              <a:buFont typeface="Wingdings" panose="05000000000000000000" pitchFamily="2" charset="2"/>
              <a:buChar char=""/>
            </a:pPr>
            <a:r>
              <a:rPr lang="en-US" altLang="en-US" b="1"/>
              <a:t>Don’t Miss the Ship</a:t>
            </a:r>
          </a:p>
          <a:p>
            <a:pPr>
              <a:buFont typeface="Wingdings" panose="05000000000000000000" pitchFamily="2" charset="2"/>
              <a:buChar char=""/>
            </a:pPr>
            <a:r>
              <a:rPr lang="en-US" altLang="en-US" b="1"/>
              <a:t>Money</a:t>
            </a:r>
          </a:p>
          <a:p>
            <a:pPr>
              <a:buFont typeface="Wingdings" panose="05000000000000000000" pitchFamily="2" charset="2"/>
              <a:buChar char=""/>
            </a:pPr>
            <a:r>
              <a:rPr lang="en-US" altLang="en-US" b="1"/>
              <a:t>History of Santorini</a:t>
            </a:r>
          </a:p>
          <a:p>
            <a:pPr>
              <a:buFont typeface="Wingdings" panose="05000000000000000000" pitchFamily="2" charset="2"/>
              <a:buChar char=""/>
            </a:pPr>
            <a:r>
              <a:rPr lang="en-US" altLang="en-US" b="1"/>
              <a:t>A few interesting facts about Santorini.</a:t>
            </a:r>
          </a:p>
          <a:p>
            <a:pPr>
              <a:buFont typeface="Wingdings" panose="05000000000000000000" pitchFamily="2" charset="2"/>
              <a:buChar char=""/>
            </a:pPr>
            <a:r>
              <a:rPr lang="en-US" altLang="en-US" b="1"/>
              <a:t>Places to see or at least consider</a:t>
            </a:r>
          </a:p>
          <a:p>
            <a:pPr>
              <a:buFont typeface="Wingdings" panose="05000000000000000000" pitchFamily="2" charset="2"/>
              <a:buChar char=""/>
            </a:pPr>
            <a:r>
              <a:rPr lang="en-US" altLang="en-US" b="1"/>
              <a:t>A few restaurant recomendations</a:t>
            </a:r>
          </a:p>
          <a:p>
            <a:pPr>
              <a:buFont typeface="Wingdings" panose="05000000000000000000" pitchFamily="2" charset="2"/>
              <a:buChar char=""/>
            </a:pPr>
            <a:r>
              <a:rPr lang="en-US" altLang="en-US" b="1"/>
              <a:t>Best way to get around Santorini</a:t>
            </a:r>
          </a:p>
          <a:p>
            <a:pPr>
              <a:buClrTx/>
              <a:buFontTx/>
              <a:buNone/>
            </a:pPr>
            <a:endParaRPr lang="en-US" altLang="en-US" sz="3200" b="1"/>
          </a:p>
          <a:p>
            <a:pPr>
              <a:buClrTx/>
              <a:buFontTx/>
              <a:buNone/>
            </a:pPr>
            <a:endParaRPr lang="en-US" altLang="en-US" sz="3200" b="1"/>
          </a:p>
        </p:txBody>
      </p:sp>
      <p:sp>
        <p:nvSpPr>
          <p:cNvPr id="5122" name="Rectangle 2">
            <a:extLst>
              <a:ext uri="{FF2B5EF4-FFF2-40B4-BE49-F238E27FC236}">
                <a16:creationId xmlns:a16="http://schemas.microsoft.com/office/drawing/2014/main" id="{303FBF05-F2C3-EE7E-9C64-C6A1F3E0EAAE}"/>
              </a:ext>
            </a:extLst>
          </p:cNvPr>
          <p:cNvSpPr>
            <a:spLocks noGrp="1" noChangeArrowheads="1"/>
          </p:cNvSpPr>
          <p:nvPr>
            <p:ph type="title"/>
          </p:nvPr>
        </p:nvSpPr>
        <p:spPr>
          <a:xfrm>
            <a:off x="533400" y="381000"/>
            <a:ext cx="7916863" cy="1752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769B8021-22C9-EB2F-7780-A6A8FD69E4D0}"/>
              </a:ext>
            </a:extLst>
          </p:cNvPr>
          <p:cNvSpPr>
            <a:spLocks noGrp="1" noChangeArrowheads="1"/>
          </p:cNvSpPr>
          <p:nvPr>
            <p:ph type="title"/>
          </p:nvPr>
        </p:nvSpPr>
        <p:spPr>
          <a:xfrm>
            <a:off x="685800" y="4572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dirty="0"/>
              <a:t>My Port</a:t>
            </a:r>
            <a:r>
              <a:rPr lang="en-US" altLang="en-US" sz="5200" dirty="0"/>
              <a:t> </a:t>
            </a:r>
            <a:r>
              <a:rPr lang="en-US" altLang="en-US" sz="5200" b="1" dirty="0"/>
              <a:t>Philosophy</a:t>
            </a:r>
          </a:p>
        </p:txBody>
      </p:sp>
      <p:sp>
        <p:nvSpPr>
          <p:cNvPr id="6146" name="Rectangle 2">
            <a:extLst>
              <a:ext uri="{FF2B5EF4-FFF2-40B4-BE49-F238E27FC236}">
                <a16:creationId xmlns:a16="http://schemas.microsoft.com/office/drawing/2014/main" id="{ABD292AE-C601-7515-CB53-F638784F3654}"/>
              </a:ext>
            </a:extLst>
          </p:cNvPr>
          <p:cNvSpPr>
            <a:spLocks noGrp="1" noChangeArrowheads="1"/>
          </p:cNvSpPr>
          <p:nvPr>
            <p:ph type="body" idx="1"/>
          </p:nvPr>
        </p:nvSpPr>
        <p:spPr>
          <a:xfrm>
            <a:off x="685800" y="1524000"/>
            <a:ext cx="7767638" cy="4110038"/>
          </a:xfrm>
          <a:ln/>
        </p:spPr>
        <p:txBody>
          <a:bodyPr/>
          <a:lstStyle/>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43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This presentation is for that type of port.</a:t>
            </a: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261E6060-43F7-B446-53C8-18143C4AC675}"/>
              </a:ext>
            </a:extLst>
          </p:cNvPr>
          <p:cNvSpPr>
            <a:spLocks noGrp="1" noChangeArrowheads="1"/>
          </p:cNvSpPr>
          <p:nvPr>
            <p:ph type="title"/>
          </p:nvPr>
        </p:nvSpPr>
        <p:spPr>
          <a:xfrm>
            <a:off x="685800" y="381000"/>
            <a:ext cx="7766050" cy="11366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Don’t Miss the Ship</a:t>
            </a:r>
          </a:p>
        </p:txBody>
      </p:sp>
      <p:sp>
        <p:nvSpPr>
          <p:cNvPr id="7170" name="Rectangle 2">
            <a:extLst>
              <a:ext uri="{FF2B5EF4-FFF2-40B4-BE49-F238E27FC236}">
                <a16:creationId xmlns:a16="http://schemas.microsoft.com/office/drawing/2014/main" id="{0378F469-D6C2-0D0F-61C0-7B5B9C3BEC40}"/>
              </a:ext>
            </a:extLst>
          </p:cNvPr>
          <p:cNvSpPr>
            <a:spLocks noGrp="1" noChangeArrowheads="1"/>
          </p:cNvSpPr>
          <p:nvPr>
            <p:ph type="body" idx="1"/>
          </p:nvPr>
        </p:nvSpPr>
        <p:spPr>
          <a:xfrm>
            <a:off x="685800" y="1752600"/>
            <a:ext cx="7766050" cy="4184650"/>
          </a:xfrm>
          <a:ln/>
        </p:spPr>
        <p:txBody>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Pay attention to the time. - Ship time and local time are often 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Put a return to 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If a ship-sponsored excursion is late returning to port for, the ship will wait 	</a:t>
            </a:r>
            <a:br>
              <a:rPr lang="en-US" altLang="en-US" sz="1800"/>
            </a:br>
            <a:r>
              <a:rPr lang="en-US" altLang="en-US" sz="1800"/>
              <a:t>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What to Do If You Miss the Ship</a:t>
            </a:r>
            <a:br>
              <a:rPr lang="en-US" altLang="en-US" sz="1800" b="1"/>
            </a:br>
            <a:r>
              <a:rPr lang="en-US" altLang="en-US" sz="1800"/>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a:br>
            <a:endParaRPr lang="en-US" altLang="en-US" sz="180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The Port Officials can help you with contacting your ship </a:t>
            </a:r>
            <a:br>
              <a:rPr lang="en-US" altLang="en-US" sz="1800"/>
            </a:br>
            <a:r>
              <a:rPr lang="en-US" altLang="en-US" sz="1800"/>
              <a:t>and making necessary travel  arrangements.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F4AF139-22BB-C00A-EDDA-963B71C4CB76}"/>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Money</a:t>
            </a:r>
          </a:p>
        </p:txBody>
      </p:sp>
      <p:sp>
        <p:nvSpPr>
          <p:cNvPr id="8194" name="Rectangle 2">
            <a:extLst>
              <a:ext uri="{FF2B5EF4-FFF2-40B4-BE49-F238E27FC236}">
                <a16:creationId xmlns:a16="http://schemas.microsoft.com/office/drawing/2014/main" id="{8926A044-DCAB-CF12-3E11-249A4A839FC8}"/>
              </a:ext>
            </a:extLst>
          </p:cNvPr>
          <p:cNvSpPr>
            <a:spLocks noChangeArrowheads="1"/>
          </p:cNvSpPr>
          <p:nvPr/>
        </p:nvSpPr>
        <p:spPr bwMode="auto">
          <a:xfrm>
            <a:off x="457200" y="1585913"/>
            <a:ext cx="8229600" cy="245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88"/>
              </a:spcBef>
              <a:spcAft>
                <a:spcPts val="88"/>
              </a:spcAft>
              <a:buClrTx/>
              <a:buFontTx/>
              <a:buNone/>
            </a:pPr>
            <a:r>
              <a:rPr lang="en-US" altLang="en-US">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88"/>
              </a:spcBef>
              <a:spcAft>
                <a:spcPts val="88"/>
              </a:spcAft>
              <a:buClrTx/>
              <a:buFontTx/>
              <a:buNone/>
            </a:pPr>
            <a:endParaRPr lang="en-US" altLang="en-US">
              <a:cs typeface="Arial" panose="020B0604020202020204" pitchFamily="34" charset="0"/>
            </a:endParaRPr>
          </a:p>
          <a:p>
            <a:pPr algn="ctr" hangingPunct="0">
              <a:lnSpc>
                <a:spcPct val="93000"/>
              </a:lnSpc>
              <a:spcBef>
                <a:spcPts val="88"/>
              </a:spcBef>
              <a:spcAft>
                <a:spcPts val="88"/>
              </a:spcAft>
              <a:buClrTx/>
              <a:buFontTx/>
              <a:buNone/>
            </a:pPr>
            <a:r>
              <a:rPr lang="en-US" altLang="en-US" sz="2800">
                <a:cs typeface="Segoe UI" panose="020B0502040204020203" pitchFamily="34" charset="0"/>
              </a:rPr>
              <a:t>Official Exchange is </a:t>
            </a:r>
            <a:r>
              <a:rPr lang="en-US" altLang="en-US"/>
              <a:t>€</a:t>
            </a:r>
            <a:r>
              <a:rPr lang="en-US" altLang="en-US" sz="2800">
                <a:cs typeface="Segoe UI" panose="020B0502040204020203" pitchFamily="34" charset="0"/>
              </a:rPr>
              <a:t>1 to $1.079 US</a:t>
            </a:r>
            <a:r>
              <a:rPr lang="en-US" altLang="en-US">
                <a:cs typeface="Segoe UI" panose="020B0502040204020203" pitchFamily="34" charset="0"/>
              </a:rPr>
              <a:t> </a:t>
            </a:r>
          </a:p>
          <a:p>
            <a:pPr hangingPunct="0">
              <a:lnSpc>
                <a:spcPct val="113000"/>
              </a:lnSpc>
              <a:spcBef>
                <a:spcPts val="1150"/>
              </a:spcBef>
              <a:spcAft>
                <a:spcPts val="88"/>
              </a:spcAft>
              <a:buClrTx/>
              <a:buFontTx/>
              <a:buNone/>
            </a:pPr>
            <a:endParaRPr lang="en-US" altLang="en-US">
              <a:cs typeface="Segoe UI" panose="020B0502040204020203" pitchFamily="34" charset="0"/>
            </a:endParaRPr>
          </a:p>
        </p:txBody>
      </p:sp>
      <p:pic>
        <p:nvPicPr>
          <p:cNvPr id="8195" name="Picture 3">
            <a:extLst>
              <a:ext uri="{FF2B5EF4-FFF2-40B4-BE49-F238E27FC236}">
                <a16:creationId xmlns:a16="http://schemas.microsoft.com/office/drawing/2014/main" id="{7DF5FE60-BFD8-EAB6-9B46-0F26538D4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84563"/>
            <a:ext cx="3962400" cy="291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C92CF4E-E020-268F-8281-8907B5529462}"/>
              </a:ext>
            </a:extLst>
          </p:cNvPr>
          <p:cNvSpPr>
            <a:spLocks noGrp="1" noChangeArrowheads="1"/>
          </p:cNvSpPr>
          <p:nvPr>
            <p:ph type="title"/>
          </p:nvPr>
        </p:nvSpPr>
        <p:spPr>
          <a:xfrm>
            <a:off x="457200" y="609600"/>
            <a:ext cx="8001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Tourist Office Thera</a:t>
            </a:r>
          </a:p>
        </p:txBody>
      </p:sp>
      <p:sp>
        <p:nvSpPr>
          <p:cNvPr id="9218" name="Rectangle 2">
            <a:extLst>
              <a:ext uri="{FF2B5EF4-FFF2-40B4-BE49-F238E27FC236}">
                <a16:creationId xmlns:a16="http://schemas.microsoft.com/office/drawing/2014/main" id="{DEB06501-9524-06F9-CD8E-1A117C65EB32}"/>
              </a:ext>
            </a:extLst>
          </p:cNvPr>
          <p:cNvSpPr>
            <a:spLocks noChangeArrowheads="1"/>
          </p:cNvSpPr>
          <p:nvPr/>
        </p:nvSpPr>
        <p:spPr bwMode="auto">
          <a:xfrm>
            <a:off x="5078413" y="1828800"/>
            <a:ext cx="3836987" cy="418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Tourism Office provides a tourist information service and attention to the city's visitors.</a:t>
            </a:r>
          </a:p>
          <a:p>
            <a:pPr>
              <a:buClrTx/>
              <a:buFontTx/>
              <a:buNone/>
            </a:pPr>
            <a:r>
              <a:rPr lang="en-US" altLang="en-US"/>
              <a:t>Just walk to the end of the dock to find the Santorini Tourist Center.</a:t>
            </a:r>
          </a:p>
          <a:p>
            <a:pPr>
              <a:buClrTx/>
              <a:buFontTx/>
              <a:buNone/>
            </a:pPr>
            <a:br>
              <a:rPr lang="en-US" altLang="en-US"/>
            </a:br>
            <a:r>
              <a:rPr lang="en-US" altLang="en-US"/>
              <a:t>1 Bd de la Croisette, 06400 Santorini, Greece </a:t>
            </a:r>
          </a:p>
          <a:p>
            <a:pPr>
              <a:buClrTx/>
              <a:buFontTx/>
              <a:buNone/>
            </a:pPr>
            <a:r>
              <a:rPr lang="en-US" altLang="en-US"/>
              <a:t>Phone: +33 49299-8422 </a:t>
            </a:r>
          </a:p>
        </p:txBody>
      </p:sp>
      <p:pic>
        <p:nvPicPr>
          <p:cNvPr id="9219" name="Picture 3">
            <a:extLst>
              <a:ext uri="{FF2B5EF4-FFF2-40B4-BE49-F238E27FC236}">
                <a16:creationId xmlns:a16="http://schemas.microsoft.com/office/drawing/2014/main" id="{4AD4A31F-5D84-1610-4B84-4B71E9251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1752600"/>
            <a:ext cx="4256088"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960CD78-14E8-86AB-710D-B59DE269345C}"/>
              </a:ext>
            </a:extLst>
          </p:cNvPr>
          <p:cNvSpPr>
            <a:spLocks noGrp="1" noChangeArrowheads="1"/>
          </p:cNvSpPr>
          <p:nvPr>
            <p:ph type="title"/>
          </p:nvPr>
        </p:nvSpPr>
        <p:spPr>
          <a:xfrm>
            <a:off x="685800" y="4286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Santorini Early History</a:t>
            </a:r>
          </a:p>
        </p:txBody>
      </p:sp>
      <p:sp>
        <p:nvSpPr>
          <p:cNvPr id="10242" name="Text Box 2">
            <a:extLst>
              <a:ext uri="{FF2B5EF4-FFF2-40B4-BE49-F238E27FC236}">
                <a16:creationId xmlns:a16="http://schemas.microsoft.com/office/drawing/2014/main" id="{8EE54B0A-9D7C-C257-0291-FDDD15455A3A}"/>
              </a:ext>
            </a:extLst>
          </p:cNvPr>
          <p:cNvSpPr txBox="1">
            <a:spLocks noChangeArrowheads="1"/>
          </p:cNvSpPr>
          <p:nvPr/>
        </p:nvSpPr>
        <p:spPr bwMode="auto">
          <a:xfrm>
            <a:off x="196850" y="1590675"/>
            <a:ext cx="8718550" cy="603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00"/>
              </a:spcBef>
              <a:spcAft>
                <a:spcPts val="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Times New Roman" panose="02020603050405020304" pitchFamily="18" charset="0"/>
              <a:buChar char="•"/>
            </a:pPr>
            <a:r>
              <a:rPr lang="en-US" altLang="en-US"/>
              <a:t>According to the Greek historian Herodotus, the first people to reach the island again were the Phoenicians in the 13th century BC, who gave it the name Kallisti (the most beautiful) as they were mesmerized by its extraordinary beauty. </a:t>
            </a:r>
          </a:p>
          <a:p>
            <a:pPr>
              <a:buFont typeface="Times New Roman" panose="02020603050405020304" pitchFamily="18" charset="0"/>
              <a:buChar char="•"/>
            </a:pPr>
            <a:r>
              <a:rPr lang="en-US" altLang="en-US"/>
              <a:t>About one century later, Dorians from Sparta settled in the island and they name it Thera after their king, Theras. </a:t>
            </a:r>
          </a:p>
          <a:p>
            <a:pPr>
              <a:buFont typeface="Times New Roman" panose="02020603050405020304" pitchFamily="18" charset="0"/>
              <a:buChar char="•"/>
            </a:pPr>
            <a:r>
              <a:rPr lang="en-US" altLang="en-US"/>
              <a:t>During the 9th century BC, Santorini was a Dorian colony and the settlement of Ancient Thera at its center. </a:t>
            </a:r>
          </a:p>
          <a:p>
            <a:pPr>
              <a:buFont typeface="Times New Roman" panose="02020603050405020304" pitchFamily="18" charset="0"/>
              <a:buChar char="•"/>
            </a:pPr>
            <a:r>
              <a:rPr lang="en-US" altLang="en-US"/>
              <a:t>Santorini along with the southeast shores of the Aegean Sea, Crete, Milos and Cyprus, was an important crossroad between the West and the East. </a:t>
            </a:r>
          </a:p>
          <a:p>
            <a:pPr>
              <a:buFont typeface="Times New Roman" panose="02020603050405020304" pitchFamily="18" charset="0"/>
              <a:buChar char="•"/>
            </a:pPr>
            <a:r>
              <a:rPr lang="en-US" altLang="en-US"/>
              <a:t>The Phoenician alphabet for written Greek and later the residents started to make contacts with other Greek regions. </a:t>
            </a:r>
          </a:p>
          <a:p>
            <a:pPr>
              <a:buFont typeface="Times New Roman" panose="02020603050405020304" pitchFamily="18" charset="0"/>
              <a:buChar char="•"/>
            </a:pPr>
            <a:r>
              <a:rPr lang="en-US" altLang="en-US"/>
              <a:t>In 630 BC the Santorinians made their first and only colony in Africa, the Ancient City of Cyrene, and after that a long period of drought, presumably seven years, hit the island.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00"/>
          </a:spcBef>
          <a:spcAft>
            <a:spcPts val="10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00"/>
          </a:spcBef>
          <a:spcAft>
            <a:spcPts val="10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2352</Words>
  <Application>Microsoft Office PowerPoint</Application>
  <PresentationFormat>On-screen Show (4:3)</PresentationFormat>
  <Paragraphs>193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Office Theme</vt:lpstr>
      <vt:lpstr>Santorini Greece</vt:lpstr>
      <vt:lpstr>Santorini Greece</vt:lpstr>
      <vt:lpstr>Santorini Greece</vt:lpstr>
      <vt:lpstr>What I Will Cover</vt:lpstr>
      <vt:lpstr>My Port Philosophy</vt:lpstr>
      <vt:lpstr>Don’t Miss the Ship</vt:lpstr>
      <vt:lpstr>Money</vt:lpstr>
      <vt:lpstr>Tourist Office Thera</vt:lpstr>
      <vt:lpstr>Santorini Early History</vt:lpstr>
      <vt:lpstr>Santorini Early History</vt:lpstr>
      <vt:lpstr>Santorini History </vt:lpstr>
      <vt:lpstr>Santorini Modern History</vt:lpstr>
      <vt:lpstr>Intersting Facts about Santorini</vt:lpstr>
      <vt:lpstr>Cable Car </vt:lpstr>
      <vt:lpstr>Map Of Oia</vt:lpstr>
      <vt:lpstr>Explore Le Suquet</vt:lpstr>
      <vt:lpstr>Musée de la Castre</vt:lpstr>
      <vt:lpstr>Marché Forville</vt:lpstr>
      <vt:lpstr>Oia </vt:lpstr>
      <vt:lpstr>Fort Royal</vt:lpstr>
      <vt:lpstr>Rue d'Antibes</vt:lpstr>
      <vt:lpstr>La Croix des Gardes</vt:lpstr>
      <vt:lpstr>Home to Amazing Restaurants</vt:lpstr>
      <vt:lpstr>Getting Around Santorini</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Santorini Greece</dc:title>
  <dc:creator>Marc Silver</dc:creator>
  <cp:lastModifiedBy>Marc Silver</cp:lastModifiedBy>
  <cp:revision>4</cp:revision>
  <dcterms:modified xsi:type="dcterms:W3CDTF">2023-04-14T05:10:23Z</dcterms:modified>
</cp:coreProperties>
</file>