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3.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256" r:id="rId2"/>
    <p:sldId id="273" r:id="rId3"/>
    <p:sldId id="257" r:id="rId4"/>
    <p:sldId id="274" r:id="rId5"/>
    <p:sldId id="258" r:id="rId6"/>
    <p:sldId id="276" r:id="rId7"/>
    <p:sldId id="279" r:id="rId8"/>
    <p:sldId id="280" r:id="rId9"/>
    <p:sldId id="260" r:id="rId10"/>
    <p:sldId id="277" r:id="rId11"/>
    <p:sldId id="261" r:id="rId12"/>
    <p:sldId id="282" r:id="rId13"/>
    <p:sldId id="281" r:id="rId14"/>
    <p:sldId id="284" r:id="rId15"/>
    <p:sldId id="286" r:id="rId16"/>
    <p:sldId id="285" r:id="rId17"/>
    <p:sldId id="283" r:id="rId18"/>
    <p:sldId id="287" r:id="rId19"/>
    <p:sldId id="288" r:id="rId20"/>
    <p:sldId id="289" r:id="rId21"/>
    <p:sldId id="290" r:id="rId22"/>
    <p:sldId id="292" r:id="rId23"/>
    <p:sldId id="291" r:id="rId24"/>
    <p:sldId id="293" r:id="rId25"/>
    <p:sldId id="294" r:id="rId26"/>
    <p:sldId id="275" r:id="rId27"/>
    <p:sldId id="271" r:id="rId28"/>
    <p:sldId id="272" r:id="rId29"/>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3"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5" d="100"/>
          <a:sy n="95" d="100"/>
        </p:scale>
        <p:origin x="3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2-07T16:55:17.230" idx="2">
    <p:pos x="1826" y="2437"/>
    <p:text>The subway operates daily from 6am-10:30pm.</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2-07T18:00:45.755" idx="3">
    <p:pos x="57" y="35"/>
    <p:text>UberMoto is now available in Santo Domingo</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7D904-4D59-36E3-867F-A88777C1A98D}"/>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2C15423-F66D-11C8-C1BE-B37BB3DE6895}"/>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5396246B-B1F6-2D5F-67C5-6F3DA00F653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3D9DD25F-FDE1-1415-9FBE-A236C4985D7A}"/>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940010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4C10A-C5FD-69F2-5F18-DDE785FEFCE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6EE42C7-191C-E8AF-9EA9-7B8D2F014FF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13</a:t>
            </a:fld>
            <a:endParaRPr lang="en-US"/>
          </a:p>
        </p:txBody>
      </p:sp>
      <p:sp>
        <p:nvSpPr>
          <p:cNvPr id="2" name="Slide Image Placeholder 1">
            <a:extLst>
              <a:ext uri="{FF2B5EF4-FFF2-40B4-BE49-F238E27FC236}">
                <a16:creationId xmlns:a16="http://schemas.microsoft.com/office/drawing/2014/main" id="{F162BDD1-574C-801D-AF50-228C14EA5386}"/>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1D7F85E-46DC-D427-4F0D-3D9EE5239669}"/>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525757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CFC41-9661-620E-D648-0173143D793E}"/>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1F1CD38-E1CC-7473-4FEE-9FC29401348C}"/>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14</a:t>
            </a:fld>
            <a:endParaRPr lang="en-US"/>
          </a:p>
        </p:txBody>
      </p:sp>
      <p:sp>
        <p:nvSpPr>
          <p:cNvPr id="2" name="Slide Image Placeholder 1">
            <a:extLst>
              <a:ext uri="{FF2B5EF4-FFF2-40B4-BE49-F238E27FC236}">
                <a16:creationId xmlns:a16="http://schemas.microsoft.com/office/drawing/2014/main" id="{C6B41798-0EDE-46A5-B8D6-265CB10E7964}"/>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D405C80-36BF-B352-81DE-5B606C98FA2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348391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8EBF7-1885-1AE7-149A-8D42443A224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88DC794-ACF2-7D8F-EDE7-6FBCC53E7418}"/>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15</a:t>
            </a:fld>
            <a:endParaRPr lang="en-US"/>
          </a:p>
        </p:txBody>
      </p:sp>
      <p:sp>
        <p:nvSpPr>
          <p:cNvPr id="2" name="Slide Image Placeholder 1">
            <a:extLst>
              <a:ext uri="{FF2B5EF4-FFF2-40B4-BE49-F238E27FC236}">
                <a16:creationId xmlns:a16="http://schemas.microsoft.com/office/drawing/2014/main" id="{77D52F2F-58AE-B189-3BB5-ECA5ECAD32EA}"/>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5B4E2B1-E100-C33B-C828-88A2C2F39660}"/>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914173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10674-52B8-2C9C-A374-E5E01D9C6D0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DAF4FB2-9104-F9F6-9B97-2154234ECC75}"/>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16</a:t>
            </a:fld>
            <a:endParaRPr lang="en-US"/>
          </a:p>
        </p:txBody>
      </p:sp>
      <p:sp>
        <p:nvSpPr>
          <p:cNvPr id="2" name="Slide Image Placeholder 1">
            <a:extLst>
              <a:ext uri="{FF2B5EF4-FFF2-40B4-BE49-F238E27FC236}">
                <a16:creationId xmlns:a16="http://schemas.microsoft.com/office/drawing/2014/main" id="{E63403FB-1B2C-90B7-F6DA-E92F6E00EE4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0522E27-79E1-91CC-FDF6-F80CFAF7F60B}"/>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952154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854FF-6022-DBCE-3E41-E313C274A53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555379B-F0FE-47CB-EA41-1B15AA852749}"/>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17</a:t>
            </a:fld>
            <a:endParaRPr lang="en-US"/>
          </a:p>
        </p:txBody>
      </p:sp>
      <p:sp>
        <p:nvSpPr>
          <p:cNvPr id="2" name="Slide Image Placeholder 1">
            <a:extLst>
              <a:ext uri="{FF2B5EF4-FFF2-40B4-BE49-F238E27FC236}">
                <a16:creationId xmlns:a16="http://schemas.microsoft.com/office/drawing/2014/main" id="{71DD6F97-98EA-00F4-BEC4-9245FAC4005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EC493BE-A0C7-0F27-37C1-298C76189994}"/>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628527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23</a:t>
            </a:fld>
            <a:endParaRPr lang="en-US"/>
          </a:p>
        </p:txBody>
      </p:sp>
    </p:spTree>
    <p:extLst>
      <p:ext uri="{BB962C8B-B14F-4D97-AF65-F5344CB8AC3E}">
        <p14:creationId xmlns:p14="http://schemas.microsoft.com/office/powerpoint/2010/main" val="392482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26</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27</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28</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6AA02-45E7-66D9-3939-C00E27286DA9}"/>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49CBC3E-94A8-3968-199C-DE5879E728B3}"/>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9A775C27-94D0-8854-505B-6AA573E3AE6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D10CFB84-0789-7709-72C9-90E7C4596D98}"/>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189055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3A1B5-2258-6518-8F30-A5CCFD24798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874A184-BF1D-6B01-9549-D44075B9E7FC}"/>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146E79DF-69B5-8A6D-74A9-686D146A5A3E}"/>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C9D4B3E-7414-B083-27D9-598072DA338B}"/>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389013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709034"/>
            <a:ext cx="5791200" cy="2474913"/>
          </a:xfrm>
          <a:prstGeom prst="rect">
            <a:avLst/>
          </a:prstGeom>
        </p:spPr>
        <p:txBody>
          <a:bodyPr vert="horz" wrap="square">
            <a:spAutoFit/>
          </a:bodyPr>
          <a:lstStyle/>
          <a:p>
            <a:pPr algn="ctr"/>
            <a:r>
              <a:rPr lang="en-US" sz="4800" b="1" dirty="0">
                <a:latin typeface="Times New Roman" panose="02020603050405020304" pitchFamily="18" charset="0"/>
                <a:cs typeface="Times New Roman" panose="02020603050405020304" pitchFamily="18" charset="0"/>
              </a:rPr>
              <a:t>Santo Domingo</a:t>
            </a:r>
            <a:br>
              <a:rPr lang="en-US" sz="4800" b="1" dirty="0">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 Dominican Republic</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1026" name="Picture 2" descr="Dominican Flag Wallpapers - Top Free Dominican Flag Backgrounds - WallpaperAccess">
            <a:extLst>
              <a:ext uri="{FF2B5EF4-FFF2-40B4-BE49-F238E27FC236}">
                <a16:creationId xmlns:a16="http://schemas.microsoft.com/office/drawing/2014/main" id="{E01A3CD7-3A61-7B23-3A48-D0F355A6E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872" y="1463599"/>
            <a:ext cx="4248661" cy="2743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10</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185915"/>
            <a:ext cx="10080625" cy="692150"/>
          </a:xfrm>
          <a:prstGeom prst="rect">
            <a:avLst/>
          </a:prstGeom>
        </p:spPr>
        <p:txBody>
          <a:bodyPr vert="horz"/>
          <a:lstStyle/>
          <a:p>
            <a:pPr lvl="0" algn="ctr" rtl="0"/>
            <a:r>
              <a:rPr lang="en-US" sz="4000" b="1" dirty="0">
                <a:solidFill>
                  <a:srgbClr val="000000"/>
                </a:solidFill>
                <a:latin typeface="Times New Roman" panose="02020603050405020304" pitchFamily="18" charset="0"/>
                <a:cs typeface="Times New Roman" panose="02020603050405020304" pitchFamily="18" charset="0"/>
              </a:rPr>
              <a:t>Map of </a:t>
            </a:r>
            <a:r>
              <a:rPr lang="en-US" sz="4000" b="1" dirty="0">
                <a:solidFill>
                  <a:schemeClr val="tx1"/>
                </a:solidFill>
                <a:latin typeface="Times New Roman" panose="02020603050405020304" pitchFamily="18" charset="0"/>
                <a:cs typeface="Times New Roman" panose="02020603050405020304" pitchFamily="18" charset="0"/>
              </a:rPr>
              <a:t>Santo Domingo</a:t>
            </a:r>
          </a:p>
        </p:txBody>
      </p:sp>
      <p:pic>
        <p:nvPicPr>
          <p:cNvPr id="5" name="Picture 4" descr="A map with red points on it&#10;&#10;Description automatically generated">
            <a:extLst>
              <a:ext uri="{FF2B5EF4-FFF2-40B4-BE49-F238E27FC236}">
                <a16:creationId xmlns:a16="http://schemas.microsoft.com/office/drawing/2014/main" id="{8F2FD496-F36C-6307-538F-D36CD233C3A0}"/>
              </a:ext>
            </a:extLst>
          </p:cNvPr>
          <p:cNvPicPr>
            <a:picLocks noChangeAspect="1"/>
          </p:cNvPicPr>
          <p:nvPr/>
        </p:nvPicPr>
        <p:blipFill rotWithShape="1">
          <a:blip r:embed="rId3">
            <a:extLst>
              <a:ext uri="{28A0092B-C50C-407E-A947-70E740481C1C}">
                <a14:useLocalDpi xmlns:a14="http://schemas.microsoft.com/office/drawing/2010/main" val="0"/>
              </a:ext>
            </a:extLst>
          </a:blip>
          <a:srcRect l="2810"/>
          <a:stretch/>
        </p:blipFill>
        <p:spPr>
          <a:xfrm>
            <a:off x="-2" y="878065"/>
            <a:ext cx="10080625" cy="4792485"/>
          </a:xfrm>
          <a:prstGeom prst="rect">
            <a:avLst/>
          </a:prstGeom>
        </p:spPr>
      </p:pic>
    </p:spTree>
    <p:extLst>
      <p:ext uri="{BB962C8B-B14F-4D97-AF65-F5344CB8AC3E}">
        <p14:creationId xmlns:p14="http://schemas.microsoft.com/office/powerpoint/2010/main" val="3746580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6">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4294967295"/>
          </p:nvPr>
        </p:nvSpPr>
        <p:spPr>
          <a:xfrm>
            <a:off x="7740650" y="5219700"/>
            <a:ext cx="2339975" cy="360363"/>
          </a:xfrm>
          <a:prstGeom prst="rect">
            <a:avLst/>
          </a:prstGeom>
        </p:spPr>
        <p:txBody>
          <a:bodyPr/>
          <a:lstStyle/>
          <a:p>
            <a:pPr lvl="0"/>
            <a:fld id="{66E7A9FB-6E43-417A-BC0C-ECC01730E3CF}" type="slidenum">
              <a:rPr/>
              <a:t>11</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75777"/>
            <a:ext cx="10080625" cy="844374"/>
          </a:xfrm>
          <a:prstGeom prst="rect">
            <a:avLst/>
          </a:prstGeo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Santo Domingo Subway </a:t>
            </a:r>
          </a:p>
        </p:txBody>
      </p:sp>
      <p:sp>
        <p:nvSpPr>
          <p:cNvPr id="4" name="TextBox 3">
            <a:extLst>
              <a:ext uri="{FF2B5EF4-FFF2-40B4-BE49-F238E27FC236}">
                <a16:creationId xmlns:a16="http://schemas.microsoft.com/office/drawing/2014/main" id="{31FE8A6C-BA56-1FAD-BF0B-784C239809B2}"/>
              </a:ext>
            </a:extLst>
          </p:cNvPr>
          <p:cNvSpPr txBox="1"/>
          <p:nvPr/>
        </p:nvSpPr>
        <p:spPr>
          <a:xfrm>
            <a:off x="86471" y="920151"/>
            <a:ext cx="9132711" cy="3785652"/>
          </a:xfrm>
          <a:prstGeom prst="rect">
            <a:avLst/>
          </a:prstGeom>
          <a:noFill/>
        </p:spPr>
        <p:txBody>
          <a:bodyPr wrap="square">
            <a:spAutoFit/>
          </a:bodyPr>
          <a:lstStyle/>
          <a:p>
            <a:pPr marL="342900" indent="-342900">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Metro Santo Domingo</a:t>
            </a:r>
            <a:r>
              <a:rPr lang="en-US" sz="2000" b="0" dirty="0">
                <a:effectLst/>
                <a:latin typeface="Times New Roman" panose="02020603050405020304" pitchFamily="18" charset="0"/>
                <a:cs typeface="Times New Roman" panose="02020603050405020304" pitchFamily="18" charset="0"/>
              </a:rPr>
              <a:t> operates two lines, mostly used by residents commuting to work. But there are a couple of stops convenient to sights. </a:t>
            </a:r>
          </a:p>
          <a:p>
            <a:pPr marL="342900" indent="-342900">
              <a:buFont typeface="Arial" panose="020B0604020202020204" pitchFamily="34" charset="0"/>
              <a:buChar char="•"/>
            </a:pPr>
            <a:r>
              <a:rPr lang="en-US" sz="2000" b="0" dirty="0">
                <a:effectLst/>
                <a:latin typeface="Times New Roman" panose="02020603050405020304" pitchFamily="18" charset="0"/>
                <a:cs typeface="Times New Roman" panose="02020603050405020304" pitchFamily="18" charset="0"/>
              </a:rPr>
              <a:t>Line 1 runs north to south along Máximo Gómez Avenue, from the Villa Mella area all the way to Centro de </a:t>
            </a:r>
            <a:r>
              <a:rPr lang="en-US" sz="2000" b="0" dirty="0" err="1">
                <a:effectLst/>
                <a:latin typeface="Times New Roman" panose="02020603050405020304" pitchFamily="18" charset="0"/>
                <a:cs typeface="Times New Roman" panose="02020603050405020304" pitchFamily="18" charset="0"/>
              </a:rPr>
              <a:t>los</a:t>
            </a:r>
            <a:r>
              <a:rPr lang="en-US" sz="2000" b="0" dirty="0">
                <a:effectLst/>
                <a:latin typeface="Times New Roman" panose="02020603050405020304" pitchFamily="18" charset="0"/>
                <a:cs typeface="Times New Roman" panose="02020603050405020304" pitchFamily="18" charset="0"/>
              </a:rPr>
              <a:t> Héroes, where Congress, the Supreme Court of Justice, and the Department of Migration, among other government offices, are located. </a:t>
            </a:r>
          </a:p>
          <a:p>
            <a:pPr marL="342900" indent="-342900">
              <a:buFont typeface="Arial" panose="020B0604020202020204" pitchFamily="34" charset="0"/>
              <a:buChar char="•"/>
            </a:pPr>
            <a:r>
              <a:rPr lang="en-US" sz="2000" b="0" dirty="0">
                <a:effectLst/>
                <a:latin typeface="Times New Roman" panose="02020603050405020304" pitchFamily="18" charset="0"/>
                <a:cs typeface="Times New Roman" panose="02020603050405020304" pitchFamily="18" charset="0"/>
              </a:rPr>
              <a:t>The Casandra Damirón stop on Line 1 lands you directly into </a:t>
            </a:r>
            <a:r>
              <a:rPr lang="en-US" sz="2000" dirty="0">
                <a:effectLst/>
                <a:latin typeface="Times New Roman" panose="02020603050405020304" pitchFamily="18" charset="0"/>
                <a:cs typeface="Times New Roman" panose="02020603050405020304" pitchFamily="18" charset="0"/>
              </a:rPr>
              <a:t>Plaza de la Cultura</a:t>
            </a:r>
            <a:r>
              <a:rPr lang="en-US" sz="2000" b="0" dirty="0">
                <a:effectLst/>
                <a:latin typeface="Times New Roman" panose="02020603050405020304" pitchFamily="18" charset="0"/>
                <a:cs typeface="Times New Roman" panose="02020603050405020304" pitchFamily="18" charset="0"/>
              </a:rPr>
              <a:t>, home to key museums and the National Theater. </a:t>
            </a:r>
          </a:p>
          <a:p>
            <a:pPr marL="342900" indent="-342900">
              <a:buFont typeface="Arial" panose="020B0604020202020204" pitchFamily="34" charset="0"/>
              <a:buChar char="•"/>
            </a:pPr>
            <a:r>
              <a:rPr lang="en-US" sz="2000" b="0" dirty="0">
                <a:effectLst/>
                <a:latin typeface="Times New Roman" panose="02020603050405020304" pitchFamily="18" charset="0"/>
                <a:cs typeface="Times New Roman" panose="02020603050405020304" pitchFamily="18" charset="0"/>
              </a:rPr>
              <a:t>Line 2 runs east to west on John F. Kennedy </a:t>
            </a:r>
            <a:br>
              <a:rPr lang="en-US" sz="2000" b="0" dirty="0">
                <a:effectLst/>
                <a:latin typeface="Times New Roman" panose="02020603050405020304" pitchFamily="18" charset="0"/>
                <a:cs typeface="Times New Roman" panose="02020603050405020304" pitchFamily="18" charset="0"/>
              </a:rPr>
            </a:br>
            <a:r>
              <a:rPr lang="en-US" sz="2000" b="0" dirty="0">
                <a:effectLst/>
                <a:latin typeface="Times New Roman" panose="02020603050405020304" pitchFamily="18" charset="0"/>
                <a:cs typeface="Times New Roman" panose="02020603050405020304" pitchFamily="18" charset="0"/>
              </a:rPr>
              <a:t>Avenue, passing by Ágora Mall at the Pedro Mir </a:t>
            </a:r>
            <a:br>
              <a:rPr lang="en-US" sz="2000" b="0" dirty="0">
                <a:effectLst/>
                <a:latin typeface="Times New Roman" panose="02020603050405020304" pitchFamily="18" charset="0"/>
                <a:cs typeface="Times New Roman" panose="02020603050405020304" pitchFamily="18" charset="0"/>
              </a:rPr>
            </a:br>
            <a:r>
              <a:rPr lang="en-US" sz="2000" b="0" dirty="0">
                <a:effectLst/>
                <a:latin typeface="Times New Roman" panose="02020603050405020304" pitchFamily="18" charset="0"/>
                <a:cs typeface="Times New Roman" panose="02020603050405020304" pitchFamily="18" charset="0"/>
              </a:rPr>
              <a:t>stop, and the Felix Sánchez Olympic Stadium.</a:t>
            </a:r>
          </a:p>
          <a:p>
            <a:pPr marL="342900" indent="-342900">
              <a:buFont typeface="Arial" panose="020B0604020202020204" pitchFamily="34" charset="0"/>
              <a:buChar char="•"/>
            </a:pPr>
            <a:r>
              <a:rPr lang="en-US" sz="2000" b="0" dirty="0">
                <a:effectLst/>
                <a:latin typeface="Times New Roman" panose="02020603050405020304" pitchFamily="18" charset="0"/>
                <a:cs typeface="Times New Roman" panose="02020603050405020304" pitchFamily="18" charset="0"/>
              </a:rPr>
              <a:t>A roundtrip subway fare costs RD$15 </a:t>
            </a:r>
          </a:p>
          <a:p>
            <a:pPr marL="342900" indent="-342900">
              <a:buFont typeface="Arial" panose="020B0604020202020204" pitchFamily="34" charset="0"/>
              <a:buChar char="•"/>
            </a:pPr>
            <a:r>
              <a:rPr lang="en-US" sz="2000" b="0" dirty="0">
                <a:effectLst/>
                <a:latin typeface="Times New Roman" panose="02020603050405020304" pitchFamily="18" charset="0"/>
                <a:cs typeface="Times New Roman" panose="02020603050405020304" pitchFamily="18" charset="0"/>
              </a:rPr>
              <a:t>RD$80 for a day-pass. </a:t>
            </a:r>
            <a:endParaRPr lang="en-US" sz="2000" dirty="0">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56BDA1EA-32A5-3F03-12BF-35FF4C33B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485" y="2832324"/>
            <a:ext cx="4283140" cy="2838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A2FF78CB-8BFB-B803-7C03-5DCDA288F182}"/>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EA6C5563-8167-8B3C-6ACF-AE1746C85283}"/>
              </a:ext>
            </a:extLst>
          </p:cNvPr>
          <p:cNvSpPr>
            <a:spLocks noGrp="1"/>
          </p:cNvSpPr>
          <p:nvPr>
            <p:ph type="sldNum" sz="quarter" idx="4294967295"/>
          </p:nvPr>
        </p:nvSpPr>
        <p:spPr>
          <a:xfrm>
            <a:off x="7740650" y="5219700"/>
            <a:ext cx="2339975" cy="360363"/>
          </a:xfrm>
          <a:prstGeom prst="rect">
            <a:avLst/>
          </a:prstGeom>
        </p:spPr>
        <p:txBody>
          <a:bodyPr/>
          <a:lstStyle/>
          <a:p>
            <a:pPr lvl="0"/>
            <a:fld id="{66E7A9FB-6E43-417A-BC0C-ECC01730E3CF}" type="slidenum">
              <a:rPr/>
              <a:t>12</a:t>
            </a:fld>
            <a:endParaRPr lang="en-US"/>
          </a:p>
        </p:txBody>
      </p:sp>
      <p:sp>
        <p:nvSpPr>
          <p:cNvPr id="2" name="Title 1">
            <a:extLst>
              <a:ext uri="{FF2B5EF4-FFF2-40B4-BE49-F238E27FC236}">
                <a16:creationId xmlns:a16="http://schemas.microsoft.com/office/drawing/2014/main" id="{F0F78954-1AD1-8627-A122-B81BEFEE64C3}"/>
              </a:ext>
            </a:extLst>
          </p:cNvPr>
          <p:cNvSpPr txBox="1">
            <a:spLocks noGrp="1"/>
          </p:cNvSpPr>
          <p:nvPr>
            <p:ph type="title" idx="4294967295"/>
          </p:nvPr>
        </p:nvSpPr>
        <p:spPr>
          <a:xfrm>
            <a:off x="-1" y="75777"/>
            <a:ext cx="10080625" cy="844374"/>
          </a:xfrm>
          <a:prstGeom prst="rect">
            <a:avLst/>
          </a:prstGeo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Ride Shares &amp; Taxis</a:t>
            </a:r>
          </a:p>
        </p:txBody>
      </p:sp>
      <p:sp>
        <p:nvSpPr>
          <p:cNvPr id="4" name="TextBox 3">
            <a:extLst>
              <a:ext uri="{FF2B5EF4-FFF2-40B4-BE49-F238E27FC236}">
                <a16:creationId xmlns:a16="http://schemas.microsoft.com/office/drawing/2014/main" id="{9CE734FC-3675-B6B4-3A3D-9FCA8F01745C}"/>
              </a:ext>
            </a:extLst>
          </p:cNvPr>
          <p:cNvSpPr txBox="1"/>
          <p:nvPr/>
        </p:nvSpPr>
        <p:spPr>
          <a:xfrm>
            <a:off x="86471" y="920151"/>
            <a:ext cx="9132711" cy="3785652"/>
          </a:xfrm>
          <a:prstGeom prst="rect">
            <a:avLst/>
          </a:prstGeom>
          <a:noFill/>
        </p:spPr>
        <p:txBody>
          <a:bodyPr wrap="square">
            <a:spAutoFit/>
          </a:bodyPr>
          <a:lstStyle/>
          <a:p>
            <a:pPr marL="342900" indent="-342900">
              <a:buFont typeface="Arial" panose="020B0604020202020204" pitchFamily="34" charset="0"/>
              <a:buChar char="•"/>
            </a:pPr>
            <a:r>
              <a:rPr lang="en-US" sz="2000" b="0" i="0" dirty="0">
                <a:solidFill>
                  <a:srgbClr val="070F1E"/>
                </a:solidFill>
                <a:effectLst/>
                <a:latin typeface="Times New Roman" panose="02020603050405020304" pitchFamily="18" charset="0"/>
                <a:cs typeface="Times New Roman" panose="02020603050405020304" pitchFamily="18" charset="0"/>
              </a:rPr>
              <a:t>UBER launched in the Dominican Republic in 2015 and is now operating in three major cities: Santo Domingo, Santiago, and Puerto Plata. </a:t>
            </a:r>
          </a:p>
          <a:p>
            <a:pPr marL="342900" indent="-342900">
              <a:buFont typeface="Arial" panose="020B0604020202020204" pitchFamily="34" charset="0"/>
              <a:buChar char="•"/>
            </a:pPr>
            <a:r>
              <a:rPr lang="en-US" sz="2000" b="0" i="0" dirty="0">
                <a:solidFill>
                  <a:srgbClr val="070F1E"/>
                </a:solidFill>
                <a:effectLst/>
                <a:latin typeface="Times New Roman" panose="02020603050405020304" pitchFamily="18" charset="0"/>
                <a:cs typeface="Times New Roman" panose="02020603050405020304" pitchFamily="18" charset="0"/>
              </a:rPr>
              <a:t>Cabify also operates in Santo Domingo. These apps are as safe to use. The advantage is no language barrier. You just hop in and go. The cars are also usually in better condition, with working seatbelts and air-conditioning, in addition lower reduced fares during off-peak times.</a:t>
            </a:r>
          </a:p>
          <a:p>
            <a:pPr marL="342900" indent="-342900">
              <a:buFont typeface="Arial" panose="020B0604020202020204" pitchFamily="34" charset="0"/>
              <a:buChar char="•"/>
            </a:pPr>
            <a:r>
              <a:rPr lang="en-US" sz="2000" b="0" i="0" dirty="0">
                <a:solidFill>
                  <a:srgbClr val="070F1E"/>
                </a:solidFill>
                <a:effectLst/>
                <a:latin typeface="Times New Roman" panose="02020603050405020304" pitchFamily="18" charset="0"/>
                <a:cs typeface="Times New Roman" panose="02020603050405020304" pitchFamily="18" charset="0"/>
              </a:rPr>
              <a:t>Taxis are easily to find, usually stationed outside major bus stations, or hotel and tourist zones. In Santo Domingo. In Santo Domingo, </a:t>
            </a:r>
            <a:r>
              <a:rPr lang="en-US" sz="2000" i="0" dirty="0">
                <a:effectLst/>
                <a:latin typeface="Times New Roman" panose="02020603050405020304" pitchFamily="18" charset="0"/>
                <a:cs typeface="Times New Roman" panose="02020603050405020304" pitchFamily="18" charset="0"/>
              </a:rPr>
              <a:t>Apolo Taxi</a:t>
            </a:r>
            <a:r>
              <a:rPr lang="en-US" sz="2000" b="0" i="0" dirty="0">
                <a:solidFill>
                  <a:srgbClr val="070F1E"/>
                </a:solidFill>
                <a:effectLst/>
                <a:latin typeface="Times New Roman" panose="02020603050405020304" pitchFamily="18" charset="0"/>
                <a:cs typeface="Times New Roman" panose="02020603050405020304" pitchFamily="18" charset="0"/>
              </a:rPr>
              <a:t> and Aero are popular. </a:t>
            </a:r>
          </a:p>
          <a:p>
            <a:pPr marL="342900" indent="-342900">
              <a:buFont typeface="Arial" panose="020B0604020202020204" pitchFamily="34" charset="0"/>
              <a:buChar char="•"/>
            </a:pPr>
            <a:r>
              <a:rPr lang="en-US" sz="2000" dirty="0">
                <a:solidFill>
                  <a:srgbClr val="070F1E"/>
                </a:solidFill>
                <a:latin typeface="Times New Roman" panose="02020603050405020304" pitchFamily="18" charset="0"/>
                <a:cs typeface="Times New Roman" panose="02020603050405020304" pitchFamily="18" charset="0"/>
              </a:rPr>
              <a:t>Always ask </a:t>
            </a:r>
            <a:r>
              <a:rPr lang="en-US" sz="2000" b="0" i="0" dirty="0">
                <a:solidFill>
                  <a:srgbClr val="070F1E"/>
                </a:solidFill>
                <a:effectLst/>
                <a:latin typeface="Times New Roman" panose="02020603050405020304" pitchFamily="18" charset="0"/>
                <a:cs typeface="Times New Roman" panose="02020603050405020304" pitchFamily="18" charset="0"/>
              </a:rPr>
              <a:t>for the price of the fare to your </a:t>
            </a:r>
            <a:br>
              <a:rPr lang="en-US" sz="2000" b="0" i="0" dirty="0">
                <a:solidFill>
                  <a:srgbClr val="070F1E"/>
                </a:solidFill>
                <a:effectLst/>
                <a:latin typeface="Times New Roman" panose="02020603050405020304" pitchFamily="18" charset="0"/>
                <a:cs typeface="Times New Roman" panose="02020603050405020304" pitchFamily="18" charset="0"/>
              </a:rPr>
            </a:br>
            <a:r>
              <a:rPr lang="en-US" sz="2000" b="0" i="0" dirty="0">
                <a:solidFill>
                  <a:srgbClr val="070F1E"/>
                </a:solidFill>
                <a:effectLst/>
                <a:latin typeface="Times New Roman" panose="02020603050405020304" pitchFamily="18" charset="0"/>
                <a:cs typeface="Times New Roman" panose="02020603050405020304" pitchFamily="18" charset="0"/>
              </a:rPr>
              <a:t>destination, but rates within cities are set by the</a:t>
            </a:r>
            <a:br>
              <a:rPr lang="en-US" sz="2000" b="0" i="0" dirty="0">
                <a:solidFill>
                  <a:srgbClr val="070F1E"/>
                </a:solidFill>
                <a:effectLst/>
                <a:latin typeface="Times New Roman" panose="02020603050405020304" pitchFamily="18" charset="0"/>
                <a:cs typeface="Times New Roman" panose="02020603050405020304" pitchFamily="18" charset="0"/>
              </a:rPr>
            </a:br>
            <a:r>
              <a:rPr lang="en-US" sz="2000" b="0" i="0" dirty="0">
                <a:solidFill>
                  <a:srgbClr val="070F1E"/>
                </a:solidFill>
                <a:effectLst/>
                <a:latin typeface="Times New Roman" panose="02020603050405020304" pitchFamily="18" charset="0"/>
                <a:cs typeface="Times New Roman" panose="02020603050405020304" pitchFamily="18" charset="0"/>
              </a:rPr>
              <a:t> taxi association.</a:t>
            </a:r>
            <a:endParaRPr lang="en-US" sz="2000" dirty="0">
              <a:latin typeface="Times New Roman" panose="02020603050405020304" pitchFamily="18" charset="0"/>
              <a:cs typeface="Times New Roman" panose="02020603050405020304" pitchFamily="18" charset="0"/>
            </a:endParaRPr>
          </a:p>
        </p:txBody>
      </p:sp>
      <p:pic>
        <p:nvPicPr>
          <p:cNvPr id="4098" name="Picture 2">
            <a:extLst>
              <a:ext uri="{FF2B5EF4-FFF2-40B4-BE49-F238E27FC236}">
                <a16:creationId xmlns:a16="http://schemas.microsoft.com/office/drawing/2014/main" id="{71B139B5-F60C-38CB-C7A9-E2082BCAA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3475038"/>
            <a:ext cx="4391024" cy="2195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653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03C7D679-F473-2C25-E64F-DCC568220B37}"/>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2F1200F6-AAA5-B9F0-E2F8-A44E0F9CFE07}"/>
              </a:ext>
            </a:extLst>
          </p:cNvPr>
          <p:cNvSpPr>
            <a:spLocks noGrp="1"/>
          </p:cNvSpPr>
          <p:nvPr>
            <p:ph type="sldNum" sz="quarter" idx="4294967295"/>
          </p:nvPr>
        </p:nvSpPr>
        <p:spPr>
          <a:xfrm>
            <a:off x="7740650" y="5219700"/>
            <a:ext cx="2339975" cy="360363"/>
          </a:xfrm>
          <a:prstGeom prst="rect">
            <a:avLst/>
          </a:prstGeom>
        </p:spPr>
        <p:txBody>
          <a:bodyPr/>
          <a:lstStyle/>
          <a:p>
            <a:pPr lvl="0"/>
            <a:fld id="{66E7A9FB-6E43-417A-BC0C-ECC01730E3CF}" type="slidenum">
              <a:rPr/>
              <a:t>13</a:t>
            </a:fld>
            <a:endParaRPr lang="en-US"/>
          </a:p>
        </p:txBody>
      </p:sp>
      <p:sp>
        <p:nvSpPr>
          <p:cNvPr id="2" name="Title 1">
            <a:extLst>
              <a:ext uri="{FF2B5EF4-FFF2-40B4-BE49-F238E27FC236}">
                <a16:creationId xmlns:a16="http://schemas.microsoft.com/office/drawing/2014/main" id="{33704535-7E40-09FE-6E2E-1C139FFCBB18}"/>
              </a:ext>
            </a:extLst>
          </p:cNvPr>
          <p:cNvSpPr txBox="1">
            <a:spLocks noGrp="1"/>
          </p:cNvSpPr>
          <p:nvPr>
            <p:ph type="title" idx="4294967295"/>
          </p:nvPr>
        </p:nvSpPr>
        <p:spPr>
          <a:xfrm>
            <a:off x="-1" y="75777"/>
            <a:ext cx="10080625" cy="844374"/>
          </a:xfrm>
          <a:prstGeom prst="rect">
            <a:avLst/>
          </a:prstGeo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Santo Domingo Bus System </a:t>
            </a:r>
          </a:p>
        </p:txBody>
      </p:sp>
      <p:sp>
        <p:nvSpPr>
          <p:cNvPr id="5" name="TextBox 4">
            <a:extLst>
              <a:ext uri="{FF2B5EF4-FFF2-40B4-BE49-F238E27FC236}">
                <a16:creationId xmlns:a16="http://schemas.microsoft.com/office/drawing/2014/main" id="{2FF3AF84-2DD7-3157-038F-4882DBDDFF03}"/>
              </a:ext>
            </a:extLst>
          </p:cNvPr>
          <p:cNvSpPr txBox="1"/>
          <p:nvPr/>
        </p:nvSpPr>
        <p:spPr>
          <a:xfrm>
            <a:off x="320511" y="920151"/>
            <a:ext cx="6802777" cy="4401205"/>
          </a:xfrm>
          <a:prstGeom prst="rect">
            <a:avLst/>
          </a:prstGeom>
          <a:noFill/>
        </p:spPr>
        <p:txBody>
          <a:bodyPr wrap="square">
            <a:spAutoFit/>
          </a:bodyPr>
          <a:lstStyle/>
          <a:p>
            <a:pPr marL="342900" indent="-342900">
              <a:buFont typeface="Arial" panose="020B0604020202020204" pitchFamily="34" charset="0"/>
              <a:buChar char="•"/>
            </a:pPr>
            <a:r>
              <a:rPr lang="en-US" sz="2000" b="0" i="0" dirty="0">
                <a:solidFill>
                  <a:srgbClr val="070F1E"/>
                </a:solidFill>
                <a:effectLst/>
                <a:latin typeface="Times New Roman" panose="02020603050405020304" pitchFamily="18" charset="0"/>
                <a:cs typeface="Times New Roman" panose="02020603050405020304" pitchFamily="18" charset="0"/>
              </a:rPr>
              <a:t>The inner-city </a:t>
            </a:r>
            <a:r>
              <a:rPr lang="en-US" sz="2000" b="0" i="1" dirty="0">
                <a:solidFill>
                  <a:srgbClr val="070F1E"/>
                </a:solidFill>
                <a:effectLst/>
                <a:latin typeface="Times New Roman" panose="02020603050405020304" pitchFamily="18" charset="0"/>
                <a:cs typeface="Times New Roman" panose="02020603050405020304" pitchFamily="18" charset="0"/>
              </a:rPr>
              <a:t>guaguas (minibuses</a:t>
            </a:r>
            <a:r>
              <a:rPr lang="en-US" sz="2000" i="1" dirty="0">
                <a:solidFill>
                  <a:srgbClr val="070F1E"/>
                </a:solidFill>
                <a:latin typeface="Times New Roman" panose="02020603050405020304" pitchFamily="18" charset="0"/>
                <a:cs typeface="Times New Roman" panose="02020603050405020304" pitchFamily="18" charset="0"/>
              </a:rPr>
              <a:t>)</a:t>
            </a:r>
            <a:r>
              <a:rPr lang="en-US" sz="2000" b="0" i="0" dirty="0">
                <a:solidFill>
                  <a:srgbClr val="070F1E"/>
                </a:solidFill>
                <a:effectLst/>
                <a:latin typeface="Times New Roman" panose="02020603050405020304" pitchFamily="18" charset="0"/>
                <a:cs typeface="Times New Roman" panose="02020603050405020304" pitchFamily="18" charset="0"/>
              </a:rPr>
              <a:t> tend to be white vans, stopping to pick up or drop off anyone along the designated route as many times as it takes, and are the slowest form of getting around. </a:t>
            </a:r>
          </a:p>
          <a:p>
            <a:pPr marL="342900" indent="-342900">
              <a:buFont typeface="Arial" panose="020B0604020202020204" pitchFamily="34" charset="0"/>
              <a:buChar char="•"/>
            </a:pPr>
            <a:r>
              <a:rPr lang="en-US" sz="2000" b="0" i="0" dirty="0">
                <a:solidFill>
                  <a:srgbClr val="070F1E"/>
                </a:solidFill>
                <a:effectLst/>
                <a:latin typeface="Times New Roman" panose="02020603050405020304" pitchFamily="18" charset="0"/>
                <a:cs typeface="Times New Roman" panose="02020603050405020304" pitchFamily="18" charset="0"/>
              </a:rPr>
              <a:t>Passengers are crammed in, and space appears magically just when you think there isn’t any left. </a:t>
            </a:r>
          </a:p>
          <a:p>
            <a:pPr marL="342900" indent="-342900">
              <a:buFont typeface="Arial" panose="020B0604020202020204" pitchFamily="34" charset="0"/>
              <a:buChar char="•"/>
            </a:pPr>
            <a:r>
              <a:rPr lang="en-US" sz="2000" b="0" i="0" dirty="0">
                <a:solidFill>
                  <a:srgbClr val="070F1E"/>
                </a:solidFill>
                <a:effectLst/>
                <a:latin typeface="Times New Roman" panose="02020603050405020304" pitchFamily="18" charset="0"/>
                <a:cs typeface="Times New Roman" panose="02020603050405020304" pitchFamily="18" charset="0"/>
              </a:rPr>
              <a:t>It’s also the cheapest way to travel within a city or town limits. Be sure to carry small change for the fare, as these vans don’t carry much cash. Each </a:t>
            </a:r>
            <a:r>
              <a:rPr lang="en-US" sz="2000" b="0" i="1" dirty="0">
                <a:solidFill>
                  <a:srgbClr val="070F1E"/>
                </a:solidFill>
                <a:effectLst/>
                <a:latin typeface="Times New Roman" panose="02020603050405020304" pitchFamily="18" charset="0"/>
                <a:cs typeface="Times New Roman" panose="02020603050405020304" pitchFamily="18" charset="0"/>
              </a:rPr>
              <a:t>guagua</a:t>
            </a:r>
            <a:r>
              <a:rPr lang="en-US" sz="2000" b="0" i="0" dirty="0">
                <a:solidFill>
                  <a:srgbClr val="070F1E"/>
                </a:solidFill>
                <a:effectLst/>
                <a:latin typeface="Times New Roman" panose="02020603050405020304" pitchFamily="18" charset="0"/>
                <a:cs typeface="Times New Roman" panose="02020603050405020304" pitchFamily="18" charset="0"/>
              </a:rPr>
              <a:t> has a driver, and a conductor who calls out for passengers along the road, handles collecting fares, and hollers out requested stops to the driver. Inform the conductor of your destination as soon as you board, and prepare to pay right away or as soon as requested.</a:t>
            </a:r>
            <a:endParaRPr lang="en-US" sz="2000" dirty="0">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4B342341-C10B-E3C8-FD40-8F17F5B1E3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793" r="15923"/>
          <a:stretch/>
        </p:blipFill>
        <p:spPr bwMode="auto">
          <a:xfrm>
            <a:off x="7123289" y="910626"/>
            <a:ext cx="2957335" cy="4763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110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8FCDE0CD-6771-C033-8CA7-83710D8C2EE0}"/>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2FB78F81-9BE1-2EA9-F7D8-1C1D3A2E4065}"/>
              </a:ext>
            </a:extLst>
          </p:cNvPr>
          <p:cNvSpPr>
            <a:spLocks noGrp="1"/>
          </p:cNvSpPr>
          <p:nvPr>
            <p:ph type="sldNum" sz="quarter" idx="4294967295"/>
          </p:nvPr>
        </p:nvSpPr>
        <p:spPr>
          <a:xfrm>
            <a:off x="7740650" y="5219700"/>
            <a:ext cx="2339975" cy="360363"/>
          </a:xfrm>
          <a:prstGeom prst="rect">
            <a:avLst/>
          </a:prstGeom>
        </p:spPr>
        <p:txBody>
          <a:bodyPr/>
          <a:lstStyle/>
          <a:p>
            <a:pPr lvl="0"/>
            <a:fld id="{66E7A9FB-6E43-417A-BC0C-ECC01730E3CF}" type="slidenum">
              <a:rPr/>
              <a:t>14</a:t>
            </a:fld>
            <a:endParaRPr lang="en-US"/>
          </a:p>
        </p:txBody>
      </p:sp>
      <p:sp>
        <p:nvSpPr>
          <p:cNvPr id="2" name="Title 1">
            <a:extLst>
              <a:ext uri="{FF2B5EF4-FFF2-40B4-BE49-F238E27FC236}">
                <a16:creationId xmlns:a16="http://schemas.microsoft.com/office/drawing/2014/main" id="{54B9A0A4-12BA-8280-92A1-E061B90DFBF3}"/>
              </a:ext>
            </a:extLst>
          </p:cNvPr>
          <p:cNvSpPr txBox="1">
            <a:spLocks noGrp="1"/>
          </p:cNvSpPr>
          <p:nvPr>
            <p:ph type="title" idx="4294967295"/>
          </p:nvPr>
        </p:nvSpPr>
        <p:spPr>
          <a:xfrm>
            <a:off x="-1" y="75777"/>
            <a:ext cx="10080625" cy="844374"/>
          </a:xfrm>
          <a:prstGeom prst="rect">
            <a:avLst/>
          </a:prstGeo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Santo Domingo Bus </a:t>
            </a:r>
            <a:r>
              <a:rPr lang="en-US" sz="4800" b="1" dirty="0" err="1">
                <a:solidFill>
                  <a:schemeClr val="tx1"/>
                </a:solidFill>
                <a:latin typeface="Times New Roman" panose="02020603050405020304" pitchFamily="18" charset="0"/>
                <a:cs typeface="Times New Roman" panose="02020603050405020304" pitchFamily="18" charset="0"/>
              </a:rPr>
              <a:t>Sysem</a:t>
            </a:r>
            <a:r>
              <a:rPr lang="en-US" sz="4800" b="1" dirty="0">
                <a:solidFill>
                  <a:schemeClr val="tx1"/>
                </a:solidFill>
                <a:latin typeface="Times New Roman" panose="02020603050405020304" pitchFamily="18" charset="0"/>
                <a:cs typeface="Times New Roman" panose="02020603050405020304" pitchFamily="18" charset="0"/>
              </a:rPr>
              <a:t> </a:t>
            </a:r>
          </a:p>
        </p:txBody>
      </p:sp>
      <p:pic>
        <p:nvPicPr>
          <p:cNvPr id="1026" name="Picture 2">
            <a:extLst>
              <a:ext uri="{FF2B5EF4-FFF2-40B4-BE49-F238E27FC236}">
                <a16:creationId xmlns:a16="http://schemas.microsoft.com/office/drawing/2014/main" id="{4F47B4B6-5107-4B9E-66DB-085A1D178D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3773"/>
          <a:stretch/>
        </p:blipFill>
        <p:spPr bwMode="auto">
          <a:xfrm>
            <a:off x="0" y="0"/>
            <a:ext cx="10080624" cy="567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318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044FF32A-52E8-76F1-CE9F-D2914E159A7D}"/>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F77514D0-931D-A44D-1679-46CE9A094E5D}"/>
              </a:ext>
            </a:extLst>
          </p:cNvPr>
          <p:cNvSpPr>
            <a:spLocks noGrp="1"/>
          </p:cNvSpPr>
          <p:nvPr>
            <p:ph type="sldNum" sz="quarter" idx="4294967295"/>
          </p:nvPr>
        </p:nvSpPr>
        <p:spPr>
          <a:xfrm>
            <a:off x="7740650" y="5219700"/>
            <a:ext cx="2339975" cy="360363"/>
          </a:xfrm>
          <a:prstGeom prst="rect">
            <a:avLst/>
          </a:prstGeom>
        </p:spPr>
        <p:txBody>
          <a:bodyPr/>
          <a:lstStyle/>
          <a:p>
            <a:pPr lvl="0"/>
            <a:fld id="{66E7A9FB-6E43-417A-BC0C-ECC01730E3CF}" type="slidenum">
              <a:rPr/>
              <a:t>15</a:t>
            </a:fld>
            <a:endParaRPr lang="en-US"/>
          </a:p>
        </p:txBody>
      </p:sp>
      <p:sp>
        <p:nvSpPr>
          <p:cNvPr id="2" name="Title 1">
            <a:extLst>
              <a:ext uri="{FF2B5EF4-FFF2-40B4-BE49-F238E27FC236}">
                <a16:creationId xmlns:a16="http://schemas.microsoft.com/office/drawing/2014/main" id="{9CC6F8DE-A426-C384-EBBA-AE85BBBDA1C1}"/>
              </a:ext>
            </a:extLst>
          </p:cNvPr>
          <p:cNvSpPr txBox="1">
            <a:spLocks noGrp="1"/>
          </p:cNvSpPr>
          <p:nvPr>
            <p:ph type="title" idx="4294967295"/>
          </p:nvPr>
        </p:nvSpPr>
        <p:spPr>
          <a:xfrm>
            <a:off x="-1" y="75777"/>
            <a:ext cx="10080625" cy="844374"/>
          </a:xfrm>
          <a:prstGeom prst="rect">
            <a:avLst/>
          </a:prstGeom>
        </p:spPr>
        <p:txBody>
          <a:bodyPr vert="horz"/>
          <a:lstStyle/>
          <a:p>
            <a:pPr algn="ctr"/>
            <a:r>
              <a:rPr lang="en-US" b="1" i="0" dirty="0">
                <a:solidFill>
                  <a:srgbClr val="070F1E"/>
                </a:solidFill>
                <a:effectLst/>
                <a:latin typeface="Times New Roman" panose="02020603050405020304" pitchFamily="18" charset="0"/>
                <a:cs typeface="Times New Roman" panose="02020603050405020304" pitchFamily="18" charset="0"/>
              </a:rPr>
              <a:t>Shared Taxis or Conchos</a:t>
            </a:r>
          </a:p>
        </p:txBody>
      </p:sp>
      <p:sp>
        <p:nvSpPr>
          <p:cNvPr id="4" name="TextBox 3">
            <a:extLst>
              <a:ext uri="{FF2B5EF4-FFF2-40B4-BE49-F238E27FC236}">
                <a16:creationId xmlns:a16="http://schemas.microsoft.com/office/drawing/2014/main" id="{79061D0D-6F53-9A02-0EB3-461D60546EEA}"/>
              </a:ext>
            </a:extLst>
          </p:cNvPr>
          <p:cNvSpPr txBox="1"/>
          <p:nvPr/>
        </p:nvSpPr>
        <p:spPr>
          <a:xfrm>
            <a:off x="86470" y="844374"/>
            <a:ext cx="9132711" cy="3477875"/>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Also known as </a:t>
            </a:r>
            <a:r>
              <a:rPr lang="en-US" sz="2000" b="0" i="1" dirty="0">
                <a:effectLst/>
                <a:latin typeface="Times New Roman" panose="02020603050405020304" pitchFamily="18" charset="0"/>
                <a:cs typeface="Times New Roman" panose="02020603050405020304" pitchFamily="18" charset="0"/>
              </a:rPr>
              <a:t>carrito</a:t>
            </a:r>
            <a:r>
              <a:rPr lang="en-US" sz="2000" b="0" i="0" dirty="0">
                <a:effectLst/>
                <a:latin typeface="Times New Roman" panose="02020603050405020304" pitchFamily="18" charset="0"/>
                <a:cs typeface="Times New Roman" panose="02020603050405020304" pitchFamily="18" charset="0"/>
              </a:rPr>
              <a:t>–</a:t>
            </a:r>
            <a:r>
              <a:rPr lang="en-US" sz="2000" b="0" i="1" dirty="0">
                <a:effectLst/>
                <a:latin typeface="Times New Roman" panose="02020603050405020304" pitchFamily="18" charset="0"/>
                <a:cs typeface="Times New Roman" panose="02020603050405020304" pitchFamily="18" charset="0"/>
              </a:rPr>
              <a:t>conchos, carritos,</a:t>
            </a:r>
            <a:r>
              <a:rPr lang="en-US" sz="2000" b="0" i="0" dirty="0">
                <a:effectLst/>
                <a:latin typeface="Times New Roman" panose="02020603050405020304" pitchFamily="18" charset="0"/>
                <a:cs typeface="Times New Roman" panose="02020603050405020304" pitchFamily="18" charset="0"/>
              </a:rPr>
              <a:t> or just </a:t>
            </a:r>
            <a:r>
              <a:rPr lang="en-US" sz="2000" b="0" i="1" dirty="0">
                <a:effectLst/>
                <a:latin typeface="Times New Roman" panose="02020603050405020304" pitchFamily="18" charset="0"/>
                <a:cs typeface="Times New Roman" panose="02020603050405020304" pitchFamily="18" charset="0"/>
              </a:rPr>
              <a:t>conchos</a:t>
            </a:r>
            <a:r>
              <a:rPr lang="en-US" sz="2000" b="0" i="0" dirty="0">
                <a:effectLst/>
                <a:latin typeface="Times New Roman" panose="02020603050405020304" pitchFamily="18" charset="0"/>
                <a:cs typeface="Times New Roman" panose="02020603050405020304" pitchFamily="18" charset="0"/>
              </a:rPr>
              <a:t>, these four-door sedans are shared taxis, similar to the in-city </a:t>
            </a:r>
            <a:r>
              <a:rPr lang="en-US" sz="2000" b="0" i="1" dirty="0">
                <a:effectLst/>
                <a:latin typeface="Times New Roman" panose="02020603050405020304" pitchFamily="18" charset="0"/>
                <a:cs typeface="Times New Roman" panose="02020603050405020304" pitchFamily="18" charset="0"/>
              </a:rPr>
              <a:t>guaguas</a:t>
            </a:r>
            <a:r>
              <a:rPr lang="en-US" sz="2000" b="0" i="0" dirty="0">
                <a:effectLst/>
                <a:latin typeface="Times New Roman" panose="02020603050405020304" pitchFamily="18" charset="0"/>
                <a:cs typeface="Times New Roman" panose="02020603050405020304" pitchFamily="18" charset="0"/>
              </a:rPr>
              <a:t> because they travel specific routes and stop anywhere on the route as requested by passengers. You can find them in the </a:t>
            </a:r>
            <a:r>
              <a:rPr lang="en-US" sz="2000" dirty="0">
                <a:latin typeface="Times New Roman" panose="02020603050405020304" pitchFamily="18" charset="0"/>
                <a:cs typeface="Times New Roman" panose="02020603050405020304" pitchFamily="18" charset="0"/>
              </a:rPr>
              <a:t>city</a:t>
            </a:r>
            <a:r>
              <a:rPr lang="en-US" sz="2000" b="0" i="0" dirty="0">
                <a:effectLst/>
                <a:latin typeface="Times New Roman" panose="02020603050405020304" pitchFamily="18" charset="0"/>
                <a:cs typeface="Times New Roman" panose="02020603050405020304" pitchFamily="18" charset="0"/>
              </a:rPr>
              <a:t>, as well as in towns and villages.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They are slightly more comfortable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method than the </a:t>
            </a:r>
            <a:r>
              <a:rPr lang="en-US" sz="2000" b="0" i="1" dirty="0">
                <a:effectLst/>
                <a:latin typeface="Times New Roman" panose="02020603050405020304" pitchFamily="18" charset="0"/>
                <a:cs typeface="Times New Roman" panose="02020603050405020304" pitchFamily="18" charset="0"/>
              </a:rPr>
              <a:t>guagua,</a:t>
            </a:r>
            <a:r>
              <a:rPr lang="en-US" sz="2000" b="0" i="0" dirty="0">
                <a:effectLst/>
                <a:latin typeface="Times New Roman" panose="02020603050405020304" pitchFamily="18" charset="0"/>
                <a:cs typeface="Times New Roman" panose="02020603050405020304" pitchFamily="18" charset="0"/>
              </a:rPr>
              <a:t> but passengers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are also crammed in at the back and the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front.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Fares range from RD$25-50 depending on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the distance–significantly cheaper than a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private taxi fare, which start at RD$150.</a:t>
            </a:r>
            <a:endParaRPr lang="en-US" sz="2000" dirty="0">
              <a:latin typeface="Times New Roman" panose="02020603050405020304" pitchFamily="18" charset="0"/>
              <a:cs typeface="Times New Roman" panose="02020603050405020304" pitchFamily="18" charset="0"/>
            </a:endParaRPr>
          </a:p>
        </p:txBody>
      </p:sp>
      <p:pic>
        <p:nvPicPr>
          <p:cNvPr id="6146" name="Picture 2">
            <a:extLst>
              <a:ext uri="{FF2B5EF4-FFF2-40B4-BE49-F238E27FC236}">
                <a16:creationId xmlns:a16="http://schemas.microsoft.com/office/drawing/2014/main" id="{0747CCA4-2DE0-614B-1C71-F06593187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244" y="1781899"/>
            <a:ext cx="5147380" cy="38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712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F7E6FD3B-F9AC-4043-96B2-16B29810D6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C9D37-C570-D141-7D07-118152BED34D}"/>
              </a:ext>
            </a:extLst>
          </p:cNvPr>
          <p:cNvSpPr txBox="1">
            <a:spLocks noGrp="1"/>
          </p:cNvSpPr>
          <p:nvPr>
            <p:ph type="title" idx="4294967295"/>
          </p:nvPr>
        </p:nvSpPr>
        <p:spPr>
          <a:xfrm>
            <a:off x="-1" y="75777"/>
            <a:ext cx="10080625" cy="844374"/>
          </a:xfrm>
          <a:prstGeom prst="rect">
            <a:avLst/>
          </a:prstGeom>
        </p:spPr>
        <p:txBody>
          <a:bodyPr vert="horz"/>
          <a:lstStyle/>
          <a:p>
            <a:pPr algn="ctr"/>
            <a:r>
              <a:rPr lang="en-US" sz="4400" b="1" dirty="0">
                <a:effectLst/>
                <a:latin typeface="Times New Roman" panose="02020603050405020304" pitchFamily="18" charset="0"/>
                <a:cs typeface="Times New Roman" panose="02020603050405020304" pitchFamily="18" charset="0"/>
              </a:rPr>
              <a:t>Minibuses - Guaguas</a:t>
            </a:r>
            <a:endParaRPr lang="en-US" b="1" dirty="0">
              <a:solidFill>
                <a:srgbClr val="070F1E"/>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A29022C-C1F4-2441-8823-2914AD8C6B39}"/>
              </a:ext>
            </a:extLst>
          </p:cNvPr>
          <p:cNvSpPr txBox="1"/>
          <p:nvPr/>
        </p:nvSpPr>
        <p:spPr>
          <a:xfrm>
            <a:off x="86471" y="920151"/>
            <a:ext cx="9132711" cy="1015663"/>
          </a:xfrm>
          <a:prstGeom prst="rect">
            <a:avLst/>
          </a:prstGeom>
          <a:noFill/>
        </p:spPr>
        <p:txBody>
          <a:bodyPr wrap="square">
            <a:spAutoFit/>
          </a:bodyPr>
          <a:lstStyle/>
          <a:p>
            <a:pPr marL="342900" indent="-342900" algn="l">
              <a:buFont typeface="Arial" panose="020B0604020202020204" pitchFamily="34" charset="0"/>
              <a:buChar char="•"/>
            </a:pPr>
            <a:r>
              <a:rPr lang="en-US" sz="2000" i="0" dirty="0">
                <a:effectLst/>
                <a:latin typeface="Times New Roman" panose="02020603050405020304" pitchFamily="18" charset="0"/>
                <a:cs typeface="Times New Roman" panose="02020603050405020304" pitchFamily="18" charset="0"/>
              </a:rPr>
              <a:t>Smaller, privately-owned and operated minivan buses called </a:t>
            </a:r>
            <a:r>
              <a:rPr lang="en-US" sz="2000" i="1" dirty="0">
                <a:effectLst/>
                <a:latin typeface="Times New Roman" panose="02020603050405020304" pitchFamily="18" charset="0"/>
                <a:cs typeface="Times New Roman" panose="02020603050405020304" pitchFamily="18" charset="0"/>
              </a:rPr>
              <a:t>guaguas</a:t>
            </a:r>
            <a:r>
              <a:rPr lang="en-US" sz="2000" i="0" dirty="0">
                <a:effectLst/>
                <a:latin typeface="Times New Roman" panose="02020603050405020304" pitchFamily="18" charset="0"/>
                <a:cs typeface="Times New Roman" panose="02020603050405020304" pitchFamily="18" charset="0"/>
              </a:rPr>
              <a:t> travel scheduled routes daily, taking travelers within a city, or long-distance to small and large destinations around the Dominican Republic.</a:t>
            </a:r>
          </a:p>
        </p:txBody>
      </p:sp>
      <p:sp>
        <p:nvSpPr>
          <p:cNvPr id="5" name="TextBox 4">
            <a:extLst>
              <a:ext uri="{FF2B5EF4-FFF2-40B4-BE49-F238E27FC236}">
                <a16:creationId xmlns:a16="http://schemas.microsoft.com/office/drawing/2014/main" id="{FC1EC0B0-BD60-912D-DC4F-56D665C43D04}"/>
              </a:ext>
            </a:extLst>
          </p:cNvPr>
          <p:cNvSpPr txBox="1"/>
          <p:nvPr/>
        </p:nvSpPr>
        <p:spPr>
          <a:xfrm>
            <a:off x="6548581" y="1536569"/>
            <a:ext cx="3445572" cy="3693319"/>
          </a:xfrm>
          <a:prstGeom prst="rect">
            <a:avLst/>
          </a:prstGeom>
          <a:noFill/>
        </p:spPr>
        <p:txBody>
          <a:bodyPr wrap="square">
            <a:spAutoFit/>
          </a:bodyPr>
          <a:lstStyle/>
          <a:p>
            <a:pPr marL="342900" indent="-342900" algn="l">
              <a:buFont typeface="Arial" panose="020B0604020202020204" pitchFamily="34" charset="0"/>
              <a:buChar char="•"/>
            </a:pPr>
            <a:endParaRPr lang="en-US" sz="1800" i="0" dirty="0">
              <a:effectLst/>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1800" i="0" dirty="0">
                <a:effectLst/>
                <a:latin typeface="Times New Roman" panose="02020603050405020304" pitchFamily="18" charset="0"/>
                <a:cs typeface="Times New Roman" panose="02020603050405020304" pitchFamily="18" charset="0"/>
              </a:rPr>
              <a:t>The long-distance </a:t>
            </a:r>
            <a:r>
              <a:rPr lang="en-US" sz="1800" i="1" dirty="0">
                <a:effectLst/>
                <a:latin typeface="Times New Roman" panose="02020603050405020304" pitchFamily="18" charset="0"/>
                <a:cs typeface="Times New Roman" panose="02020603050405020304" pitchFamily="18" charset="0"/>
              </a:rPr>
              <a:t>guaguas</a:t>
            </a:r>
            <a:r>
              <a:rPr lang="en-US" sz="1800" i="0" dirty="0">
                <a:effectLst/>
                <a:latin typeface="Times New Roman" panose="02020603050405020304" pitchFamily="18" charset="0"/>
                <a:cs typeface="Times New Roman" panose="02020603050405020304" pitchFamily="18" charset="0"/>
              </a:rPr>
              <a:t> are just as comfortable as the large coach buses, seating no more than 20-25 passengers, each with a dedicated seat and offering Wi-Fi connection. Look out for the ones labeled “</a:t>
            </a:r>
            <a:r>
              <a:rPr lang="en-US" sz="1800" i="1" dirty="0" err="1">
                <a:effectLst/>
                <a:latin typeface="Times New Roman" panose="02020603050405020304" pitchFamily="18" charset="0"/>
                <a:cs typeface="Times New Roman" panose="02020603050405020304" pitchFamily="18" charset="0"/>
              </a:rPr>
              <a:t>Expreso</a:t>
            </a:r>
            <a:r>
              <a:rPr lang="en-US" sz="1800" i="0" dirty="0">
                <a:effectLst/>
                <a:latin typeface="Times New Roman" panose="02020603050405020304" pitchFamily="18" charset="0"/>
                <a:cs typeface="Times New Roman" panose="02020603050405020304" pitchFamily="18" charset="0"/>
              </a:rPr>
              <a:t>” to your destination–they don’t stop along the road to pick up passengers, unlike the regular ones, which shortens your trip.</a:t>
            </a:r>
            <a:endParaRPr lang="en-US" dirty="0"/>
          </a:p>
        </p:txBody>
      </p:sp>
      <p:pic>
        <p:nvPicPr>
          <p:cNvPr id="5124" name="Picture 4">
            <a:extLst>
              <a:ext uri="{FF2B5EF4-FFF2-40B4-BE49-F238E27FC236}">
                <a16:creationId xmlns:a16="http://schemas.microsoft.com/office/drawing/2014/main" id="{CF55E123-BD71-CF09-6276-DC5C89B4AC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77233"/>
            <a:ext cx="6543179" cy="369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606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D48B316A-F340-A785-9914-915151C74B7F}"/>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E64E4ED-342B-27BC-EE0C-345DC2DF4852}"/>
              </a:ext>
            </a:extLst>
          </p:cNvPr>
          <p:cNvSpPr>
            <a:spLocks noGrp="1"/>
          </p:cNvSpPr>
          <p:nvPr>
            <p:ph type="sldNum" sz="quarter" idx="4294967295"/>
          </p:nvPr>
        </p:nvSpPr>
        <p:spPr>
          <a:xfrm>
            <a:off x="7740650" y="5219700"/>
            <a:ext cx="2339975" cy="360363"/>
          </a:xfrm>
          <a:prstGeom prst="rect">
            <a:avLst/>
          </a:prstGeom>
        </p:spPr>
        <p:txBody>
          <a:bodyPr/>
          <a:lstStyle/>
          <a:p>
            <a:pPr lvl="0"/>
            <a:fld id="{66E7A9FB-6E43-417A-BC0C-ECC01730E3CF}" type="slidenum">
              <a:rPr/>
              <a:t>17</a:t>
            </a:fld>
            <a:endParaRPr lang="en-US"/>
          </a:p>
        </p:txBody>
      </p:sp>
      <p:sp>
        <p:nvSpPr>
          <p:cNvPr id="2" name="Title 1">
            <a:extLst>
              <a:ext uri="{FF2B5EF4-FFF2-40B4-BE49-F238E27FC236}">
                <a16:creationId xmlns:a16="http://schemas.microsoft.com/office/drawing/2014/main" id="{EA3C0951-2EAD-11ED-DD01-432526C183D7}"/>
              </a:ext>
            </a:extLst>
          </p:cNvPr>
          <p:cNvSpPr txBox="1">
            <a:spLocks noGrp="1"/>
          </p:cNvSpPr>
          <p:nvPr>
            <p:ph type="title" idx="4294967295"/>
          </p:nvPr>
        </p:nvSpPr>
        <p:spPr>
          <a:xfrm>
            <a:off x="-1" y="75777"/>
            <a:ext cx="10080625" cy="844374"/>
          </a:xfrm>
          <a:prstGeom prst="rect">
            <a:avLst/>
          </a:prstGeo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Santo Domingo Motor Bikes</a:t>
            </a:r>
          </a:p>
        </p:txBody>
      </p:sp>
      <p:sp>
        <p:nvSpPr>
          <p:cNvPr id="5" name="TextBox 4">
            <a:extLst>
              <a:ext uri="{FF2B5EF4-FFF2-40B4-BE49-F238E27FC236}">
                <a16:creationId xmlns:a16="http://schemas.microsoft.com/office/drawing/2014/main" id="{FEE6E145-0005-4BB1-3615-A487F783AEBC}"/>
              </a:ext>
            </a:extLst>
          </p:cNvPr>
          <p:cNvSpPr txBox="1"/>
          <p:nvPr/>
        </p:nvSpPr>
        <p:spPr>
          <a:xfrm>
            <a:off x="320512" y="920151"/>
            <a:ext cx="4037000" cy="4708981"/>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Motorbike taxis also called </a:t>
            </a:r>
            <a:r>
              <a:rPr lang="en-US" sz="2000" b="1" i="0" dirty="0">
                <a:effectLst/>
                <a:latin typeface="Times New Roman" panose="02020603050405020304" pitchFamily="18" charset="0"/>
                <a:cs typeface="Times New Roman" panose="02020603050405020304" pitchFamily="18" charset="0"/>
              </a:rPr>
              <a:t>Moto concho’s, </a:t>
            </a:r>
            <a:r>
              <a:rPr lang="en-US" sz="2000" b="0" i="0" dirty="0">
                <a:effectLst/>
                <a:latin typeface="Times New Roman" panose="02020603050405020304" pitchFamily="18" charset="0"/>
                <a:cs typeface="Times New Roman" panose="02020603050405020304" pitchFamily="18" charset="0"/>
              </a:rPr>
              <a:t>are popular among locals in Santo Domingo, because they are the cheapest and fastest way to get past traffic.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But this is also the most dangerous way to travel, particularly in cities or areas of heavy traffic. Many motorbike taxis don’t provide helmets, though they are legally required to do so.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Fares range from RD$25 to RD$75 in-city, depending on the distance.</a:t>
            </a:r>
            <a:endParaRPr lang="en-US" sz="2000" dirty="0">
              <a:latin typeface="Times New Roman" panose="02020603050405020304" pitchFamily="18" charset="0"/>
              <a:cs typeface="Times New Roman" panose="02020603050405020304" pitchFamily="18" charset="0"/>
            </a:endParaRPr>
          </a:p>
        </p:txBody>
      </p:sp>
      <p:pic>
        <p:nvPicPr>
          <p:cNvPr id="7170" name="Picture 2">
            <a:extLst>
              <a:ext uri="{FF2B5EF4-FFF2-40B4-BE49-F238E27FC236}">
                <a16:creationId xmlns:a16="http://schemas.microsoft.com/office/drawing/2014/main" id="{95BEE9C6-897D-0AE0-2570-AA1C3CD0C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511" y="1041561"/>
            <a:ext cx="5723114" cy="462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183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BEF097-7D51-30A1-C879-A0F2DAEDED82}"/>
              </a:ext>
            </a:extLst>
          </p:cNvPr>
          <p:cNvSpPr txBox="1"/>
          <p:nvPr/>
        </p:nvSpPr>
        <p:spPr>
          <a:xfrm>
            <a:off x="225778" y="778933"/>
            <a:ext cx="9731022" cy="1938992"/>
          </a:xfrm>
          <a:prstGeom prst="rect">
            <a:avLst/>
          </a:prstGeom>
          <a:noFill/>
        </p:spPr>
        <p:txBody>
          <a:bodyPr wrap="square">
            <a:spAutoFit/>
          </a:bodyPr>
          <a:lstStyle/>
          <a:p>
            <a:pPr marL="342900" indent="-342900">
              <a:buFont typeface="Arial" panose="020B0604020202020204" pitchFamily="34" charset="0"/>
              <a:buChar char="•"/>
            </a:pPr>
            <a:r>
              <a:rPr lang="en-US" sz="2000" b="0" i="0" dirty="0">
                <a:solidFill>
                  <a:srgbClr val="1A1D26"/>
                </a:solidFill>
                <a:effectLst/>
                <a:latin typeface="Times New Roman" panose="02020603050405020304" pitchFamily="18" charset="0"/>
                <a:cs typeface="Times New Roman" panose="02020603050405020304" pitchFamily="18" charset="0"/>
              </a:rPr>
              <a:t>Partially barricaded by stone walls, accented with baroque architecture and lying on cobblestone streets, Santo Domingo's Zona Colonial marks the area where Columbus settled in the New World. </a:t>
            </a:r>
          </a:p>
          <a:p>
            <a:pPr marL="342900" indent="-342900">
              <a:buFont typeface="Arial" panose="020B0604020202020204" pitchFamily="34" charset="0"/>
              <a:buChar char="•"/>
            </a:pPr>
            <a:r>
              <a:rPr lang="en-US" sz="2000" b="0" i="0" dirty="0">
                <a:solidFill>
                  <a:srgbClr val="1A1D26"/>
                </a:solidFill>
                <a:effectLst/>
                <a:latin typeface="Times New Roman" panose="02020603050405020304" pitchFamily="18" charset="0"/>
                <a:cs typeface="Times New Roman" panose="02020603050405020304" pitchFamily="18" charset="0"/>
              </a:rPr>
              <a:t>The Zona Colonial is definitely a must-see, considering the city’s best-known historic sites are located here. You can explore the area entirely on foot: For all that's crammed inside, there's really only 11 blocks worth of sights. </a:t>
            </a:r>
          </a:p>
        </p:txBody>
      </p:sp>
      <p:sp>
        <p:nvSpPr>
          <p:cNvPr id="5" name="TextBox 4">
            <a:extLst>
              <a:ext uri="{FF2B5EF4-FFF2-40B4-BE49-F238E27FC236}">
                <a16:creationId xmlns:a16="http://schemas.microsoft.com/office/drawing/2014/main" id="{B0C07D47-F8AE-678E-A683-72F7C3A892F3}"/>
              </a:ext>
            </a:extLst>
          </p:cNvPr>
          <p:cNvSpPr txBox="1"/>
          <p:nvPr/>
        </p:nvSpPr>
        <p:spPr>
          <a:xfrm>
            <a:off x="-1" y="75414"/>
            <a:ext cx="10080625" cy="1323439"/>
          </a:xfrm>
          <a:prstGeom prst="rect">
            <a:avLst/>
          </a:prstGeom>
          <a:noFill/>
        </p:spPr>
        <p:txBody>
          <a:bodyPr wrap="square">
            <a:spAutoFit/>
          </a:bodyPr>
          <a:lstStyle/>
          <a:p>
            <a:pPr algn="ctr"/>
            <a:r>
              <a:rPr lang="en-US" sz="4400" b="1" i="0" dirty="0">
                <a:solidFill>
                  <a:srgbClr val="1A1D26"/>
                </a:solidFill>
                <a:effectLst/>
                <a:latin typeface="Times New Roman" panose="02020603050405020304" pitchFamily="18" charset="0"/>
                <a:cs typeface="Times New Roman" panose="02020603050405020304" pitchFamily="18" charset="0"/>
              </a:rPr>
              <a:t>Zona Colonial</a:t>
            </a:r>
          </a:p>
          <a:p>
            <a:br>
              <a:rPr lang="en-US" b="0" i="0" dirty="0">
                <a:solidFill>
                  <a:srgbClr val="1A1D26"/>
                </a:solidFill>
                <a:effectLst/>
                <a:latin typeface="Roboto" panose="02000000000000000000" pitchFamily="2" charset="0"/>
              </a:rPr>
            </a:br>
            <a:endParaRPr lang="en-US" dirty="0"/>
          </a:p>
        </p:txBody>
      </p:sp>
      <p:pic>
        <p:nvPicPr>
          <p:cNvPr id="8194" name="Picture 2" descr="Image result for zona colonial santo domingo">
            <a:extLst>
              <a:ext uri="{FF2B5EF4-FFF2-40B4-BE49-F238E27FC236}">
                <a16:creationId xmlns:a16="http://schemas.microsoft.com/office/drawing/2014/main" id="{3005B872-FC05-8C3E-8A94-79929B807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72540"/>
            <a:ext cx="4711300" cy="29980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8224279-2219-46F3-1706-D21B2C78527F}"/>
              </a:ext>
            </a:extLst>
          </p:cNvPr>
          <p:cNvSpPr txBox="1"/>
          <p:nvPr/>
        </p:nvSpPr>
        <p:spPr>
          <a:xfrm>
            <a:off x="4711299" y="2750865"/>
            <a:ext cx="5038824" cy="1477328"/>
          </a:xfrm>
          <a:prstGeom prst="rect">
            <a:avLst/>
          </a:prstGeom>
          <a:noFill/>
        </p:spPr>
        <p:txBody>
          <a:bodyPr wrap="square">
            <a:spAutoFit/>
          </a:bodyPr>
          <a:lstStyle/>
          <a:p>
            <a:pPr marL="342900" indent="-342900">
              <a:buFont typeface="Arial" panose="020B0604020202020204" pitchFamily="34" charset="0"/>
              <a:buChar char="•"/>
            </a:pPr>
            <a:r>
              <a:rPr lang="en-US" sz="1800" b="0" i="0" dirty="0">
                <a:solidFill>
                  <a:srgbClr val="1A1D26"/>
                </a:solidFill>
                <a:effectLst/>
                <a:latin typeface="Times New Roman" panose="02020603050405020304" pitchFamily="18" charset="0"/>
                <a:cs typeface="Times New Roman" panose="02020603050405020304" pitchFamily="18" charset="0"/>
              </a:rPr>
              <a:t>Even though Zona Colonial is free to explore, keep in mind that several of the area's museums and historic properties charge an entry fee. Typical admission fees range from RD$60 ($1.33 USD) to RD$100 ($2.21 USD).</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676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16182999-137A-1438-EAD9-1A0C105B170F}"/>
            </a:ext>
          </a:extLst>
        </p:cNvPr>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2616164-D88A-60EF-2A38-F67E59B54367}"/>
              </a:ext>
            </a:extLst>
          </p:cNvPr>
          <p:cNvSpPr txBox="1"/>
          <p:nvPr/>
        </p:nvSpPr>
        <p:spPr>
          <a:xfrm>
            <a:off x="0" y="169927"/>
            <a:ext cx="5147935" cy="1494373"/>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r>
              <a:rPr lang="en-US" sz="4000" b="1" i="0" dirty="0" err="1">
                <a:effectLst/>
                <a:latin typeface="Times New Roman" panose="02020603050405020304" pitchFamily="18" charset="0"/>
                <a:ea typeface="+mj-ea"/>
                <a:cs typeface="Times New Roman" panose="02020603050405020304" pitchFamily="18" charset="0"/>
              </a:rPr>
              <a:t>Catedral</a:t>
            </a:r>
            <a:r>
              <a:rPr lang="en-US" sz="4000" b="1" i="0" dirty="0">
                <a:effectLst/>
                <a:latin typeface="Times New Roman" panose="02020603050405020304" pitchFamily="18" charset="0"/>
                <a:ea typeface="+mj-ea"/>
                <a:cs typeface="Times New Roman" panose="02020603050405020304" pitchFamily="18" charset="0"/>
              </a:rPr>
              <a:t> </a:t>
            </a:r>
            <a:r>
              <a:rPr lang="en-US" sz="4000" b="1" i="0" dirty="0" err="1">
                <a:effectLst/>
                <a:latin typeface="Times New Roman" panose="02020603050405020304" pitchFamily="18" charset="0"/>
                <a:ea typeface="+mj-ea"/>
                <a:cs typeface="Times New Roman" panose="02020603050405020304" pitchFamily="18" charset="0"/>
              </a:rPr>
              <a:t>Primada</a:t>
            </a:r>
            <a:r>
              <a:rPr lang="en-US" sz="4000" b="1" i="0" dirty="0">
                <a:effectLst/>
                <a:latin typeface="Times New Roman" panose="02020603050405020304" pitchFamily="18" charset="0"/>
                <a:ea typeface="+mj-ea"/>
                <a:cs typeface="Times New Roman" panose="02020603050405020304" pitchFamily="18" charset="0"/>
              </a:rPr>
              <a:t> </a:t>
            </a:r>
            <a:br>
              <a:rPr lang="en-US" sz="4000" b="1" i="0" dirty="0">
                <a:effectLst/>
                <a:latin typeface="Times New Roman" panose="02020603050405020304" pitchFamily="18" charset="0"/>
                <a:ea typeface="+mj-ea"/>
                <a:cs typeface="Times New Roman" panose="02020603050405020304" pitchFamily="18" charset="0"/>
              </a:rPr>
            </a:br>
            <a:r>
              <a:rPr lang="en-US" sz="4000" b="1" i="0" dirty="0">
                <a:effectLst/>
                <a:latin typeface="Times New Roman" panose="02020603050405020304" pitchFamily="18" charset="0"/>
                <a:ea typeface="+mj-ea"/>
                <a:cs typeface="Times New Roman" panose="02020603050405020304" pitchFamily="18" charset="0"/>
              </a:rPr>
              <a:t>de America</a:t>
            </a:r>
            <a:br>
              <a:rPr lang="en-US" sz="3400" b="0" i="0" dirty="0">
                <a:effectLst/>
                <a:latin typeface="+mj-lt"/>
                <a:ea typeface="+mj-ea"/>
                <a:cs typeface="+mj-cs"/>
              </a:rPr>
            </a:br>
            <a:endParaRPr lang="en-US" sz="3400" dirty="0">
              <a:latin typeface="+mj-lt"/>
              <a:ea typeface="+mj-ea"/>
              <a:cs typeface="+mj-cs"/>
            </a:endParaRPr>
          </a:p>
        </p:txBody>
      </p:sp>
      <p:sp>
        <p:nvSpPr>
          <p:cNvPr id="4" name="TextBox 3">
            <a:extLst>
              <a:ext uri="{FF2B5EF4-FFF2-40B4-BE49-F238E27FC236}">
                <a16:creationId xmlns:a16="http://schemas.microsoft.com/office/drawing/2014/main" id="{5A688226-8CC4-6DC6-FD1A-317A491DF7FE}"/>
              </a:ext>
            </a:extLst>
          </p:cNvPr>
          <p:cNvSpPr txBox="1"/>
          <p:nvPr/>
        </p:nvSpPr>
        <p:spPr>
          <a:xfrm>
            <a:off x="0" y="1272619"/>
            <a:ext cx="5147935" cy="4369650"/>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Probably best known as the first cathedral of the Americas. Some people refer to this church by its official name, </a:t>
            </a:r>
            <a:r>
              <a:rPr lang="en-US" b="0" i="0" dirty="0" err="1">
                <a:effectLst/>
                <a:latin typeface="Times New Roman" panose="02020603050405020304" pitchFamily="18" charset="0"/>
                <a:cs typeface="Times New Roman" panose="02020603050405020304" pitchFamily="18" charset="0"/>
              </a:rPr>
              <a:t>Catedral</a:t>
            </a:r>
            <a:r>
              <a:rPr lang="en-US" b="0" i="0" dirty="0">
                <a:effectLst/>
                <a:latin typeface="Times New Roman" panose="02020603050405020304" pitchFamily="18" charset="0"/>
                <a:cs typeface="Times New Roman" panose="02020603050405020304" pitchFamily="18" charset="0"/>
              </a:rPr>
              <a:t> Santa María La Menor, This coral-limestone building is magnificent inside and out.</a:t>
            </a:r>
          </a:p>
          <a:p>
            <a:pPr marL="342900" indent="-228600">
              <a:lnSpc>
                <a:spcPct val="90000"/>
              </a:lnSpc>
              <a:spcAft>
                <a:spcPts val="600"/>
              </a:spcAft>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Showcasing elements of Gothic, Baroque, and plateresque architectural styles, the Cathedral still holds Sunday afternoon mass. If you're not interested in services, plan your visit from sometime between 9 a.m. and 4:30 p.m. Monday through Saturday. Remember to bring some Dominican pesos since the cathedral costs RD$60 (or about $1.33 USD) for adults to enter. Kids, though, get in free of charge.</a:t>
            </a:r>
          </a:p>
          <a:p>
            <a:pPr marL="342900" indent="-228600">
              <a:lnSpc>
                <a:spcPct val="90000"/>
              </a:lnSpc>
              <a:spcAft>
                <a:spcPts val="600"/>
              </a:spcAft>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Should you choose to go inside, remember to follow the dress code.</a:t>
            </a:r>
          </a:p>
        </p:txBody>
      </p:sp>
      <p:pic>
        <p:nvPicPr>
          <p:cNvPr id="9218" name="Picture 2" descr="Cathedral Of Santa Maria La Menor Santo Domingo Dominican Republic Stock Photo - Download Image ...">
            <a:extLst>
              <a:ext uri="{FF2B5EF4-FFF2-40B4-BE49-F238E27FC236}">
                <a16:creationId xmlns:a16="http://schemas.microsoft.com/office/drawing/2014/main" id="{F9BC721D-4C3E-8AC1-D2D0-10FDAC9777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07" r="27858"/>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79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b="1" dirty="0">
                <a:solidFill>
                  <a:schemeClr val="tx1"/>
                </a:solidFill>
              </a:rPr>
              <a:t>My Port Philosophy</a:t>
            </a:r>
            <a:endParaRPr lang="en-US" altLang="en-US" b="1" i="1" dirty="0">
              <a:solidFill>
                <a:schemeClr val="tx1"/>
              </a:solidFill>
            </a:endParaRPr>
          </a:p>
          <a:p>
            <a:pPr algn="l">
              <a:buFont typeface="Wingdings" panose="05000000000000000000" pitchFamily="2" charset="2"/>
              <a:buChar char=""/>
            </a:pPr>
            <a:r>
              <a:rPr lang="en-US" altLang="en-US" b="1" dirty="0">
                <a:solidFill>
                  <a:schemeClr val="tx1"/>
                </a:solidFill>
              </a:rPr>
              <a:t>Don’t Miss the Ship</a:t>
            </a:r>
          </a:p>
          <a:p>
            <a:pPr algn="l">
              <a:buFont typeface="Wingdings" panose="05000000000000000000" pitchFamily="2" charset="2"/>
              <a:buChar char=""/>
            </a:pPr>
            <a:r>
              <a:rPr lang="en-US" altLang="en-US" b="1" dirty="0">
                <a:solidFill>
                  <a:schemeClr val="tx1"/>
                </a:solidFill>
              </a:rPr>
              <a:t>Money</a:t>
            </a:r>
          </a:p>
          <a:p>
            <a:pPr algn="l">
              <a:buFont typeface="Wingdings" panose="05000000000000000000" pitchFamily="2" charset="2"/>
              <a:buChar char=""/>
            </a:pPr>
            <a:r>
              <a:rPr lang="en-US" altLang="en-US" b="1" dirty="0">
                <a:solidFill>
                  <a:schemeClr val="tx1"/>
                </a:solidFill>
              </a:rPr>
              <a:t>About </a:t>
            </a:r>
            <a:r>
              <a:rPr lang="en-US" sz="2000" b="1" dirty="0">
                <a:latin typeface="Times New Roman" panose="02020603050405020304" pitchFamily="18" charset="0"/>
                <a:cs typeface="Times New Roman" panose="02020603050405020304" pitchFamily="18" charset="0"/>
              </a:rPr>
              <a:t>Santo Domingo</a:t>
            </a:r>
            <a:endParaRPr lang="en-US" altLang="en-US" b="1" dirty="0">
              <a:solidFill>
                <a:schemeClr val="tx1"/>
              </a:solidFill>
            </a:endParaRPr>
          </a:p>
          <a:p>
            <a:pPr algn="l">
              <a:buFont typeface="Wingdings" panose="05000000000000000000" pitchFamily="2" charset="2"/>
              <a:buChar char=""/>
            </a:pPr>
            <a:r>
              <a:rPr lang="en-US" altLang="en-US" b="1" dirty="0">
                <a:solidFill>
                  <a:schemeClr val="tx1"/>
                </a:solidFill>
              </a:rPr>
              <a:t>Area Map of </a:t>
            </a:r>
            <a:r>
              <a:rPr lang="en-US" sz="2400" b="1" dirty="0">
                <a:solidFill>
                  <a:srgbClr val="000000"/>
                </a:solidFill>
                <a:latin typeface="Times New Roman" panose="02020603050405020304" pitchFamily="18" charset="0"/>
                <a:cs typeface="Times New Roman" panose="02020603050405020304" pitchFamily="18" charset="0"/>
              </a:rPr>
              <a:t>Dominican Republic</a:t>
            </a:r>
            <a:endParaRPr lang="en-US" altLang="en-US" b="1" dirty="0">
              <a:solidFill>
                <a:schemeClr val="tx1"/>
              </a:solidFill>
            </a:endParaRPr>
          </a:p>
          <a:p>
            <a:pPr algn="l">
              <a:buFont typeface="Wingdings" panose="05000000000000000000" pitchFamily="2" charset="2"/>
              <a:buChar char=""/>
            </a:pPr>
            <a:r>
              <a:rPr lang="en-US" altLang="en-US" b="1" dirty="0">
                <a:solidFill>
                  <a:schemeClr val="tx1"/>
                </a:solidFill>
              </a:rPr>
              <a:t>Map of </a:t>
            </a:r>
            <a:r>
              <a:rPr lang="en-US" sz="2000" b="1" dirty="0">
                <a:latin typeface="Times New Roman" panose="02020603050405020304" pitchFamily="18" charset="0"/>
                <a:cs typeface="Times New Roman" panose="02020603050405020304" pitchFamily="18" charset="0"/>
              </a:rPr>
              <a:t>Santo Domingo </a:t>
            </a:r>
          </a:p>
          <a:p>
            <a:pPr algn="l">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Santo Domingo </a:t>
            </a:r>
            <a:r>
              <a:rPr lang="en-US" sz="2000" b="1" dirty="0">
                <a:solidFill>
                  <a:schemeClr val="tx1"/>
                </a:solidFill>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altLang="en-US" b="1" dirty="0">
                <a:solidFill>
                  <a:schemeClr val="tx1"/>
                </a:solidFill>
              </a:rPr>
              <a:t>Places to see or at least consider</a:t>
            </a:r>
          </a:p>
          <a:p>
            <a:pPr algn="l">
              <a:buFont typeface="Wingdings" panose="05000000000000000000" pitchFamily="2" charset="2"/>
              <a:buChar char=""/>
            </a:pPr>
            <a:r>
              <a:rPr lang="en-US" altLang="en-US" b="1" dirty="0">
                <a:solidFill>
                  <a:schemeClr val="tx1"/>
                </a:solidFill>
              </a:rPr>
              <a:t>A few restaurant recommendations</a:t>
            </a:r>
          </a:p>
          <a:p>
            <a:pPr algn="l">
              <a:buFont typeface="Wingdings" panose="05000000000000000000" pitchFamily="2" charset="2"/>
              <a:buChar char=""/>
            </a:pPr>
            <a:r>
              <a:rPr lang="en-US" altLang="en-US"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27662C6B-08E7-3884-E648-5F843980246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7D08561-9FB6-7423-E495-DEA569942816}"/>
              </a:ext>
            </a:extLst>
          </p:cNvPr>
          <p:cNvSpPr txBox="1"/>
          <p:nvPr/>
        </p:nvSpPr>
        <p:spPr>
          <a:xfrm>
            <a:off x="5040312" y="253201"/>
            <a:ext cx="5040312" cy="65167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i="0" dirty="0" err="1">
                <a:effectLst/>
                <a:latin typeface="Times New Roman" panose="02020603050405020304" pitchFamily="18" charset="0"/>
                <a:ea typeface="+mj-ea"/>
                <a:cs typeface="Times New Roman" panose="02020603050405020304" pitchFamily="18" charset="0"/>
              </a:rPr>
              <a:t>Alcázar</a:t>
            </a:r>
            <a:r>
              <a:rPr lang="en-US" sz="4000" b="1" i="0" dirty="0">
                <a:effectLst/>
                <a:latin typeface="Times New Roman" panose="02020603050405020304" pitchFamily="18" charset="0"/>
                <a:ea typeface="+mj-ea"/>
                <a:cs typeface="Times New Roman" panose="02020603050405020304" pitchFamily="18" charset="0"/>
              </a:rPr>
              <a:t> de Colón</a:t>
            </a:r>
            <a:endParaRPr lang="en-US" sz="3300" dirty="0">
              <a:latin typeface="+mj-lt"/>
              <a:ea typeface="+mj-ea"/>
              <a:cs typeface="+mj-cs"/>
            </a:endParaRPr>
          </a:p>
        </p:txBody>
      </p:sp>
      <p:pic>
        <p:nvPicPr>
          <p:cNvPr id="15362" name="Picture 2" descr="Alcazar de Colon in Santo Domingo, | Expedia">
            <a:extLst>
              <a:ext uri="{FF2B5EF4-FFF2-40B4-BE49-F238E27FC236}">
                <a16:creationId xmlns:a16="http://schemas.microsoft.com/office/drawing/2014/main" id="{D0B150D4-D84A-6256-1E5B-A4391E4095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01" r="31890" b="2"/>
          <a:stretch/>
        </p:blipFill>
        <p:spPr bwMode="auto">
          <a:xfrm>
            <a:off x="1" y="1312"/>
            <a:ext cx="5040312" cy="5669238"/>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F6A388-45B3-A815-22AE-884163AE370F}"/>
              </a:ext>
            </a:extLst>
          </p:cNvPr>
          <p:cNvSpPr txBox="1"/>
          <p:nvPr/>
        </p:nvSpPr>
        <p:spPr>
          <a:xfrm>
            <a:off x="5040311" y="1057275"/>
            <a:ext cx="4932364" cy="420767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Once the home of Diego Colón, Christopher Columbus' son, this 16th-century viceregal palace (or residence of the governor/viceroy) was the nucleus of the Spanish court for more than 60 years. Inside, you'll find a museum housing an impressive collection of late medieval and Renaissance art. The house itself is also a work of art, featuring Moorish, Gothic, and Renaissance touches.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Located along Calle Las Damas in the </a:t>
            </a:r>
            <a:r>
              <a:rPr lang="en-US" sz="2000" b="0" i="0" u="none" strike="noStrike" dirty="0">
                <a:effectLst/>
                <a:latin typeface="Times New Roman" panose="02020603050405020304" pitchFamily="18" charset="0"/>
                <a:cs typeface="Times New Roman" panose="02020603050405020304" pitchFamily="18" charset="0"/>
              </a:rPr>
              <a:t>Zona Colonial</a:t>
            </a:r>
            <a:r>
              <a:rPr lang="en-US" sz="2000" b="0" i="0" dirty="0">
                <a:effectLst/>
                <a:latin typeface="Times New Roman" panose="02020603050405020304" pitchFamily="18" charset="0"/>
                <a:cs typeface="Times New Roman" panose="02020603050405020304" pitchFamily="18" charset="0"/>
              </a:rPr>
              <a:t>,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Hours are: </a:t>
            </a:r>
            <a:r>
              <a:rPr lang="en-US" sz="2000" b="0" i="0" dirty="0">
                <a:effectLst/>
                <a:latin typeface="Times New Roman" panose="02020603050405020304" pitchFamily="18" charset="0"/>
                <a:cs typeface="Times New Roman" panose="02020603050405020304" pitchFamily="18" charset="0"/>
              </a:rPr>
              <a:t>Tuesday - Saturday 9 a.m. to 5 </a:t>
            </a:r>
            <a:r>
              <a:rPr lang="en-US" sz="2000" b="0" i="0" dirty="0" err="1">
                <a:effectLst/>
                <a:latin typeface="Times New Roman" panose="02020603050405020304" pitchFamily="18" charset="0"/>
                <a:cs typeface="Times New Roman" panose="02020603050405020304" pitchFamily="18" charset="0"/>
              </a:rPr>
              <a:t>p.m</a:t>
            </a:r>
            <a:r>
              <a:rPr lang="en-US" sz="2000" b="0" i="0" dirty="0">
                <a:effectLst/>
                <a:latin typeface="Times New Roman" panose="02020603050405020304" pitchFamily="18" charset="0"/>
                <a:cs typeface="Times New Roman" panose="02020603050405020304" pitchFamily="18" charset="0"/>
              </a:rPr>
              <a:t> and on Sundays from 9 a.m. to 4 p.m. Admission is: 100 Dominican pesos $2.21 </a:t>
            </a:r>
            <a:r>
              <a:rPr lang="en-US" sz="2000" dirty="0">
                <a:latin typeface="Times New Roman" panose="02020603050405020304" pitchFamily="18" charset="0"/>
                <a:cs typeface="Times New Roman" panose="02020603050405020304" pitchFamily="18" charset="0"/>
              </a:rPr>
              <a:t>US</a:t>
            </a:r>
          </a:p>
        </p:txBody>
      </p:sp>
    </p:spTree>
    <p:extLst>
      <p:ext uri="{BB962C8B-B14F-4D97-AF65-F5344CB8AC3E}">
        <p14:creationId xmlns:p14="http://schemas.microsoft.com/office/powerpoint/2010/main" val="3735870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750483AC-3A42-B9A8-E47B-A34DC51F4A56}"/>
            </a:ext>
          </a:extLst>
        </p:cNvPr>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Rectangle 10248">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4591" y="0"/>
            <a:ext cx="6136033" cy="567054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4A6625E-CFBD-4701-21AE-8B8930512551}"/>
              </a:ext>
            </a:extLst>
          </p:cNvPr>
          <p:cNvSpPr txBox="1"/>
          <p:nvPr/>
        </p:nvSpPr>
        <p:spPr>
          <a:xfrm>
            <a:off x="5791200" y="175847"/>
            <a:ext cx="4289405" cy="89659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i="0" dirty="0">
                <a:effectLst/>
                <a:latin typeface="Times New Roman" panose="02020603050405020304" pitchFamily="18" charset="0"/>
                <a:ea typeface="+mj-ea"/>
                <a:cs typeface="Times New Roman" panose="02020603050405020304" pitchFamily="18" charset="0"/>
              </a:rPr>
              <a:t>Malecon</a:t>
            </a:r>
            <a:endParaRPr lang="en-US" sz="4400" dirty="0">
              <a:latin typeface="Times New Roman" panose="02020603050405020304" pitchFamily="18" charset="0"/>
              <a:ea typeface="+mj-ea"/>
              <a:cs typeface="Times New Roman" panose="02020603050405020304" pitchFamily="18" charset="0"/>
            </a:endParaRPr>
          </a:p>
        </p:txBody>
      </p:sp>
      <p:pic>
        <p:nvPicPr>
          <p:cNvPr id="10242" name="Picture 2" descr=" picture">
            <a:extLst>
              <a:ext uri="{FF2B5EF4-FFF2-40B4-BE49-F238E27FC236}">
                <a16:creationId xmlns:a16="http://schemas.microsoft.com/office/drawing/2014/main" id="{820290A4-6472-452C-97EF-7AC6E1058F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0" r="-2" b="-2"/>
          <a:stretch/>
        </p:blipFill>
        <p:spPr bwMode="auto">
          <a:xfrm>
            <a:off x="20" y="10"/>
            <a:ext cx="5706489" cy="567054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4773867-91B1-5E3F-7E77-55C1F891DCB9}"/>
              </a:ext>
            </a:extLst>
          </p:cNvPr>
          <p:cNvSpPr txBox="1"/>
          <p:nvPr/>
        </p:nvSpPr>
        <p:spPr>
          <a:xfrm>
            <a:off x="5706509" y="1072445"/>
            <a:ext cx="4374095" cy="4598104"/>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This picturesque part of Santo Domingo is where the new mixes with the old.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Nowhere in sight is the crumbling cobblestone of the </a:t>
            </a:r>
            <a:r>
              <a:rPr lang="en-US" sz="2000" b="0" i="0" u="none" strike="noStrike" dirty="0">
                <a:effectLst/>
                <a:latin typeface="Times New Roman" panose="02020603050405020304" pitchFamily="18" charset="0"/>
                <a:cs typeface="Times New Roman" panose="02020603050405020304" pitchFamily="18" charset="0"/>
              </a:rPr>
              <a:t>Zona Colonial</a:t>
            </a:r>
            <a:r>
              <a:rPr lang="en-US" sz="2000" b="0" i="0" dirty="0">
                <a:effectLst/>
                <a:latin typeface="Times New Roman" panose="02020603050405020304" pitchFamily="18" charset="0"/>
                <a:cs typeface="Times New Roman" panose="02020603050405020304" pitchFamily="18" charset="0"/>
              </a:rPr>
              <a:t>; in its place are shiny waterfront casinos and hotels that sit beside a handful of cafes and nightclubs. </a:t>
            </a:r>
          </a:p>
          <a:p>
            <a:pPr indent="-228600">
              <a:lnSpc>
                <a:spcPct val="90000"/>
              </a:lnSpc>
              <a:spcAft>
                <a:spcPts val="600"/>
              </a:spcAft>
              <a:buFont typeface="Arial" panose="020B0604020202020204" pitchFamily="34" charset="0"/>
              <a:buChar char="•"/>
            </a:pPr>
            <a:r>
              <a:rPr lang="en-US" sz="2000" b="0" i="0" dirty="0">
                <a:solidFill>
                  <a:srgbClr val="1A1D26"/>
                </a:solidFill>
                <a:effectLst/>
                <a:latin typeface="Times New Roman" panose="02020603050405020304" pitchFamily="18" charset="0"/>
                <a:cs typeface="Times New Roman" panose="02020603050405020304" pitchFamily="18" charset="0"/>
              </a:rPr>
              <a:t>It’s a good place for some sightseeing a delicious meal, or a little nighttime merengue and bachata dancing.</a:t>
            </a:r>
          </a:p>
          <a:p>
            <a:pPr indent="-228600">
              <a:lnSpc>
                <a:spcPct val="90000"/>
              </a:lnSpc>
              <a:spcAft>
                <a:spcPts val="600"/>
              </a:spcAft>
              <a:buFont typeface="Arial" panose="020B0604020202020204" pitchFamily="34" charset="0"/>
              <a:buChar char="•"/>
            </a:pPr>
            <a:r>
              <a:rPr lang="en-US" sz="2000" b="0" i="0" dirty="0">
                <a:solidFill>
                  <a:srgbClr val="1A1D26"/>
                </a:solidFill>
                <a:effectLst/>
                <a:latin typeface="Times New Roman" panose="02020603050405020304" pitchFamily="18" charset="0"/>
                <a:cs typeface="Times New Roman" panose="02020603050405020304" pitchFamily="18" charset="0"/>
              </a:rPr>
              <a:t>There is also gambling</a:t>
            </a:r>
            <a:r>
              <a:rPr lang="en-US" sz="2000" dirty="0">
                <a:solidFill>
                  <a:srgbClr val="1A1D26"/>
                </a:solidFill>
                <a:latin typeface="Times New Roman" panose="02020603050405020304" pitchFamily="18" charset="0"/>
                <a:cs typeface="Times New Roman" panose="02020603050405020304" pitchFamily="18" charset="0"/>
              </a:rPr>
              <a:t> available at the casinos.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138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4270948E-F4CA-69C4-D9D8-60CD7B48BC6D}"/>
            </a:ext>
          </a:extLst>
        </p:cNvPr>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Rectangle 11272">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61853" cy="567054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 picture">
            <a:extLst>
              <a:ext uri="{FF2B5EF4-FFF2-40B4-BE49-F238E27FC236}">
                <a16:creationId xmlns:a16="http://schemas.microsoft.com/office/drawing/2014/main" id="{8912D961-D7B4-EC63-D171-8A7DC4D86A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76" r="24436" b="-2"/>
          <a:stretch/>
        </p:blipFill>
        <p:spPr bwMode="auto">
          <a:xfrm>
            <a:off x="6588308" y="10"/>
            <a:ext cx="3492317" cy="567054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034EB3-76A3-44E7-D52D-089DAFCC6A44}"/>
              </a:ext>
            </a:extLst>
          </p:cNvPr>
          <p:cNvSpPr txBox="1"/>
          <p:nvPr/>
        </p:nvSpPr>
        <p:spPr>
          <a:xfrm>
            <a:off x="198163" y="217104"/>
            <a:ext cx="6588308" cy="109383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i="0" dirty="0">
                <a:effectLst/>
                <a:latin typeface="Times New Roman" panose="02020603050405020304" pitchFamily="18" charset="0"/>
                <a:ea typeface="+mj-ea"/>
                <a:cs typeface="Times New Roman" panose="02020603050405020304" pitchFamily="18" charset="0"/>
              </a:rPr>
              <a:t>Fortaleza </a:t>
            </a:r>
            <a:r>
              <a:rPr lang="en-US" sz="4400" b="1" i="0" dirty="0" err="1">
                <a:effectLst/>
                <a:latin typeface="Times New Roman" panose="02020603050405020304" pitchFamily="18" charset="0"/>
                <a:ea typeface="+mj-ea"/>
                <a:cs typeface="Times New Roman" panose="02020603050405020304" pitchFamily="18" charset="0"/>
              </a:rPr>
              <a:t>Ozama</a:t>
            </a:r>
            <a:endParaRPr lang="en-US" sz="4400" dirty="0">
              <a:latin typeface="Times New Roman" panose="02020603050405020304" pitchFamily="18" charset="0"/>
              <a:ea typeface="+mj-ea"/>
              <a:cs typeface="Times New Roman" panose="02020603050405020304" pitchFamily="18" charset="0"/>
            </a:endParaRPr>
          </a:p>
        </p:txBody>
      </p:sp>
      <p:sp>
        <p:nvSpPr>
          <p:cNvPr id="3" name="TextBox 2">
            <a:extLst>
              <a:ext uri="{FF2B5EF4-FFF2-40B4-BE49-F238E27FC236}">
                <a16:creationId xmlns:a16="http://schemas.microsoft.com/office/drawing/2014/main" id="{5D7F470D-1501-77AB-62D0-EF3891E0A77B}"/>
              </a:ext>
            </a:extLst>
          </p:cNvPr>
          <p:cNvSpPr txBox="1"/>
          <p:nvPr/>
        </p:nvSpPr>
        <p:spPr>
          <a:xfrm>
            <a:off x="101600" y="1117601"/>
            <a:ext cx="6486708" cy="445364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Fortaleza </a:t>
            </a:r>
            <a:r>
              <a:rPr lang="en-US" sz="2000" b="0" i="0" dirty="0" err="1">
                <a:effectLst/>
                <a:latin typeface="Times New Roman" panose="02020603050405020304" pitchFamily="18" charset="0"/>
                <a:cs typeface="Times New Roman" panose="02020603050405020304" pitchFamily="18" charset="0"/>
              </a:rPr>
              <a:t>Ozama</a:t>
            </a:r>
            <a:r>
              <a:rPr lang="en-US" sz="2000" b="0" i="0" dirty="0">
                <a:effectLst/>
                <a:latin typeface="Times New Roman" panose="02020603050405020304" pitchFamily="18" charset="0"/>
                <a:cs typeface="Times New Roman" panose="02020603050405020304" pitchFamily="18" charset="0"/>
              </a:rPr>
              <a:t> is the oldest fort in the Americas. It as a great place to learn a bit of local history while snapping photos of Santo Domingo.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Built in 1502, the fort served the military interests of Spain, England, France, Haiti, Gran Colombia, the U.S., and, of course, the Dominican Republic until it was decommissioned and reopened for public use in 1970.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You'll find this fort at the southern end of Calle Las Damas. Hours are 9 a.m. to 6:30 p.m. Monday through Saturday. </a:t>
            </a:r>
          </a:p>
          <a:p>
            <a:pPr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On Sundays La Fortaleza closes at 4 p.m. </a:t>
            </a:r>
            <a:br>
              <a:rPr lang="en-US" sz="2000" b="0" i="0" dirty="0">
                <a:effectLst/>
                <a:latin typeface="Times New Roman" panose="02020603050405020304" pitchFamily="18" charset="0"/>
                <a:cs typeface="Times New Roman" panose="02020603050405020304" pitchFamily="18" charset="0"/>
              </a:rPr>
            </a:br>
            <a:endParaRPr lang="en-US" sz="2000" b="0" i="0" dirty="0">
              <a:effectLst/>
              <a:latin typeface="Times New Roman" panose="02020603050405020304" pitchFamily="18" charset="0"/>
              <a:cs typeface="Times New Roman" panose="02020603050405020304" pitchFamily="18" charset="0"/>
            </a:endParaRPr>
          </a:p>
          <a:p>
            <a:pPr algn="ctr">
              <a:lnSpc>
                <a:spcPct val="90000"/>
              </a:lnSpc>
              <a:spcAft>
                <a:spcPts val="600"/>
              </a:spcAft>
            </a:pPr>
            <a:r>
              <a:rPr lang="en-US" sz="2400" b="1" i="0" dirty="0">
                <a:effectLst/>
                <a:latin typeface="Times New Roman" panose="02020603050405020304" pitchFamily="18" charset="0"/>
                <a:cs typeface="Times New Roman" panose="02020603050405020304" pitchFamily="18" charset="0"/>
              </a:rPr>
              <a:t>Admission is RD$70 or about $1.55 USD</a:t>
            </a:r>
          </a:p>
        </p:txBody>
      </p:sp>
    </p:spTree>
    <p:extLst>
      <p:ext uri="{BB962C8B-B14F-4D97-AF65-F5344CB8AC3E}">
        <p14:creationId xmlns:p14="http://schemas.microsoft.com/office/powerpoint/2010/main" val="3704078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D4340CD4-94E5-B030-DD76-002F0DDCBF0A}"/>
            </a:ext>
          </a:extLst>
        </p:cNvPr>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EF7D7FB8-89D3-2B3C-3D87-D36293A99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EAFCD65-AA38-1F5D-B06C-070F8CFF7048}"/>
              </a:ext>
            </a:extLst>
          </p:cNvPr>
          <p:cNvSpPr txBox="1"/>
          <p:nvPr/>
        </p:nvSpPr>
        <p:spPr>
          <a:xfrm>
            <a:off x="0" y="169927"/>
            <a:ext cx="10078104" cy="876447"/>
          </a:xfrm>
          <a:prstGeom prst="rect">
            <a:avLst/>
          </a:prstGeom>
        </p:spPr>
        <p:txBody>
          <a:bodyPr vert="horz" lIns="91440" tIns="45720" rIns="91440" bIns="45720" rtlCol="0" anchor="ctr">
            <a:normAutofit/>
          </a:bodyPr>
          <a:lstStyle/>
          <a:p>
            <a:pPr algn="ctr"/>
            <a:r>
              <a:rPr lang="en-US" sz="4000" b="1" i="0" dirty="0" err="1">
                <a:solidFill>
                  <a:srgbClr val="1A1D26"/>
                </a:solidFill>
                <a:effectLst/>
                <a:latin typeface="Times New Roman" panose="02020603050405020304" pitchFamily="18" charset="0"/>
                <a:cs typeface="Times New Roman" panose="02020603050405020304" pitchFamily="18" charset="0"/>
              </a:rPr>
              <a:t>Monasterio</a:t>
            </a:r>
            <a:r>
              <a:rPr lang="en-US" sz="4000" b="1" i="0" dirty="0">
                <a:solidFill>
                  <a:srgbClr val="1A1D26"/>
                </a:solidFill>
                <a:effectLst/>
                <a:latin typeface="Times New Roman" panose="02020603050405020304" pitchFamily="18" charset="0"/>
                <a:cs typeface="Times New Roman" panose="02020603050405020304" pitchFamily="18" charset="0"/>
              </a:rPr>
              <a:t> de San Francisco</a:t>
            </a:r>
          </a:p>
        </p:txBody>
      </p:sp>
      <p:sp>
        <p:nvSpPr>
          <p:cNvPr id="3" name="TextBox 2">
            <a:extLst>
              <a:ext uri="{FF2B5EF4-FFF2-40B4-BE49-F238E27FC236}">
                <a16:creationId xmlns:a16="http://schemas.microsoft.com/office/drawing/2014/main" id="{9098208D-CC66-9F98-87B0-20104F008E85}"/>
              </a:ext>
            </a:extLst>
          </p:cNvPr>
          <p:cNvSpPr txBox="1"/>
          <p:nvPr/>
        </p:nvSpPr>
        <p:spPr>
          <a:xfrm>
            <a:off x="188536" y="997330"/>
            <a:ext cx="5316719" cy="3785652"/>
          </a:xfrm>
          <a:prstGeom prst="rect">
            <a:avLst/>
          </a:prstGeom>
          <a:noFill/>
        </p:spPr>
        <p:txBody>
          <a:bodyPr wrap="square">
            <a:spAutoFit/>
          </a:bodyPr>
          <a:lstStyle/>
          <a:p>
            <a:pPr marL="342900" indent="-342900">
              <a:buFont typeface="Arial" panose="020B0604020202020204" pitchFamily="34" charset="0"/>
              <a:buChar char="•"/>
            </a:pPr>
            <a:r>
              <a:rPr lang="en-US" sz="2000" b="0" i="0" dirty="0">
                <a:solidFill>
                  <a:srgbClr val="1A1D26"/>
                </a:solidFill>
                <a:effectLst/>
                <a:latin typeface="Roboto" panose="02000000000000000000" pitchFamily="2" charset="0"/>
              </a:rPr>
              <a:t>If you're into history, you may want to make a special visit to this site. Although used mainly as a monastery, after it was rebuilt following a second earthquake in the 18th century, officials decided to convert the space into a mental asylum. </a:t>
            </a:r>
          </a:p>
          <a:p>
            <a:pPr marL="342900" indent="-342900">
              <a:buFont typeface="Arial" panose="020B0604020202020204" pitchFamily="34" charset="0"/>
              <a:buChar char="•"/>
            </a:pPr>
            <a:r>
              <a:rPr lang="en-US" sz="2000" b="0" i="0" dirty="0">
                <a:solidFill>
                  <a:srgbClr val="1A1D26"/>
                </a:solidFill>
                <a:effectLst/>
                <a:latin typeface="Roboto" panose="02000000000000000000" pitchFamily="2" charset="0"/>
              </a:rPr>
              <a:t>During the day, this </a:t>
            </a:r>
            <a:r>
              <a:rPr lang="en-US" sz="2000" b="0" i="0" u="none" strike="noStrike" dirty="0">
                <a:effectLst/>
                <a:latin typeface="Roboto" panose="02000000000000000000" pitchFamily="2" charset="0"/>
              </a:rPr>
              <a:t>Zona Colonial</a:t>
            </a:r>
            <a:r>
              <a:rPr lang="en-US" sz="2000" b="0" i="0" dirty="0">
                <a:solidFill>
                  <a:srgbClr val="1A1D26"/>
                </a:solidFill>
                <a:effectLst/>
                <a:latin typeface="Roboto" panose="02000000000000000000" pitchFamily="2" charset="0"/>
              </a:rPr>
              <a:t> ruin isn't much to look at. After all, the </a:t>
            </a:r>
            <a:r>
              <a:rPr lang="en-US" sz="2000" b="0" i="0" dirty="0" err="1">
                <a:solidFill>
                  <a:srgbClr val="1A1D26"/>
                </a:solidFill>
                <a:effectLst/>
                <a:latin typeface="Roboto" panose="02000000000000000000" pitchFamily="2" charset="0"/>
              </a:rPr>
              <a:t>Monasterio</a:t>
            </a:r>
            <a:r>
              <a:rPr lang="en-US" sz="2000" b="0" i="0" dirty="0">
                <a:solidFill>
                  <a:srgbClr val="1A1D26"/>
                </a:solidFill>
                <a:effectLst/>
                <a:latin typeface="Roboto" panose="02000000000000000000" pitchFamily="2" charset="0"/>
              </a:rPr>
              <a:t> de San Francisco has been steadily crumbling since a 16th-century demolition squad and a 17th-century earthquake practically decimated it.</a:t>
            </a:r>
            <a:endParaRPr lang="en-US"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B38DDD1-611D-4F16-9BA3-5604CC5063FD}"/>
              </a:ext>
            </a:extLst>
          </p:cNvPr>
          <p:cNvSpPr txBox="1"/>
          <p:nvPr/>
        </p:nvSpPr>
        <p:spPr>
          <a:xfrm>
            <a:off x="16464" y="4777440"/>
            <a:ext cx="5488791" cy="707886"/>
          </a:xfrm>
          <a:prstGeom prst="rect">
            <a:avLst/>
          </a:prstGeom>
          <a:noFill/>
        </p:spPr>
        <p:txBody>
          <a:bodyPr wrap="square">
            <a:spAutoFit/>
          </a:bodyPr>
          <a:lstStyle/>
          <a:p>
            <a:pPr algn="ctr"/>
            <a:r>
              <a:rPr lang="en-US" sz="2000" b="1" i="0" dirty="0">
                <a:solidFill>
                  <a:srgbClr val="1A1D26"/>
                </a:solidFill>
                <a:effectLst/>
                <a:latin typeface="Times New Roman" panose="02020603050405020304" pitchFamily="18" charset="0"/>
                <a:cs typeface="Times New Roman" panose="02020603050405020304" pitchFamily="18" charset="0"/>
              </a:rPr>
              <a:t>Admission to the site is free</a:t>
            </a:r>
            <a:br>
              <a:rPr lang="en-US" sz="2000" b="1" i="0" dirty="0">
                <a:solidFill>
                  <a:srgbClr val="1A1D26"/>
                </a:solidFill>
                <a:effectLst/>
                <a:latin typeface="Times New Roman" panose="02020603050405020304" pitchFamily="18" charset="0"/>
                <a:cs typeface="Times New Roman" panose="02020603050405020304" pitchFamily="18" charset="0"/>
              </a:rPr>
            </a:br>
            <a:r>
              <a:rPr lang="en-US" sz="2000" b="1" i="0" dirty="0">
                <a:solidFill>
                  <a:srgbClr val="1A1D26"/>
                </a:solidFill>
                <a:effectLst/>
                <a:latin typeface="Times New Roman" panose="02020603050405020304" pitchFamily="18" charset="0"/>
                <a:cs typeface="Times New Roman" panose="02020603050405020304" pitchFamily="18" charset="0"/>
              </a:rPr>
              <a:t> and worth every penny.</a:t>
            </a:r>
            <a:endParaRPr lang="en-US" sz="2000" b="1" dirty="0"/>
          </a:p>
        </p:txBody>
      </p:sp>
      <p:pic>
        <p:nvPicPr>
          <p:cNvPr id="12294" name="Picture 6" descr=" picture">
            <a:extLst>
              <a:ext uri="{FF2B5EF4-FFF2-40B4-BE49-F238E27FC236}">
                <a16:creationId xmlns:a16="http://schemas.microsoft.com/office/drawing/2014/main" id="{0F23C036-06CB-E486-C5D0-B6A7447DA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255" y="1111645"/>
            <a:ext cx="4558906" cy="455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911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E3BB2D25-7BF0-5EE1-B42D-D7B921171907}"/>
            </a:ext>
          </a:extLst>
        </p:cNvPr>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870ADC76-36E1-4064-6167-FC0A459DC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6BC4B84-DB74-11EC-B1B2-9DD933DE3149}"/>
              </a:ext>
            </a:extLst>
          </p:cNvPr>
          <p:cNvSpPr txBox="1"/>
          <p:nvPr/>
        </p:nvSpPr>
        <p:spPr>
          <a:xfrm>
            <a:off x="0" y="169927"/>
            <a:ext cx="10078104" cy="87644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i="0" dirty="0">
                <a:solidFill>
                  <a:srgbClr val="1A1D26"/>
                </a:solidFill>
                <a:effectLst/>
                <a:latin typeface="var(--font-secondary)"/>
              </a:rPr>
              <a:t>Los Tres Ojos</a:t>
            </a:r>
          </a:p>
        </p:txBody>
      </p:sp>
      <p:sp>
        <p:nvSpPr>
          <p:cNvPr id="3" name="TextBox 2">
            <a:extLst>
              <a:ext uri="{FF2B5EF4-FFF2-40B4-BE49-F238E27FC236}">
                <a16:creationId xmlns:a16="http://schemas.microsoft.com/office/drawing/2014/main" id="{5F9337A7-16DF-7BD4-7452-5DA374C7DE23}"/>
              </a:ext>
            </a:extLst>
          </p:cNvPr>
          <p:cNvSpPr txBox="1"/>
          <p:nvPr/>
        </p:nvSpPr>
        <p:spPr>
          <a:xfrm>
            <a:off x="188536" y="997330"/>
            <a:ext cx="9889568" cy="1938992"/>
          </a:xfrm>
          <a:prstGeom prst="rect">
            <a:avLst/>
          </a:prstGeom>
          <a:noFill/>
        </p:spPr>
        <p:txBody>
          <a:bodyPr wrap="square">
            <a:spAutoFit/>
          </a:bodyPr>
          <a:lstStyle/>
          <a:p>
            <a:pPr marL="342900" indent="-342900">
              <a:buFont typeface="Arial" panose="020B0604020202020204" pitchFamily="34" charset="0"/>
              <a:buChar char="•"/>
            </a:pPr>
            <a:r>
              <a:rPr lang="en-US" sz="2000" b="0" i="0" dirty="0">
                <a:solidFill>
                  <a:srgbClr val="1A1D26"/>
                </a:solidFill>
                <a:effectLst/>
                <a:latin typeface="Times New Roman" panose="02020603050405020304" pitchFamily="18" charset="0"/>
                <a:cs typeface="Times New Roman" panose="02020603050405020304" pitchFamily="18" charset="0"/>
              </a:rPr>
              <a:t>For those looking to take a break from the city's rich history, consider exploring Santo Domingo's tranquil Los Tres Ojos (which translates to "The Three Eyes" in English). </a:t>
            </a:r>
          </a:p>
          <a:p>
            <a:pPr marL="342900" indent="-342900">
              <a:buFont typeface="Arial" panose="020B0604020202020204" pitchFamily="34" charset="0"/>
              <a:buChar char="•"/>
            </a:pPr>
            <a:r>
              <a:rPr lang="en-US" sz="2000" b="0" i="0" dirty="0">
                <a:solidFill>
                  <a:srgbClr val="1A1D26"/>
                </a:solidFill>
                <a:effectLst/>
                <a:latin typeface="Times New Roman" panose="02020603050405020304" pitchFamily="18" charset="0"/>
                <a:cs typeface="Times New Roman" panose="02020603050405020304" pitchFamily="18" charset="0"/>
              </a:rPr>
              <a:t>This national park sits about 5 miles east of the </a:t>
            </a:r>
            <a:r>
              <a:rPr lang="en-US" sz="2000" b="0" i="0" u="none" strike="noStrike" dirty="0">
                <a:effectLst/>
                <a:latin typeface="Times New Roman" panose="02020603050405020304" pitchFamily="18" charset="0"/>
                <a:cs typeface="Times New Roman" panose="02020603050405020304" pitchFamily="18" charset="0"/>
              </a:rPr>
              <a:t>Zona Colonial</a:t>
            </a:r>
            <a:r>
              <a:rPr lang="en-US" sz="2000" b="0" i="0" dirty="0">
                <a:solidFill>
                  <a:srgbClr val="1A1D26"/>
                </a:solidFill>
                <a:effectLst/>
                <a:latin typeface="Times New Roman" panose="02020603050405020304" pitchFamily="18" charset="0"/>
                <a:cs typeface="Times New Roman" panose="02020603050405020304" pitchFamily="18" charset="0"/>
              </a:rPr>
              <a:t> and is best reached by taxi.</a:t>
            </a:r>
          </a:p>
          <a:p>
            <a:pPr marL="342900" indent="-342900">
              <a:buFont typeface="Arial" panose="020B0604020202020204" pitchFamily="34" charset="0"/>
              <a:buChar char="•"/>
            </a:pPr>
            <a:r>
              <a:rPr lang="en-US" sz="2000" b="0" i="0" dirty="0">
                <a:solidFill>
                  <a:srgbClr val="1A1D26"/>
                </a:solidFill>
                <a:effectLst/>
                <a:latin typeface="Times New Roman" panose="02020603050405020304" pitchFamily="18" charset="0"/>
                <a:cs typeface="Times New Roman" panose="02020603050405020304" pitchFamily="18" charset="0"/>
              </a:rPr>
              <a:t>There are three limestone caverns, each of which features a lake. (swimming is not allowed in any of the lakes.) Once inside the caves, you can either explore by foot or by boat (an additional $0.55 USD fee applies). </a:t>
            </a:r>
            <a:endParaRPr lang="en-US" sz="2000" dirty="0">
              <a:latin typeface="Times New Roman" panose="02020603050405020304" pitchFamily="18" charset="0"/>
              <a:cs typeface="Times New Roman" panose="02020603050405020304" pitchFamily="18" charset="0"/>
            </a:endParaRPr>
          </a:p>
        </p:txBody>
      </p:sp>
      <p:pic>
        <p:nvPicPr>
          <p:cNvPr id="12292" name="Picture 4" descr="parque-los-tres-ojos-santo-domingo (2) – Viaje seu Mundo">
            <a:extLst>
              <a:ext uri="{FF2B5EF4-FFF2-40B4-BE49-F238E27FC236}">
                <a16:creationId xmlns:a16="http://schemas.microsoft.com/office/drawing/2014/main" id="{A200F173-BCE4-9601-B2DD-7661A55DC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7151"/>
            <a:ext cx="3995099" cy="26633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0E4D349-08CE-21F9-1AB9-1524D9074052}"/>
              </a:ext>
            </a:extLst>
          </p:cNvPr>
          <p:cNvSpPr txBox="1"/>
          <p:nvPr/>
        </p:nvSpPr>
        <p:spPr>
          <a:xfrm>
            <a:off x="4183635" y="3076966"/>
            <a:ext cx="5708454" cy="2215991"/>
          </a:xfrm>
          <a:prstGeom prst="rect">
            <a:avLst/>
          </a:prstGeom>
          <a:noFill/>
        </p:spPr>
        <p:txBody>
          <a:bodyPr wrap="square">
            <a:spAutoFit/>
          </a:bodyPr>
          <a:lstStyle/>
          <a:p>
            <a:pPr marL="342900" indent="-342900">
              <a:buFont typeface="Arial" panose="020B0604020202020204" pitchFamily="34" charset="0"/>
              <a:buChar char="•"/>
            </a:pPr>
            <a:endParaRPr lang="en-US" sz="1800" b="0" i="0" dirty="0">
              <a:solidFill>
                <a:srgbClr val="1A1D26"/>
              </a:solidFill>
              <a:effectLs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0" dirty="0">
                <a:solidFill>
                  <a:srgbClr val="1A1D26"/>
                </a:solidFill>
                <a:effectLst/>
                <a:latin typeface="Times New Roman" panose="02020603050405020304" pitchFamily="18" charset="0"/>
                <a:cs typeface="Times New Roman" panose="02020603050405020304" pitchFamily="18" charset="0"/>
              </a:rPr>
              <a:t>Los Tres Ojos hours: 8:30 a.m. to 5:30 p.m. daily. </a:t>
            </a:r>
          </a:p>
          <a:p>
            <a:pPr marL="342900" indent="-342900">
              <a:buFont typeface="Arial" panose="020B0604020202020204" pitchFamily="34" charset="0"/>
              <a:buChar char="•"/>
            </a:pPr>
            <a:r>
              <a:rPr lang="en-US" sz="2000" b="0" i="0" dirty="0">
                <a:solidFill>
                  <a:srgbClr val="1A1D26"/>
                </a:solidFill>
                <a:effectLst/>
                <a:latin typeface="Times New Roman" panose="02020603050405020304" pitchFamily="18" charset="0"/>
                <a:cs typeface="Times New Roman" panose="02020603050405020304" pitchFamily="18" charset="0"/>
              </a:rPr>
              <a:t>Should you desire a guide, several are located within the caves to show you around for a small fee. </a:t>
            </a:r>
          </a:p>
          <a:p>
            <a:pPr marL="342900" indent="-342900">
              <a:buFont typeface="Arial" panose="020B0604020202020204" pitchFamily="34" charset="0"/>
              <a:buChar char="•"/>
            </a:pPr>
            <a:r>
              <a:rPr lang="en-US" sz="2000" b="0" i="0" dirty="0">
                <a:solidFill>
                  <a:srgbClr val="1A1D26"/>
                </a:solidFill>
                <a:effectLst/>
                <a:latin typeface="Times New Roman" panose="02020603050405020304" pitchFamily="18" charset="0"/>
                <a:cs typeface="Times New Roman" panose="02020603050405020304" pitchFamily="18" charset="0"/>
              </a:rPr>
              <a:t> An RD$100 (or $2.21 USD) entrance fee is required.</a:t>
            </a:r>
            <a:endParaRPr lang="en-US" sz="2000" dirty="0"/>
          </a:p>
        </p:txBody>
      </p:sp>
    </p:spTree>
    <p:extLst>
      <p:ext uri="{BB962C8B-B14F-4D97-AF65-F5344CB8AC3E}">
        <p14:creationId xmlns:p14="http://schemas.microsoft.com/office/powerpoint/2010/main" val="3257083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B362D9B7-DB7E-9632-D525-2EF06E188065}"/>
            </a:ext>
          </a:extLst>
        </p:cNvPr>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884A8480-BE20-BA7B-1DB7-E196BBB20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6839822-685F-4AD2-1FDF-0D5D08664C52}"/>
              </a:ext>
            </a:extLst>
          </p:cNvPr>
          <p:cNvSpPr txBox="1"/>
          <p:nvPr/>
        </p:nvSpPr>
        <p:spPr>
          <a:xfrm>
            <a:off x="0" y="103252"/>
            <a:ext cx="10078104" cy="876447"/>
          </a:xfrm>
          <a:prstGeom prst="rect">
            <a:avLst/>
          </a:prstGeom>
        </p:spPr>
        <p:txBody>
          <a:bodyPr vert="horz" lIns="91440" tIns="45720" rIns="91440" bIns="45720" rtlCol="0" anchor="ctr">
            <a:normAutofit/>
          </a:bodyPr>
          <a:lstStyle/>
          <a:p>
            <a:pPr algn="ctr" fontAlgn="base"/>
            <a:r>
              <a:rPr lang="en-US" sz="4000" b="1" i="0" dirty="0">
                <a:solidFill>
                  <a:srgbClr val="202124"/>
                </a:solidFill>
                <a:effectLst/>
                <a:latin typeface="Times New Roman" panose="02020603050405020304" pitchFamily="18" charset="0"/>
                <a:cs typeface="Times New Roman" panose="02020603050405020304" pitchFamily="18" charset="0"/>
              </a:rPr>
              <a:t>Museum of Rum</a:t>
            </a:r>
          </a:p>
        </p:txBody>
      </p:sp>
      <p:sp>
        <p:nvSpPr>
          <p:cNvPr id="3" name="TextBox 2">
            <a:extLst>
              <a:ext uri="{FF2B5EF4-FFF2-40B4-BE49-F238E27FC236}">
                <a16:creationId xmlns:a16="http://schemas.microsoft.com/office/drawing/2014/main" id="{0A491FDF-FFAE-D708-DF50-B8EA899B8F6E}"/>
              </a:ext>
            </a:extLst>
          </p:cNvPr>
          <p:cNvSpPr txBox="1"/>
          <p:nvPr/>
        </p:nvSpPr>
        <p:spPr>
          <a:xfrm>
            <a:off x="75414" y="997330"/>
            <a:ext cx="6563512" cy="3785652"/>
          </a:xfrm>
          <a:prstGeom prst="rect">
            <a:avLst/>
          </a:prstGeom>
          <a:noFill/>
        </p:spPr>
        <p:txBody>
          <a:bodyPr wrap="square">
            <a:spAutoFit/>
          </a:bodyPr>
          <a:lstStyle/>
          <a:p>
            <a:pPr marL="342900" indent="-342900" algn="l">
              <a:buFont typeface="Arial" panose="020B0604020202020204" pitchFamily="34" charset="0"/>
              <a:buChar char="•"/>
            </a:pPr>
            <a:r>
              <a:rPr lang="en-US" sz="2000" b="0" i="0" dirty="0">
                <a:solidFill>
                  <a:srgbClr val="382C14"/>
                </a:solidFill>
                <a:effectLst/>
                <a:latin typeface="Times New Roman" panose="02020603050405020304" pitchFamily="18" charset="0"/>
                <a:cs typeface="Times New Roman" panose="02020603050405020304" pitchFamily="18" charset="0"/>
              </a:rPr>
              <a:t>Built inside a 16</a:t>
            </a:r>
            <a:r>
              <a:rPr lang="en-US" sz="2000" b="0" i="0" baseline="30000" dirty="0">
                <a:solidFill>
                  <a:srgbClr val="382C14"/>
                </a:solidFill>
                <a:effectLst/>
                <a:latin typeface="Times New Roman" panose="02020603050405020304" pitchFamily="18" charset="0"/>
                <a:cs typeface="Times New Roman" panose="02020603050405020304" pitchFamily="18" charset="0"/>
              </a:rPr>
              <a:t>th</a:t>
            </a:r>
            <a:r>
              <a:rPr lang="en-US" sz="2000" b="0" i="0" dirty="0">
                <a:solidFill>
                  <a:srgbClr val="382C14"/>
                </a:solidFill>
                <a:effectLst/>
                <a:latin typeface="Times New Roman" panose="02020603050405020304" pitchFamily="18" charset="0"/>
                <a:cs typeface="Times New Roman" panose="02020603050405020304" pitchFamily="18" charset="0"/>
              </a:rPr>
              <a:t>-century restored building, the Museum of Rum and Sugar Cane is one of the newest museums in the Colonial Zone opened in 2008. There are pictures of the original building before reconstruction inside.</a:t>
            </a:r>
          </a:p>
          <a:p>
            <a:pPr marL="342900" indent="-342900" algn="l">
              <a:buFont typeface="Arial" panose="020B0604020202020204" pitchFamily="34" charset="0"/>
              <a:buChar char="•"/>
            </a:pPr>
            <a:r>
              <a:rPr lang="en-US" sz="2000" b="0" i="0" dirty="0">
                <a:solidFill>
                  <a:srgbClr val="382C14"/>
                </a:solidFill>
                <a:effectLst/>
                <a:latin typeface="Times New Roman" panose="02020603050405020304" pitchFamily="18" charset="0"/>
                <a:cs typeface="Times New Roman" panose="02020603050405020304" pitchFamily="18" charset="0"/>
              </a:rPr>
              <a:t>Within the museum are numerous exhibits showing the history of rum and sugar cane, both its basis in slavery and its transformation into a source of revenue for the island. </a:t>
            </a:r>
          </a:p>
          <a:p>
            <a:pPr marL="342900" indent="-342900" algn="l">
              <a:buFont typeface="Arial" panose="020B0604020202020204" pitchFamily="34" charset="0"/>
              <a:buChar char="•"/>
            </a:pPr>
            <a:r>
              <a:rPr lang="en-US" sz="2000" b="0" i="0" dirty="0">
                <a:solidFill>
                  <a:srgbClr val="382C14"/>
                </a:solidFill>
                <a:effectLst/>
                <a:latin typeface="Times New Roman" panose="02020603050405020304" pitchFamily="18" charset="0"/>
                <a:cs typeface="Times New Roman" panose="02020603050405020304" pitchFamily="18" charset="0"/>
              </a:rPr>
              <a:t>There are numerous items from the history of rum making in the Dominican Republic, as well as equipment and other items used for harvesting the sugar cane. </a:t>
            </a:r>
          </a:p>
          <a:p>
            <a:pPr marL="342900" indent="-342900" algn="l">
              <a:buFont typeface="Arial" panose="020B0604020202020204" pitchFamily="34" charset="0"/>
              <a:buChar char="•"/>
            </a:pPr>
            <a:r>
              <a:rPr lang="en-US" sz="2000" b="0" i="0" dirty="0">
                <a:solidFill>
                  <a:srgbClr val="382C14"/>
                </a:solidFill>
                <a:effectLst/>
                <a:latin typeface="Times New Roman" panose="02020603050405020304" pitchFamily="18" charset="0"/>
                <a:cs typeface="Times New Roman" panose="02020603050405020304" pitchFamily="18" charset="0"/>
              </a:rPr>
              <a:t>At the front of the museum you may find all the Dominican rums for sale at reasonable prices.</a:t>
            </a:r>
          </a:p>
        </p:txBody>
      </p:sp>
      <p:sp>
        <p:nvSpPr>
          <p:cNvPr id="8" name="Rectangle 5">
            <a:extLst>
              <a:ext uri="{FF2B5EF4-FFF2-40B4-BE49-F238E27FC236}">
                <a16:creationId xmlns:a16="http://schemas.microsoft.com/office/drawing/2014/main" id="{A8977B61-4880-A600-E752-8FF06BDBA995}"/>
              </a:ext>
            </a:extLst>
          </p:cNvPr>
          <p:cNvSpPr>
            <a:spLocks noChangeArrowheads="1"/>
          </p:cNvSpPr>
          <p:nvPr/>
        </p:nvSpPr>
        <p:spPr bwMode="auto">
          <a:xfrm>
            <a:off x="152400" y="152400"/>
            <a:ext cx="99361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rgbClr val="000000"/>
                </a:solidFill>
                <a:effectLst/>
                <a:latin typeface="Arial" panose="020B0604020202020204" pitchFamily="34" charset="0"/>
                <a:cs typeface="Arial" panose="020B0604020202020204" pitchFamily="34" charset="0"/>
              </a:rPr>
            </a:br>
            <a:endParaRPr kumimoji="0" lang="en-US" altLang="en-US" sz="7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3322" name="Picture 10">
            <a:extLst>
              <a:ext uri="{FF2B5EF4-FFF2-40B4-BE49-F238E27FC236}">
                <a16:creationId xmlns:a16="http://schemas.microsoft.com/office/drawing/2014/main" id="{3CEC7E4B-3649-C476-38F9-A08F23919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926" y="1063900"/>
            <a:ext cx="3449638" cy="4591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221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10485" y="-17443"/>
            <a:ext cx="10080625" cy="830997"/>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Restaurants</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0" y="813554"/>
            <a:ext cx="10091110" cy="8771632"/>
          </a:xfrm>
          <a:prstGeom prst="rect">
            <a:avLst/>
          </a:prstGeom>
          <a:noFill/>
        </p:spPr>
        <p:txBody>
          <a:bodyPr wrap="square">
            <a:spAutoFit/>
          </a:bodyPr>
          <a:lstStyle/>
          <a:p>
            <a:pPr>
              <a:buClrTx/>
              <a:buFontTx/>
              <a:buNone/>
            </a:pPr>
            <a:r>
              <a:rPr lang="en-US" altLang="en-US" sz="2000" dirty="0">
                <a:latin typeface="Times New Roman" panose="02020603050405020304" pitchFamily="18" charset="0"/>
                <a:cs typeface="Times New Roman" panose="02020603050405020304" pitchFamily="18" charset="0"/>
              </a:rPr>
              <a:t>There are a lot of excellent restaurants in </a:t>
            </a:r>
            <a:r>
              <a:rPr lang="en-US" sz="2000" dirty="0">
                <a:solidFill>
                  <a:schemeClr val="tx1"/>
                </a:solidFill>
                <a:latin typeface="Times New Roman" panose="02020603050405020304" pitchFamily="18" charset="0"/>
                <a:cs typeface="Times New Roman" panose="02020603050405020304" pitchFamily="18" charset="0"/>
              </a:rPr>
              <a:t>Santo Domingo</a:t>
            </a:r>
            <a:r>
              <a:rPr lang="en-US" altLang="en-US" sz="2000" dirty="0">
                <a:latin typeface="Times New Roman" panose="02020603050405020304" pitchFamily="18" charset="0"/>
                <a:cs typeface="Times New Roman" panose="02020603050405020304" pitchFamily="18" charset="0"/>
              </a:rPr>
              <a:t>. Especially for seafood. </a:t>
            </a:r>
          </a:p>
          <a:p>
            <a:pPr algn="l"/>
            <a:r>
              <a:rPr lang="en-US" altLang="en-US" sz="2000" dirty="0">
                <a:latin typeface="Times New Roman" panose="02020603050405020304" pitchFamily="18" charset="0"/>
                <a:cs typeface="Times New Roman" panose="02020603050405020304" pitchFamily="18" charset="0"/>
              </a:rPr>
              <a:t>Here are some recommendations: </a:t>
            </a:r>
            <a:br>
              <a:rPr lang="en-US" altLang="en-US" sz="2000" dirty="0">
                <a:latin typeface="Times New Roman" panose="02020603050405020304" pitchFamily="18" charset="0"/>
                <a:cs typeface="Times New Roman" panose="02020603050405020304" pitchFamily="18" charset="0"/>
              </a:rPr>
            </a:br>
            <a:r>
              <a:rPr lang="en-US" sz="2000" b="1" i="0" dirty="0">
                <a:solidFill>
                  <a:srgbClr val="000000"/>
                </a:solidFill>
                <a:effectLst/>
                <a:latin typeface="Times New Roman" panose="02020603050405020304" pitchFamily="18" charset="0"/>
                <a:cs typeface="Times New Roman" panose="02020603050405020304" pitchFamily="18" charset="0"/>
              </a:rPr>
              <a:t>Casa Vera </a:t>
            </a:r>
            <a:r>
              <a:rPr lang="en-US" sz="2000" i="0" u="none" strike="noStrike" dirty="0">
                <a:effectLst/>
                <a:latin typeface="Times New Roman" panose="02020603050405020304" pitchFamily="18" charset="0"/>
                <a:cs typeface="Times New Roman" panose="02020603050405020304" pitchFamily="18" charset="0"/>
              </a:rPr>
              <a:t>$$ - $$$ Caribbean, Latin, Seafood, </a:t>
            </a:r>
            <a:br>
              <a:rPr lang="en-US" sz="2000" i="0" u="none" strike="noStrike" dirty="0">
                <a:effectLst/>
                <a:latin typeface="Times New Roman" panose="02020603050405020304" pitchFamily="18" charset="0"/>
                <a:cs typeface="Times New Roman" panose="02020603050405020304" pitchFamily="18" charset="0"/>
              </a:rPr>
            </a:br>
            <a:r>
              <a:rPr lang="en-US" sz="2000" i="0" u="none" strike="noStrike" dirty="0">
                <a:effectLst/>
                <a:latin typeface="Times New Roman" panose="02020603050405020304" pitchFamily="18" charset="0"/>
                <a:cs typeface="Times New Roman" panose="02020603050405020304" pitchFamily="18" charset="0"/>
              </a:rPr>
              <a:t>53 Avenida Sarasota, Santo Domingo</a:t>
            </a:r>
          </a:p>
          <a:p>
            <a:pPr algn="l"/>
            <a:r>
              <a:rPr lang="en-US" sz="2000" b="1" i="0" dirty="0">
                <a:solidFill>
                  <a:srgbClr val="000000"/>
                </a:solidFill>
                <a:effectLst/>
                <a:latin typeface="Times New Roman" panose="02020603050405020304" pitchFamily="18" charset="0"/>
                <a:cs typeface="Times New Roman" panose="02020603050405020304" pitchFamily="18" charset="0"/>
              </a:rPr>
              <a:t>El Meson De La Cava </a:t>
            </a:r>
            <a:r>
              <a:rPr lang="en-US" sz="2000" i="0" u="none" strike="noStrike" dirty="0">
                <a:effectLst/>
                <a:latin typeface="Times New Roman" panose="02020603050405020304" pitchFamily="18" charset="0"/>
                <a:cs typeface="Times New Roman" panose="02020603050405020304" pitchFamily="18" charset="0"/>
              </a:rPr>
              <a:t>$$$$ Caribbean, Latin, Seafood, </a:t>
            </a:r>
            <a:br>
              <a:rPr lang="en-US" sz="2000" i="0" u="none" strike="noStrike" dirty="0">
                <a:effectLst/>
                <a:latin typeface="Times New Roman" panose="02020603050405020304" pitchFamily="18" charset="0"/>
                <a:cs typeface="Times New Roman" panose="02020603050405020304" pitchFamily="18" charset="0"/>
              </a:rPr>
            </a:br>
            <a:r>
              <a:rPr lang="en-US" sz="2000" i="0" u="none" strike="noStrike" dirty="0">
                <a:effectLst/>
                <a:latin typeface="Times New Roman" panose="02020603050405020304" pitchFamily="18" charset="0"/>
                <a:cs typeface="Times New Roman" panose="02020603050405020304" pitchFamily="18" charset="0"/>
              </a:rPr>
              <a:t>Sur 1 Avenida Mirador, Santo Domingo</a:t>
            </a:r>
          </a:p>
          <a:p>
            <a:pPr algn="l"/>
            <a:r>
              <a:rPr lang="en-US" sz="2000" b="1" i="0" dirty="0" err="1">
                <a:solidFill>
                  <a:srgbClr val="000000"/>
                </a:solidFill>
                <a:effectLst/>
                <a:latin typeface="Times New Roman" panose="02020603050405020304" pitchFamily="18" charset="0"/>
                <a:cs typeface="Times New Roman" panose="02020603050405020304" pitchFamily="18" charset="0"/>
              </a:rPr>
              <a:t>Ajualä</a:t>
            </a:r>
            <a:r>
              <a:rPr lang="en-US" sz="2000" i="0" dirty="0">
                <a:solidFill>
                  <a:srgbClr val="000000"/>
                </a:solidFill>
                <a:effectLst/>
                <a:latin typeface="Times New Roman" panose="02020603050405020304" pitchFamily="18" charset="0"/>
                <a:cs typeface="Times New Roman" panose="02020603050405020304" pitchFamily="18" charset="0"/>
              </a:rPr>
              <a:t> </a:t>
            </a:r>
            <a:r>
              <a:rPr lang="en-US" sz="2000" i="0" u="none" strike="noStrike" dirty="0">
                <a:effectLst/>
                <a:latin typeface="Times New Roman" panose="02020603050405020304" pitchFamily="18" charset="0"/>
                <a:cs typeface="Times New Roman" panose="02020603050405020304" pitchFamily="18" charset="0"/>
              </a:rPr>
              <a:t>$$$$ Caribbean, Latin, Vegan Options, </a:t>
            </a:r>
            <a:br>
              <a:rPr lang="en-US" sz="2000" i="0" u="none" strike="noStrike" dirty="0">
                <a:effectLst/>
                <a:latin typeface="Times New Roman" panose="02020603050405020304" pitchFamily="18" charset="0"/>
                <a:cs typeface="Times New Roman" panose="02020603050405020304" pitchFamily="18" charset="0"/>
              </a:rPr>
            </a:br>
            <a:r>
              <a:rPr lang="en-US" sz="2000" i="0" u="none" strike="noStrike" dirty="0">
                <a:effectLst/>
                <a:latin typeface="Times New Roman" panose="02020603050405020304" pitchFamily="18" charset="0"/>
                <a:cs typeface="Times New Roman" panose="02020603050405020304" pitchFamily="18" charset="0"/>
              </a:rPr>
              <a:t>Andres Julio </a:t>
            </a:r>
            <a:r>
              <a:rPr lang="en-US" sz="2000" i="0" u="none" strike="noStrike" dirty="0" err="1">
                <a:effectLst/>
                <a:latin typeface="Times New Roman" panose="02020603050405020304" pitchFamily="18" charset="0"/>
                <a:cs typeface="Times New Roman" panose="02020603050405020304" pitchFamily="18" charset="0"/>
              </a:rPr>
              <a:t>Aybar</a:t>
            </a:r>
            <a:r>
              <a:rPr lang="en-US" sz="2000" i="0" u="none" strike="noStrike" dirty="0">
                <a:effectLst/>
                <a:latin typeface="Times New Roman" panose="02020603050405020304" pitchFamily="18" charset="0"/>
                <a:cs typeface="Times New Roman" panose="02020603050405020304" pitchFamily="18" charset="0"/>
              </a:rPr>
              <a:t> # 13, </a:t>
            </a:r>
            <a:r>
              <a:rPr lang="en-US" sz="2000" i="0" u="none" strike="noStrike" dirty="0" err="1">
                <a:effectLst/>
                <a:latin typeface="Times New Roman" panose="02020603050405020304" pitchFamily="18" charset="0"/>
                <a:cs typeface="Times New Roman" panose="02020603050405020304" pitchFamily="18" charset="0"/>
              </a:rPr>
              <a:t>Piantini</a:t>
            </a:r>
            <a:r>
              <a:rPr lang="en-US" sz="2000" i="0" u="none" strike="noStrike" dirty="0">
                <a:effectLst/>
                <a:latin typeface="Times New Roman" panose="02020603050405020304" pitchFamily="18" charset="0"/>
                <a:cs typeface="Times New Roman" panose="02020603050405020304" pitchFamily="18" charset="0"/>
              </a:rPr>
              <a:t> Entre Humano y </a:t>
            </a:r>
            <a:r>
              <a:rPr lang="en-US" sz="2000" i="0" u="none" strike="noStrike" dirty="0" err="1">
                <a:effectLst/>
                <a:latin typeface="Times New Roman" panose="02020603050405020304" pitchFamily="18" charset="0"/>
                <a:cs typeface="Times New Roman" panose="02020603050405020304" pitchFamily="18" charset="0"/>
              </a:rPr>
              <a:t>el</a:t>
            </a:r>
            <a:r>
              <a:rPr lang="en-US" sz="2000" i="0" u="none" strike="noStrike" dirty="0">
                <a:effectLst/>
                <a:latin typeface="Times New Roman" panose="02020603050405020304" pitchFamily="18" charset="0"/>
                <a:cs typeface="Times New Roman" panose="02020603050405020304" pitchFamily="18" charset="0"/>
              </a:rPr>
              <a:t> Banco Popular de la López de Vega., Santo Domingo</a:t>
            </a:r>
          </a:p>
          <a:p>
            <a:pPr algn="l"/>
            <a:r>
              <a:rPr lang="en-US" sz="2000" b="1" i="0" dirty="0" err="1">
                <a:solidFill>
                  <a:srgbClr val="000000"/>
                </a:solidFill>
                <a:effectLst/>
                <a:latin typeface="Times New Roman" panose="02020603050405020304" pitchFamily="18" charset="0"/>
                <a:cs typeface="Times New Roman" panose="02020603050405020304" pitchFamily="18" charset="0"/>
              </a:rPr>
              <a:t>Restaurante</a:t>
            </a:r>
            <a:r>
              <a:rPr lang="en-US" sz="2000" b="1" i="0" dirty="0">
                <a:solidFill>
                  <a:srgbClr val="000000"/>
                </a:solidFill>
                <a:effectLst/>
                <a:latin typeface="Times New Roman" panose="02020603050405020304" pitchFamily="18" charset="0"/>
                <a:cs typeface="Times New Roman" panose="02020603050405020304" pitchFamily="18" charset="0"/>
              </a:rPr>
              <a:t> Boga </a:t>
            </a:r>
            <a:r>
              <a:rPr lang="en-US" sz="2000" b="1" i="0" dirty="0" err="1">
                <a:solidFill>
                  <a:srgbClr val="000000"/>
                </a:solidFill>
                <a:effectLst/>
                <a:latin typeface="Times New Roman" panose="02020603050405020304" pitchFamily="18" charset="0"/>
                <a:cs typeface="Times New Roman" panose="02020603050405020304" pitchFamily="18" charset="0"/>
              </a:rPr>
              <a:t>Boga</a:t>
            </a:r>
            <a:r>
              <a:rPr lang="en-US" sz="2000" i="0" dirty="0">
                <a:solidFill>
                  <a:srgbClr val="000000"/>
                </a:solidFill>
                <a:effectLst/>
                <a:latin typeface="Times New Roman" panose="02020603050405020304" pitchFamily="18" charset="0"/>
                <a:cs typeface="Times New Roman" panose="02020603050405020304" pitchFamily="18" charset="0"/>
              </a:rPr>
              <a:t> </a:t>
            </a:r>
            <a:r>
              <a:rPr lang="en-US" sz="2000" i="0" u="none" strike="noStrike" dirty="0">
                <a:effectLst/>
                <a:latin typeface="Times New Roman" panose="02020603050405020304" pitchFamily="18" charset="0"/>
                <a:cs typeface="Times New Roman" panose="02020603050405020304" pitchFamily="18" charset="0"/>
              </a:rPr>
              <a:t>$$ - $$$ Seafood, Mediterranean, European</a:t>
            </a:r>
            <a:endParaRPr lang="en-US" sz="2000" i="0" dirty="0">
              <a:effectLst/>
              <a:latin typeface="Times New Roman" panose="02020603050405020304" pitchFamily="18" charset="0"/>
              <a:cs typeface="Times New Roman" panose="02020603050405020304" pitchFamily="18" charset="0"/>
            </a:endParaRPr>
          </a:p>
          <a:p>
            <a:pPr algn="l"/>
            <a:r>
              <a:rPr lang="en-US" sz="2000" i="0" u="none" strike="noStrike" dirty="0">
                <a:effectLst/>
                <a:latin typeface="Times New Roman" panose="02020603050405020304" pitchFamily="18" charset="0"/>
                <a:cs typeface="Times New Roman" panose="02020603050405020304" pitchFamily="18" charset="0"/>
              </a:rPr>
              <a:t>Av Simón Bolívar 203, Santo Domingo </a:t>
            </a:r>
          </a:p>
          <a:p>
            <a:pPr algn="l"/>
            <a:r>
              <a:rPr lang="en-US" sz="2000" b="1" i="0" dirty="0">
                <a:solidFill>
                  <a:srgbClr val="000000"/>
                </a:solidFill>
                <a:effectLst/>
                <a:latin typeface="Times New Roman" panose="02020603050405020304" pitchFamily="18" charset="0"/>
                <a:cs typeface="Times New Roman" panose="02020603050405020304" pitchFamily="18" charset="0"/>
              </a:rPr>
              <a:t>Café </a:t>
            </a:r>
            <a:r>
              <a:rPr lang="en-US" sz="2000" b="1" i="0" dirty="0" err="1">
                <a:solidFill>
                  <a:srgbClr val="000000"/>
                </a:solidFill>
                <a:effectLst/>
                <a:latin typeface="Times New Roman" panose="02020603050405020304" pitchFamily="18" charset="0"/>
                <a:cs typeface="Times New Roman" panose="02020603050405020304" pitchFamily="18" charset="0"/>
              </a:rPr>
              <a:t>Casabe</a:t>
            </a:r>
            <a:r>
              <a:rPr lang="en-US" sz="2000" b="1" i="0" dirty="0">
                <a:solidFill>
                  <a:srgbClr val="000000"/>
                </a:solidFill>
                <a:effectLst/>
                <a:latin typeface="Times New Roman" panose="02020603050405020304" pitchFamily="18" charset="0"/>
                <a:cs typeface="Times New Roman" panose="02020603050405020304" pitchFamily="18" charset="0"/>
              </a:rPr>
              <a:t> Restaurant </a:t>
            </a:r>
            <a:r>
              <a:rPr lang="en-US" sz="2000" b="0" i="0" u="none" strike="noStrike" dirty="0">
                <a:effectLst/>
                <a:latin typeface="Times New Roman" panose="02020603050405020304" pitchFamily="18" charset="0"/>
                <a:cs typeface="Times New Roman" panose="02020603050405020304" pitchFamily="18" charset="0"/>
              </a:rPr>
              <a:t>$$ - $$$ Caribbean, Latin, International</a:t>
            </a:r>
            <a:endParaRPr lang="en-US" sz="2000" b="0" i="0" dirty="0">
              <a:effectLst/>
              <a:latin typeface="Times New Roman" panose="02020603050405020304" pitchFamily="18" charset="0"/>
              <a:cs typeface="Times New Roman" panose="02020603050405020304" pitchFamily="18" charset="0"/>
            </a:endParaRPr>
          </a:p>
          <a:p>
            <a:pPr algn="l"/>
            <a:r>
              <a:rPr lang="en-US" sz="2000" b="0" i="0" u="none" strike="noStrike" dirty="0">
                <a:effectLst/>
                <a:latin typeface="Times New Roman" panose="02020603050405020304" pitchFamily="18" charset="0"/>
                <a:cs typeface="Times New Roman" panose="02020603050405020304" pitchFamily="18" charset="0"/>
              </a:rPr>
              <a:t>365 Ave. George Washington, Santo Domingo</a:t>
            </a:r>
            <a:br>
              <a:rPr lang="en-US" sz="2000" b="0" i="0" u="none" strike="noStrike" dirty="0">
                <a:effectLst/>
                <a:latin typeface="Times New Roman" panose="02020603050405020304" pitchFamily="18" charset="0"/>
                <a:cs typeface="Times New Roman" panose="02020603050405020304" pitchFamily="18" charset="0"/>
              </a:rPr>
            </a:br>
            <a:endParaRPr lang="en-US" sz="2000" b="0" i="0" u="none" strike="noStrike" dirty="0">
              <a:effectLst/>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ENJOY!</a:t>
            </a:r>
            <a:endParaRPr lang="en-US" sz="2800" b="1" i="0" dirty="0">
              <a:effectLst/>
              <a:latin typeface="Times New Roman" panose="02020603050405020304" pitchFamily="18" charset="0"/>
              <a:cs typeface="Times New Roman" panose="02020603050405020304" pitchFamily="18" charset="0"/>
            </a:endParaRPr>
          </a:p>
          <a:p>
            <a:pPr algn="l"/>
            <a:endParaRPr lang="en-US" sz="2000" i="0" dirty="0">
              <a:effectLst/>
              <a:latin typeface="Times New Roman" panose="02020603050405020304" pitchFamily="18" charset="0"/>
              <a:cs typeface="Times New Roman" panose="02020603050405020304" pitchFamily="18" charset="0"/>
            </a:endParaRPr>
          </a:p>
          <a:p>
            <a:pPr algn="l"/>
            <a:endParaRPr lang="en-US" sz="2400" b="0" i="0" dirty="0">
              <a:effectLst/>
              <a:latin typeface="Trip Sans VF"/>
            </a:endParaRPr>
          </a:p>
          <a:p>
            <a:pPr algn="l"/>
            <a:endParaRPr lang="en-US" sz="2400" b="0" i="0" dirty="0">
              <a:effectLst/>
              <a:latin typeface="Trip Sans VF"/>
            </a:endParaRPr>
          </a:p>
          <a:p>
            <a:pPr algn="l"/>
            <a:endParaRPr lang="en-US" sz="2400" b="0" i="0" dirty="0">
              <a:effectLst/>
              <a:latin typeface="Trip Sans VF"/>
            </a:endParaRPr>
          </a:p>
          <a:p>
            <a:pPr algn="l"/>
            <a:endParaRPr lang="en-US" sz="2400" b="0" i="0" u="none" strike="noStrike" dirty="0">
              <a:effectLst/>
              <a:latin typeface="Trip Sans VF"/>
            </a:endParaRPr>
          </a:p>
          <a:p>
            <a:pPr algn="l"/>
            <a:endParaRPr lang="en-US" sz="2400" b="0" i="0" dirty="0">
              <a:effectLst/>
              <a:latin typeface="Trip Sans VF"/>
            </a:endParaRPr>
          </a:p>
          <a:p>
            <a:pPr>
              <a:buClrTx/>
              <a:buFontTx/>
              <a:buNone/>
            </a:pPr>
            <a:endParaRPr lang="en-US" altLang="en-US" sz="2400" dirty="0">
              <a:latin typeface="Times New Roman" panose="02020603050405020304" pitchFamily="18" charset="0"/>
              <a:cs typeface="Times New Roman" panose="02020603050405020304" pitchFamily="18" charset="0"/>
            </a:endParaRPr>
          </a:p>
          <a:p>
            <a:endParaRPr lang="en-US" sz="2000" b="1" dirty="0"/>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pPr>
              <a:buClrTx/>
              <a:buFontTx/>
              <a:buNone/>
            </a:pPr>
            <a:endParaRPr lang="en-US" alt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8" name="Picture 4">
            <a:extLst>
              <a:ext uri="{FF2B5EF4-FFF2-40B4-BE49-F238E27FC236}">
                <a16:creationId xmlns:a16="http://schemas.microsoft.com/office/drawing/2014/main" id="{4D2432D6-6C12-C6EB-DBD9-BF3BA058D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262" y="1176865"/>
            <a:ext cx="2773363" cy="1848909"/>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a:extLst>
              <a:ext uri="{FF2B5EF4-FFF2-40B4-BE49-F238E27FC236}">
                <a16:creationId xmlns:a16="http://schemas.microsoft.com/office/drawing/2014/main" id="{B3C6CFEE-95C3-96ED-B5AC-29890FF47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7261" y="3593049"/>
            <a:ext cx="2773363" cy="207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41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27</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746301"/>
          </a:xfrm>
          <a:prstGeom prst="rect">
            <a:avLst/>
          </a:prstGeom>
        </p:spPr>
        <p:txBody>
          <a:bodyPr vert="horz"/>
          <a:lstStyle/>
          <a:p>
            <a:pPr lvl="0" algn="ctr" rtl="0"/>
            <a:r>
              <a:rPr lang="en-US"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1332089" y="1079500"/>
            <a:ext cx="7247468" cy="3108678"/>
          </a:xfrm>
          <a:prstGeom prst="rect">
            <a:avLst/>
          </a:prstGeom>
        </p:spPr>
        <p:txBody>
          <a:bodyPr vert="horz"/>
          <a:lstStyle/>
          <a:p>
            <a:pPr lvl="0" rtl="0"/>
            <a:r>
              <a:rPr lang="en-US" sz="2800" b="1" dirty="0">
                <a:solidFill>
                  <a:schemeClr val="tx1"/>
                </a:solidFill>
                <a:latin typeface="Times New Roman" panose="02020603050405020304" pitchFamily="18" charset="0"/>
                <a:cs typeface="Times New Roman" panose="02020603050405020304" pitchFamily="18" charset="0"/>
              </a:rPr>
              <a:t>Santo Domingo</a:t>
            </a:r>
            <a:r>
              <a:rPr lang="en-US" sz="2800" dirty="0">
                <a:solidFill>
                  <a:srgbClr val="000000"/>
                </a:solidFill>
                <a:latin typeface="Times New Roman" panose="02020603050405020304" pitchFamily="18" charset="0"/>
                <a:cs typeface="Times New Roman" panose="02020603050405020304" pitchFamily="18" charset="0"/>
              </a:rPr>
              <a:t> is a beautiful City with a rich history and numerous attractions. Regardless of what you're looking for, </a:t>
            </a:r>
            <a:r>
              <a:rPr lang="en-US" sz="2800" b="1" dirty="0">
                <a:solidFill>
                  <a:schemeClr val="tx1"/>
                </a:solidFill>
                <a:latin typeface="Times New Roman" panose="02020603050405020304" pitchFamily="18" charset="0"/>
                <a:cs typeface="Times New Roman" panose="02020603050405020304" pitchFamily="18" charset="0"/>
              </a:rPr>
              <a:t>Santo Domingo</a:t>
            </a:r>
            <a:r>
              <a:rPr lang="en-US" sz="2800" dirty="0">
                <a:solidFill>
                  <a:srgbClr val="000000"/>
                </a:solidFill>
                <a:latin typeface="Times New Roman" panose="02020603050405020304" pitchFamily="18" charset="0"/>
                <a:cs typeface="Times New Roman" panose="02020603050405020304" pitchFamily="18" charset="0"/>
              </a:rPr>
              <a:t> has something for everyone.</a:t>
            </a:r>
            <a:br>
              <a:rPr lang="en-US" sz="2800" dirty="0">
                <a:solidFill>
                  <a:srgbClr val="000000"/>
                </a:solidFill>
                <a:latin typeface="Times New Roman" panose="02020603050405020304" pitchFamily="18" charset="0"/>
                <a:cs typeface="Times New Roman" panose="02020603050405020304" pitchFamily="18" charset="0"/>
              </a:rPr>
            </a:br>
            <a:endParaRPr lang="en-US" sz="2800" dirty="0">
              <a:solidFill>
                <a:srgbClr val="000000"/>
              </a:solidFill>
              <a:latin typeface="Times New Roman" panose="02020603050405020304" pitchFamily="18" charset="0"/>
              <a:cs typeface="Times New Roman" panose="02020603050405020304" pitchFamily="18" charset="0"/>
            </a:endParaRP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a:t>
            </a:r>
            <a:r>
              <a:rPr lang="en-US" sz="2800" b="1" dirty="0">
                <a:solidFill>
                  <a:schemeClr val="tx1"/>
                </a:solidFill>
                <a:latin typeface="Times New Roman" panose="02020603050405020304" pitchFamily="18" charset="0"/>
                <a:cs typeface="Times New Roman" panose="02020603050405020304" pitchFamily="18" charset="0"/>
              </a:rPr>
              <a:t>Santo Domingo</a:t>
            </a:r>
            <a:r>
              <a:rPr lang="en-US" sz="2800" dirty="0">
                <a:solidFill>
                  <a:srgbClr val="000000"/>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11223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dirty="0">
                <a:solidFill>
                  <a:schemeClr val="tx1"/>
                </a:solidFill>
                <a:latin typeface="Times New Roman" panose="02020603050405020304" pitchFamily="18" charset="0"/>
                <a:cs typeface="Times New Roman" panose="02020603050405020304" pitchFamily="18" charset="0"/>
              </a:rPr>
              <a:t>Santo Domingo</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a:t>
            </a:r>
            <a:r>
              <a:rPr lang="en-US" altLang="en-US" sz="2400">
                <a:solidFill>
                  <a:srgbClr val="000000"/>
                </a:solidFill>
                <a:latin typeface="Times New Roman" panose="02020603050405020304" pitchFamily="18" charset="0"/>
              </a:rPr>
              <a:t>over 100 </a:t>
            </a:r>
            <a:r>
              <a:rPr lang="en-US" altLang="en-US" sz="2400" dirty="0">
                <a:solidFill>
                  <a:srgbClr val="000000"/>
                </a:solidFill>
                <a:latin typeface="Times New Roman" panose="02020603050405020304" pitchFamily="18" charset="0"/>
              </a:rPr>
              <a:t>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a:t>
            </a:r>
            <a:br>
              <a:rPr lang="en-US" altLang="en-US" sz="1800" dirty="0"/>
            </a:br>
            <a:r>
              <a:rPr lang="en-US" altLang="en-US" sz="1800" dirty="0"/>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0" y="1022206"/>
            <a:ext cx="3479800" cy="397807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000" i="0" u="none" strike="noStrike" kern="1200" baseline="0" dirty="0">
                <a:ln>
                  <a:noFill/>
                </a:ln>
                <a:solidFill>
                  <a:srgbClr val="000000"/>
                </a:solidFill>
                <a:latin typeface="Times New Roman" panose="02020603050405020304" pitchFamily="18" charset="0"/>
                <a:ea typeface="Arial" pitchFamily="34"/>
                <a:cs typeface="Times New Roman" panose="02020603050405020304" pitchFamily="18" charset="0"/>
              </a:rPr>
              <a:t>The </a:t>
            </a:r>
            <a:r>
              <a:rPr lang="en-US" sz="2000" dirty="0">
                <a:solidFill>
                  <a:srgbClr val="111111"/>
                </a:solidFill>
                <a:effectLst/>
                <a:latin typeface="Times New Roman" panose="02020603050405020304" pitchFamily="18" charset="0"/>
                <a:cs typeface="Times New Roman" panose="02020603050405020304" pitchFamily="18" charset="0"/>
              </a:rPr>
              <a:t>Dominican Peso </a:t>
            </a:r>
            <a:r>
              <a:rPr lang="en-US" sz="2000" i="0" u="none" strike="noStrike" kern="1200" baseline="0" dirty="0">
                <a:ln>
                  <a:noFill/>
                </a:ln>
                <a:solidFill>
                  <a:srgbClr val="000000"/>
                </a:solidFill>
                <a:latin typeface="Times New Roman" panose="02020603050405020304" pitchFamily="18" charset="0"/>
                <a:ea typeface="Arial" pitchFamily="34"/>
                <a:cs typeface="Times New Roman" panose="02020603050405020304" pitchFamily="18" charset="0"/>
              </a:rPr>
              <a:t>official currency of the </a:t>
            </a:r>
            <a:br>
              <a:rPr lang="en-US" sz="2000" i="0" u="none" strike="noStrike" kern="1200" baseline="0" dirty="0">
                <a:ln>
                  <a:noFill/>
                </a:ln>
                <a:solidFill>
                  <a:srgbClr val="000000"/>
                </a:solidFill>
                <a:latin typeface="Times New Roman" panose="02020603050405020304" pitchFamily="18" charset="0"/>
                <a:ea typeface="Arial" pitchFamily="34"/>
                <a:cs typeface="Times New Roman" panose="02020603050405020304" pitchFamily="18" charset="0"/>
              </a:rPr>
            </a:br>
            <a:r>
              <a:rPr lang="en-US" sz="2000" dirty="0">
                <a:solidFill>
                  <a:srgbClr val="000000"/>
                </a:solidFill>
                <a:latin typeface="Times New Roman" panose="02020603050405020304" pitchFamily="18" charset="0"/>
                <a:cs typeface="Times New Roman" panose="02020603050405020304" pitchFamily="18" charset="0"/>
              </a:rPr>
              <a:t>Dominican Republic</a:t>
            </a:r>
            <a:endParaRPr lang="en-US" sz="2000" i="0" u="none" strike="noStrike" kern="1200" baseline="0" dirty="0">
              <a:ln>
                <a:noFill/>
              </a:ln>
              <a:solidFill>
                <a:srgbClr val="000000"/>
              </a:solidFill>
              <a:latin typeface="Times New Roman" panose="02020603050405020304" pitchFamily="18" charset="0"/>
              <a:ea typeface="Arial" pitchFamily="34"/>
              <a:cs typeface="Times New Roman" panose="02020603050405020304" pitchFamily="18" charset="0"/>
            </a:endParaRPr>
          </a:p>
          <a:p>
            <a:pPr algn="ctr"/>
            <a:r>
              <a:rPr lang="en-US" sz="2000" dirty="0">
                <a:solidFill>
                  <a:srgbClr val="111111"/>
                </a:solidFill>
                <a:effectLst/>
                <a:latin typeface="Times New Roman" panose="02020603050405020304" pitchFamily="18" charset="0"/>
                <a:cs typeface="Times New Roman" panose="02020603050405020304" pitchFamily="18" charset="0"/>
              </a:rPr>
              <a:t>1 US Dollar =</a:t>
            </a:r>
          </a:p>
          <a:p>
            <a:pPr algn="ctr"/>
            <a:r>
              <a:rPr lang="en-US" sz="2000" dirty="0">
                <a:solidFill>
                  <a:srgbClr val="111111"/>
                </a:solidFill>
                <a:effectLst/>
                <a:latin typeface="Times New Roman" panose="02020603050405020304" pitchFamily="18" charset="0"/>
                <a:cs typeface="Times New Roman" panose="02020603050405020304" pitchFamily="18" charset="0"/>
              </a:rPr>
              <a:t>58.42 Dominican Peso</a:t>
            </a:r>
          </a:p>
          <a:p>
            <a:pPr algn="ctr"/>
            <a:endParaRPr lang="en-US" sz="2000" dirty="0">
              <a:solidFill>
                <a:srgbClr val="111111"/>
              </a:solidFill>
              <a:latin typeface="Times New Roman" panose="02020603050405020304" pitchFamily="18" charset="0"/>
              <a:cs typeface="Times New Roman" panose="02020603050405020304" pitchFamily="18" charset="0"/>
            </a:endParaRPr>
          </a:p>
          <a:p>
            <a:pPr algn="ctr"/>
            <a:r>
              <a:rPr lang="en-US" sz="2000" b="0" i="0" dirty="0">
                <a:solidFill>
                  <a:srgbClr val="111111"/>
                </a:solidFill>
                <a:effectLst/>
                <a:latin typeface="Times New Roman" panose="02020603050405020304" pitchFamily="18" charset="0"/>
                <a:cs typeface="Times New Roman" panose="02020603050405020304" pitchFamily="18" charset="0"/>
              </a:rPr>
              <a:t>Its symbol is "$", with "RD$" used when distinction from other pesos (or dollars) is required; its ISO 4217 code is "DOP". Each peso is divided into 100 centavos </a:t>
            </a:r>
            <a:endParaRPr lang="en-US" sz="2000" dirty="0">
              <a:solidFill>
                <a:srgbClr val="111111"/>
              </a:solidFill>
              <a:effectLst/>
              <a:latin typeface="Times New Roman" panose="02020603050405020304" pitchFamily="18" charset="0"/>
              <a:cs typeface="Times New Roman" panose="02020603050405020304" pitchFamily="18" charset="0"/>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2050" name="Picture 2" descr="Monedas Del Mundo &quot;Códigos, Abreviaturas Y Símbolos Especiales - Forex Demo | Dominican republic ...">
            <a:extLst>
              <a:ext uri="{FF2B5EF4-FFF2-40B4-BE49-F238E27FC236}">
                <a16:creationId xmlns:a16="http://schemas.microsoft.com/office/drawing/2014/main" id="{49705F27-EAD4-A256-49CE-1BF8034AE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799" y="817967"/>
            <a:ext cx="6600825" cy="4838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90487"/>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Dominican Republic History</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621CA49-C90E-EBAD-7091-8D2EE2AFD37E}"/>
              </a:ext>
            </a:extLst>
          </p:cNvPr>
          <p:cNvSpPr txBox="1"/>
          <p:nvPr/>
        </p:nvSpPr>
        <p:spPr>
          <a:xfrm>
            <a:off x="112889" y="869236"/>
            <a:ext cx="9810043" cy="4093428"/>
          </a:xfrm>
          <a:prstGeom prst="rect">
            <a:avLst/>
          </a:prstGeom>
          <a:noFill/>
        </p:spPr>
        <p:txBody>
          <a:bodyPr wrap="square">
            <a:spAutoFit/>
          </a:bodyPr>
          <a:lstStyle/>
          <a:p>
            <a:pPr marL="285750" indent="-285750">
              <a:buFont typeface="Arial" panose="020B0604020202020204" pitchFamily="34" charset="0"/>
              <a:buChar char="•"/>
            </a:pPr>
            <a:r>
              <a:rPr lang="en-US" sz="2000" i="0" dirty="0">
                <a:effectLst/>
                <a:latin typeface="Times New Roman" panose="02020603050405020304" pitchFamily="18" charset="0"/>
                <a:cs typeface="Times New Roman" panose="02020603050405020304" pitchFamily="18" charset="0"/>
              </a:rPr>
              <a:t>Santo Domingo was founded in 1496 by Bartholomew Columbus, brother of Christopher Columbus, as the capital of the first Spanish colony in the New World. </a:t>
            </a:r>
          </a:p>
          <a:p>
            <a:pPr marL="285750" indent="-285750">
              <a:buFont typeface="Arial" panose="020B0604020202020204" pitchFamily="34" charset="0"/>
              <a:buChar char="•"/>
            </a:pPr>
            <a:r>
              <a:rPr lang="en-US" sz="2000" i="0" dirty="0">
                <a:effectLst/>
                <a:latin typeface="Times New Roman" panose="02020603050405020304" pitchFamily="18" charset="0"/>
                <a:cs typeface="Times New Roman" panose="02020603050405020304" pitchFamily="18" charset="0"/>
              </a:rPr>
              <a:t>The original city site was located on the east bank of the Ozama River and was called Nueva Isabela in honor of Queen Isabella I of Spain. </a:t>
            </a:r>
          </a:p>
          <a:p>
            <a:pPr marL="285750" indent="-285750">
              <a:buFont typeface="Arial" panose="020B0604020202020204" pitchFamily="34" charset="0"/>
              <a:buChar char="•"/>
            </a:pPr>
            <a:r>
              <a:rPr lang="en-US" sz="2000" i="0" dirty="0">
                <a:effectLst/>
                <a:latin typeface="Times New Roman" panose="02020603050405020304" pitchFamily="18" charset="0"/>
                <a:cs typeface="Times New Roman" panose="02020603050405020304" pitchFamily="18" charset="0"/>
              </a:rPr>
              <a:t>It was destroyed by a hurricane, however, and was rebuilt in 1502 at its present location on </a:t>
            </a:r>
            <a:br>
              <a:rPr lang="en-US" sz="2000" i="0" dirty="0">
                <a:effectLst/>
                <a:latin typeface="Times New Roman" panose="02020603050405020304" pitchFamily="18" charset="0"/>
                <a:cs typeface="Times New Roman" panose="02020603050405020304" pitchFamily="18" charset="0"/>
              </a:rPr>
            </a:br>
            <a:r>
              <a:rPr lang="en-US" sz="2000" i="0" dirty="0">
                <a:effectLst/>
                <a:latin typeface="Times New Roman" panose="02020603050405020304" pitchFamily="18" charset="0"/>
                <a:cs typeface="Times New Roman" panose="02020603050405020304" pitchFamily="18" charset="0"/>
              </a:rPr>
              <a:t>the west bank of the river. It became the starting </a:t>
            </a:r>
            <a:br>
              <a:rPr lang="en-US" sz="2000" i="0" dirty="0">
                <a:effectLst/>
                <a:latin typeface="Times New Roman" panose="02020603050405020304" pitchFamily="18" charset="0"/>
                <a:cs typeface="Times New Roman" panose="02020603050405020304" pitchFamily="18" charset="0"/>
              </a:rPr>
            </a:br>
            <a:r>
              <a:rPr lang="en-US" sz="2000" i="0" dirty="0">
                <a:effectLst/>
                <a:latin typeface="Times New Roman" panose="02020603050405020304" pitchFamily="18" charset="0"/>
                <a:cs typeface="Times New Roman" panose="02020603050405020304" pitchFamily="18" charset="0"/>
              </a:rPr>
              <a:t>point of most of the Spanish expeditions of </a:t>
            </a:r>
            <a:br>
              <a:rPr lang="en-US" sz="2000" i="0" dirty="0">
                <a:effectLst/>
                <a:latin typeface="Times New Roman" panose="02020603050405020304" pitchFamily="18" charset="0"/>
                <a:cs typeface="Times New Roman" panose="02020603050405020304" pitchFamily="18" charset="0"/>
              </a:rPr>
            </a:br>
            <a:r>
              <a:rPr lang="en-US" sz="2000" i="0" dirty="0">
                <a:effectLst/>
                <a:latin typeface="Times New Roman" panose="02020603050405020304" pitchFamily="18" charset="0"/>
                <a:cs typeface="Times New Roman" panose="02020603050405020304" pitchFamily="18" charset="0"/>
              </a:rPr>
              <a:t>exploration and conquest of the other islands of </a:t>
            </a:r>
            <a:br>
              <a:rPr lang="en-US" sz="2000" i="0" dirty="0">
                <a:effectLst/>
                <a:latin typeface="Times New Roman" panose="02020603050405020304" pitchFamily="18" charset="0"/>
                <a:cs typeface="Times New Roman" panose="02020603050405020304" pitchFamily="18" charset="0"/>
              </a:rPr>
            </a:br>
            <a:r>
              <a:rPr lang="en-US" sz="2000" i="0" dirty="0">
                <a:effectLst/>
                <a:latin typeface="Times New Roman" panose="02020603050405020304" pitchFamily="18" charset="0"/>
                <a:cs typeface="Times New Roman" panose="02020603050405020304" pitchFamily="18" charset="0"/>
              </a:rPr>
              <a:t>the West Indies and the </a:t>
            </a:r>
            <a:r>
              <a:rPr lang="en-US" sz="2000" i="0" strike="noStrike" dirty="0">
                <a:effectLst/>
                <a:latin typeface="Times New Roman" panose="02020603050405020304" pitchFamily="18" charset="0"/>
                <a:cs typeface="Times New Roman" panose="02020603050405020304" pitchFamily="18" charset="0"/>
              </a:rPr>
              <a:t>adjacent</a:t>
            </a:r>
            <a:r>
              <a:rPr lang="en-US" sz="2000" i="0" dirty="0">
                <a:effectLst/>
                <a:latin typeface="Times New Roman" panose="02020603050405020304" pitchFamily="18" charset="0"/>
                <a:cs typeface="Times New Roman" panose="02020603050405020304" pitchFamily="18" charset="0"/>
              </a:rPr>
              <a:t> mainland. </a:t>
            </a:r>
          </a:p>
          <a:p>
            <a:pPr marL="285750" indent="-285750">
              <a:buFont typeface="Arial" panose="020B0604020202020204" pitchFamily="34" charset="0"/>
              <a:buChar char="•"/>
            </a:pPr>
            <a:r>
              <a:rPr lang="en-US" sz="2000" i="0" dirty="0">
                <a:effectLst/>
                <a:latin typeface="Times New Roman" panose="02020603050405020304" pitchFamily="18" charset="0"/>
                <a:cs typeface="Times New Roman" panose="02020603050405020304" pitchFamily="18" charset="0"/>
              </a:rPr>
              <a:t>The colony prospered as the seat of government </a:t>
            </a:r>
            <a:br>
              <a:rPr lang="en-US" sz="2000" i="0" dirty="0">
                <a:effectLst/>
                <a:latin typeface="Times New Roman" panose="02020603050405020304" pitchFamily="18" charset="0"/>
                <a:cs typeface="Times New Roman" panose="02020603050405020304" pitchFamily="18" charset="0"/>
              </a:rPr>
            </a:br>
            <a:r>
              <a:rPr lang="en-US" sz="2000" i="0" dirty="0">
                <a:effectLst/>
                <a:latin typeface="Times New Roman" panose="02020603050405020304" pitchFamily="18" charset="0"/>
                <a:cs typeface="Times New Roman" panose="02020603050405020304" pitchFamily="18" charset="0"/>
              </a:rPr>
              <a:t>of the Spanish possessions in the Americas until </a:t>
            </a:r>
            <a:br>
              <a:rPr lang="en-US" sz="2000" i="0" dirty="0">
                <a:effectLst/>
                <a:latin typeface="Times New Roman" panose="02020603050405020304" pitchFamily="18" charset="0"/>
                <a:cs typeface="Times New Roman" panose="02020603050405020304" pitchFamily="18" charset="0"/>
              </a:rPr>
            </a:br>
            <a:r>
              <a:rPr lang="en-US" sz="2000" i="0" dirty="0">
                <a:effectLst/>
                <a:latin typeface="Times New Roman" panose="02020603050405020304" pitchFamily="18" charset="0"/>
                <a:cs typeface="Times New Roman" panose="02020603050405020304" pitchFamily="18" charset="0"/>
              </a:rPr>
              <a:t>the conquest of Mexico and Peru, after which </a:t>
            </a:r>
            <a:br>
              <a:rPr lang="en-US" sz="2000" i="0" dirty="0">
                <a:effectLst/>
                <a:latin typeface="Times New Roman" panose="02020603050405020304" pitchFamily="18" charset="0"/>
                <a:cs typeface="Times New Roman" panose="02020603050405020304" pitchFamily="18" charset="0"/>
              </a:rPr>
            </a:br>
            <a:r>
              <a:rPr lang="en-US" sz="2000" i="0" dirty="0">
                <a:effectLst/>
                <a:latin typeface="Times New Roman" panose="02020603050405020304" pitchFamily="18" charset="0"/>
                <a:cs typeface="Times New Roman" panose="02020603050405020304" pitchFamily="18" charset="0"/>
              </a:rPr>
              <a:t>its importance declined.</a:t>
            </a:r>
            <a:endParaRPr lang="en-US" sz="2000" dirty="0">
              <a:latin typeface="Times New Roman" panose="02020603050405020304" pitchFamily="18" charset="0"/>
              <a:cs typeface="Times New Roman" panose="02020603050405020304" pitchFamily="18" charset="0"/>
            </a:endParaRPr>
          </a:p>
        </p:txBody>
      </p:sp>
      <p:pic>
        <p:nvPicPr>
          <p:cNvPr id="3076" name="Picture 4" descr="Famavgvsta is an etching realized by George Braun (1541 – 1622) &#10;&#10;The state of preservation of the artwork is good.&#10;&#10;Interesting B/W etching on coeval paper, this artwork represents skilfully a detailed view of the city of &#10;&#10;Famavgvsta through">
            <a:extLst>
              <a:ext uri="{FF2B5EF4-FFF2-40B4-BE49-F238E27FC236}">
                <a16:creationId xmlns:a16="http://schemas.microsoft.com/office/drawing/2014/main" id="{BAB8751D-F878-BA46-8ABA-6A298BE0D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244" y="2449799"/>
            <a:ext cx="4639381" cy="326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70A7989-1FC3-A885-A146-8DFB058CE0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C8F722-A62C-BA52-5973-C1362D625C00}"/>
              </a:ext>
            </a:extLst>
          </p:cNvPr>
          <p:cNvSpPr txBox="1">
            <a:spLocks noGrp="1"/>
          </p:cNvSpPr>
          <p:nvPr>
            <p:ph type="title" idx="4294967295"/>
          </p:nvPr>
        </p:nvSpPr>
        <p:spPr>
          <a:xfrm>
            <a:off x="-1" y="88900"/>
            <a:ext cx="10068493"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Dominican Republic History </a:t>
            </a:r>
            <a:r>
              <a:rPr lang="en-US" sz="2800" b="1" dirty="0">
                <a:solidFill>
                  <a:schemeClr val="tx1"/>
                </a:solidFill>
                <a:latin typeface="Times New Roman" panose="02020603050405020304" pitchFamily="18" charset="0"/>
                <a:cs typeface="Times New Roman" panose="02020603050405020304" pitchFamily="18" charset="0"/>
              </a:rPr>
              <a:t>Cont.</a:t>
            </a:r>
          </a:p>
        </p:txBody>
      </p:sp>
      <p:sp>
        <p:nvSpPr>
          <p:cNvPr id="5" name="TextBox 4">
            <a:extLst>
              <a:ext uri="{FF2B5EF4-FFF2-40B4-BE49-F238E27FC236}">
                <a16:creationId xmlns:a16="http://schemas.microsoft.com/office/drawing/2014/main" id="{22A4AB1F-3C1F-7929-3237-0403937CFE30}"/>
              </a:ext>
            </a:extLst>
          </p:cNvPr>
          <p:cNvSpPr txBox="1"/>
          <p:nvPr/>
        </p:nvSpPr>
        <p:spPr>
          <a:xfrm>
            <a:off x="266308" y="869236"/>
            <a:ext cx="5038626" cy="3477875"/>
          </a:xfrm>
          <a:prstGeom prst="rect">
            <a:avLst/>
          </a:prstGeom>
          <a:noFill/>
        </p:spPr>
        <p:txBody>
          <a:bodyPr wrap="square">
            <a:spAutoFit/>
          </a:bodyPr>
          <a:lstStyle/>
          <a:p>
            <a:pPr marL="285750" indent="-285750">
              <a:buFont typeface="Arial" panose="020B0604020202020204" pitchFamily="34" charset="0"/>
              <a:buChar char="•"/>
            </a:pPr>
            <a:r>
              <a:rPr lang="en-US" sz="2000" b="0" i="0" dirty="0">
                <a:solidFill>
                  <a:srgbClr val="1A1A1A"/>
                </a:solidFill>
                <a:effectLst/>
                <a:latin typeface="Times New Roman" panose="02020603050405020304" pitchFamily="18" charset="0"/>
                <a:cs typeface="Times New Roman" panose="02020603050405020304" pitchFamily="18" charset="0"/>
              </a:rPr>
              <a:t>In 1586 </a:t>
            </a:r>
            <a:r>
              <a:rPr lang="en-US" sz="2000" b="0" i="0" dirty="0">
                <a:effectLst/>
                <a:latin typeface="Times New Roman" panose="02020603050405020304" pitchFamily="18" charset="0"/>
                <a:cs typeface="Times New Roman" panose="02020603050405020304" pitchFamily="18" charset="0"/>
              </a:rPr>
              <a:t>Sir Francis Drake</a:t>
            </a:r>
            <a:r>
              <a:rPr lang="en-US" sz="2000" b="0" i="0" dirty="0">
                <a:solidFill>
                  <a:srgbClr val="1A1A1A"/>
                </a:solidFill>
                <a:effectLst/>
                <a:latin typeface="Times New Roman" panose="02020603050405020304" pitchFamily="18" charset="0"/>
                <a:cs typeface="Times New Roman" panose="02020603050405020304" pitchFamily="18" charset="0"/>
              </a:rPr>
              <a:t>, the English buccaneer, sacked the city. In 1655 its inhabitants defeated a British force that had been sent to seize the city. .</a:t>
            </a:r>
            <a:endParaRPr lang="en-US" sz="2000" dirty="0">
              <a:solidFill>
                <a:srgbClr val="1A1A1A"/>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0" i="0" dirty="0">
                <a:solidFill>
                  <a:srgbClr val="1A1A1A"/>
                </a:solidFill>
                <a:effectLst/>
                <a:latin typeface="Times New Roman" panose="02020603050405020304" pitchFamily="18" charset="0"/>
                <a:cs typeface="Times New Roman" panose="02020603050405020304" pitchFamily="18" charset="0"/>
              </a:rPr>
              <a:t>From 1795 to 1809 Santo Domingo was under French domination, and then, after another brief Spanish period, it was conquered by invaders from </a:t>
            </a:r>
            <a:r>
              <a:rPr lang="en-US" sz="2000" b="0" i="0" dirty="0">
                <a:effectLst/>
                <a:latin typeface="Times New Roman" panose="02020603050405020304" pitchFamily="18" charset="0"/>
                <a:cs typeface="Times New Roman" panose="02020603050405020304" pitchFamily="18" charset="0"/>
              </a:rPr>
              <a:t>Haiti</a:t>
            </a:r>
            <a:r>
              <a:rPr lang="en-US" sz="2000" b="0" i="0" dirty="0">
                <a:solidFill>
                  <a:srgbClr val="1A1A1A"/>
                </a:solidFill>
                <a:effectLst/>
                <a:latin typeface="Times New Roman" panose="02020603050405020304" pitchFamily="18" charset="0"/>
                <a:cs typeface="Times New Roman" panose="02020603050405020304" pitchFamily="18" charset="0"/>
              </a:rPr>
              <a:t>, its neighbor to the west on Hispaniola. Independence was proclaimed in 1844, and Santo Domingo became the capital of</a:t>
            </a:r>
            <a:endParaRPr lang="en-US" sz="2000" dirty="0">
              <a:latin typeface="Times New Roman" panose="02020603050405020304" pitchFamily="18" charset="0"/>
              <a:cs typeface="Times New Roman" panose="02020603050405020304" pitchFamily="18" charset="0"/>
            </a:endParaRPr>
          </a:p>
        </p:txBody>
      </p:sp>
      <p:pic>
        <p:nvPicPr>
          <p:cNvPr id="4098" name="Picture 2" descr="The Arakkal Dynasty: Legend and Legacy | KochiPost">
            <a:extLst>
              <a:ext uri="{FF2B5EF4-FFF2-40B4-BE49-F238E27FC236}">
                <a16:creationId xmlns:a16="http://schemas.microsoft.com/office/drawing/2014/main" id="{6EFA6E76-30AF-BAAF-6B13-3DE1EDC72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934" y="1083727"/>
            <a:ext cx="4763559" cy="31757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81C695-5B90-28E8-615F-5EB2A561C089}"/>
              </a:ext>
            </a:extLst>
          </p:cNvPr>
          <p:cNvSpPr txBox="1"/>
          <p:nvPr/>
        </p:nvSpPr>
        <p:spPr>
          <a:xfrm>
            <a:off x="238027" y="4243414"/>
            <a:ext cx="9830466" cy="1323439"/>
          </a:xfrm>
          <a:prstGeom prst="rect">
            <a:avLst/>
          </a:prstGeom>
          <a:noFill/>
        </p:spPr>
        <p:txBody>
          <a:bodyPr wrap="square">
            <a:spAutoFit/>
          </a:bodyPr>
          <a:lstStyle/>
          <a:p>
            <a:r>
              <a:rPr lang="en-US" sz="2000" b="0" i="0" dirty="0">
                <a:solidFill>
                  <a:srgbClr val="1A1A1A"/>
                </a:solidFill>
                <a:effectLst/>
                <a:latin typeface="Times New Roman" panose="02020603050405020304" pitchFamily="18" charset="0"/>
                <a:cs typeface="Times New Roman" panose="02020603050405020304" pitchFamily="18" charset="0"/>
              </a:rPr>
              <a:t>     the new Dominican Republic until the republic’s annexation to Spain in 1861–65. </a:t>
            </a:r>
          </a:p>
          <a:p>
            <a:pPr marL="285750" indent="-285750">
              <a:buFont typeface="Arial" panose="020B0604020202020204" pitchFamily="34" charset="0"/>
              <a:buChar char="•"/>
            </a:pPr>
            <a:r>
              <a:rPr lang="en-US" sz="2000" b="0" i="0" dirty="0">
                <a:solidFill>
                  <a:srgbClr val="1A1A1A"/>
                </a:solidFill>
                <a:effectLst/>
                <a:latin typeface="Times New Roman" panose="02020603050405020304" pitchFamily="18" charset="0"/>
                <a:cs typeface="Times New Roman" panose="02020603050405020304" pitchFamily="18" charset="0"/>
              </a:rPr>
              <a:t>The city has been the Dominican capital since the restoration of independence in 1865. </a:t>
            </a:r>
          </a:p>
          <a:p>
            <a:pPr marL="285750" indent="-285750">
              <a:buFont typeface="Arial" panose="020B0604020202020204" pitchFamily="34" charset="0"/>
              <a:buChar char="•"/>
            </a:pPr>
            <a:r>
              <a:rPr lang="en-US" sz="2000" b="0" i="0" dirty="0">
                <a:solidFill>
                  <a:srgbClr val="1A1A1A"/>
                </a:solidFill>
                <a:effectLst/>
                <a:latin typeface="Times New Roman" panose="02020603050405020304" pitchFamily="18" charset="0"/>
                <a:cs typeface="Times New Roman" panose="02020603050405020304" pitchFamily="18" charset="0"/>
              </a:rPr>
              <a:t>The city’s name, officially changed in 1936 to Ciudad Trujillo in honor of the </a:t>
            </a:r>
            <a:r>
              <a:rPr lang="en-US" sz="2000" b="0" i="0" dirty="0">
                <a:effectLst/>
                <a:latin typeface="Times New Roman" panose="02020603050405020304" pitchFamily="18" charset="0"/>
                <a:cs typeface="Times New Roman" panose="02020603050405020304" pitchFamily="18" charset="0"/>
              </a:rPr>
              <a:t>dictator</a:t>
            </a:r>
            <a:r>
              <a:rPr lang="en-US" sz="2000" b="0" i="0" dirty="0">
                <a:solidFill>
                  <a:srgbClr val="1A1A1A"/>
                </a:solidFill>
                <a:effectLst/>
                <a:latin typeface="Times New Roman" panose="02020603050405020304" pitchFamily="18" charset="0"/>
                <a:cs typeface="Times New Roman" panose="02020603050405020304" pitchFamily="18" charset="0"/>
              </a:rPr>
              <a:t> </a:t>
            </a:r>
            <a:r>
              <a:rPr lang="en-US" sz="2000" b="0" i="0" dirty="0">
                <a:effectLst/>
                <a:latin typeface="Times New Roman" panose="02020603050405020304" pitchFamily="18" charset="0"/>
                <a:cs typeface="Times New Roman" panose="02020603050405020304" pitchFamily="18" charset="0"/>
              </a:rPr>
              <a:t>Rafael Trujillo</a:t>
            </a:r>
            <a:r>
              <a:rPr lang="en-US" sz="2000" b="0" i="0" dirty="0">
                <a:solidFill>
                  <a:srgbClr val="1A1A1A"/>
                </a:solidFill>
                <a:effectLst/>
                <a:latin typeface="Times New Roman" panose="02020603050405020304" pitchFamily="18" charset="0"/>
                <a:cs typeface="Times New Roman" panose="02020603050405020304" pitchFamily="18" charset="0"/>
              </a:rPr>
              <a:t>, was restored after his </a:t>
            </a:r>
            <a:r>
              <a:rPr lang="en-US" sz="2000" b="0" i="0" dirty="0">
                <a:effectLst/>
                <a:latin typeface="Times New Roman" panose="02020603050405020304" pitchFamily="18" charset="0"/>
                <a:cs typeface="Times New Roman" panose="02020603050405020304" pitchFamily="18" charset="0"/>
              </a:rPr>
              <a:t>assassination</a:t>
            </a:r>
            <a:r>
              <a:rPr lang="en-US" sz="2000" b="0" i="0" dirty="0">
                <a:solidFill>
                  <a:srgbClr val="1A1A1A"/>
                </a:solidFill>
                <a:effectLst/>
                <a:latin typeface="Times New Roman" panose="02020603050405020304" pitchFamily="18" charset="0"/>
                <a:cs typeface="Times New Roman" panose="02020603050405020304" pitchFamily="18" charset="0"/>
              </a:rPr>
              <a:t> in 1961</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3347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0FF9CE4-DBDE-5C00-A651-D07EB5543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A777A4-35A1-8EC7-1CEC-964AD9FC75B6}"/>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chemeClr val="tx1"/>
                </a:solidFill>
                <a:latin typeface="Times New Roman" panose="02020603050405020304" pitchFamily="18" charset="0"/>
                <a:cs typeface="Times New Roman" panose="02020603050405020304" pitchFamily="18" charset="0"/>
              </a:rPr>
              <a:t>About Santo Domingo</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281023E-4E10-C728-EE1E-A59BF1E4F89A}"/>
              </a:ext>
            </a:extLst>
          </p:cNvPr>
          <p:cNvSpPr txBox="1"/>
          <p:nvPr/>
        </p:nvSpPr>
        <p:spPr>
          <a:xfrm>
            <a:off x="113122" y="846031"/>
            <a:ext cx="9869864" cy="4062651"/>
          </a:xfrm>
          <a:prstGeom prst="rect">
            <a:avLst/>
          </a:prstGeom>
          <a:noFill/>
        </p:spPr>
        <p:txBody>
          <a:bodyPr wrap="square">
            <a:spAutoFit/>
          </a:bodyPr>
          <a:lstStyle/>
          <a:p>
            <a:pPr marL="342900" indent="-342900">
              <a:buFont typeface="Arial" panose="020B0604020202020204" pitchFamily="34" charset="0"/>
              <a:buChar char="•"/>
            </a:pPr>
            <a:r>
              <a:rPr lang="en-US" sz="2000" b="0" i="0" dirty="0">
                <a:solidFill>
                  <a:srgbClr val="000000"/>
                </a:solidFill>
                <a:effectLst/>
                <a:latin typeface="-apple-system"/>
              </a:rPr>
              <a:t>Santo Domingo is the capital city of the island of the </a:t>
            </a:r>
            <a:r>
              <a:rPr lang="en-US" sz="2000" b="0" i="0" dirty="0">
                <a:effectLst/>
                <a:latin typeface="-apple-system"/>
              </a:rPr>
              <a:t>Dominican Republic</a:t>
            </a:r>
            <a:r>
              <a:rPr lang="en-US" sz="2000" b="0" i="0" dirty="0">
                <a:solidFill>
                  <a:srgbClr val="000000"/>
                </a:solidFill>
                <a:effectLst/>
                <a:latin typeface="-apple-system"/>
              </a:rPr>
              <a:t>. Walking tours are available </a:t>
            </a:r>
            <a:r>
              <a:rPr lang="en-US" sz="2000" b="0" i="0">
                <a:solidFill>
                  <a:srgbClr val="000000"/>
                </a:solidFill>
                <a:effectLst/>
                <a:latin typeface="-apple-system"/>
              </a:rPr>
              <a:t>in The Colonial </a:t>
            </a:r>
            <a:r>
              <a:rPr lang="en-US" sz="2000" b="0" i="0" dirty="0">
                <a:solidFill>
                  <a:srgbClr val="000000"/>
                </a:solidFill>
                <a:effectLst/>
                <a:latin typeface="-apple-system"/>
              </a:rPr>
              <a:t>City, offering visitors a glimpse of life in the historic area, once visited by the pioneers of American exploration. You should plan on about three hours for the tour.</a:t>
            </a:r>
          </a:p>
          <a:p>
            <a:pPr marL="342900" indent="-342900">
              <a:buFont typeface="Arial" panose="020B0604020202020204" pitchFamily="34" charset="0"/>
              <a:buChar char="•"/>
            </a:pPr>
            <a:r>
              <a:rPr lang="en-US" sz="2000" b="0" i="0" dirty="0">
                <a:solidFill>
                  <a:srgbClr val="000000"/>
                </a:solidFill>
                <a:effectLst/>
                <a:latin typeface="-apple-system"/>
              </a:rPr>
              <a:t>The Colonial City stretches one square mile and is chock full of historical sites and architecture. </a:t>
            </a:r>
          </a:p>
          <a:p>
            <a:pPr marL="342900" indent="-342900">
              <a:buFont typeface="Arial" panose="020B0604020202020204" pitchFamily="34" charset="0"/>
              <a:buChar char="•"/>
            </a:pPr>
            <a:r>
              <a:rPr lang="en-US" sz="2000" b="0" i="0" dirty="0">
                <a:solidFill>
                  <a:srgbClr val="000000"/>
                </a:solidFill>
                <a:effectLst/>
                <a:latin typeface="-apple-system"/>
              </a:rPr>
              <a:t>Founded in 1498, it is the one and only World Heritage Site found in the country.</a:t>
            </a:r>
          </a:p>
          <a:p>
            <a:pPr marL="342900" indent="-342900">
              <a:buFont typeface="Arial" panose="020B0604020202020204" pitchFamily="34" charset="0"/>
              <a:buChar char="•"/>
            </a:pPr>
            <a:r>
              <a:rPr lang="en-US" sz="2000" b="0" i="0" dirty="0">
                <a:solidFill>
                  <a:srgbClr val="000000"/>
                </a:solidFill>
                <a:effectLst/>
                <a:latin typeface="-apple-system"/>
              </a:rPr>
              <a:t>You can see palaces, forts, plazas, and churches, just to name a few. The city’s main street, Calle Das Lamas, is the oldest in the New World. </a:t>
            </a:r>
          </a:p>
          <a:p>
            <a:pPr marL="342900" indent="-342900">
              <a:buFont typeface="Arial" panose="020B0604020202020204" pitchFamily="34" charset="0"/>
              <a:buChar char="•"/>
            </a:pPr>
            <a:r>
              <a:rPr lang="en-US" sz="2000" b="0" i="0" dirty="0">
                <a:solidFill>
                  <a:srgbClr val="000000"/>
                </a:solidFill>
                <a:effectLst/>
                <a:latin typeface="-apple-system"/>
              </a:rPr>
              <a:t>Santo Domingo, once known as Ciudad Trujillo, is home to the first cathedral, hospital, customs house, and university in the Americas. </a:t>
            </a:r>
          </a:p>
          <a:p>
            <a:pPr marL="342900" indent="-342900">
              <a:buFont typeface="Arial" panose="020B0604020202020204" pitchFamily="34" charset="0"/>
              <a:buChar char="•"/>
            </a:pPr>
            <a:endParaRPr lang="en-US" sz="2000" b="0" i="0" dirty="0">
              <a:solidFill>
                <a:srgbClr val="000000"/>
              </a:solidFill>
              <a:effectLst/>
              <a:latin typeface="-apple-system"/>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613248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242360"/>
            <a:ext cx="10080625" cy="762354"/>
          </a:xfrm>
          <a:prstGeom prst="rect">
            <a:avLst/>
          </a:prstGeom>
        </p:spPr>
        <p:txBody>
          <a:bodyPr vert="horz"/>
          <a:lstStyle/>
          <a:p>
            <a:pPr lvl="0" algn="ctr" rtl="0"/>
            <a:r>
              <a:rPr lang="en-US" sz="4000" b="1" dirty="0">
                <a:solidFill>
                  <a:srgbClr val="000000"/>
                </a:solidFill>
                <a:latin typeface="Times New Roman" panose="02020603050405020304" pitchFamily="18" charset="0"/>
                <a:cs typeface="Times New Roman" panose="02020603050405020304" pitchFamily="18" charset="0"/>
              </a:rPr>
              <a:t>Area Map of the Dominican Republic</a:t>
            </a:r>
          </a:p>
        </p:txBody>
      </p:sp>
      <p:pic>
        <p:nvPicPr>
          <p:cNvPr id="4" name="Picture 3" descr="A map of the world&#10;&#10;Description automatically generated">
            <a:extLst>
              <a:ext uri="{FF2B5EF4-FFF2-40B4-BE49-F238E27FC236}">
                <a16:creationId xmlns:a16="http://schemas.microsoft.com/office/drawing/2014/main" id="{3ADFD167-6E9D-285D-1700-57793590F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1064"/>
            <a:ext cx="10080624" cy="4649486"/>
          </a:xfrm>
          <a:prstGeom prst="rect">
            <a:avLst/>
          </a:prstGeom>
        </p:spPr>
      </p:pic>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1011</TotalTime>
  <Words>2801</Words>
  <Application>Microsoft Office PowerPoint</Application>
  <PresentationFormat>Custom</PresentationFormat>
  <Paragraphs>184</Paragraphs>
  <Slides>28</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-apple-system</vt:lpstr>
      <vt:lpstr>Arial</vt:lpstr>
      <vt:lpstr>Calibri</vt:lpstr>
      <vt:lpstr>Liberation Sans</vt:lpstr>
      <vt:lpstr>Roboto</vt:lpstr>
      <vt:lpstr>Times New Roman</vt:lpstr>
      <vt:lpstr>Trip Sans VF</vt:lpstr>
      <vt:lpstr>var(--font-secondary)</vt:lpstr>
      <vt:lpstr>Wingdings</vt:lpstr>
      <vt:lpstr>Default</vt:lpstr>
      <vt:lpstr>Santo Domingo  Dominican Republic Presented by Marc Silver</vt:lpstr>
      <vt:lpstr>What I Will Cover</vt:lpstr>
      <vt:lpstr>My Port Philosophy</vt:lpstr>
      <vt:lpstr>PowerPoint Presentation</vt:lpstr>
      <vt:lpstr>PowerPoint Presentation</vt:lpstr>
      <vt:lpstr>Dominican Republic History</vt:lpstr>
      <vt:lpstr>Dominican Republic History Cont.</vt:lpstr>
      <vt:lpstr>About Santo Domingo</vt:lpstr>
      <vt:lpstr>Area Map of the Dominican Republic</vt:lpstr>
      <vt:lpstr>Map of Santo Domingo</vt:lpstr>
      <vt:lpstr>Santo Domingo Subway </vt:lpstr>
      <vt:lpstr>Ride Shares &amp; Taxis</vt:lpstr>
      <vt:lpstr>Santo Domingo Bus System </vt:lpstr>
      <vt:lpstr>Santo Domingo Bus Sysem </vt:lpstr>
      <vt:lpstr>Shared Taxis or Conchos</vt:lpstr>
      <vt:lpstr>Minibuses - Guaguas</vt:lpstr>
      <vt:lpstr>Santo Domingo Motor Bikes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127</cp:revision>
  <dcterms:created xsi:type="dcterms:W3CDTF">2023-03-25T21:24:27Z</dcterms:created>
  <dcterms:modified xsi:type="dcterms:W3CDTF">2024-08-22T00:46:42Z</dcterms:modified>
</cp:coreProperties>
</file>