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256" r:id="rId2"/>
    <p:sldId id="273" r:id="rId3"/>
    <p:sldId id="257" r:id="rId4"/>
    <p:sldId id="274" r:id="rId5"/>
    <p:sldId id="258" r:id="rId6"/>
    <p:sldId id="279" r:id="rId7"/>
    <p:sldId id="276" r:id="rId8"/>
    <p:sldId id="260" r:id="rId9"/>
    <p:sldId id="277" r:id="rId10"/>
    <p:sldId id="261" r:id="rId11"/>
    <p:sldId id="286" r:id="rId12"/>
    <p:sldId id="264" r:id="rId13"/>
    <p:sldId id="265" r:id="rId14"/>
    <p:sldId id="266" r:id="rId15"/>
    <p:sldId id="280" r:id="rId16"/>
    <p:sldId id="278" r:id="rId17"/>
    <p:sldId id="282" r:id="rId18"/>
    <p:sldId id="268" r:id="rId19"/>
    <p:sldId id="283" r:id="rId20"/>
    <p:sldId id="284" r:id="rId21"/>
    <p:sldId id="267" r:id="rId22"/>
    <p:sldId id="272" r:id="rId2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82" d="100"/>
          <a:sy n="82" d="100"/>
        </p:scale>
        <p:origin x="11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14</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15</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3663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05202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04007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11BB7-1F7C-4D3A-B71A-9F445C328810}" type="slidenum">
              <a:rPr lang="en-US" smtClean="0"/>
              <a:t>21</a:t>
            </a:fld>
            <a:endParaRPr lang="en-US"/>
          </a:p>
        </p:txBody>
      </p:sp>
    </p:spTree>
    <p:extLst>
      <p:ext uri="{BB962C8B-B14F-4D97-AF65-F5344CB8AC3E}">
        <p14:creationId xmlns:p14="http://schemas.microsoft.com/office/powerpoint/2010/main" val="331784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3792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09226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DE8A-E5C2-2DCC-A676-A5A090C34EB0}"/>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4DC5A1B4-C719-1466-B017-FB6F122B037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DE6CB557-A787-ACA5-12A6-E3C81CE983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E2CB3DB-C3BD-7143-C72D-D7A0BA79FD4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35F7FBD-69C8-67B3-5EDC-A85221D5E6A0}"/>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230990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E5E0-F3F0-3F12-4133-0FB7E7FF5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F22A53-87D9-1994-5F46-9C033B5BE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76A9-41A6-E1B7-56A2-0095993D64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6928C03-221B-8384-ADF0-997D86DD373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3B83D7C-09D4-E15B-99ED-A5F67A6E0394}"/>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98150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31F61-5655-F793-E878-8520CAD73A02}"/>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D0897-1DC3-7A58-5A80-06C80A34B17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51183-F652-2D5F-D876-43DC220FFDB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D92863E-F1BC-CAAC-F55E-F67C59442307}"/>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FEAEA9-71F8-E595-6800-6C8F078BF4C4}"/>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23365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94FE-5659-AABC-53A1-3A5DED0B2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CC1D5-5FA2-B7C8-7375-E40CAE94A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55AF1-C34C-23AF-4DD3-E85294BC9C9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A6A3026-15C0-D594-B18F-D2467650F9D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5D18FF5-616B-4B32-61D1-59C6E6950829}"/>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361034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101A-EF5D-1B46-AF64-E084802056F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E65BA15-99DF-17BE-702A-6C5177B174E3}"/>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C2B17-0472-D0F2-5A1D-3B608945548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7091E19-2680-EE4F-3073-3325F33C081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EB1910D-24F6-704E-71C1-22BFC1EA28AB}"/>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38464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267C-5652-0B9E-F5C1-88E84647F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7B90E-7C1D-15E9-2293-06DF7B8208D1}"/>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6A5E2-DED4-5CC7-681A-40D91E90BC4F}"/>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2F3BE-1B4C-0628-F4EA-F50C4B2AFA14}"/>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96224E6-EAC3-E1A6-7B89-7287D78084E1}"/>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F9C12A6-2DEA-D496-7989-BB628E86E43A}"/>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07349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7484-D962-7CCD-AADF-1F986A0196E2}"/>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3AD47-E932-EC4D-633A-E1443C95B253}"/>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65955B3F-795E-D050-C8BF-F4CEFD8BB03C}"/>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6F78F-C3AB-81BC-7EA3-E249A5FAF578}"/>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4A979CD5-D7D5-E513-E42C-2C6161FF948F}"/>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2665D-6285-972C-73E1-C1DEE19C467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2739B2CA-FA10-D206-E8D9-66C77789430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9174D415-A801-8B7B-7EED-9CD8A2B55F32}"/>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411026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DB10-51CE-C888-37F8-5EBB80066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E2C4C-4A77-9B64-3F59-6B750C95F8B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B1A7AAEB-A9CA-5C89-1DBB-057ECF1A7D9D}"/>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722ABFE3-75E6-6F76-FB6A-9197A6C3A9B5}"/>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7325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EFF96-15A5-09D8-754C-2389057C806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7D05789B-B391-C9DC-DE67-36FAF81CD951}"/>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04917B49-9051-A959-A77B-D768A49015D0}"/>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8500753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33B0-4698-56E6-E5D0-2671D6E4C0F2}"/>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EAD752EE-BC6C-B062-6D15-BBBAEE7C68ED}"/>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E2AE30-F7CD-C06C-82A6-6DB9174F1B16}"/>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9D2F7D1-49C4-A310-6AFF-59022A743A0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95EFDF2-A582-B423-0835-14C939CD568F}"/>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B9A5CDF1-FBFB-9F80-F338-FA50ADC83EE2}"/>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7102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ACE7-472C-2E53-79C2-858CB76B0241}"/>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25BBBBE1-5FF1-AF89-C74B-3E46494BD963}"/>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ECC04E7E-F4CD-0713-B21A-D5E750CD07F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C5F72FCF-88CE-F834-FEAD-0192F24D00F2}"/>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80ABF349-3E99-9592-1109-2F569046744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4F40B83-F3C2-B00F-A498-16442311ED83}"/>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361020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5F741-0B4F-22F4-4AB4-80CE07CF96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3AB00-5764-408A-89A8-C97927CCCC5A}"/>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B93C4-32A3-6E66-8EC0-E8BE008B79E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pPr lvl="0"/>
            <a:endParaRPr lang="en-US"/>
          </a:p>
        </p:txBody>
      </p:sp>
      <p:sp>
        <p:nvSpPr>
          <p:cNvPr id="5" name="Footer Placeholder 4">
            <a:extLst>
              <a:ext uri="{FF2B5EF4-FFF2-40B4-BE49-F238E27FC236}">
                <a16:creationId xmlns:a16="http://schemas.microsoft.com/office/drawing/2014/main" id="{3A71EA2E-233A-901D-1A97-077049E74B4E}"/>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pPr lvl="0"/>
            <a:endParaRPr lang="en-US"/>
          </a:p>
        </p:txBody>
      </p:sp>
      <p:sp>
        <p:nvSpPr>
          <p:cNvPr id="6" name="Slide Number Placeholder 5">
            <a:extLst>
              <a:ext uri="{FF2B5EF4-FFF2-40B4-BE49-F238E27FC236}">
                <a16:creationId xmlns:a16="http://schemas.microsoft.com/office/drawing/2014/main" id="{06DF2E78-BC80-C88B-1EAD-32E08D88EAC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5575398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4648200" cy="3606800"/>
          </a:xfrm>
        </p:spPr>
        <p:txBody>
          <a:bodyPr vert="horz" lIns="91440" tIns="45720" rIns="91440" bIns="45720" rtlCol="0" anchor="ctr">
            <a:normAutofit/>
          </a:bodyPr>
          <a:lstStyle/>
          <a:p>
            <a:pPr lvl="0" algn="ctr" defTabSz="457200"/>
            <a:r>
              <a:rPr lang="en-US" sz="5400" b="0" i="0" kern="1200" dirty="0">
                <a:latin typeface="Times New Roman" panose="02020603050405020304" pitchFamily="18" charset="0"/>
                <a:cs typeface="Times New Roman" panose="02020603050405020304" pitchFamily="18" charset="0"/>
              </a:rPr>
              <a:t>Santarem, Brazil</a:t>
            </a:r>
            <a:br>
              <a:rPr lang="en-US" sz="5400" b="0" i="0" kern="1200" dirty="0">
                <a:latin typeface="Times New Roman" panose="02020603050405020304" pitchFamily="18" charset="0"/>
                <a:cs typeface="Times New Roman" panose="02020603050405020304" pitchFamily="18" charset="0"/>
              </a:rPr>
            </a:br>
            <a:r>
              <a:rPr lang="en-US" sz="2800" b="0" i="0" kern="1200" dirty="0">
                <a:latin typeface="Times New Roman" panose="02020603050405020304" pitchFamily="18" charset="0"/>
                <a:cs typeface="Times New Roman" panose="02020603050405020304" pitchFamily="18" charset="0"/>
              </a:rPr>
              <a:t>Presented by</a:t>
            </a:r>
            <a:br>
              <a:rPr lang="en-US" sz="2800" b="0" i="0" kern="1200" dirty="0">
                <a:latin typeface="Times New Roman" panose="02020603050405020304" pitchFamily="18" charset="0"/>
                <a:cs typeface="Times New Roman" panose="02020603050405020304" pitchFamily="18" charset="0"/>
              </a:rPr>
            </a:br>
            <a:r>
              <a:rPr lang="en-US" sz="4400" b="0" i="0" kern="1200" dirty="0">
                <a:latin typeface="Times New Roman" panose="02020603050405020304" pitchFamily="18" charset="0"/>
                <a:cs typeface="Times New Roman" panose="02020603050405020304" pitchFamily="18" charset="0"/>
              </a:rPr>
              <a:t>Marc Silver</a:t>
            </a:r>
          </a:p>
        </p:txBody>
      </p:sp>
      <p:pic>
        <p:nvPicPr>
          <p:cNvPr id="1026" name="Picture 2" descr="Brazil Flag HD Wallpapers - Wallpaper Cave">
            <a:extLst>
              <a:ext uri="{FF2B5EF4-FFF2-40B4-BE49-F238E27FC236}">
                <a16:creationId xmlns:a16="http://schemas.microsoft.com/office/drawing/2014/main" id="{E9B33078-286D-89AC-E661-28A27FD24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75" y="1031875"/>
            <a:ext cx="5518250" cy="3449027"/>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4805465" y="112886"/>
            <a:ext cx="5272640" cy="1683391"/>
          </a:xfrm>
        </p:spPr>
        <p:txBody>
          <a:bodyPr vert="horz" lIns="91440" tIns="45720" rIns="91440" bIns="45720" rtlCol="0" anchor="ctr">
            <a:normAutofit/>
          </a:bodyPr>
          <a:lstStyle/>
          <a:p>
            <a:pPr algn="ctr" defTabSz="914400"/>
            <a:r>
              <a:rPr lang="en-US" sz="4400" b="1" i="0" dirty="0">
                <a:latin typeface="Times New Roman" panose="02020603050405020304" pitchFamily="18" charset="0"/>
                <a:cs typeface="Times New Roman" panose="02020603050405020304" pitchFamily="18" charset="0"/>
              </a:rPr>
              <a:t>Santarem City Bus</a:t>
            </a:r>
            <a:endParaRPr lang="en-US" sz="4400" b="1" dirty="0">
              <a:latin typeface="Times New Roman" panose="02020603050405020304" pitchFamily="18" charset="0"/>
              <a:cs typeface="Times New Roman" panose="02020603050405020304" pitchFamily="18" charset="0"/>
            </a:endParaRPr>
          </a:p>
        </p:txBody>
      </p:sp>
      <p:pic>
        <p:nvPicPr>
          <p:cNvPr id="11" name="Picture 10" descr="A bus on the street&#10;&#10;Description automatically generated">
            <a:extLst>
              <a:ext uri="{FF2B5EF4-FFF2-40B4-BE49-F238E27FC236}">
                <a16:creationId xmlns:a16="http://schemas.microsoft.com/office/drawing/2014/main" id="{439259ED-8461-9FCD-1F07-2678059BA806}"/>
              </a:ext>
            </a:extLst>
          </p:cNvPr>
          <p:cNvPicPr>
            <a:picLocks noChangeAspect="1"/>
          </p:cNvPicPr>
          <p:nvPr/>
        </p:nvPicPr>
        <p:blipFill rotWithShape="1">
          <a:blip r:embed="rId3">
            <a:extLst>
              <a:ext uri="{28A0092B-C50C-407E-A947-70E740481C1C}">
                <a14:useLocalDpi xmlns:a14="http://schemas.microsoft.com/office/drawing/2010/main" val="0"/>
              </a:ext>
            </a:extLst>
          </a:blip>
          <a:srcRect l="24874" r="13811"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C19CD852-0FD3-BA58-439C-370BDEB8F206}"/>
              </a:ext>
            </a:extLst>
          </p:cNvPr>
          <p:cNvSpPr txBox="1"/>
          <p:nvPr/>
        </p:nvSpPr>
        <p:spPr>
          <a:xfrm>
            <a:off x="5057319" y="1430215"/>
            <a:ext cx="4883850" cy="4127449"/>
          </a:xfrm>
          <a:prstGeom prst="rect">
            <a:avLst/>
          </a:prstGeom>
        </p:spPr>
        <p:txBody>
          <a:bodyPr vert="horz" lIns="91440" tIns="45720" rIns="91440" bIns="45720" rtlCol="0">
            <a:normAutofit/>
          </a:bodyPr>
          <a:lstStyle/>
          <a:p>
            <a:pPr marL="342900" marR="0" lvl="0" indent="-342900" fontAlgn="base">
              <a:lnSpc>
                <a:spcPct val="90000"/>
              </a:lnSpc>
              <a:spcBef>
                <a:spcPct val="0"/>
              </a:spcBef>
              <a:spcAft>
                <a:spcPts val="600"/>
              </a:spcAft>
              <a:buClrTx/>
              <a:buSzTx/>
              <a:buFont typeface="Arial" panose="020B0604020202020204" pitchFamily="34" charset="0"/>
              <a:buChar char="•"/>
              <a:tabLst/>
            </a:pPr>
            <a:r>
              <a:rPr lang="en-US" sz="2400" b="1" i="0" dirty="0">
                <a:latin typeface="Times New Roman" panose="02020603050405020304" pitchFamily="18" charset="0"/>
                <a:cs typeface="Times New Roman" panose="02020603050405020304" pitchFamily="18" charset="0"/>
              </a:rPr>
              <a:t>Santarem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has a very simple and inexpensive bus system</a:t>
            </a:r>
            <a:r>
              <a:rPr lang="en-US" altLang="en-US" sz="2400" dirty="0">
                <a:latin typeface="Times New Roman" panose="02020603050405020304" pitchFamily="18" charset="0"/>
                <a:cs typeface="Times New Roman" panose="02020603050405020304" pitchFamily="18" charset="0"/>
              </a:rPr>
              <a:t> with many bus routes.  Traveling north and south along the Malecon makes it easy to reach not just the beaches but also the malls and shopping centers.</a:t>
            </a:r>
          </a:p>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Traveling by bus is safe and is an interesting experience if you like to mingle with the locals. </a:t>
            </a:r>
          </a:p>
          <a:p>
            <a:pPr indent="-228600">
              <a:lnSpc>
                <a:spcPct val="90000"/>
              </a:lnSpc>
              <a:spcAft>
                <a:spcPts val="600"/>
              </a:spcAft>
              <a:buFont typeface="Arial" panose="020B0604020202020204" pitchFamily="34" charset="0"/>
              <a:buChar char="•"/>
            </a:pPr>
            <a:endParaRPr lang="en-US" sz="1600" dirty="0"/>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66E7A9FB-6E43-417A-BC0C-ECC01730E3CF}" type="slidenum">
              <a:rPr lang="en-US" sz="1200">
                <a:solidFill>
                  <a:prstClr val="black">
                    <a:tint val="75000"/>
                  </a:prstClr>
                </a:solidFill>
                <a:latin typeface="Calibri" panose="020F0502020204030204"/>
              </a:rPr>
              <a:pPr>
                <a:spcAft>
                  <a:spcPts val="600"/>
                </a:spcAft>
                <a:defRPr/>
              </a:pPr>
              <a:t>10</a:t>
            </a:fld>
            <a:endParaRPr lang="en-US" sz="1200">
              <a:solidFill>
                <a:prstClr val="black">
                  <a:tint val="75000"/>
                </a:prstClr>
              </a:solidFill>
              <a:latin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693043" y="0"/>
            <a:ext cx="4341909" cy="1332689"/>
          </a:xfrm>
        </p:spPr>
        <p:txBody>
          <a:bodyPr vert="horz" lIns="91440" tIns="45720" rIns="91440" bIns="45720" rtlCol="0" anchor="ctr">
            <a:normAutofit/>
          </a:bodyPr>
          <a:lstStyle/>
          <a:p>
            <a:pPr algn="ctr" defTabSz="914400"/>
            <a:r>
              <a:rPr lang="en-US" sz="4400" b="1" i="0" dirty="0">
                <a:latin typeface="Times New Roman" panose="02020603050405020304" pitchFamily="18" charset="0"/>
                <a:cs typeface="Times New Roman" panose="02020603050405020304" pitchFamily="18" charset="0"/>
              </a:rPr>
              <a:t>Santarem, Brazil</a:t>
            </a:r>
            <a:r>
              <a:rPr lang="en-US" sz="4400" b="1" dirty="0">
                <a:latin typeface="Times New Roman" panose="02020603050405020304" pitchFamily="18" charset="0"/>
                <a:cs typeface="Times New Roman" panose="02020603050405020304" pitchFamily="18" charset="0"/>
              </a:rPr>
              <a:t> Transportation </a:t>
            </a:r>
          </a:p>
        </p:txBody>
      </p:sp>
      <p:sp>
        <p:nvSpPr>
          <p:cNvPr id="4" name="TextBox 3">
            <a:extLst>
              <a:ext uri="{FF2B5EF4-FFF2-40B4-BE49-F238E27FC236}">
                <a16:creationId xmlns:a16="http://schemas.microsoft.com/office/drawing/2014/main" id="{C19CD852-0FD3-BA58-439C-370BDEB8F206}"/>
              </a:ext>
            </a:extLst>
          </p:cNvPr>
          <p:cNvSpPr txBox="1"/>
          <p:nvPr/>
        </p:nvSpPr>
        <p:spPr>
          <a:xfrm>
            <a:off x="243191" y="1332689"/>
            <a:ext cx="5233481" cy="4863830"/>
          </a:xfrm>
          <a:prstGeom prst="rect">
            <a:avLst/>
          </a:prstGeom>
        </p:spPr>
        <p:txBody>
          <a:bodyPr vert="horz" lIns="91440" tIns="45720" rIns="91440" bIns="45720" rtlCol="0">
            <a:normAutofit fontScale="25000" lnSpcReduction="20000"/>
          </a:bodyPr>
          <a:lstStyle/>
          <a:p>
            <a:pPr marL="171450" indent="-171450">
              <a:lnSpc>
                <a:spcPct val="120000"/>
              </a:lnSpc>
              <a:spcAft>
                <a:spcPts val="600"/>
              </a:spcAft>
              <a:buFont typeface="Arial" panose="020B0604020202020204" pitchFamily="34" charset="0"/>
              <a:buChar char="•"/>
            </a:pPr>
            <a:r>
              <a:rPr lang="en-US" sz="7200" b="0" i="0" dirty="0">
                <a:effectLst/>
                <a:latin typeface="Times New Roman" panose="02020603050405020304" pitchFamily="18" charset="0"/>
                <a:cs typeface="Times New Roman" panose="02020603050405020304" pitchFamily="18" charset="0"/>
              </a:rPr>
              <a:t>Taxis in </a:t>
            </a:r>
            <a:r>
              <a:rPr lang="en-US" sz="7200" b="1" i="0" dirty="0">
                <a:latin typeface="Times New Roman" panose="02020603050405020304" pitchFamily="18" charset="0"/>
                <a:cs typeface="Times New Roman" panose="02020603050405020304" pitchFamily="18" charset="0"/>
              </a:rPr>
              <a:t>Santarem</a:t>
            </a:r>
            <a:r>
              <a:rPr lang="en-US" sz="7200" b="0" i="0" dirty="0">
                <a:effectLst/>
                <a:latin typeface="Times New Roman" panose="02020603050405020304" pitchFamily="18" charset="0"/>
                <a:cs typeface="Times New Roman" panose="02020603050405020304" pitchFamily="18" charset="0"/>
              </a:rPr>
              <a:t> are plentiful. Taxis can be very reasonable, as long as you ask the price BEFORE you get in. </a:t>
            </a:r>
          </a:p>
          <a:p>
            <a:pPr marL="171450" indent="-171450">
              <a:lnSpc>
                <a:spcPct val="120000"/>
              </a:lnSpc>
              <a:spcAft>
                <a:spcPts val="600"/>
              </a:spcAft>
              <a:buFont typeface="Arial" panose="020B0604020202020204" pitchFamily="34" charset="0"/>
              <a:buChar char="•"/>
            </a:pPr>
            <a:r>
              <a:rPr lang="en-US" sz="7200" b="0" i="0" dirty="0">
                <a:effectLst/>
                <a:latin typeface="Times New Roman" panose="02020603050405020304" pitchFamily="18" charset="0"/>
                <a:cs typeface="Times New Roman" panose="02020603050405020304" pitchFamily="18" charset="0"/>
              </a:rPr>
              <a:t>Fares are fixed by zones; rates for trips in town and to more distant points posted at local hotels. </a:t>
            </a:r>
          </a:p>
          <a:p>
            <a:pPr marL="171450" indent="-171450">
              <a:lnSpc>
                <a:spcPct val="120000"/>
              </a:lnSpc>
              <a:spcAft>
                <a:spcPts val="600"/>
              </a:spcAft>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You can request a ride when you need to travel in Santarém with the Uber app. You’ll also enjoy 24-hour requesting, helpful in-app safety features, and upfront pricing to budget ahead for your trip. Try this day-or-night ride option to head to your destination.</a:t>
            </a:r>
          </a:p>
          <a:p>
            <a:pPr marL="171450" indent="-171450">
              <a:lnSpc>
                <a:spcPct val="120000"/>
              </a:lnSpc>
              <a:spcAft>
                <a:spcPts val="600"/>
              </a:spcAft>
              <a:buFont typeface="Arial" panose="020B0604020202020204" pitchFamily="34" charset="0"/>
              <a:buChar char="•"/>
            </a:pPr>
            <a:r>
              <a:rPr lang="en-US" sz="7200" b="0" i="0" dirty="0">
                <a:effectLst/>
                <a:latin typeface="Times New Roman" panose="02020603050405020304" pitchFamily="18" charset="0"/>
                <a:cs typeface="Times New Roman" panose="02020603050405020304" pitchFamily="18" charset="0"/>
              </a:rPr>
              <a:t>Make sure you have small change. Taxis will not carry change so they can keep yours.</a:t>
            </a:r>
          </a:p>
          <a:p>
            <a:pPr marL="171450" indent="-171450">
              <a:lnSpc>
                <a:spcPct val="120000"/>
              </a:lnSpc>
              <a:spcAft>
                <a:spcPts val="600"/>
              </a:spcAft>
              <a:buFont typeface="Arial" panose="020B0604020202020204" pitchFamily="34" charset="0"/>
              <a:buChar char="•"/>
            </a:pPr>
            <a:r>
              <a:rPr lang="en-US" sz="7200" b="0" i="0" dirty="0">
                <a:effectLst/>
                <a:latin typeface="Times New Roman" panose="02020603050405020304" pitchFamily="18" charset="0"/>
                <a:cs typeface="Times New Roman" panose="02020603050405020304" pitchFamily="18" charset="0"/>
              </a:rPr>
              <a:t>You do not tip taxi drivers. The tip is included in the price.</a:t>
            </a:r>
            <a:endParaRPr lang="en-US" sz="72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200" dirty="0"/>
          </a:p>
        </p:txBody>
      </p:sp>
      <p:pic>
        <p:nvPicPr>
          <p:cNvPr id="5" name="Picture 4" descr="A black van parked on a beach next to a body of water&#10;&#10;Description automatically generated">
            <a:extLst>
              <a:ext uri="{FF2B5EF4-FFF2-40B4-BE49-F238E27FC236}">
                <a16:creationId xmlns:a16="http://schemas.microsoft.com/office/drawing/2014/main" id="{D2BE7AA7-935F-BC46-5270-7CF074B0390F}"/>
              </a:ext>
            </a:extLst>
          </p:cNvPr>
          <p:cNvPicPr>
            <a:picLocks noChangeAspect="1"/>
          </p:cNvPicPr>
          <p:nvPr/>
        </p:nvPicPr>
        <p:blipFill rotWithShape="1">
          <a:blip r:embed="rId3">
            <a:extLst>
              <a:ext uri="{28A0092B-C50C-407E-A947-70E740481C1C}">
                <a14:useLocalDpi xmlns:a14="http://schemas.microsoft.com/office/drawing/2010/main" val="0"/>
              </a:ext>
            </a:extLst>
          </a:blip>
          <a:srcRect l="32548" r="2245"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66E7A9FB-6E43-417A-BC0C-ECC01730E3CF}" type="slidenum">
              <a:rPr lang="en-US" sz="1200">
                <a:solidFill>
                  <a:srgbClr val="FFFFFF"/>
                </a:solidFill>
                <a:latin typeface="Calibri" panose="020F0502020204030204"/>
              </a:rPr>
              <a:pPr>
                <a:spcAft>
                  <a:spcPts val="600"/>
                </a:spcAft>
                <a:defRPr/>
              </a:pPr>
              <a:t>11</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29463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040311" y="0"/>
            <a:ext cx="5040313" cy="952108"/>
          </a:xfrm>
        </p:spPr>
        <p:txBody>
          <a:bodyPr vert="horz" lIns="91440" tIns="45720" rIns="91440" bIns="45720" rtlCol="0" anchor="ctr">
            <a:normAutofit/>
          </a:bodyPr>
          <a:lstStyle/>
          <a:p>
            <a:pPr algn="ctr" defTabSz="914400"/>
            <a:r>
              <a:rPr lang="en-US" sz="4400" b="0" i="0" dirty="0" err="1">
                <a:effectLst/>
                <a:latin typeface="Times New Roman" panose="02020603050405020304" pitchFamily="18" charset="0"/>
                <a:cs typeface="Times New Roman" panose="02020603050405020304" pitchFamily="18" charset="0"/>
              </a:rPr>
              <a:t>Mercadão</a:t>
            </a:r>
            <a:r>
              <a:rPr lang="en-US" sz="4400" b="0" i="0" dirty="0">
                <a:effectLst/>
                <a:latin typeface="Times New Roman" panose="02020603050405020304" pitchFamily="18" charset="0"/>
                <a:cs typeface="Times New Roman" panose="02020603050405020304" pitchFamily="18" charset="0"/>
              </a:rPr>
              <a:t> 2000</a:t>
            </a:r>
            <a:endParaRPr lang="en-US" sz="2800" b="1" i="0" u="none" strike="noStrike" dirty="0">
              <a:ln>
                <a:noFill/>
              </a:ln>
              <a:latin typeface="Times New Roman" panose="02020603050405020304" pitchFamily="18" charset="0"/>
              <a:cs typeface="Times New Roman" panose="02020603050405020304" pitchFamily="18" charset="0"/>
            </a:endParaRPr>
          </a:p>
        </p:txBody>
      </p:sp>
      <p:pic>
        <p:nvPicPr>
          <p:cNvPr id="7" name="Picture 6" descr="A large market with many fruits and vegetables&#10;&#10;Description automatically generated">
            <a:extLst>
              <a:ext uri="{FF2B5EF4-FFF2-40B4-BE49-F238E27FC236}">
                <a16:creationId xmlns:a16="http://schemas.microsoft.com/office/drawing/2014/main" id="{89ECAC82-14B1-D894-DF07-42CB8185FB75}"/>
              </a:ext>
            </a:extLst>
          </p:cNvPr>
          <p:cNvPicPr>
            <a:picLocks noChangeAspect="1"/>
          </p:cNvPicPr>
          <p:nvPr/>
        </p:nvPicPr>
        <p:blipFill rotWithShape="1">
          <a:blip r:embed="rId3">
            <a:extLst>
              <a:ext uri="{28A0092B-C50C-407E-A947-70E740481C1C}">
                <a14:useLocalDpi xmlns:a14="http://schemas.microsoft.com/office/drawing/2010/main" val="0"/>
              </a:ext>
            </a:extLst>
          </a:blip>
          <a:srcRect l="35975" r="14016" b="2"/>
          <a:stretch/>
        </p:blipFill>
        <p:spPr>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5" name="TextBox 4">
            <a:extLst>
              <a:ext uri="{FF2B5EF4-FFF2-40B4-BE49-F238E27FC236}">
                <a16:creationId xmlns:a16="http://schemas.microsoft.com/office/drawing/2014/main" id="{1C3A6038-1E5F-007F-23D4-A6D8B0FF66B4}"/>
              </a:ext>
            </a:extLst>
          </p:cNvPr>
          <p:cNvSpPr txBox="1"/>
          <p:nvPr/>
        </p:nvSpPr>
        <p:spPr>
          <a:xfrm>
            <a:off x="5137608" y="1065229"/>
            <a:ext cx="4788817" cy="4440025"/>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200" i="0" dirty="0">
                <a:effectLst/>
                <a:latin typeface="Times New Roman" panose="02020603050405020304" pitchFamily="18" charset="0"/>
                <a:cs typeface="Times New Roman" panose="02020603050405020304" pitchFamily="18" charset="0"/>
              </a:rPr>
              <a:t>Mercadão 2000 is the largest street market in Santarem and one of the most visited tourist attractions in the area. </a:t>
            </a:r>
          </a:p>
          <a:p>
            <a:pPr marL="342900" indent="-342900">
              <a:lnSpc>
                <a:spcPct val="90000"/>
              </a:lnSpc>
              <a:spcAft>
                <a:spcPts val="600"/>
              </a:spcAft>
              <a:buFont typeface="Arial" panose="020B0604020202020204" pitchFamily="34" charset="0"/>
              <a:buChar char="•"/>
            </a:pPr>
            <a:r>
              <a:rPr lang="en-US" sz="2200" i="0" dirty="0">
                <a:effectLst/>
                <a:latin typeface="Times New Roman" panose="02020603050405020304" pitchFamily="18" charset="0"/>
                <a:cs typeface="Times New Roman" panose="02020603050405020304" pitchFamily="18" charset="0"/>
              </a:rPr>
              <a:t>Located less than .8 miles from the cruise port, Mercado 2000 has regional fruits, handicrafts, medicinal plants, and other natural drugs produced from native species with empirically proven healing power. The market doesn’t leave anything to be desired when finding fresh items from the Amazon region.</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914835"/>
            <a:ext cx="4196862" cy="2812822"/>
          </a:xfrm>
        </p:spPr>
        <p:txBody>
          <a:bodyPr vert="horz" lIns="91440" tIns="45720" rIns="91440" bIns="45720" rtlCol="0" anchor="ctr">
            <a:normAutofit/>
          </a:bodyPr>
          <a:lstStyle/>
          <a:p>
            <a:pPr defTabSz="914400"/>
            <a:br>
              <a:rPr lang="en-US" sz="4000" dirty="0"/>
            </a:br>
            <a:r>
              <a:rPr lang="en-US" sz="4400" dirty="0">
                <a:latin typeface="Times New Roman" panose="02020603050405020304" pitchFamily="18" charset="0"/>
                <a:cs typeface="Times New Roman" panose="02020603050405020304" pitchFamily="18" charset="0"/>
              </a:rPr>
              <a:t>Pink River Dolphins</a:t>
            </a:r>
            <a:br>
              <a:rPr lang="en-US" sz="2600" dirty="0"/>
            </a:br>
            <a:endParaRPr lang="en-US" sz="2600" b="1" dirty="0"/>
          </a:p>
        </p:txBody>
      </p:sp>
      <p:pic>
        <p:nvPicPr>
          <p:cNvPr id="5" name="Picture 4" descr="A pink animal in the water&#10;&#10;Description automatically generated">
            <a:extLst>
              <a:ext uri="{FF2B5EF4-FFF2-40B4-BE49-F238E27FC236}">
                <a16:creationId xmlns:a16="http://schemas.microsoft.com/office/drawing/2014/main" id="{EF463FD0-EADB-450F-E213-80B86A0A0184}"/>
              </a:ext>
            </a:extLst>
          </p:cNvPr>
          <p:cNvPicPr>
            <a:picLocks noChangeAspect="1"/>
          </p:cNvPicPr>
          <p:nvPr/>
        </p:nvPicPr>
        <p:blipFill rotWithShape="1">
          <a:blip r:embed="rId3">
            <a:extLst>
              <a:ext uri="{28A0092B-C50C-407E-A947-70E740481C1C}">
                <a14:useLocalDpi xmlns:a14="http://schemas.microsoft.com/office/drawing/2010/main" val="0"/>
              </a:ext>
            </a:extLst>
          </a:blip>
          <a:srcRect r="16446" b="-1"/>
          <a:stretch/>
        </p:blipFill>
        <p:spPr>
          <a:xfrm>
            <a:off x="-1" y="10"/>
            <a:ext cx="10080626" cy="2835265"/>
          </a:xfrm>
          <a:prstGeom prst="rect">
            <a:avLst/>
          </a:prstGeom>
        </p:spPr>
      </p:pic>
      <p:grpSp>
        <p:nvGrpSpPr>
          <p:cNvPr id="7182" name="Group 7181">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 y="2812832"/>
            <a:ext cx="10093191" cy="102003"/>
            <a:chOff x="-5025" y="6737718"/>
            <a:chExt cx="12207200" cy="123363"/>
          </a:xfrm>
        </p:grpSpPr>
        <p:sp>
          <p:nvSpPr>
            <p:cNvPr id="7183" name="Rectangle 7182">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Rectangle 7183">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249FCE4-A45B-E61B-E83B-1F26E6889F44}"/>
              </a:ext>
            </a:extLst>
          </p:cNvPr>
          <p:cNvSpPr txBox="1"/>
          <p:nvPr/>
        </p:nvSpPr>
        <p:spPr>
          <a:xfrm>
            <a:off x="2772383" y="3047999"/>
            <a:ext cx="7308242" cy="2836986"/>
          </a:xfrm>
          <a:prstGeom prst="rect">
            <a:avLst/>
          </a:prstGeom>
        </p:spPr>
        <p:txBody>
          <a:bodyPr vert="horz" lIns="91440" tIns="45720" rIns="91440" bIns="45720" rtlCol="0" anchor="t">
            <a:normAutofit fontScale="40000" lnSpcReduction="20000"/>
          </a:bodyPr>
          <a:lstStyle/>
          <a:p>
            <a:pPr marL="339725" indent="-339725">
              <a:lnSpc>
                <a:spcPct val="120000"/>
              </a:lnSpc>
              <a:spcAft>
                <a:spcPts val="600"/>
              </a:spcAft>
              <a:buFont typeface="Arial" panose="020B0604020202020204" pitchFamily="34" charset="0"/>
              <a:buChar char="•"/>
            </a:pPr>
            <a:r>
              <a:rPr lang="en-US" sz="4500" dirty="0">
                <a:latin typeface="Times New Roman" panose="02020603050405020304" pitchFamily="18" charset="0"/>
                <a:cs typeface="Times New Roman" panose="02020603050405020304" pitchFamily="18" charset="0"/>
              </a:rPr>
              <a:t>The Amazon River can be a dangerous place if you venture out on your own. I recommend using a guide to safely cruise the water between the Amazon River and Tapajos in search of wildlife such as pink river dolphins or black piranhas. </a:t>
            </a:r>
          </a:p>
          <a:p>
            <a:pPr marL="339725" indent="-339725">
              <a:lnSpc>
                <a:spcPct val="120000"/>
              </a:lnSpc>
              <a:spcAft>
                <a:spcPts val="600"/>
              </a:spcAft>
              <a:buFont typeface="Arial" panose="020B0604020202020204" pitchFamily="34" charset="0"/>
              <a:buChar char="•"/>
            </a:pPr>
            <a:r>
              <a:rPr lang="en-US" sz="4500" b="0" i="0" dirty="0">
                <a:effectLst/>
                <a:latin typeface="Times New Roman" panose="02020603050405020304" pitchFamily="18" charset="0"/>
                <a:cs typeface="Times New Roman" panose="02020603050405020304" pitchFamily="18" charset="0"/>
              </a:rPr>
              <a:t>It’s possible to charter a fishing boat to take you around to other islands </a:t>
            </a:r>
            <a:br>
              <a:rPr lang="en-US" sz="4500" b="0" i="0" dirty="0">
                <a:effectLst/>
                <a:latin typeface="Times New Roman" panose="02020603050405020304" pitchFamily="18" charset="0"/>
                <a:cs typeface="Times New Roman" panose="02020603050405020304" pitchFamily="18" charset="0"/>
              </a:rPr>
            </a:br>
            <a:r>
              <a:rPr lang="en-US" sz="4500" b="0" i="0" dirty="0">
                <a:effectLst/>
                <a:latin typeface="Times New Roman" panose="02020603050405020304" pitchFamily="18" charset="0"/>
                <a:cs typeface="Times New Roman" panose="02020603050405020304" pitchFamily="18" charset="0"/>
              </a:rPr>
              <a:t>in the area while you search for the playful river dolphins, and other wildlife. </a:t>
            </a:r>
          </a:p>
          <a:p>
            <a:pPr marL="339725" indent="-339725">
              <a:lnSpc>
                <a:spcPct val="120000"/>
              </a:lnSpc>
              <a:spcAft>
                <a:spcPts val="600"/>
              </a:spcAft>
              <a:buFont typeface="Arial" panose="020B0604020202020204" pitchFamily="34" charset="0"/>
              <a:buChar char="•"/>
            </a:pPr>
            <a:r>
              <a:rPr lang="en-US" sz="4500" b="0" i="0" dirty="0">
                <a:effectLst/>
                <a:latin typeface="Times New Roman" panose="02020603050405020304" pitchFamily="18" charset="0"/>
                <a:cs typeface="Times New Roman" panose="02020603050405020304" pitchFamily="18" charset="0"/>
              </a:rPr>
              <a:t>A half-day trip costs around 150 BRL (US$30) for up to four people.</a:t>
            </a:r>
          </a:p>
          <a:p>
            <a:pPr indent="-228600">
              <a:lnSpc>
                <a:spcPct val="90000"/>
              </a:lnSpc>
              <a:spcAft>
                <a:spcPts val="600"/>
              </a:spcAft>
              <a:buFont typeface="Arial" panose="020B0604020202020204" pitchFamily="34" charset="0"/>
              <a:buChar char="•"/>
            </a:pPr>
            <a:endParaRPr lang="en-US" sz="1200" b="0" i="0"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5706509" y="86837"/>
            <a:ext cx="4374096" cy="1393440"/>
          </a:xfrm>
        </p:spPr>
        <p:txBody>
          <a:bodyPr vert="horz" lIns="91440" tIns="45720" rIns="91440" bIns="45720" rtlCol="0" anchor="ctr">
            <a:normAutofit fontScale="90000"/>
          </a:bodyPr>
          <a:lstStyle/>
          <a:p>
            <a:pPr algn="ctr" defTabSz="914400"/>
            <a:r>
              <a:rPr lang="en-US" sz="4000" b="1" dirty="0" err="1">
                <a:latin typeface="Times New Roman" panose="02020603050405020304" pitchFamily="18" charset="0"/>
                <a:cs typeface="Times New Roman" panose="02020603050405020304" pitchFamily="18" charset="0"/>
              </a:rPr>
              <a:t>ZooFIT</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Zoologico</a:t>
            </a:r>
            <a:r>
              <a:rPr lang="en-US" sz="4000" b="1" dirty="0">
                <a:latin typeface="Times New Roman" panose="02020603050405020304" pitchFamily="18" charset="0"/>
                <a:cs typeface="Times New Roman" panose="02020603050405020304" pitchFamily="18" charset="0"/>
              </a:rPr>
              <a:t> de Santarem</a:t>
            </a:r>
          </a:p>
        </p:txBody>
      </p:sp>
      <p:pic>
        <p:nvPicPr>
          <p:cNvPr id="6" name="Picture 5" descr="A cougar in a cage&#10;&#10;Description automatically generated">
            <a:extLst>
              <a:ext uri="{FF2B5EF4-FFF2-40B4-BE49-F238E27FC236}">
                <a16:creationId xmlns:a16="http://schemas.microsoft.com/office/drawing/2014/main" id="{54F40EBE-218E-397A-458A-B54D11D7B006}"/>
              </a:ext>
            </a:extLst>
          </p:cNvPr>
          <p:cNvPicPr>
            <a:picLocks noChangeAspect="1"/>
          </p:cNvPicPr>
          <p:nvPr/>
        </p:nvPicPr>
        <p:blipFill rotWithShape="1">
          <a:blip r:embed="rId3">
            <a:extLst>
              <a:ext uri="{28A0092B-C50C-407E-A947-70E740481C1C}">
                <a14:useLocalDpi xmlns:a14="http://schemas.microsoft.com/office/drawing/2010/main" val="0"/>
              </a:ext>
            </a:extLst>
          </a:blip>
          <a:srcRect l="14003" r="18824"/>
          <a:stretch/>
        </p:blipFill>
        <p:spPr>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extBox 3">
            <a:extLst>
              <a:ext uri="{FF2B5EF4-FFF2-40B4-BE49-F238E27FC236}">
                <a16:creationId xmlns:a16="http://schemas.microsoft.com/office/drawing/2014/main" id="{0EE9D638-18D0-9C48-72E9-E24E8FEAEDC7}"/>
              </a:ext>
            </a:extLst>
          </p:cNvPr>
          <p:cNvSpPr txBox="1"/>
          <p:nvPr/>
        </p:nvSpPr>
        <p:spPr>
          <a:xfrm>
            <a:off x="5565422" y="1377244"/>
            <a:ext cx="4515203" cy="4214273"/>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ZooFIT</a:t>
            </a:r>
            <a:r>
              <a:rPr lang="en-US" sz="2000" dirty="0">
                <a:latin typeface="Times New Roman" panose="02020603050405020304" pitchFamily="18" charset="0"/>
                <a:cs typeface="Times New Roman" panose="02020603050405020304" pitchFamily="18" charset="0"/>
              </a:rPr>
              <a:t> is a</a:t>
            </a:r>
            <a:r>
              <a:rPr lang="en-US" sz="2000" i="0" dirty="0">
                <a:effectLst/>
                <a:latin typeface="Times New Roman" panose="02020603050405020304" pitchFamily="18" charset="0"/>
                <a:cs typeface="Times New Roman" panose="02020603050405020304" pitchFamily="18" charset="0"/>
              </a:rPr>
              <a:t> small zoo but one that is well kept with healthy animals, well worth a visit. </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facility is an animal rescue and rehab center to release animals back into the wild. As such the enclosures are quite basic but allow close-up viewing of the animals. </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You will see many wild monkeys in the trees, plus jaguars, coatis, tapirs, and many exotic birds.</a:t>
            </a:r>
            <a:endParaRPr lang="en-US" sz="2000" dirty="0">
              <a:latin typeface="Times New Roman" panose="02020603050405020304" pitchFamily="18" charset="0"/>
              <a:cs typeface="Times New Roman" panose="02020603050405020304" pitchFamily="18" charset="0"/>
            </a:endParaRP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Entrance to the park is only 3 Real per person.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1" y="301905"/>
            <a:ext cx="10078104" cy="883428"/>
          </a:xfrm>
        </p:spPr>
        <p:txBody>
          <a:bodyPr vert="horz" lIns="91440" tIns="45720" rIns="91440" bIns="45720" rtlCol="0" anchor="ctr">
            <a:noAutofit/>
          </a:bodyPr>
          <a:lstStyle/>
          <a:p>
            <a:pPr algn="ctr"/>
            <a:r>
              <a:rPr lang="en-US" sz="4000" b="1" dirty="0">
                <a:latin typeface="Times New Roman" panose="02020603050405020304" pitchFamily="18" charset="0"/>
                <a:cs typeface="Times New Roman" panose="02020603050405020304" pitchFamily="18" charset="0"/>
              </a:rPr>
              <a:t>CENTRO CULTURAL - JOÃO FONA</a:t>
            </a:r>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F1745E88-DE43-40A4-ABF6-C2CAAE0C8E93}" type="slidenum">
              <a:rPr lang="en-US" sz="1200">
                <a:solidFill>
                  <a:srgbClr val="FFFFFF"/>
                </a:solidFill>
                <a:latin typeface="Calibri" panose="020F0502020204030204"/>
              </a:rPr>
              <a:pPr>
                <a:spcAft>
                  <a:spcPts val="600"/>
                </a:spcAft>
                <a:defRPr/>
              </a:pPr>
              <a:t>15</a:t>
            </a:fld>
            <a:endParaRPr lang="en-US" sz="1200">
              <a:solidFill>
                <a:srgbClr val="FFFFFF"/>
              </a:solidFill>
              <a:latin typeface="Calibri" panose="020F0502020204030204"/>
            </a:endParaRPr>
          </a:p>
        </p:txBody>
      </p:sp>
      <p:pic>
        <p:nvPicPr>
          <p:cNvPr id="4" name="Picture 3" descr="A yellow building with white columns&#10;&#10;Description automatically generated">
            <a:extLst>
              <a:ext uri="{FF2B5EF4-FFF2-40B4-BE49-F238E27FC236}">
                <a16:creationId xmlns:a16="http://schemas.microsoft.com/office/drawing/2014/main" id="{EC409A89-21AB-C0D8-EC61-4F5DDE37E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452" y="1961598"/>
            <a:ext cx="5596741" cy="3708952"/>
          </a:xfrm>
          <a:prstGeom prst="rect">
            <a:avLst/>
          </a:prstGeom>
        </p:spPr>
      </p:pic>
      <p:sp>
        <p:nvSpPr>
          <p:cNvPr id="6" name="TextBox 5">
            <a:extLst>
              <a:ext uri="{FF2B5EF4-FFF2-40B4-BE49-F238E27FC236}">
                <a16:creationId xmlns:a16="http://schemas.microsoft.com/office/drawing/2014/main" id="{10B6DD3E-3965-6A9F-B720-64EA34203D52}"/>
              </a:ext>
            </a:extLst>
          </p:cNvPr>
          <p:cNvSpPr txBox="1"/>
          <p:nvPr/>
        </p:nvSpPr>
        <p:spPr>
          <a:xfrm>
            <a:off x="122548" y="1027522"/>
            <a:ext cx="9801098"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Included in the </a:t>
            </a:r>
            <a:r>
              <a:rPr lang="en-US" b="1" dirty="0">
                <a:latin typeface="Times New Roman" panose="02020603050405020304" pitchFamily="18" charset="0"/>
                <a:cs typeface="Times New Roman" panose="02020603050405020304" pitchFamily="18" charset="0"/>
              </a:rPr>
              <a:t>João </a:t>
            </a:r>
            <a:r>
              <a:rPr lang="en-US" b="1" dirty="0" err="1">
                <a:latin typeface="Times New Roman" panose="02020603050405020304" pitchFamily="18" charset="0"/>
                <a:cs typeface="Times New Roman" panose="02020603050405020304" pitchFamily="18" charset="0"/>
              </a:rPr>
              <a:t>Fona</a:t>
            </a:r>
            <a:r>
              <a:rPr lang="en-US" b="1" dirty="0">
                <a:latin typeface="Times New Roman" panose="02020603050405020304" pitchFamily="18" charset="0"/>
                <a:cs typeface="Times New Roman" panose="02020603050405020304" pitchFamily="18" charset="0"/>
              </a:rPr>
              <a:t> Museum</a:t>
            </a:r>
            <a:r>
              <a:rPr lang="en-US" dirty="0">
                <a:latin typeface="Times New Roman" panose="02020603050405020304" pitchFamily="18" charset="0"/>
                <a:cs typeface="Times New Roman" panose="02020603050405020304" pitchFamily="18" charset="0"/>
              </a:rPr>
              <a:t> is a collection where you will see rare pieces of tapajonic pottery. Items discovered in excavations portray the daily lives of the populations that lived in the region before the arrival of Portuguese colonization.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also have  pieces of indigenous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crafts, images carved in stone and clay,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hunting weapons, among others.</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D5CFDE0F-5508-1CA4-8D51-494D5908625F}"/>
              </a:ext>
            </a:extLst>
          </p:cNvPr>
          <p:cNvSpPr txBox="1"/>
          <p:nvPr/>
        </p:nvSpPr>
        <p:spPr>
          <a:xfrm>
            <a:off x="370002" y="4939646"/>
            <a:ext cx="3598683" cy="382438"/>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Admission is Free</a:t>
            </a:r>
          </a:p>
        </p:txBody>
      </p:sp>
      <p:sp>
        <p:nvSpPr>
          <p:cNvPr id="11" name="TextBox 10">
            <a:extLst>
              <a:ext uri="{FF2B5EF4-FFF2-40B4-BE49-F238E27FC236}">
                <a16:creationId xmlns:a16="http://schemas.microsoft.com/office/drawing/2014/main" id="{71BCBA96-5DDA-E1B1-EBA1-9DC90AB0E297}"/>
              </a:ext>
            </a:extLst>
          </p:cNvPr>
          <p:cNvSpPr txBox="1"/>
          <p:nvPr/>
        </p:nvSpPr>
        <p:spPr>
          <a:xfrm>
            <a:off x="122547" y="2712345"/>
            <a:ext cx="4326905" cy="1754326"/>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building was initially a mansion built in colonial style. Construction began in 1853, completed in 1868, and was inaugurated in 1869. The architect took advantage of the Amazonian landscape, erecting a mansion on the beach.</a:t>
            </a:r>
          </a:p>
        </p:txBody>
      </p:sp>
    </p:spTree>
    <p:extLst>
      <p:ext uri="{BB962C8B-B14F-4D97-AF65-F5344CB8AC3E}">
        <p14:creationId xmlns:p14="http://schemas.microsoft.com/office/powerpoint/2010/main" val="172777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1150070"/>
          </a:xfrm>
          <a:prstGeom prst="rect">
            <a:avLst/>
          </a:prstGeom>
        </p:spPr>
        <p:txBody>
          <a:bodyPr vert="horz" lIns="91440" tIns="45720" rIns="91440" bIns="45720" rtlCol="0" anchor="ctr">
            <a:normAutofit/>
          </a:bodyPr>
          <a:lstStyle/>
          <a:p>
            <a:pPr algn="ctr"/>
            <a:r>
              <a:rPr lang="en-US" sz="4400" b="1" dirty="0" err="1"/>
              <a:t>Museu</a:t>
            </a:r>
            <a:r>
              <a:rPr lang="en-US" sz="4400" b="1" dirty="0"/>
              <a:t> </a:t>
            </a:r>
            <a:r>
              <a:rPr lang="en-US" sz="4400" b="1" dirty="0" err="1"/>
              <a:t>Dica</a:t>
            </a:r>
            <a:r>
              <a:rPr lang="en-US" sz="4400" b="1" dirty="0"/>
              <a:t> </a:t>
            </a:r>
            <a:r>
              <a:rPr lang="en-US" sz="4400" b="1" dirty="0" err="1"/>
              <a:t>Frazão</a:t>
            </a:r>
            <a:endParaRPr lang="en-US" sz="4400" b="1" dirty="0"/>
          </a:p>
        </p:txBody>
      </p:sp>
      <p:sp>
        <p:nvSpPr>
          <p:cNvPr id="4" name="TextBox 3">
            <a:extLst>
              <a:ext uri="{FF2B5EF4-FFF2-40B4-BE49-F238E27FC236}">
                <a16:creationId xmlns:a16="http://schemas.microsoft.com/office/drawing/2014/main" id="{A38B6B7A-8A4F-B779-161A-8CD7700896A8}"/>
              </a:ext>
            </a:extLst>
          </p:cNvPr>
          <p:cNvSpPr txBox="1"/>
          <p:nvPr/>
        </p:nvSpPr>
        <p:spPr>
          <a:xfrm>
            <a:off x="57521" y="1358190"/>
            <a:ext cx="3815644" cy="4093428"/>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Dedicated to the work of Dona </a:t>
            </a:r>
            <a:r>
              <a:rPr lang="en-US" sz="2000" dirty="0" err="1">
                <a:latin typeface="Times New Roman" panose="02020603050405020304" pitchFamily="18" charset="0"/>
                <a:cs typeface="Times New Roman" panose="02020603050405020304" pitchFamily="18" charset="0"/>
              </a:rPr>
              <a:t>Dica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Frazão</a:t>
            </a:r>
            <a:r>
              <a:rPr lang="en-US" sz="2000" dirty="0">
                <a:latin typeface="Times New Roman" panose="02020603050405020304" pitchFamily="18" charset="0"/>
                <a:cs typeface="Times New Roman" panose="02020603050405020304" pitchFamily="18" charset="0"/>
              </a:rPr>
              <a:t> who spent three-quarters of a century making clothing and fabrics from natural fibers, including grasses and wood pulp.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She died at age 96 in 2017, but the museum continues with a display room of her creations, including a dress made for a Belgian queen, a tablecloth for a pope and costumes for the Boi-</a:t>
            </a:r>
            <a:r>
              <a:rPr lang="en-US" sz="2000" dirty="0" err="1">
                <a:latin typeface="Times New Roman" panose="02020603050405020304" pitchFamily="18" charset="0"/>
                <a:cs typeface="Times New Roman" panose="02020603050405020304" pitchFamily="18" charset="0"/>
              </a:rPr>
              <a:t>Bumbá</a:t>
            </a:r>
            <a:r>
              <a:rPr lang="en-US" sz="2000" dirty="0">
                <a:latin typeface="Times New Roman" panose="02020603050405020304" pitchFamily="18" charset="0"/>
                <a:cs typeface="Times New Roman" panose="02020603050405020304" pitchFamily="18" charset="0"/>
              </a:rPr>
              <a:t> festival.</a:t>
            </a:r>
          </a:p>
        </p:txBody>
      </p:sp>
      <p:pic>
        <p:nvPicPr>
          <p:cNvPr id="6" name="Picture 5" descr="A building with a sign on the front&#10;&#10;Description automatically generated">
            <a:extLst>
              <a:ext uri="{FF2B5EF4-FFF2-40B4-BE49-F238E27FC236}">
                <a16:creationId xmlns:a16="http://schemas.microsoft.com/office/drawing/2014/main" id="{41AF93E3-8C81-1551-6FC1-3ED91116E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647" y="1451974"/>
            <a:ext cx="6207457" cy="3491695"/>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104784" y="87413"/>
            <a:ext cx="5147935"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dirty="0" err="1">
                <a:latin typeface="Times New Roman" panose="02020603050405020304" pitchFamily="18" charset="0"/>
                <a:ea typeface="+mj-ea"/>
                <a:cs typeface="Times New Roman" panose="02020603050405020304" pitchFamily="18" charset="0"/>
              </a:rPr>
              <a:t>Catedral</a:t>
            </a:r>
            <a:r>
              <a:rPr lang="en-US" sz="3400" b="1" dirty="0">
                <a:latin typeface="Times New Roman" panose="02020603050405020304" pitchFamily="18" charset="0"/>
                <a:ea typeface="+mj-ea"/>
                <a:cs typeface="Times New Roman" panose="02020603050405020304" pitchFamily="18" charset="0"/>
              </a:rPr>
              <a:t> </a:t>
            </a:r>
            <a:r>
              <a:rPr lang="en-US" sz="3400" b="1" dirty="0" err="1">
                <a:latin typeface="Times New Roman" panose="02020603050405020304" pitchFamily="18" charset="0"/>
                <a:ea typeface="+mj-ea"/>
                <a:cs typeface="Times New Roman" panose="02020603050405020304" pitchFamily="18" charset="0"/>
              </a:rPr>
              <a:t>Metropolitana</a:t>
            </a:r>
            <a:r>
              <a:rPr lang="en-US" sz="3400" b="1" dirty="0">
                <a:latin typeface="Times New Roman" panose="02020603050405020304" pitchFamily="18" charset="0"/>
                <a:ea typeface="+mj-ea"/>
                <a:cs typeface="Times New Roman" panose="02020603050405020304" pitchFamily="18" charset="0"/>
              </a:rPr>
              <a:t> </a:t>
            </a:r>
            <a:r>
              <a:rPr lang="en-US" sz="3400" b="1" dirty="0" err="1">
                <a:latin typeface="Times New Roman" panose="02020603050405020304" pitchFamily="18" charset="0"/>
                <a:ea typeface="+mj-ea"/>
                <a:cs typeface="Times New Roman" panose="02020603050405020304" pitchFamily="18" charset="0"/>
              </a:rPr>
              <a:t>Nossa</a:t>
            </a:r>
            <a:r>
              <a:rPr lang="en-US" sz="3400" b="1" dirty="0">
                <a:latin typeface="Times New Roman" panose="02020603050405020304" pitchFamily="18" charset="0"/>
                <a:ea typeface="+mj-ea"/>
                <a:cs typeface="Times New Roman" panose="02020603050405020304" pitchFamily="18" charset="0"/>
              </a:rPr>
              <a:t> Senhora da </a:t>
            </a:r>
            <a:r>
              <a:rPr lang="en-US" sz="3400" b="1" dirty="0" err="1">
                <a:latin typeface="Times New Roman" panose="02020603050405020304" pitchFamily="18" charset="0"/>
                <a:ea typeface="+mj-ea"/>
                <a:cs typeface="Times New Roman" panose="02020603050405020304" pitchFamily="18" charset="0"/>
              </a:rPr>
              <a:t>Conceição</a:t>
            </a:r>
            <a:endParaRPr lang="en-US" sz="3400" b="1" dirty="0">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5531D0BD-5C63-A430-3FBD-8C9DD7755EF4}"/>
              </a:ext>
            </a:extLst>
          </p:cNvPr>
          <p:cNvSpPr txBox="1"/>
          <p:nvPr/>
        </p:nvSpPr>
        <p:spPr>
          <a:xfrm>
            <a:off x="-101600" y="1581786"/>
            <a:ext cx="5497689" cy="4088764"/>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an eclectic building, with a predominance of baroque and neoclassical elements, whose construction began in 1902, organized by parish priest Caetano Pagliuca, being inaugurated in 1909. It replaced the old Matrix, of the </a:t>
            </a:r>
            <a:r>
              <a:rPr lang="en-US" dirty="0">
                <a:effectLst/>
                <a:latin typeface="Times New Roman" panose="02020603050405020304" pitchFamily="18" charset="0"/>
                <a:cs typeface="Times New Roman" panose="02020603050405020304" pitchFamily="18" charset="0"/>
              </a:rPr>
              <a:t>nineteenth century</a:t>
            </a:r>
            <a:r>
              <a:rPr lang="en-US" dirty="0">
                <a:latin typeface="Times New Roman" panose="02020603050405020304" pitchFamily="18" charset="0"/>
                <a:cs typeface="Times New Roman" panose="02020603050405020304" pitchFamily="18" charset="0"/>
              </a:rPr>
              <a:t>, which had been demolished. In 1910 it was elevated to the status of the Cathedral.</a:t>
            </a:r>
          </a:p>
          <a:p>
            <a:pPr marL="28575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interior has beautiful altars in carving, stained glass windows of the Casa </a:t>
            </a:r>
            <a:r>
              <a:rPr lang="en-US" dirty="0" err="1">
                <a:latin typeface="Times New Roman" panose="02020603050405020304" pitchFamily="18" charset="0"/>
                <a:cs typeface="Times New Roman" panose="02020603050405020304" pitchFamily="18" charset="0"/>
              </a:rPr>
              <a:t>Genta</a:t>
            </a:r>
            <a:r>
              <a:rPr lang="en-US" dirty="0">
                <a:latin typeface="Times New Roman" panose="02020603050405020304" pitchFamily="18" charset="0"/>
                <a:cs typeface="Times New Roman" panose="02020603050405020304" pitchFamily="18" charset="0"/>
              </a:rPr>
              <a:t>, and an important series of mural paintings by Aldo Locatelli, on the life of the Virgin Mary. The main altar has an image of the Virgin of Parisian origin. The belfry has a missionary bell from 1684. </a:t>
            </a:r>
          </a:p>
          <a:p>
            <a:pPr marL="28575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2002 the cathedral was listed as a Historic Heritage of Santa Maria.</a:t>
            </a:r>
          </a:p>
        </p:txBody>
      </p:sp>
      <p:pic>
        <p:nvPicPr>
          <p:cNvPr id="6" name="Picture 5" descr="A church with two towers&#10;&#10;Description automatically generated">
            <a:extLst>
              <a:ext uri="{FF2B5EF4-FFF2-40B4-BE49-F238E27FC236}">
                <a16:creationId xmlns:a16="http://schemas.microsoft.com/office/drawing/2014/main" id="{BC6EA613-E8D4-F15D-D7F1-1CBB228FEE33}"/>
              </a:ext>
            </a:extLst>
          </p:cNvPr>
          <p:cNvPicPr>
            <a:picLocks noChangeAspect="1"/>
          </p:cNvPicPr>
          <p:nvPr/>
        </p:nvPicPr>
        <p:blipFill rotWithShape="1">
          <a:blip r:embed="rId2">
            <a:extLst>
              <a:ext uri="{28A0092B-C50C-407E-A947-70E740481C1C}">
                <a14:useLocalDpi xmlns:a14="http://schemas.microsoft.com/office/drawing/2010/main" val="0"/>
              </a:ext>
            </a:extLst>
          </a:blip>
          <a:srcRect t="4960" r="1" b="10157"/>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84198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building with a cross on top&#10;&#10;Description automatically generated">
            <a:extLst>
              <a:ext uri="{FF2B5EF4-FFF2-40B4-BE49-F238E27FC236}">
                <a16:creationId xmlns:a16="http://schemas.microsoft.com/office/drawing/2014/main" id="{B12D760F-A922-1928-FA99-5A09D450321E}"/>
              </a:ext>
            </a:extLst>
          </p:cNvPr>
          <p:cNvPicPr>
            <a:picLocks noChangeAspect="1"/>
          </p:cNvPicPr>
          <p:nvPr/>
        </p:nvPicPr>
        <p:blipFill rotWithShape="1">
          <a:blip r:embed="rId3">
            <a:extLst>
              <a:ext uri="{28A0092B-C50C-407E-A947-70E740481C1C}">
                <a14:useLocalDpi xmlns:a14="http://schemas.microsoft.com/office/drawing/2010/main" val="0"/>
              </a:ext>
            </a:extLst>
          </a:blip>
          <a:srcRect l="17951" r="8732" b="-1"/>
          <a:stretch/>
        </p:blipFill>
        <p:spPr>
          <a:xfrm>
            <a:off x="2085541" y="10"/>
            <a:ext cx="7995082" cy="567054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207634"/>
            <a:ext cx="4255477" cy="555935"/>
          </a:xfrm>
        </p:spPr>
        <p:txBody>
          <a:bodyPr vert="horz" lIns="91440" tIns="45720" rIns="91440" bIns="45720" rtlCol="0" anchor="ctr">
            <a:normAutofit/>
          </a:bodyPr>
          <a:lstStyle/>
          <a:p>
            <a:pPr algn="ctr" defTabSz="914400"/>
            <a:r>
              <a:rPr lang="en-US" sz="3300" b="1" dirty="0" err="1">
                <a:latin typeface="Times New Roman" panose="02020603050405020304" pitchFamily="18" charset="0"/>
                <a:cs typeface="Times New Roman" panose="02020603050405020304" pitchFamily="18" charset="0"/>
              </a:rPr>
              <a:t>Museu</a:t>
            </a:r>
            <a:r>
              <a:rPr lang="en-US" sz="3300" b="1" dirty="0">
                <a:latin typeface="Times New Roman" panose="02020603050405020304" pitchFamily="18" charset="0"/>
                <a:cs typeface="Times New Roman" panose="02020603050405020304" pitchFamily="18" charset="0"/>
              </a:rPr>
              <a:t> de Arte Sacra</a:t>
            </a:r>
          </a:p>
        </p:txBody>
      </p:sp>
      <p:sp>
        <p:nvSpPr>
          <p:cNvPr id="5" name="TextBox 4">
            <a:extLst>
              <a:ext uri="{FF2B5EF4-FFF2-40B4-BE49-F238E27FC236}">
                <a16:creationId xmlns:a16="http://schemas.microsoft.com/office/drawing/2014/main" id="{52151D70-94EC-F1B0-4FB6-1EF3666AD149}"/>
              </a:ext>
            </a:extLst>
          </p:cNvPr>
          <p:cNvSpPr txBox="1"/>
          <p:nvPr/>
        </p:nvSpPr>
        <p:spPr>
          <a:xfrm>
            <a:off x="-35611" y="795226"/>
            <a:ext cx="4086578" cy="4875323"/>
          </a:xfrm>
          <a:prstGeom prst="rect">
            <a:avLst/>
          </a:prstGeom>
        </p:spPr>
        <p:txBody>
          <a:bodyPr vert="horz" lIns="91440" tIns="45720" rIns="91440" bIns="45720" rtlCol="0">
            <a:noAutofit/>
          </a:bodyPr>
          <a:lstStyle/>
          <a:p>
            <a:pPr marL="285750"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diocese of Santarém acquired the large residence, next to the Cathedral of Our Lady of the Conception.</a:t>
            </a:r>
          </a:p>
          <a:p>
            <a:pPr marL="285750"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The magnificent Sacred Museum has become possible with the generous donation of contributors to giving greater brilliance to the Mocoronga culture.</a:t>
            </a:r>
          </a:p>
          <a:p>
            <a:pPr marL="285750"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idea was to create a "Permanent Barraca" of the Feast of Our Lady of Conception, patron saint of the Archdiocese of Santarém. </a:t>
            </a:r>
          </a:p>
          <a:p>
            <a:pPr marL="285750" indent="-228600">
              <a:spcAft>
                <a:spcPts val="600"/>
              </a:spcAft>
              <a:buFont typeface="Arial" panose="020B0604020202020204" pitchFamily="34" charset="0"/>
              <a:buChar char="•"/>
            </a:pPr>
            <a:r>
              <a:rPr lang="en-US" sz="2000" dirty="0"/>
              <a:t> </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208CE974-47AF-47AF-99E9-12A62538A846}" type="slidenum">
              <a:rPr lang="en-US" sz="1200">
                <a:solidFill>
                  <a:srgbClr val="FFFFFF"/>
                </a:solidFill>
                <a:latin typeface="Calibri" panose="020F0502020204030204"/>
              </a:rPr>
              <a:pPr>
                <a:spcAft>
                  <a:spcPts val="600"/>
                </a:spcAft>
                <a:defRPr/>
              </a:pPr>
              <a:t>18</a:t>
            </a:fld>
            <a:endParaRPr lang="en-US" sz="1200">
              <a:solidFill>
                <a:srgbClr val="FFFFFF"/>
              </a:solidFill>
              <a:latin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uilding with cars parked in front of it&#10;&#10;Description automatically generated">
            <a:extLst>
              <a:ext uri="{FF2B5EF4-FFF2-40B4-BE49-F238E27FC236}">
                <a16:creationId xmlns:a16="http://schemas.microsoft.com/office/drawing/2014/main" id="{E6E0E71F-9EE7-B454-1E94-908F08560B50}"/>
              </a:ext>
            </a:extLst>
          </p:cNvPr>
          <p:cNvPicPr>
            <a:picLocks noChangeAspect="1"/>
          </p:cNvPicPr>
          <p:nvPr/>
        </p:nvPicPr>
        <p:blipFill rotWithShape="1">
          <a:blip r:embed="rId3">
            <a:extLst>
              <a:ext uri="{28A0092B-C50C-407E-A947-70E740481C1C}">
                <a14:useLocalDpi xmlns:a14="http://schemas.microsoft.com/office/drawing/2010/main" val="0"/>
              </a:ext>
            </a:extLst>
          </a:blip>
          <a:srcRect l="25024" r="10825" b="1"/>
          <a:stretch/>
        </p:blipFill>
        <p:spPr>
          <a:xfrm>
            <a:off x="20" y="10"/>
            <a:ext cx="7995062" cy="567054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6227306" y="0"/>
            <a:ext cx="3853319" cy="1309511"/>
          </a:xfrm>
        </p:spPr>
        <p:txBody>
          <a:bodyPr vert="horz" lIns="91440" tIns="45720" rIns="91440" bIns="45720" rtlCol="0" anchor="ctr">
            <a:noAutofit/>
          </a:bodyPr>
          <a:lstStyle/>
          <a:p>
            <a:pPr algn="ctr" defTabSz="914400"/>
            <a:r>
              <a:rPr lang="en-US" sz="4000" b="1" dirty="0">
                <a:latin typeface="Times New Roman" panose="02020603050405020304" pitchFamily="18" charset="0"/>
                <a:cs typeface="Times New Roman" panose="02020603050405020304" pitchFamily="18" charset="0"/>
              </a:rPr>
              <a:t>Rio Tapajós Shopping</a:t>
            </a:r>
          </a:p>
        </p:txBody>
      </p:sp>
      <p:sp>
        <p:nvSpPr>
          <p:cNvPr id="4" name="TextBox 3">
            <a:extLst>
              <a:ext uri="{FF2B5EF4-FFF2-40B4-BE49-F238E27FC236}">
                <a16:creationId xmlns:a16="http://schemas.microsoft.com/office/drawing/2014/main" id="{947D9F21-16D3-F03E-C9A8-AA0A1452615D}"/>
              </a:ext>
            </a:extLst>
          </p:cNvPr>
          <p:cNvSpPr txBox="1"/>
          <p:nvPr/>
        </p:nvSpPr>
        <p:spPr>
          <a:xfrm>
            <a:off x="6227307" y="1309511"/>
            <a:ext cx="3757598" cy="4865046"/>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2014, the Rio Tapajós Shopping Center opened bringing Santarem a modern Shopping Mall with a complete mix of entertainment, food, and national brands, thus providing greater comfort and variety at the time of shopping.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Rio Tapajós Shopping has 137 stores including nine anchor and semi-anchor stores, a Food Court, and five multiplex stadium movie theaters. </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208CE974-47AF-47AF-99E9-12A62538A846}" type="slidenum">
              <a:rPr lang="en-US" sz="1200">
                <a:solidFill>
                  <a:prstClr val="black">
                    <a:tint val="75000"/>
                  </a:prstClr>
                </a:solidFill>
                <a:latin typeface="Calibri" panose="020F0502020204030204"/>
              </a:rPr>
              <a:pPr>
                <a:spcAft>
                  <a:spcPts val="600"/>
                </a:spcAft>
                <a:defRPr/>
              </a:pPr>
              <a:t>19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92928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4" y="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371599" y="1011952"/>
            <a:ext cx="8513647" cy="5670949"/>
          </a:xfrm>
        </p:spPr>
        <p:txBody>
          <a:bodyPr/>
          <a:lstStyle/>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My Port Philosophy</a:t>
            </a:r>
            <a:endParaRPr lang="en-US" altLang="en-US" sz="2000" b="1" i="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About </a:t>
            </a:r>
            <a:r>
              <a:rPr lang="en-US" sz="2000" b="1" i="0" kern="1200" dirty="0">
                <a:latin typeface="Times New Roman" panose="02020603050405020304" pitchFamily="18" charset="0"/>
                <a:ea typeface="+mj-ea"/>
                <a:cs typeface="Times New Roman" panose="02020603050405020304" pitchFamily="18" charset="0"/>
              </a:rPr>
              <a:t>Santarem</a:t>
            </a:r>
            <a:endParaRPr lang="en-US" sz="2000" b="1" dirty="0">
              <a:latin typeface="Times New Roman" panose="02020603050405020304" pitchFamily="18" charset="0"/>
              <a:ea typeface="+mj-ea"/>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Santarem History</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Area Map of </a:t>
            </a:r>
            <a:r>
              <a:rPr lang="en-US" sz="2000" b="1" i="0" kern="1200" dirty="0">
                <a:latin typeface="Times New Roman" panose="02020603050405020304" pitchFamily="18" charset="0"/>
                <a:ea typeface="+mj-ea"/>
                <a:cs typeface="Times New Roman" panose="02020603050405020304" pitchFamily="18" charset="0"/>
              </a:rPr>
              <a:t>Santarem</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Map of </a:t>
            </a:r>
            <a:r>
              <a:rPr lang="en-US" sz="2000" b="1" i="0" kern="1200" dirty="0">
                <a:latin typeface="Times New Roman" panose="02020603050405020304" pitchFamily="18" charset="0"/>
                <a:ea typeface="+mj-ea"/>
                <a:cs typeface="Times New Roman" panose="02020603050405020304" pitchFamily="18" charset="0"/>
              </a:rPr>
              <a:t>Santarem</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Santarem </a:t>
            </a:r>
            <a:r>
              <a:rPr lang="en-US" sz="2000" b="1" dirty="0">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40312" y="0"/>
            <a:ext cx="5037792" cy="952980"/>
          </a:xfrm>
        </p:spPr>
        <p:txBody>
          <a:bodyPr vert="horz" lIns="91440" tIns="45720" rIns="91440" bIns="45720" rtlCol="0" anchor="ctr">
            <a:noAutofit/>
          </a:bodyPr>
          <a:lstStyle/>
          <a:p>
            <a:pPr algn="ctr"/>
            <a:r>
              <a:rPr lang="en-US" sz="4000" b="1" dirty="0" err="1">
                <a:latin typeface="Times New Roman" panose="02020603050405020304" pitchFamily="18" charset="0"/>
                <a:cs typeface="Times New Roman" panose="02020603050405020304" pitchFamily="18" charset="0"/>
              </a:rPr>
              <a:t>Pajucara</a:t>
            </a:r>
            <a:r>
              <a:rPr lang="en-US" sz="4000" b="1" dirty="0">
                <a:latin typeface="Times New Roman" panose="02020603050405020304" pitchFamily="18" charset="0"/>
                <a:cs typeface="Times New Roman" panose="02020603050405020304" pitchFamily="18" charset="0"/>
              </a:rPr>
              <a:t> Beach</a:t>
            </a:r>
          </a:p>
        </p:txBody>
      </p:sp>
      <p:sp>
        <p:nvSpPr>
          <p:cNvPr id="4" name="TextBox 3">
            <a:extLst>
              <a:ext uri="{FF2B5EF4-FFF2-40B4-BE49-F238E27FC236}">
                <a16:creationId xmlns:a16="http://schemas.microsoft.com/office/drawing/2014/main" id="{947D9F21-16D3-F03E-C9A8-AA0A1452615D}"/>
              </a:ext>
            </a:extLst>
          </p:cNvPr>
          <p:cNvSpPr txBox="1"/>
          <p:nvPr/>
        </p:nvSpPr>
        <p:spPr>
          <a:xfrm>
            <a:off x="191911" y="1075528"/>
            <a:ext cx="9792994" cy="922605"/>
          </a:xfrm>
          <a:prstGeom prst="rect">
            <a:avLst/>
          </a:prstGeom>
        </p:spPr>
        <p:txBody>
          <a:bodyPr vert="horz" lIns="91440" tIns="45720" rIns="91440" bIns="45720" rtlCol="0">
            <a:noAutofit/>
          </a:bodyPr>
          <a:lstStyle/>
          <a:p>
            <a:pPr marL="57150">
              <a:lnSpc>
                <a:spcPct val="90000"/>
              </a:lnSpc>
              <a:spcAft>
                <a:spcPts val="600"/>
              </a:spcAft>
            </a:pPr>
            <a:r>
              <a:rPr lang="en-US" sz="2400" b="1" dirty="0" err="1">
                <a:latin typeface="Times New Roman" panose="02020603050405020304" pitchFamily="18" charset="0"/>
                <a:cs typeface="Times New Roman" panose="02020603050405020304" pitchFamily="18" charset="0"/>
              </a:rPr>
              <a:t>Carapanari</a:t>
            </a:r>
            <a:r>
              <a:rPr lang="en-US" sz="2400" b="1" dirty="0">
                <a:latin typeface="Times New Roman" panose="02020603050405020304" pitchFamily="18" charset="0"/>
                <a:cs typeface="Times New Roman" panose="02020603050405020304" pitchFamily="18" charset="0"/>
              </a:rPr>
              <a:t> Beach is </a:t>
            </a:r>
            <a:r>
              <a:rPr lang="en-US" sz="2400" dirty="0">
                <a:latin typeface="Times New Roman" panose="02020603050405020304" pitchFamily="18" charset="0"/>
                <a:cs typeface="Times New Roman" panose="02020603050405020304" pitchFamily="18" charset="0"/>
              </a:rPr>
              <a:t>Located about 20 km west of </a:t>
            </a:r>
            <a:r>
              <a:rPr lang="en-US" sz="2400" b="0" i="0" kern="1200" dirty="0">
                <a:latin typeface="Times New Roman" panose="02020603050405020304" pitchFamily="18" charset="0"/>
                <a:cs typeface="Times New Roman" panose="02020603050405020304" pitchFamily="18" charset="0"/>
              </a:rPr>
              <a:t>Santarem while </a:t>
            </a:r>
            <a:r>
              <a:rPr lang="en-US" sz="2400" b="0" i="0" kern="1200" dirty="0" err="1">
                <a:latin typeface="Times New Roman" panose="02020603050405020304" pitchFamily="18" charset="0"/>
                <a:cs typeface="Times New Roman" panose="02020603050405020304" pitchFamily="18" charset="0"/>
              </a:rPr>
              <a:t>Pajucara</a:t>
            </a:r>
            <a:r>
              <a:rPr lang="en-US" sz="2400" b="0" i="0" kern="1200" dirty="0">
                <a:latin typeface="Times New Roman" panose="02020603050405020304" pitchFamily="18" charset="0"/>
                <a:cs typeface="Times New Roman" panose="02020603050405020304" pitchFamily="18" charset="0"/>
              </a:rPr>
              <a:t> Beach is slightly closer. These are both beautiful beaches well worth a visit. </a:t>
            </a:r>
            <a:endParaRPr lang="en-US" sz="24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208CE974-47AF-47AF-99E9-12A62538A846}" type="slidenum">
              <a:rPr lang="en-US" sz="1200">
                <a:solidFill>
                  <a:prstClr val="black">
                    <a:tint val="75000"/>
                  </a:prstClr>
                </a:solidFill>
                <a:latin typeface="Calibri" panose="020F0502020204030204"/>
              </a:rPr>
              <a:pPr>
                <a:spcAft>
                  <a:spcPts val="600"/>
                </a:spcAft>
                <a:defRPr/>
              </a:pPr>
              <a:t>20</a:t>
            </a:fld>
            <a:endParaRPr lang="en-US" sz="120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FFC50694-9167-EF59-ECD2-E475696E9EFF}"/>
              </a:ext>
            </a:extLst>
          </p:cNvPr>
          <p:cNvSpPr txBox="1"/>
          <p:nvPr/>
        </p:nvSpPr>
        <p:spPr>
          <a:xfrm>
            <a:off x="-2517" y="122547"/>
            <a:ext cx="5042830" cy="707886"/>
          </a:xfrm>
          <a:prstGeom prst="rect">
            <a:avLst/>
          </a:prstGeom>
          <a:noFill/>
        </p:spPr>
        <p:txBody>
          <a:bodyPr wrap="square">
            <a:spAutoFit/>
          </a:bodyPr>
          <a:lstStyle/>
          <a:p>
            <a:pPr algn="ctr"/>
            <a:r>
              <a:rPr lang="en-US" sz="4000" b="1" dirty="0" err="1">
                <a:latin typeface="Times New Roman" panose="02020603050405020304" pitchFamily="18" charset="0"/>
                <a:cs typeface="Times New Roman" panose="02020603050405020304" pitchFamily="18" charset="0"/>
              </a:rPr>
              <a:t>Carapanari</a:t>
            </a:r>
            <a:r>
              <a:rPr lang="en-US" sz="4000" b="1" dirty="0">
                <a:latin typeface="Times New Roman" panose="02020603050405020304" pitchFamily="18" charset="0"/>
                <a:cs typeface="Times New Roman" panose="02020603050405020304" pitchFamily="18" charset="0"/>
              </a:rPr>
              <a:t> Beach</a:t>
            </a:r>
          </a:p>
        </p:txBody>
      </p:sp>
      <p:pic>
        <p:nvPicPr>
          <p:cNvPr id="6" name="Picture 5" descr="A group of straw umbrellas on a beach&#10;&#10;Description automatically generated">
            <a:extLst>
              <a:ext uri="{FF2B5EF4-FFF2-40B4-BE49-F238E27FC236}">
                <a16:creationId xmlns:a16="http://schemas.microsoft.com/office/drawing/2014/main" id="{CA866931-E563-0E49-529C-8B9CCB1AE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4" y="2043867"/>
            <a:ext cx="5656867" cy="2974141"/>
          </a:xfrm>
          <a:prstGeom prst="rect">
            <a:avLst/>
          </a:prstGeom>
        </p:spPr>
      </p:pic>
      <p:pic>
        <p:nvPicPr>
          <p:cNvPr id="9" name="Picture 8" descr="A palm trees on a beach&#10;&#10;Description automatically generated">
            <a:extLst>
              <a:ext uri="{FF2B5EF4-FFF2-40B4-BE49-F238E27FC236}">
                <a16:creationId xmlns:a16="http://schemas.microsoft.com/office/drawing/2014/main" id="{B121462B-BD4C-3B4A-6A70-0A138CF08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523" y="2043867"/>
            <a:ext cx="5189581" cy="2974142"/>
          </a:xfrm>
          <a:prstGeom prst="rect">
            <a:avLst/>
          </a:prstGeom>
        </p:spPr>
      </p:pic>
    </p:spTree>
    <p:extLst>
      <p:ext uri="{BB962C8B-B14F-4D97-AF65-F5344CB8AC3E}">
        <p14:creationId xmlns:p14="http://schemas.microsoft.com/office/powerpoint/2010/main" val="407676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4400" b="1" dirty="0">
                <a:latin typeface="Times New Roman" panose="02020603050405020304" pitchFamily="18" charset="0"/>
                <a:cs typeface="Times New Roman" panose="02020603050405020304" pitchFamily="18" charset="0"/>
              </a:rPr>
              <a:t>Q&amp;A</a:t>
            </a:r>
          </a:p>
        </p:txBody>
      </p:sp>
      <p:sp>
        <p:nvSpPr>
          <p:cNvPr id="3" name="Content Placeholder 2"/>
          <p:cNvSpPr>
            <a:spLocks noGrp="1"/>
          </p:cNvSpPr>
          <p:nvPr>
            <p:ph idx="1"/>
          </p:nvPr>
        </p:nvSpPr>
        <p:spPr/>
        <p:txBody>
          <a:bodyPr>
            <a:normAutofit/>
          </a:bodyPr>
          <a:lstStyle/>
          <a:p>
            <a:pPr algn="ctr"/>
            <a:r>
              <a:rPr sz="3200" dirty="0">
                <a:latin typeface="Times New Roman" panose="02020603050405020304" pitchFamily="18" charset="0"/>
                <a:cs typeface="Times New Roman" panose="02020603050405020304" pitchFamily="18" charset="0"/>
              </a:rPr>
              <a:t>Questions &amp; Curiosities</a:t>
            </a:r>
          </a:p>
          <a:p>
            <a:pPr algn="ctr"/>
            <a:r>
              <a:rPr sz="3200" dirty="0">
                <a:latin typeface="Times New Roman" panose="02020603050405020304" pitchFamily="18" charset="0"/>
                <a:cs typeface="Times New Roman" panose="02020603050405020304" pitchFamily="18" charset="0"/>
              </a:rPr>
              <a:t>Let’s experience the rhythm of Rio together!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576387"/>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i="0" kern="1200" dirty="0">
                <a:latin typeface="Times New Roman" panose="02020603050405020304" pitchFamily="18" charset="0"/>
                <a:cs typeface="Times New Roman" panose="02020603050405020304" pitchFamily="18" charset="0"/>
              </a:rPr>
              <a:t>Santarem</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211205"/>
            <a:ext cx="10080625" cy="757237"/>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3" y="1099227"/>
            <a:ext cx="9078311" cy="4571324"/>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ship will wait for you. If you are on your own</a:t>
            </a:r>
            <a:r>
              <a:rPr lang="en-US" altLang="en-US" dirty="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 Made Brazilian real 4k Ultra HD Wallpaper">
            <a:extLst>
              <a:ext uri="{FF2B5EF4-FFF2-40B4-BE49-F238E27FC236}">
                <a16:creationId xmlns:a16="http://schemas.microsoft.com/office/drawing/2014/main" id="{779FD379-EC4A-E9CD-774D-E506CFCEA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 t="22369" r="5564"/>
          <a:stretch>
            <a:fillRect/>
          </a:stretch>
        </p:blipFill>
        <p:spPr bwMode="auto">
          <a:xfrm>
            <a:off x="3901867" y="424230"/>
            <a:ext cx="6094360" cy="4402082"/>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4C793CDA-508D-A0D3-986B-3DE5B63351BC}"/>
              </a:ext>
            </a:extLst>
          </p:cNvPr>
          <p:cNvSpPr/>
          <p:nvPr/>
        </p:nvSpPr>
        <p:spPr>
          <a:xfrm>
            <a:off x="16077" y="301904"/>
            <a:ext cx="3853316" cy="15709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135468" y="1570363"/>
            <a:ext cx="3766400" cy="21098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0" compatLnSpc="0">
            <a:normAutofit/>
          </a:bodyPr>
          <a:lstStyle/>
          <a:p>
            <a:pPr algn="ctr">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The </a:t>
            </a:r>
            <a:r>
              <a:rPr lang="en-US" sz="2400" b="1" i="0" dirty="0">
                <a:effectLst/>
                <a:latin typeface="Times New Roman" panose="02020603050405020304" pitchFamily="18" charset="0"/>
                <a:cs typeface="Times New Roman" panose="02020603050405020304" pitchFamily="18" charset="0"/>
              </a:rPr>
              <a:t>Brazilian Real</a:t>
            </a:r>
            <a:endParaRPr lang="en-US" sz="2400" b="0" i="0" u="none" strike="noStrike" baseline="0" dirty="0">
              <a:ln>
                <a:noFill/>
              </a:ln>
              <a:latin typeface="Times New Roman" panose="02020603050405020304" pitchFamily="18" charset="0"/>
              <a:cs typeface="Times New Roman" panose="02020603050405020304" pitchFamily="18" charset="0"/>
            </a:endParaRPr>
          </a:p>
          <a:p>
            <a:pPr marR="0" lvl="0" algn="ctr">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The official </a:t>
            </a:r>
            <a:r>
              <a:rPr lang="en-US" sz="2400" dirty="0">
                <a:latin typeface="Times New Roman" panose="02020603050405020304" pitchFamily="18" charset="0"/>
                <a:cs typeface="Times New Roman" panose="02020603050405020304" pitchFamily="18" charset="0"/>
              </a:rPr>
              <a:t>e</a:t>
            </a:r>
            <a:r>
              <a:rPr lang="en-US" sz="2400" b="0" i="0" u="none" strike="noStrike" baseline="0" dirty="0">
                <a:ln>
                  <a:noFill/>
                </a:ln>
                <a:latin typeface="Times New Roman" panose="02020603050405020304" pitchFamily="18" charset="0"/>
                <a:cs typeface="Times New Roman" panose="02020603050405020304" pitchFamily="18" charset="0"/>
              </a:rPr>
              <a:t>xchange rate:</a:t>
            </a:r>
          </a:p>
          <a:p>
            <a:pPr indent="-228600" algn="ctr" fontAlgn="base">
              <a:lnSpc>
                <a:spcPct val="90000"/>
              </a:lnSpc>
              <a:buFont typeface="Arial" panose="020B0604020202020204" pitchFamily="34" charset="0"/>
              <a:buChar char="•"/>
            </a:pPr>
            <a:r>
              <a:rPr lang="en-US" sz="2000" b="1" i="0" dirty="0">
                <a:effectLst/>
                <a:latin typeface="Times New Roman" panose="02020603050405020304" pitchFamily="18" charset="0"/>
                <a:cs typeface="Times New Roman" panose="02020603050405020304" pitchFamily="18" charset="0"/>
              </a:rPr>
              <a:t>$1.00 US = 4.9310457 Real</a:t>
            </a:r>
          </a:p>
          <a:p>
            <a:pPr indent="-228600" algn="ctr" fontAlgn="base">
              <a:lnSpc>
                <a:spcPct val="90000"/>
              </a:lnSpc>
              <a:buFont typeface="Arial" panose="020B0604020202020204" pitchFamily="34" charset="0"/>
              <a:buChar char="•"/>
            </a:pPr>
            <a:r>
              <a:rPr lang="en-US" sz="2000" b="1" i="0" dirty="0">
                <a:effectLst/>
                <a:latin typeface="Times New Roman" panose="02020603050405020304" pitchFamily="18" charset="0"/>
                <a:cs typeface="Times New Roman" panose="02020603050405020304" pitchFamily="18" charset="0"/>
              </a:rPr>
              <a:t>1.00 Brazilian Real = 0.2028 US Dollars</a:t>
            </a:r>
          </a:p>
          <a:p>
            <a:pPr indent="-228600" fontAlgn="base">
              <a:lnSpc>
                <a:spcPct val="90000"/>
              </a:lnSpc>
              <a:buFont typeface="Arial" panose="020B0604020202020204" pitchFamily="34" charset="0"/>
              <a:buChar char="•"/>
            </a:pPr>
            <a:endParaRPr lang="en-US" sz="1600" b="1" i="0" dirty="0">
              <a:effectLst/>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520" y="0"/>
            <a:ext cx="10078103" cy="1061867"/>
          </a:xfrm>
        </p:spPr>
        <p:txBody>
          <a:bodyPr vert="horz" lIns="91440" tIns="45720" rIns="91440" bIns="45720" rtlCol="0" anchor="ctr">
            <a:normAutofit/>
          </a:bodyPr>
          <a:lstStyle/>
          <a:p>
            <a:pPr lvl="0" algn="ctr" defTabSz="914400"/>
            <a:r>
              <a:rPr lang="en-US" sz="4400" dirty="0">
                <a:latin typeface="Times New Roman" panose="02020603050405020304" pitchFamily="18" charset="0"/>
                <a:cs typeface="Times New Roman" panose="02020603050405020304" pitchFamily="18" charset="0"/>
              </a:rPr>
              <a:t>About </a:t>
            </a:r>
            <a:r>
              <a:rPr lang="en-US" sz="4400" b="0" i="0" dirty="0">
                <a:latin typeface="Times New Roman" panose="02020603050405020304" pitchFamily="18" charset="0"/>
                <a:cs typeface="Times New Roman" panose="02020603050405020304" pitchFamily="18" charset="0"/>
              </a:rPr>
              <a:t>Santarem, Brazil</a:t>
            </a:r>
            <a:endParaRPr lang="en-US" sz="44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 y="1061867"/>
            <a:ext cx="5451143" cy="4546496"/>
          </a:xfrm>
        </p:spPr>
        <p:txBody>
          <a:bodyPr vert="horz" lIns="91440" tIns="45720" rIns="91440" bIns="45720" rtlCol="0">
            <a:noAutofit/>
          </a:bodyPr>
          <a:lstStyle/>
          <a:p>
            <a:pPr marL="457200" indent="-342900" defTabSz="914400"/>
            <a:r>
              <a:rPr lang="en-US" sz="2200" dirty="0">
                <a:latin typeface="Times New Roman" panose="02020603050405020304" pitchFamily="18" charset="0"/>
                <a:cs typeface="Times New Roman" panose="02020603050405020304" pitchFamily="18" charset="0"/>
              </a:rPr>
              <a:t>Santarém is now the most important town on the Amazon between Belém, some 600 miles downriver to the east, and Manaus, about 450 miles upstream to the west, and is a port of call for river steamers. </a:t>
            </a:r>
          </a:p>
          <a:p>
            <a:pPr marL="457200" indent="-342900" defTabSz="914400"/>
            <a:r>
              <a:rPr lang="en-US" sz="2200" dirty="0">
                <a:latin typeface="Times New Roman" panose="02020603050405020304" pitchFamily="18" charset="0"/>
                <a:cs typeface="Times New Roman" panose="02020603050405020304" pitchFamily="18" charset="0"/>
              </a:rPr>
              <a:t>The Tapajós River is navigable for steamers to the rapids 170 miles (275 km) above Santarém and for small boats to a point near Diamantino in Mato Grosso state. </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srgbClr val="FFFFFF"/>
                </a:solidFill>
                <a:latin typeface="Calibri" panose="020F0502020204030204"/>
              </a:rPr>
              <a:pPr>
                <a:spcAft>
                  <a:spcPts val="600"/>
                </a:spcAft>
                <a:defRPr/>
              </a:pPr>
              <a:t>6</a:t>
            </a:fld>
            <a:endParaRPr lang="en-US" sz="1200">
              <a:solidFill>
                <a:srgbClr val="FFFFFF"/>
              </a:solidFill>
              <a:latin typeface="Calibri" panose="020F0502020204030204"/>
            </a:endParaRPr>
          </a:p>
        </p:txBody>
      </p:sp>
      <p:pic>
        <p:nvPicPr>
          <p:cNvPr id="5" name="Picture 4" descr="Boats on the beach with boats&#10;&#10;Description automatically generated">
            <a:extLst>
              <a:ext uri="{FF2B5EF4-FFF2-40B4-BE49-F238E27FC236}">
                <a16:creationId xmlns:a16="http://schemas.microsoft.com/office/drawing/2014/main" id="{4DC624C1-8933-EA6B-E6D8-2D9CEF487B55}"/>
              </a:ext>
            </a:extLst>
          </p:cNvPr>
          <p:cNvPicPr>
            <a:picLocks noChangeAspect="1"/>
          </p:cNvPicPr>
          <p:nvPr/>
        </p:nvPicPr>
        <p:blipFill rotWithShape="1">
          <a:blip r:embed="rId3">
            <a:extLst>
              <a:ext uri="{28A0092B-C50C-407E-A947-70E740481C1C}">
                <a14:useLocalDpi xmlns:a14="http://schemas.microsoft.com/office/drawing/2010/main" val="0"/>
              </a:ext>
            </a:extLst>
          </a:blip>
          <a:srcRect l="36396" b="27578"/>
          <a:stretch/>
        </p:blipFill>
        <p:spPr>
          <a:xfrm>
            <a:off x="5453663" y="1061867"/>
            <a:ext cx="4626961" cy="2942902"/>
          </a:xfrm>
          <a:prstGeom prst="rect">
            <a:avLst/>
          </a:prstGeom>
        </p:spPr>
      </p:pic>
      <p:sp>
        <p:nvSpPr>
          <p:cNvPr id="8" name="TextBox 7">
            <a:extLst>
              <a:ext uri="{FF2B5EF4-FFF2-40B4-BE49-F238E27FC236}">
                <a16:creationId xmlns:a16="http://schemas.microsoft.com/office/drawing/2014/main" id="{12C72EA2-8407-AEDC-1112-B23F10084DB8}"/>
              </a:ext>
            </a:extLst>
          </p:cNvPr>
          <p:cNvSpPr txBox="1"/>
          <p:nvPr/>
        </p:nvSpPr>
        <p:spPr>
          <a:xfrm>
            <a:off x="0" y="4137111"/>
            <a:ext cx="9946787" cy="1107996"/>
          </a:xfrm>
          <a:prstGeom prst="rect">
            <a:avLst/>
          </a:prstGeom>
          <a:noFill/>
        </p:spPr>
        <p:txBody>
          <a:bodyPr wrap="square">
            <a:spAutoFit/>
          </a:bodyPr>
          <a:lstStyle/>
          <a:p>
            <a:pPr marL="457200" indent="-342900" defTabSz="9144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modest trade comes from the settlements along the riverbanks. </a:t>
            </a:r>
          </a:p>
          <a:p>
            <a:pPr marL="457200" indent="-342900" defTabSz="9144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Rosewood oil, rubber, lumber, and jute are the region’s most important exports.</a:t>
            </a:r>
          </a:p>
          <a:p>
            <a:pPr marL="457200" indent="-342900" defTabSz="9144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Manufacturers include auto parts, machinery, and electrical equipment.</a:t>
            </a:r>
          </a:p>
        </p:txBody>
      </p:sp>
    </p:spTree>
    <p:extLst>
      <p:ext uri="{BB962C8B-B14F-4D97-AF65-F5344CB8AC3E}">
        <p14:creationId xmlns:p14="http://schemas.microsoft.com/office/powerpoint/2010/main" val="83437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75927"/>
            <a:ext cx="10080624" cy="776207"/>
          </a:xfrm>
        </p:spPr>
        <p:txBody>
          <a:bodyPr vert="horz" wrap="square">
            <a:spAutoFit/>
          </a:bodyPr>
          <a:lstStyle/>
          <a:p>
            <a:pPr lvl="0" algn="ctr" rtl="0"/>
            <a:r>
              <a:rPr lang="en-US" sz="4800" b="0" i="0" kern="1200" dirty="0">
                <a:latin typeface="Times New Roman" panose="02020603050405020304" pitchFamily="18" charset="0"/>
                <a:cs typeface="Times New Roman" panose="02020603050405020304" pitchFamily="18" charset="0"/>
              </a:rPr>
              <a:t>Santarem, Brazil History</a:t>
            </a:r>
            <a:endParaRPr lang="en-US" sz="480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222738" y="840844"/>
            <a:ext cx="9753599" cy="4504154"/>
          </a:xfrm>
        </p:spPr>
        <p:txBody>
          <a:bodyPr vert="horz">
            <a:normAutofit fontScale="92500" lnSpcReduction="10000"/>
          </a:bodyPr>
          <a:lstStyle/>
          <a:p>
            <a:pPr marL="342900" indent="-342900">
              <a:lnSpc>
                <a:spcPct val="110000"/>
              </a:lnSpc>
              <a:buFont typeface="Wingdings" panose="05000000000000000000" pitchFamily="2" charset="2"/>
              <a:buChar char="Ø"/>
            </a:pPr>
            <a:r>
              <a:rPr lang="en-US" sz="1900" dirty="0"/>
              <a:t>Santarém was founded in 1661 as a Jesuit mission to a Tapajó Indian settlement (</a:t>
            </a:r>
            <a:r>
              <a:rPr lang="en-US" sz="1900" i="1" dirty="0"/>
              <a:t>aldeia</a:t>
            </a:r>
            <a:r>
              <a:rPr lang="en-US" sz="1900" dirty="0"/>
              <a:t>) and grew around a fort built by Pedro Teixeira. It was given town status in 1758, with the name of Tapajós, and was elevated to city rank in 1848. </a:t>
            </a:r>
          </a:p>
          <a:p>
            <a:pPr marL="342900" indent="-342900">
              <a:lnSpc>
                <a:spcPct val="110000"/>
              </a:lnSpc>
              <a:buFont typeface="Wingdings" panose="05000000000000000000" pitchFamily="2" charset="2"/>
              <a:buChar char="Ø"/>
            </a:pPr>
            <a:r>
              <a:rPr lang="en-US" sz="1900" dirty="0"/>
              <a:t>A group of Confederate exiles settled in Santarém after the American Civil War (1861–65); some of their descendants still live in the area, but disillusioned, most of the original settlers returned, to the United States.</a:t>
            </a:r>
          </a:p>
          <a:p>
            <a:pPr marL="342900" indent="-342900">
              <a:lnSpc>
                <a:spcPct val="110000"/>
              </a:lnSpc>
              <a:buFont typeface="Wingdings" panose="05000000000000000000" pitchFamily="2" charset="2"/>
              <a:buChar char="Ø"/>
            </a:pPr>
            <a:r>
              <a:rPr lang="en-US" sz="1900" dirty="0"/>
              <a:t>Over the centuries, the government tried to renovate the fortress, the last being in 1867 when the government sent six cannons to arm it. The renovation was never finished, and the cannons were left in the street. Today not much </a:t>
            </a:r>
            <a:br>
              <a:rPr lang="en-US" sz="1900" dirty="0"/>
            </a:br>
            <a:r>
              <a:rPr lang="en-US" sz="1900" dirty="0"/>
              <a:t>remains of the fortress, as materials were taken </a:t>
            </a:r>
            <a:br>
              <a:rPr lang="en-US" sz="1900" dirty="0"/>
            </a:br>
            <a:r>
              <a:rPr lang="en-US" sz="1900" dirty="0"/>
              <a:t>for other building projects. </a:t>
            </a:r>
          </a:p>
          <a:p>
            <a:pPr marL="342900" indent="-342900">
              <a:lnSpc>
                <a:spcPct val="110000"/>
              </a:lnSpc>
              <a:buFont typeface="Wingdings" panose="05000000000000000000" pitchFamily="2" charset="2"/>
              <a:buChar char="Ø"/>
            </a:pPr>
            <a:r>
              <a:rPr lang="en-US" sz="1900" dirty="0"/>
              <a:t>In 1900 a high school was built on the site. Early </a:t>
            </a:r>
            <a:br>
              <a:rPr lang="en-US" sz="1900" dirty="0"/>
            </a:br>
            <a:r>
              <a:rPr lang="en-US" sz="1900" dirty="0"/>
              <a:t>in the first decade of the 21st century, a tourist </a:t>
            </a:r>
            <a:br>
              <a:rPr lang="en-US" sz="1900" dirty="0"/>
            </a:br>
            <a:r>
              <a:rPr lang="en-US" sz="1900" dirty="0"/>
              <a:t>attraction, was built behind the school. </a:t>
            </a:r>
            <a:endParaRPr lang="en-US" dirty="0">
              <a:solidFill>
                <a:srgbClr val="000000"/>
              </a:solidFill>
              <a:latin typeface="Alef" pitchFamily="18"/>
              <a:cs typeface="Alef" pitchFamily="2"/>
            </a:endParaRPr>
          </a:p>
        </p:txBody>
      </p:sp>
      <p:pic>
        <p:nvPicPr>
          <p:cNvPr id="7" name="Picture 6" descr="A cannon on a stone surface&#10;&#10;Description automatically generated with medium confidence">
            <a:extLst>
              <a:ext uri="{FF2B5EF4-FFF2-40B4-BE49-F238E27FC236}">
                <a16:creationId xmlns:a16="http://schemas.microsoft.com/office/drawing/2014/main" id="{9FD850C7-BB28-7EFB-38E7-0C979D005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22" y="3320420"/>
            <a:ext cx="4413602" cy="2350129"/>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a:t>
            </a:r>
            <a:r>
              <a:rPr lang="en-US" sz="4800" b="0" i="0" kern="1200" dirty="0">
                <a:latin typeface="Times New Roman" panose="02020603050405020304" pitchFamily="18" charset="0"/>
                <a:cs typeface="Times New Roman" panose="02020603050405020304" pitchFamily="18" charset="0"/>
              </a:rPr>
              <a:t>Santarem, Brazil</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the country&#10;&#10;Description automatically generated">
            <a:extLst>
              <a:ext uri="{FF2B5EF4-FFF2-40B4-BE49-F238E27FC236}">
                <a16:creationId xmlns:a16="http://schemas.microsoft.com/office/drawing/2014/main" id="{E4CDE455-F5F7-EF43-4649-61B38F67A603}"/>
              </a:ext>
            </a:extLst>
          </p:cNvPr>
          <p:cNvPicPr>
            <a:picLocks noChangeAspect="1"/>
          </p:cNvPicPr>
          <p:nvPr/>
        </p:nvPicPr>
        <p:blipFill rotWithShape="1">
          <a:blip r:embed="rId3">
            <a:extLst>
              <a:ext uri="{28A0092B-C50C-407E-A947-70E740481C1C}">
                <a14:useLocalDpi xmlns:a14="http://schemas.microsoft.com/office/drawing/2010/main" val="0"/>
              </a:ext>
            </a:extLst>
          </a:blip>
          <a:srcRect b="29219"/>
          <a:stretch/>
        </p:blipFill>
        <p:spPr>
          <a:xfrm>
            <a:off x="1" y="675948"/>
            <a:ext cx="10080624" cy="49946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250040"/>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Map of </a:t>
            </a:r>
            <a:r>
              <a:rPr lang="en-US" sz="4800" b="0" i="0" kern="1200" dirty="0">
                <a:latin typeface="Times New Roman" panose="02020603050405020304" pitchFamily="18" charset="0"/>
                <a:cs typeface="Times New Roman" panose="02020603050405020304" pitchFamily="18" charset="0"/>
              </a:rPr>
              <a:t>Santarem</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5" name="Picture 4" descr="A map of a city with many points&#10;&#10;Description automatically generated">
            <a:extLst>
              <a:ext uri="{FF2B5EF4-FFF2-40B4-BE49-F238E27FC236}">
                <a16:creationId xmlns:a16="http://schemas.microsoft.com/office/drawing/2014/main" id="{4DDF0E28-B5C3-5A75-A98B-B2B22E012411}"/>
              </a:ext>
            </a:extLst>
          </p:cNvPr>
          <p:cNvPicPr>
            <a:picLocks noChangeAspect="1"/>
          </p:cNvPicPr>
          <p:nvPr/>
        </p:nvPicPr>
        <p:blipFill rotWithShape="1">
          <a:blip r:embed="rId3">
            <a:extLst>
              <a:ext uri="{28A0092B-C50C-407E-A947-70E740481C1C}">
                <a14:useLocalDpi xmlns:a14="http://schemas.microsoft.com/office/drawing/2010/main" val="0"/>
              </a:ext>
            </a:extLst>
          </a:blip>
          <a:srcRect r="1041"/>
          <a:stretch/>
        </p:blipFill>
        <p:spPr>
          <a:xfrm>
            <a:off x="0" y="942190"/>
            <a:ext cx="10080624" cy="4728360"/>
          </a:xfrm>
          <a:prstGeom prst="rect">
            <a:avLst/>
          </a:prstGeom>
        </p:spPr>
      </p:pic>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1206</TotalTime>
  <Words>1691</Words>
  <Application>Microsoft Office PowerPoint</Application>
  <PresentationFormat>Custom</PresentationFormat>
  <Paragraphs>132</Paragraphs>
  <Slides>22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Alef</vt:lpstr>
      <vt:lpstr>Aptos</vt:lpstr>
      <vt:lpstr>Aptos Display</vt:lpstr>
      <vt:lpstr>Arial</vt:lpstr>
      <vt:lpstr>Calibri</vt:lpstr>
      <vt:lpstr>Liberation Sans</vt:lpstr>
      <vt:lpstr>Times New Roman</vt:lpstr>
      <vt:lpstr>Wingdings</vt:lpstr>
      <vt:lpstr>Office Theme</vt:lpstr>
      <vt:lpstr>Santarem, Brazil Presented by Marc Silver</vt:lpstr>
      <vt:lpstr>What I Will Cover</vt:lpstr>
      <vt:lpstr>My Port Philosophy</vt:lpstr>
      <vt:lpstr>PowerPoint Presentation</vt:lpstr>
      <vt:lpstr>PowerPoint Presentation</vt:lpstr>
      <vt:lpstr>About Santarem, Brazil</vt:lpstr>
      <vt:lpstr>Santarem, Brazil History</vt:lpstr>
      <vt:lpstr>Area Map of Santarem, Brazil</vt:lpstr>
      <vt:lpstr>Map of Santarem</vt:lpstr>
      <vt:lpstr>Santarem City Bus</vt:lpstr>
      <vt:lpstr>Santarem, Brazil Transportation </vt:lpstr>
      <vt:lpstr>Mercadão 2000</vt:lpstr>
      <vt:lpstr> Pink River Dolphins </vt:lpstr>
      <vt:lpstr>ZooFIT - Zoologico de Santarem</vt:lpstr>
      <vt:lpstr>CENTRO CULTURAL - JOÃO FONA</vt:lpstr>
      <vt:lpstr>PowerPoint Presentation</vt:lpstr>
      <vt:lpstr>PowerPoint Presentation</vt:lpstr>
      <vt:lpstr>Museu de Arte Sacra</vt:lpstr>
      <vt:lpstr>Rio Tapajós Shopping</vt:lpstr>
      <vt:lpstr>Pajucara Beach</vt:lpstr>
      <vt:lpstr>Q&amp;A</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153</cp:revision>
  <dcterms:created xsi:type="dcterms:W3CDTF">2023-03-25T21:24:27Z</dcterms:created>
  <dcterms:modified xsi:type="dcterms:W3CDTF">2025-10-17T14:57:40Z</dcterms:modified>
</cp:coreProperties>
</file>