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handoutMasterIdLst>
    <p:handoutMasterId r:id="rId28"/>
  </p:handoutMasterIdLst>
  <p:sldIdLst>
    <p:sldId id="256" r:id="rId4"/>
    <p:sldId id="273" r:id="rId5"/>
    <p:sldId id="257" r:id="rId6"/>
    <p:sldId id="274" r:id="rId7"/>
    <p:sldId id="258" r:id="rId8"/>
    <p:sldId id="263" r:id="rId9"/>
    <p:sldId id="259" r:id="rId10"/>
    <p:sldId id="302" r:id="rId11"/>
    <p:sldId id="303" r:id="rId12"/>
    <p:sldId id="300" r:id="rId13"/>
    <p:sldId id="305" r:id="rId14"/>
    <p:sldId id="304" r:id="rId15"/>
    <p:sldId id="306" r:id="rId16"/>
    <p:sldId id="283" r:id="rId17"/>
    <p:sldId id="295" r:id="rId18"/>
    <p:sldId id="287" r:id="rId19"/>
    <p:sldId id="276" r:id="rId20"/>
    <p:sldId id="298" r:id="rId21"/>
    <p:sldId id="291" r:id="rId22"/>
    <p:sldId id="301" r:id="rId23"/>
    <p:sldId id="292"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73" autoAdjust="0"/>
    <p:restoredTop sz="94660"/>
  </p:normalViewPr>
  <p:slideViewPr>
    <p:cSldViewPr snapToGrid="0">
      <p:cViewPr varScale="1">
        <p:scale>
          <a:sx n="99" d="100"/>
          <a:sy n="99" d="100"/>
        </p:scale>
        <p:origin x="10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12</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06655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13</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93435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14</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144506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755537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46336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21493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11</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05669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s://gomanzanillo.com/city_guide/pigeons.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445095"/>
            <a:ext cx="10080624" cy="1754326"/>
          </a:xfrm>
        </p:spPr>
        <p:txBody>
          <a:bodyPr vert="horz" wrap="square">
            <a:spAutoFit/>
          </a:bodyPr>
          <a:lstStyle/>
          <a:p>
            <a:pPr lvl="0" algn="ctr"/>
            <a:r>
              <a:rPr lang="en-US" sz="4400" b="1" dirty="0"/>
              <a:t>Santa Rosalía, Mexico</a:t>
            </a:r>
            <a:br>
              <a:rPr lang="en-US" sz="4800" b="1" dirty="0"/>
            </a:br>
            <a:r>
              <a:rPr lang="en-US" sz="2800" b="1" dirty="0"/>
              <a:t>Presented by</a:t>
            </a:r>
            <a:br>
              <a:rPr lang="en-US" sz="4800" b="1" dirty="0"/>
            </a:br>
            <a:r>
              <a:rPr lang="en-US" sz="4800" b="1" dirty="0"/>
              <a:t>Marc Silver</a:t>
            </a:r>
            <a:endParaRPr lang="en-US" sz="2800" b="1" dirty="0">
              <a:solidFill>
                <a:srgbClr val="000000"/>
              </a:solidFill>
              <a:cs typeface="Tahoma" pitchFamily="2"/>
            </a:endParaRPr>
          </a:p>
        </p:txBody>
      </p:sp>
      <p:pic>
        <p:nvPicPr>
          <p:cNvPr id="4" name="Picture 3" descr="A flag with a red white and green stripe&#10;&#10;Description automatically generated">
            <a:extLst>
              <a:ext uri="{FF2B5EF4-FFF2-40B4-BE49-F238E27FC236}">
                <a16:creationId xmlns:a16="http://schemas.microsoft.com/office/drawing/2014/main" id="{ECA721EE-92F7-C357-4914-69C847C3D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999" y="2334647"/>
            <a:ext cx="5826905" cy="3335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0" y="723900"/>
            <a:ext cx="4373611" cy="4154984"/>
          </a:xfrm>
          <a:prstGeom prst="rect">
            <a:avLst/>
          </a:prstGeom>
          <a:noFill/>
        </p:spPr>
        <p:txBody>
          <a:bodyPr wrap="square">
            <a:spAutoFit/>
          </a:bodyPr>
          <a:lstStyle/>
          <a:p>
            <a:pPr marL="285750" indent="-285750">
              <a:buFont typeface="Arial" panose="020B0604020202020204" pitchFamily="34" charset="0"/>
              <a:buChar char="•"/>
            </a:pPr>
            <a:r>
              <a:rPr lang="en-US" sz="2400" dirty="0"/>
              <a:t>By 1884 Eisenmann and Valle were operating a copper mining company called El Boleo (after the Spanish word for the copper-bearing pellets). </a:t>
            </a:r>
          </a:p>
          <a:p>
            <a:pPr marL="285750" indent="-285750">
              <a:buFont typeface="Arial" panose="020B0604020202020204" pitchFamily="34" charset="0"/>
              <a:buChar char="•"/>
            </a:pPr>
            <a:r>
              <a:rPr lang="en-US" sz="2400" dirty="0"/>
              <a:t>The enterprise entailed eleven mines with a good network of tunnels and galleries located at mining camps called Santa Rosalía, Providencia, </a:t>
            </a:r>
            <a:r>
              <a:rPr lang="en-US" sz="2400" dirty="0" err="1"/>
              <a:t>Purgatorio</a:t>
            </a:r>
            <a:r>
              <a:rPr lang="en-US" sz="2400" dirty="0"/>
              <a:t>, and Soledad.</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039" y="1062858"/>
            <a:ext cx="5586159" cy="3707812"/>
          </a:xfrm>
          <a:prstGeom prst="rect">
            <a:avLst/>
          </a:prstGeom>
        </p:spPr>
      </p:pic>
    </p:spTree>
    <p:extLst>
      <p:ext uri="{BB962C8B-B14F-4D97-AF65-F5344CB8AC3E}">
        <p14:creationId xmlns:p14="http://schemas.microsoft.com/office/powerpoint/2010/main" val="371089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1" y="723900"/>
            <a:ext cx="5788058" cy="4524315"/>
          </a:xfrm>
          <a:prstGeom prst="rect">
            <a:avLst/>
          </a:prstGeom>
          <a:noFill/>
        </p:spPr>
        <p:txBody>
          <a:bodyPr wrap="square">
            <a:spAutoFit/>
          </a:bodyPr>
          <a:lstStyle/>
          <a:p>
            <a:pPr marL="285750" indent="-285750">
              <a:buFont typeface="Arial" panose="020B0604020202020204" pitchFamily="34" charset="0"/>
              <a:buChar char="•"/>
            </a:pPr>
            <a:r>
              <a:rPr lang="en-US" sz="2400" dirty="0"/>
              <a:t>One hundred Yaqui Indians brought from the prison of Guaymas were the first laborers to dig the mineral, and ore was brought out of the mines in leather sacks called “tanates.” Many more Yaquis would be brought in time to live in barracks and continue to be an important labor force.</a:t>
            </a:r>
          </a:p>
          <a:p>
            <a:pPr marL="285750" indent="-285750">
              <a:buFont typeface="Arial" panose="020B0604020202020204" pitchFamily="34" charset="0"/>
              <a:buChar char="•"/>
            </a:pPr>
            <a:r>
              <a:rPr lang="en-US" sz="2400" dirty="0"/>
              <a:t>By 1886 the French had begun building their main center of operations in the canyon of Providencia, calling the town Santa Rosalía, after the arroyo that ran through there and the Mission of </a:t>
            </a:r>
            <a:r>
              <a:rPr lang="en-US" sz="2400" dirty="0" err="1"/>
              <a:t>Mulegé</a:t>
            </a:r>
            <a:r>
              <a:rPr lang="en-US" sz="2400" dirty="0"/>
              <a:t>.</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778" y="1332416"/>
            <a:ext cx="4282847" cy="2842739"/>
          </a:xfrm>
          <a:prstGeom prst="rect">
            <a:avLst/>
          </a:prstGeom>
        </p:spPr>
      </p:pic>
    </p:spTree>
    <p:extLst>
      <p:ext uri="{BB962C8B-B14F-4D97-AF65-F5344CB8AC3E}">
        <p14:creationId xmlns:p14="http://schemas.microsoft.com/office/powerpoint/2010/main" val="78481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0" y="1402629"/>
            <a:ext cx="4354757" cy="2677656"/>
          </a:xfrm>
          <a:prstGeom prst="rect">
            <a:avLst/>
          </a:prstGeom>
          <a:noFill/>
        </p:spPr>
        <p:txBody>
          <a:bodyPr wrap="square">
            <a:spAutoFit/>
          </a:bodyPr>
          <a:lstStyle/>
          <a:p>
            <a:pPr marL="285750" indent="-285750">
              <a:buFont typeface="Arial" panose="020B0604020202020204" pitchFamily="34" charset="0"/>
              <a:buChar char="•"/>
            </a:pPr>
            <a:r>
              <a:rPr lang="en-US" sz="2400" dirty="0"/>
              <a:t>By 1886 the French had begun building their main center of operations in the canyon of Providencia, calling the town Santa Rosalía, after the arroyo that ran through there and the Mission of </a:t>
            </a:r>
            <a:r>
              <a:rPr lang="en-US" sz="2400" dirty="0" err="1"/>
              <a:t>Mulegé</a:t>
            </a:r>
            <a:r>
              <a:rPr lang="en-US" sz="2400" dirty="0"/>
              <a:t>.</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466" y="1062858"/>
            <a:ext cx="5586159" cy="3707812"/>
          </a:xfrm>
          <a:prstGeom prst="rect">
            <a:avLst/>
          </a:prstGeom>
        </p:spPr>
      </p:pic>
    </p:spTree>
    <p:extLst>
      <p:ext uri="{BB962C8B-B14F-4D97-AF65-F5344CB8AC3E}">
        <p14:creationId xmlns:p14="http://schemas.microsoft.com/office/powerpoint/2010/main" val="31342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6F162F0-E734-342F-82D8-CE8EBB7D47B9}"/>
              </a:ext>
            </a:extLst>
          </p:cNvPr>
          <p:cNvSpPr txBox="1"/>
          <p:nvPr/>
        </p:nvSpPr>
        <p:spPr>
          <a:xfrm>
            <a:off x="0" y="723900"/>
            <a:ext cx="4354757" cy="4524315"/>
          </a:xfrm>
          <a:prstGeom prst="rect">
            <a:avLst/>
          </a:prstGeom>
          <a:noFill/>
        </p:spPr>
        <p:txBody>
          <a:bodyPr wrap="square">
            <a:spAutoFit/>
          </a:bodyPr>
          <a:lstStyle/>
          <a:p>
            <a:pPr marL="285750" indent="-285750">
              <a:buFont typeface="Arial" panose="020B0604020202020204" pitchFamily="34" charset="0"/>
              <a:buChar char="•"/>
            </a:pPr>
            <a:r>
              <a:rPr lang="en-US" sz="2400" dirty="0"/>
              <a:t>On the other side of the gulf, 98 miles away, was the port of </a:t>
            </a:r>
            <a:br>
              <a:rPr lang="en-US" sz="2400" dirty="0"/>
            </a:br>
            <a:r>
              <a:rPr lang="en-US" sz="2400" dirty="0"/>
              <a:t>Guaymas with a population of 15,800, and of importance </a:t>
            </a:r>
            <a:br>
              <a:rPr lang="en-US" sz="2400" dirty="0"/>
            </a:br>
            <a:r>
              <a:rPr lang="en-US" sz="2400" dirty="0"/>
              <a:t>because the railroad that came from Laredo, Texas, ended there, while to the south another line linked it to Mazatlán and Manzanillo.</a:t>
            </a:r>
          </a:p>
          <a:p>
            <a:pPr marL="285750" indent="-285750">
              <a:buFont typeface="Arial" panose="020B0604020202020204" pitchFamily="34" charset="0"/>
              <a:buChar char="•"/>
            </a:pPr>
            <a:r>
              <a:rPr lang="en-US" sz="2400" dirty="0"/>
              <a:t>1887 After Mexico City, Santa Rosalía was the second city in </a:t>
            </a:r>
            <a:br>
              <a:rPr lang="en-US" sz="2400" dirty="0"/>
            </a:br>
            <a:r>
              <a:rPr lang="en-US" sz="2400" dirty="0"/>
              <a:t>Mexico to have electricity.</a:t>
            </a:r>
          </a:p>
        </p:txBody>
      </p:sp>
      <p:pic>
        <p:nvPicPr>
          <p:cNvPr id="4" name="Picture 3" descr="A building with a steeple&#10;&#10;Description automatically generated">
            <a:extLst>
              <a:ext uri="{FF2B5EF4-FFF2-40B4-BE49-F238E27FC236}">
                <a16:creationId xmlns:a16="http://schemas.microsoft.com/office/drawing/2014/main" id="{534F6C58-7DC5-9D27-101E-6F67677C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612" y="1970202"/>
            <a:ext cx="5586159" cy="3707812"/>
          </a:xfrm>
          <a:prstGeom prst="rect">
            <a:avLst/>
          </a:prstGeom>
        </p:spPr>
      </p:pic>
    </p:spTree>
    <p:extLst>
      <p:ext uri="{BB962C8B-B14F-4D97-AF65-F5344CB8AC3E}">
        <p14:creationId xmlns:p14="http://schemas.microsoft.com/office/powerpoint/2010/main" val="193397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Baja</a:t>
            </a:r>
            <a:endParaRPr lang="en-US" sz="4400" dirty="0"/>
          </a:p>
        </p:txBody>
      </p:sp>
      <p:pic>
        <p:nvPicPr>
          <p:cNvPr id="3" name="Picture 2" descr="A map of the coast of santa rosalia&#10;&#10;Description automatically generated">
            <a:extLst>
              <a:ext uri="{FF2B5EF4-FFF2-40B4-BE49-F238E27FC236}">
                <a16:creationId xmlns:a16="http://schemas.microsoft.com/office/drawing/2014/main" id="{2C3DF266-1388-F28F-BCB3-8965AFBCB4DA}"/>
              </a:ext>
            </a:extLst>
          </p:cNvPr>
          <p:cNvPicPr>
            <a:picLocks noChangeAspect="1"/>
          </p:cNvPicPr>
          <p:nvPr/>
        </p:nvPicPr>
        <p:blipFill rotWithShape="1">
          <a:blip r:embed="rId3">
            <a:extLst>
              <a:ext uri="{28A0092B-C50C-407E-A947-70E740481C1C}">
                <a14:useLocalDpi xmlns:a14="http://schemas.microsoft.com/office/drawing/2010/main" val="0"/>
              </a:ext>
            </a:extLst>
          </a:blip>
          <a:srcRect b="20249"/>
          <a:stretch/>
        </p:blipFill>
        <p:spPr>
          <a:xfrm>
            <a:off x="-1" y="700743"/>
            <a:ext cx="10078103" cy="4969808"/>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Map of Santa Rosalía</a:t>
            </a:r>
            <a:endParaRPr lang="en-US" sz="4400" dirty="0"/>
          </a:p>
        </p:txBody>
      </p:sp>
      <p:pic>
        <p:nvPicPr>
          <p:cNvPr id="3" name="Picture 2" descr="A map of santa rosalia&#10;&#10;Description automatically generated">
            <a:extLst>
              <a:ext uri="{FF2B5EF4-FFF2-40B4-BE49-F238E27FC236}">
                <a16:creationId xmlns:a16="http://schemas.microsoft.com/office/drawing/2014/main" id="{B817C69B-0392-C58F-F890-A5603A5219A3}"/>
              </a:ext>
            </a:extLst>
          </p:cNvPr>
          <p:cNvPicPr>
            <a:picLocks noChangeAspect="1"/>
          </p:cNvPicPr>
          <p:nvPr/>
        </p:nvPicPr>
        <p:blipFill rotWithShape="1">
          <a:blip r:embed="rId3">
            <a:extLst>
              <a:ext uri="{28A0092B-C50C-407E-A947-70E740481C1C}">
                <a14:useLocalDpi xmlns:a14="http://schemas.microsoft.com/office/drawing/2010/main" val="0"/>
              </a:ext>
            </a:extLst>
          </a:blip>
          <a:srcRect t="2161" b="10396"/>
          <a:stretch/>
        </p:blipFill>
        <p:spPr>
          <a:xfrm>
            <a:off x="0" y="-9427"/>
            <a:ext cx="10078104" cy="5882326"/>
          </a:xfrm>
          <a:prstGeom prst="rect">
            <a:avLst/>
          </a:prstGeom>
        </p:spPr>
      </p:pic>
    </p:spTree>
    <p:extLst>
      <p:ext uri="{BB962C8B-B14F-4D97-AF65-F5344CB8AC3E}">
        <p14:creationId xmlns:p14="http://schemas.microsoft.com/office/powerpoint/2010/main" val="319063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383A8-E27B-568F-2059-9CCEAAF5EB4D}"/>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tx1"/>
                </a:solidFill>
                <a:latin typeface="+mj-lt"/>
                <a:ea typeface="+mj-ea"/>
                <a:cs typeface="+mj-cs"/>
              </a:rPr>
              <a:t>Weather in Santa Rosalía</a:t>
            </a:r>
            <a:endParaRPr lang="en-US" sz="4400" dirty="0"/>
          </a:p>
        </p:txBody>
      </p:sp>
      <p:sp>
        <p:nvSpPr>
          <p:cNvPr id="4" name="TextBox 3">
            <a:extLst>
              <a:ext uri="{FF2B5EF4-FFF2-40B4-BE49-F238E27FC236}">
                <a16:creationId xmlns:a16="http://schemas.microsoft.com/office/drawing/2014/main" id="{06F0B40C-7A65-FC69-D0BA-0C371306A4A2}"/>
              </a:ext>
            </a:extLst>
          </p:cNvPr>
          <p:cNvSpPr txBox="1"/>
          <p:nvPr/>
        </p:nvSpPr>
        <p:spPr>
          <a:xfrm>
            <a:off x="92990" y="875653"/>
            <a:ext cx="4684713" cy="2862322"/>
          </a:xfrm>
          <a:prstGeom prst="rect">
            <a:avLst/>
          </a:prstGeom>
          <a:noFill/>
        </p:spPr>
        <p:txBody>
          <a:bodyPr wrap="square">
            <a:spAutoFit/>
          </a:bodyPr>
          <a:lstStyle/>
          <a:p>
            <a:r>
              <a:rPr lang="en-US" dirty="0"/>
              <a:t>Santa Rosalía sits at sea level and has a semi-arid climate. The temperature is usually warm or hot year-round.</a:t>
            </a:r>
          </a:p>
          <a:p>
            <a:pPr>
              <a:buFont typeface="Arial" panose="020B0604020202020204" pitchFamily="34" charset="0"/>
              <a:buChar char="•"/>
            </a:pPr>
            <a:r>
              <a:rPr lang="en-US" dirty="0"/>
              <a:t>April – October: daytime highs usually range from 32 to 38°C (90 to 100°F), night-time lows from 15 – 25°C (59 – 77°F). The </a:t>
            </a:r>
            <a:r>
              <a:rPr lang="en-US" b="1" dirty="0"/>
              <a:t>rainy season</a:t>
            </a:r>
            <a:r>
              <a:rPr lang="en-US" dirty="0"/>
              <a:t> is from July through September and the cities have occasionally been hit by hurricanes.</a:t>
            </a:r>
          </a:p>
          <a:p>
            <a:pPr>
              <a:buFont typeface="Arial" panose="020B0604020202020204" pitchFamily="34" charset="0"/>
              <a:buChar char="•"/>
            </a:pPr>
            <a:r>
              <a:rPr lang="en-US" dirty="0"/>
              <a:t>November – March: daytime highs range from 26 to 30°C (79 to 86°F), while nightly lows are</a:t>
            </a:r>
          </a:p>
        </p:txBody>
      </p:sp>
      <p:pic>
        <p:nvPicPr>
          <p:cNvPr id="6" name="Picture 5" descr="A graph of water temperature&#10;&#10;Description automatically generated">
            <a:extLst>
              <a:ext uri="{FF2B5EF4-FFF2-40B4-BE49-F238E27FC236}">
                <a16:creationId xmlns:a16="http://schemas.microsoft.com/office/drawing/2014/main" id="{C9A15A2D-DAFA-973A-02D2-285EC27F9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703" y="954583"/>
            <a:ext cx="5302922" cy="2828225"/>
          </a:xfrm>
          <a:prstGeom prst="rect">
            <a:avLst/>
          </a:prstGeom>
        </p:spPr>
      </p:pic>
      <p:sp>
        <p:nvSpPr>
          <p:cNvPr id="8" name="TextBox 7">
            <a:extLst>
              <a:ext uri="{FF2B5EF4-FFF2-40B4-BE49-F238E27FC236}">
                <a16:creationId xmlns:a16="http://schemas.microsoft.com/office/drawing/2014/main" id="{0FB8F95E-293F-668D-13FE-B6F9AE074462}"/>
              </a:ext>
            </a:extLst>
          </p:cNvPr>
          <p:cNvSpPr txBox="1"/>
          <p:nvPr/>
        </p:nvSpPr>
        <p:spPr>
          <a:xfrm>
            <a:off x="100739" y="3643326"/>
            <a:ext cx="9926664" cy="1200329"/>
          </a:xfrm>
          <a:prstGeom prst="rect">
            <a:avLst/>
          </a:prstGeom>
          <a:noFill/>
        </p:spPr>
        <p:txBody>
          <a:bodyPr wrap="square">
            <a:spAutoFit/>
          </a:bodyPr>
          <a:lstStyle/>
          <a:p>
            <a:r>
              <a:rPr lang="en-US" dirty="0"/>
              <a:t>between 11 and 15°C (51 and 59°F).</a:t>
            </a:r>
          </a:p>
          <a:p>
            <a:r>
              <a:rPr lang="en-US" dirty="0"/>
              <a:t>The </a:t>
            </a:r>
            <a:r>
              <a:rPr lang="en-US" b="1" dirty="0"/>
              <a:t>best time to go</a:t>
            </a:r>
            <a:r>
              <a:rPr lang="en-US" dirty="0"/>
              <a:t> is in October as the landscape will be lush after the rain. However, as the weather is warm year-round, it’s easy to enjoy outdoor activities most of the year. It’s probably best to avoid July and August due to extreme temperatures and heavier rain. </a:t>
            </a:r>
          </a:p>
        </p:txBody>
      </p:sp>
    </p:spTree>
    <p:extLst>
      <p:ext uri="{BB962C8B-B14F-4D97-AF65-F5344CB8AC3E}">
        <p14:creationId xmlns:p14="http://schemas.microsoft.com/office/powerpoint/2010/main" val="173585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385749" y="301904"/>
            <a:ext cx="4001831" cy="14943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Getting Around Santa Rosalía</a:t>
            </a:r>
          </a:p>
        </p:txBody>
      </p:sp>
      <p:pic>
        <p:nvPicPr>
          <p:cNvPr id="5" name="Picture 4" descr="A bench in a park&#10;&#10;Description automatically generated">
            <a:extLst>
              <a:ext uri="{FF2B5EF4-FFF2-40B4-BE49-F238E27FC236}">
                <a16:creationId xmlns:a16="http://schemas.microsoft.com/office/drawing/2014/main" id="{97147BB0-7286-58D2-76FA-9C2469F8E670}"/>
              </a:ext>
            </a:extLst>
          </p:cNvPr>
          <p:cNvPicPr>
            <a:picLocks noChangeAspect="1"/>
          </p:cNvPicPr>
          <p:nvPr/>
        </p:nvPicPr>
        <p:blipFill rotWithShape="1">
          <a:blip r:embed="rId2">
            <a:extLst>
              <a:ext uri="{28A0092B-C50C-407E-A947-70E740481C1C}">
                <a14:useLocalDpi xmlns:a14="http://schemas.microsoft.com/office/drawing/2010/main" val="0"/>
              </a:ext>
            </a:extLst>
          </a:blip>
          <a:srcRect l="15954" r="17157"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1D5B7C2A-9D31-BAA1-DFD5-846F95EF3B49}"/>
              </a:ext>
            </a:extLst>
          </p:cNvPr>
          <p:cNvSpPr txBox="1"/>
          <p:nvPr/>
        </p:nvSpPr>
        <p:spPr>
          <a:xfrm>
            <a:off x="5385749" y="1929290"/>
            <a:ext cx="4001831"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t>From the dock to the Estadio De </a:t>
            </a:r>
            <a:r>
              <a:rPr lang="en-US" sz="2400" dirty="0" err="1"/>
              <a:t>Futbol</a:t>
            </a:r>
            <a:r>
              <a:rPr lang="en-US" sz="2400" dirty="0"/>
              <a:t> (Soccer Field) on the far west side of town, it is about a 30-minute walk of just over 2Km. So, unless you are going to visit something outside of town you should be able to walk everywhere.</a:t>
            </a:r>
          </a:p>
          <a:p>
            <a:pPr indent="-228600">
              <a:lnSpc>
                <a:spcPct val="90000"/>
              </a:lnSpc>
              <a:spcAft>
                <a:spcPts val="600"/>
              </a:spcAft>
              <a:buFont typeface="Arial" panose="020B0604020202020204" pitchFamily="34" charset="0"/>
              <a:buChar char="•"/>
            </a:pPr>
            <a:endParaRPr lang="en-US" sz="1600" dirty="0"/>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23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8398" y="301904"/>
            <a:ext cx="4063397" cy="160250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tx1"/>
                </a:solidFill>
                <a:latin typeface="+mj-lt"/>
                <a:ea typeface="+mj-ea"/>
                <a:cs typeface="+mj-cs"/>
              </a:rPr>
              <a:t>El Boleo Bakery</a:t>
            </a:r>
          </a:p>
        </p:txBody>
      </p:sp>
      <p:sp>
        <p:nvSpPr>
          <p:cNvPr id="5" name="TextBox 4">
            <a:extLst>
              <a:ext uri="{FF2B5EF4-FFF2-40B4-BE49-F238E27FC236}">
                <a16:creationId xmlns:a16="http://schemas.microsoft.com/office/drawing/2014/main" id="{C51526C8-C122-19F7-41C4-9810AC1BF70C}"/>
              </a:ext>
            </a:extLst>
          </p:cNvPr>
          <p:cNvSpPr txBox="1"/>
          <p:nvPr/>
        </p:nvSpPr>
        <p:spPr>
          <a:xfrm>
            <a:off x="0" y="1719073"/>
            <a:ext cx="4138367" cy="3951477"/>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t>More than a bakery, El Boleo is part of the history of Santa </a:t>
            </a:r>
            <a:r>
              <a:rPr lang="en-US" sz="2000" dirty="0" err="1"/>
              <a:t>Rosalía</a:t>
            </a:r>
            <a:r>
              <a:rPr lang="en-US" sz="2000" dirty="0"/>
              <a:t>. </a:t>
            </a:r>
          </a:p>
          <a:p>
            <a:pPr marL="285750" indent="-228600">
              <a:lnSpc>
                <a:spcPct val="90000"/>
              </a:lnSpc>
              <a:spcAft>
                <a:spcPts val="600"/>
              </a:spcAft>
              <a:buFont typeface="Arial" panose="020B0604020202020204" pitchFamily="34" charset="0"/>
              <a:buChar char="•"/>
            </a:pPr>
            <a:r>
              <a:rPr lang="en-US" sz="2000" dirty="0"/>
              <a:t>Baptized with the same name as the French company that exploited the copper deposits in the region, since 1901 their furnaces have worked to offer exquisite French bread. </a:t>
            </a:r>
          </a:p>
          <a:p>
            <a:pPr marL="285750" indent="-228600">
              <a:lnSpc>
                <a:spcPct val="90000"/>
              </a:lnSpc>
              <a:spcAft>
                <a:spcPts val="600"/>
              </a:spcAft>
              <a:buFont typeface="Arial" panose="020B0604020202020204" pitchFamily="34" charset="0"/>
              <a:buChar char="•"/>
            </a:pPr>
            <a:r>
              <a:rPr lang="en-US" sz="2000" dirty="0"/>
              <a:t>Try them all. The Bolillo, conchas, empanadas, telera, virote, whether you choose sweet, savory, or both, the rule is that if you are in Santa Rosalia you must try their bread.</a:t>
            </a:r>
          </a:p>
        </p:txBody>
      </p:sp>
      <p:pic>
        <p:nvPicPr>
          <p:cNvPr id="8" name="Picture 7" descr="A building with signs on the front&#10;&#10;Description automatically generated">
            <a:extLst>
              <a:ext uri="{FF2B5EF4-FFF2-40B4-BE49-F238E27FC236}">
                <a16:creationId xmlns:a16="http://schemas.microsoft.com/office/drawing/2014/main" id="{74CB0DA2-2129-A66A-03C5-3552B90E726F}"/>
              </a:ext>
            </a:extLst>
          </p:cNvPr>
          <p:cNvPicPr>
            <a:picLocks noChangeAspect="1"/>
          </p:cNvPicPr>
          <p:nvPr/>
        </p:nvPicPr>
        <p:blipFill rotWithShape="1">
          <a:blip r:embed="rId2">
            <a:extLst>
              <a:ext uri="{28A0092B-C50C-407E-A947-70E740481C1C}">
                <a14:useLocalDpi xmlns:a14="http://schemas.microsoft.com/office/drawing/2010/main" val="0"/>
              </a:ext>
            </a:extLst>
          </a:blip>
          <a:srcRect t="9354" b="14698"/>
          <a:stretch/>
        </p:blipFill>
        <p:spPr>
          <a:xfrm>
            <a:off x="4055000" y="-3"/>
            <a:ext cx="6025625" cy="3054698"/>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1" name="Picture 10" descr="A trays of cookies on a shelf&#10;&#10;Description automatically generated">
            <a:extLst>
              <a:ext uri="{FF2B5EF4-FFF2-40B4-BE49-F238E27FC236}">
                <a16:creationId xmlns:a16="http://schemas.microsoft.com/office/drawing/2014/main" id="{75A50641-E267-796D-154F-B543C0807C50}"/>
              </a:ext>
            </a:extLst>
          </p:cNvPr>
          <p:cNvPicPr>
            <a:picLocks noChangeAspect="1"/>
          </p:cNvPicPr>
          <p:nvPr/>
        </p:nvPicPr>
        <p:blipFill rotWithShape="1">
          <a:blip r:embed="rId3">
            <a:extLst>
              <a:ext uri="{28A0092B-C50C-407E-A947-70E740481C1C}">
                <a14:useLocalDpi xmlns:a14="http://schemas.microsoft.com/office/drawing/2010/main" val="0"/>
              </a:ext>
            </a:extLst>
          </a:blip>
          <a:srcRect t="14275" r="1" b="24474"/>
          <a:stretch/>
        </p:blipFill>
        <p:spPr>
          <a:xfrm>
            <a:off x="3908167" y="3144485"/>
            <a:ext cx="6178335" cy="2526068"/>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5124" name="Picture 4" descr="feeding pigeons at the Jardin">
            <a:hlinkClick r:id="rId4"/>
            <a:extLst>
              <a:ext uri="{FF2B5EF4-FFF2-40B4-BE49-F238E27FC236}">
                <a16:creationId xmlns:a16="http://schemas.microsoft.com/office/drawing/2014/main" id="{E247514D-DD38-0E35-9E5E-16AF5F9A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1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3103050"/>
            <a:ext cx="3327662"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Museo </a:t>
            </a:r>
            <a:r>
              <a:rPr lang="en-US" sz="4000" b="1" dirty="0" err="1">
                <a:latin typeface="+mj-lt"/>
                <a:ea typeface="+mj-ea"/>
                <a:cs typeface="+mj-cs"/>
              </a:rPr>
              <a:t>el</a:t>
            </a:r>
            <a:r>
              <a:rPr lang="en-US" sz="4000" b="1" dirty="0">
                <a:latin typeface="+mj-lt"/>
                <a:ea typeface="+mj-ea"/>
                <a:cs typeface="+mj-cs"/>
              </a:rPr>
              <a:t> Boleo</a:t>
            </a:r>
          </a:p>
        </p:txBody>
      </p:sp>
      <p:pic>
        <p:nvPicPr>
          <p:cNvPr id="5" name="Picture 4" descr="A building with a red roof&#10;&#10;Description automatically generated">
            <a:extLst>
              <a:ext uri="{FF2B5EF4-FFF2-40B4-BE49-F238E27FC236}">
                <a16:creationId xmlns:a16="http://schemas.microsoft.com/office/drawing/2014/main" id="{B869B994-F91E-3662-CE42-ACF61A690007}"/>
              </a:ext>
            </a:extLst>
          </p:cNvPr>
          <p:cNvPicPr>
            <a:picLocks noChangeAspect="1"/>
          </p:cNvPicPr>
          <p:nvPr/>
        </p:nvPicPr>
        <p:blipFill rotWithShape="1">
          <a:blip r:embed="rId2">
            <a:extLst>
              <a:ext uri="{28A0092B-C50C-407E-A947-70E740481C1C}">
                <a14:useLocalDpi xmlns:a14="http://schemas.microsoft.com/office/drawing/2010/main" val="0"/>
              </a:ext>
            </a:extLst>
          </a:blip>
          <a:srcRect t="34291" r="2" b="11602"/>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Box 2">
            <a:extLst>
              <a:ext uri="{FF2B5EF4-FFF2-40B4-BE49-F238E27FC236}">
                <a16:creationId xmlns:a16="http://schemas.microsoft.com/office/drawing/2014/main" id="{20B1F5A1-6211-ABEF-12F9-0B2DBDDEE2B7}"/>
              </a:ext>
            </a:extLst>
          </p:cNvPr>
          <p:cNvSpPr txBox="1"/>
          <p:nvPr/>
        </p:nvSpPr>
        <p:spPr>
          <a:xfrm>
            <a:off x="3525625" y="3065343"/>
            <a:ext cx="6555000" cy="2028008"/>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400" dirty="0"/>
              <a:t>Built in 1885 by the French to house the offices of the Boleo Company, this mining museum watches over the town and the copperworks from its perch on the hill. The views are lovely, and it's surrounded by cool abandoned locomotives and other pieces of machinery.</a:t>
            </a: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962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1"/>
            <a:ext cx="7559675" cy="846600"/>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035050"/>
            <a:ext cx="9631679" cy="6046685"/>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Santa Rosalía</a:t>
            </a:r>
          </a:p>
          <a:p>
            <a:pPr algn="l">
              <a:buFont typeface="Wingdings" panose="05000000000000000000" pitchFamily="2" charset="2"/>
              <a:buChar char=""/>
            </a:pPr>
            <a:r>
              <a:rPr lang="en-US" sz="2000" b="1" dirty="0"/>
              <a:t>History of Santa Rosalía</a:t>
            </a:r>
          </a:p>
          <a:p>
            <a:pPr algn="l">
              <a:buFont typeface="Wingdings" panose="05000000000000000000" pitchFamily="2" charset="2"/>
              <a:buChar char=""/>
            </a:pPr>
            <a:r>
              <a:rPr lang="en-US" sz="2000" b="1" dirty="0"/>
              <a:t>Map of Santa Rosalía</a:t>
            </a:r>
          </a:p>
          <a:p>
            <a:pPr algn="l">
              <a:buFont typeface="Wingdings" panose="05000000000000000000" pitchFamily="2" charset="2"/>
              <a:buChar char=""/>
            </a:pPr>
            <a:r>
              <a:rPr lang="en-US" sz="2000" b="1" dirty="0"/>
              <a:t>Weather of Santa Rosalía</a:t>
            </a:r>
          </a:p>
          <a:p>
            <a:pPr algn="l">
              <a:buFont typeface="Wingdings" panose="05000000000000000000" pitchFamily="2" charset="2"/>
              <a:buChar char=""/>
            </a:pPr>
            <a:r>
              <a:rPr lang="en-US" sz="2000" b="1" dirty="0"/>
              <a:t>Getting Around</a:t>
            </a:r>
          </a:p>
          <a:p>
            <a:pPr algn="l">
              <a:buFont typeface="Wingdings" panose="05000000000000000000" pitchFamily="2" charset="2"/>
              <a:buChar char=""/>
            </a:pPr>
            <a:r>
              <a:rPr lang="en-US" altLang="en-US" sz="2000" b="1" dirty="0">
                <a:solidFill>
                  <a:schemeClr val="tx1"/>
                </a:solidFill>
              </a:rPr>
              <a:t>Points of Interest and things to do</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pic>
        <p:nvPicPr>
          <p:cNvPr id="5" name="Picture 4" descr="A sign on a wall&#10;&#10;Description automatically generated">
            <a:extLst>
              <a:ext uri="{FF2B5EF4-FFF2-40B4-BE49-F238E27FC236}">
                <a16:creationId xmlns:a16="http://schemas.microsoft.com/office/drawing/2014/main" id="{D0899285-74EE-3586-5013-574093690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959" y="1035049"/>
            <a:ext cx="5647560" cy="3169306"/>
          </a:xfrm>
          <a:prstGeom prst="rect">
            <a:avLst/>
          </a:prstGeom>
        </p:spPr>
      </p:pic>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0" y="171279"/>
            <a:ext cx="10078103" cy="1494373"/>
          </a:xfrm>
          <a:prstGeom prst="rect">
            <a:avLst/>
          </a:prstGeom>
        </p:spPr>
        <p:txBody>
          <a:bodyPr vert="horz" lIns="91440" tIns="45720" rIns="91440" bIns="45720" rtlCol="0" anchor="ctr">
            <a:normAutofit/>
          </a:bodyPr>
          <a:lstStyle/>
          <a:p>
            <a:pPr algn="ctr"/>
            <a:r>
              <a:rPr lang="es-ES" sz="3200" b="1" dirty="0"/>
              <a:t>Museo de Historia de la Minería de Santa Rosalía </a:t>
            </a:r>
            <a:br>
              <a:rPr lang="es-ES" sz="3200" b="1" dirty="0"/>
            </a:br>
            <a:r>
              <a:rPr lang="es-ES" sz="3200" b="1" dirty="0"/>
              <a:t>(Mineral Museum </a:t>
            </a:r>
            <a:r>
              <a:rPr lang="es-ES" sz="3200" b="1" dirty="0" err="1"/>
              <a:t>of</a:t>
            </a:r>
            <a:r>
              <a:rPr lang="es-ES" sz="3200" b="1" dirty="0"/>
              <a:t> Santa Rosalía)</a:t>
            </a:r>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uilding with red and white trim&#10;&#10;Description automatically generated">
            <a:extLst>
              <a:ext uri="{FF2B5EF4-FFF2-40B4-BE49-F238E27FC236}">
                <a16:creationId xmlns:a16="http://schemas.microsoft.com/office/drawing/2014/main" id="{045BABC7-EE3E-0A3D-2CE8-E10263AF99F8}"/>
              </a:ext>
            </a:extLst>
          </p:cNvPr>
          <p:cNvPicPr>
            <a:picLocks noChangeAspect="1"/>
          </p:cNvPicPr>
          <p:nvPr/>
        </p:nvPicPr>
        <p:blipFill rotWithShape="1">
          <a:blip r:embed="rId4">
            <a:extLst>
              <a:ext uri="{28A0092B-C50C-407E-A947-70E740481C1C}">
                <a14:useLocalDpi xmlns:a14="http://schemas.microsoft.com/office/drawing/2010/main" val="0"/>
              </a:ext>
            </a:extLst>
          </a:blip>
          <a:srcRect b="12366"/>
          <a:stretch/>
        </p:blipFill>
        <p:spPr>
          <a:xfrm>
            <a:off x="5118755" y="2648680"/>
            <a:ext cx="4959347" cy="3021870"/>
          </a:xfrm>
          <a:prstGeom prst="rect">
            <a:avLst/>
          </a:prstGeom>
        </p:spPr>
      </p:pic>
      <p:sp>
        <p:nvSpPr>
          <p:cNvPr id="5" name="TextBox 4">
            <a:extLst>
              <a:ext uri="{FF2B5EF4-FFF2-40B4-BE49-F238E27FC236}">
                <a16:creationId xmlns:a16="http://schemas.microsoft.com/office/drawing/2014/main" id="{C51526C8-C122-19F7-41C4-9810AC1BF70C}"/>
              </a:ext>
            </a:extLst>
          </p:cNvPr>
          <p:cNvSpPr txBox="1"/>
          <p:nvPr/>
        </p:nvSpPr>
        <p:spPr>
          <a:xfrm>
            <a:off x="166886" y="1422676"/>
            <a:ext cx="9913739" cy="2862322"/>
          </a:xfrm>
          <a:prstGeom prst="rect">
            <a:avLst/>
          </a:prstGeom>
          <a:noFill/>
        </p:spPr>
        <p:txBody>
          <a:bodyPr wrap="square">
            <a:spAutoFit/>
          </a:bodyPr>
          <a:lstStyle/>
          <a:p>
            <a:pPr marL="285750" indent="-285750">
              <a:buFont typeface="Arial" panose="020B0604020202020204" pitchFamily="34" charset="0"/>
              <a:buChar char="•"/>
            </a:pPr>
            <a:r>
              <a:rPr lang="en-US" dirty="0"/>
              <a:t>The city of Santa Rosalía, declared a historical monument in 1984 by the Congress of Baja California Sur, was built at the end of the last century by the French company El Boleo, which had obtained the concession to exploit the copper deposits in the place. After the mining boom, the Santa Rosalía Mining History Museum rescues everything related to this flourishing period of the town. In the room that was set up for its exhibition, you can see </a:t>
            </a:r>
            <a:br>
              <a:rPr lang="en-US" dirty="0"/>
            </a:br>
            <a:r>
              <a:rPr lang="en-US" dirty="0"/>
              <a:t>furniture, equipment, and pieces from the </a:t>
            </a:r>
            <a:br>
              <a:rPr lang="en-US" dirty="0"/>
            </a:br>
            <a:r>
              <a:rPr lang="en-US" dirty="0"/>
              <a:t>beginning of the last century in an original </a:t>
            </a:r>
            <a:br>
              <a:rPr lang="en-US" dirty="0"/>
            </a:br>
            <a:r>
              <a:rPr lang="en-US" dirty="0"/>
              <a:t>building of the time. At the entrance is the Little </a:t>
            </a:r>
            <a:br>
              <a:rPr lang="en-US" dirty="0"/>
            </a:br>
            <a:r>
              <a:rPr lang="en-US" dirty="0"/>
              <a:t>Train, which is a small locomotive formerly used </a:t>
            </a:r>
            <a:br>
              <a:rPr lang="en-US" dirty="0"/>
            </a:br>
            <a:r>
              <a:rPr lang="en-US" dirty="0"/>
              <a:t>in the mine.</a:t>
            </a:r>
          </a:p>
        </p:txBody>
      </p:sp>
      <p:sp>
        <p:nvSpPr>
          <p:cNvPr id="7" name="TextBox 6">
            <a:extLst>
              <a:ext uri="{FF2B5EF4-FFF2-40B4-BE49-F238E27FC236}">
                <a16:creationId xmlns:a16="http://schemas.microsoft.com/office/drawing/2014/main" id="{BB66E93D-3ADC-E3EC-64F3-31CE0F48AA57}"/>
              </a:ext>
            </a:extLst>
          </p:cNvPr>
          <p:cNvSpPr txBox="1"/>
          <p:nvPr/>
        </p:nvSpPr>
        <p:spPr>
          <a:xfrm>
            <a:off x="166886" y="4284998"/>
            <a:ext cx="4959349" cy="923330"/>
          </a:xfrm>
          <a:prstGeom prst="rect">
            <a:avLst/>
          </a:prstGeom>
          <a:noFill/>
        </p:spPr>
        <p:txBody>
          <a:bodyPr wrap="square">
            <a:spAutoFit/>
          </a:bodyPr>
          <a:lstStyle/>
          <a:p>
            <a:pPr marL="285750" indent="-285750">
              <a:buFont typeface="Arial" panose="020B0604020202020204" pitchFamily="34" charset="0"/>
              <a:buChar char="•"/>
            </a:pPr>
            <a:r>
              <a:rPr lang="en-US" dirty="0"/>
              <a:t>The charming village has a strong French imprint. This museum rescues everything related to the flowering stage of the people.</a:t>
            </a:r>
          </a:p>
        </p:txBody>
      </p:sp>
    </p:spTree>
    <p:extLst>
      <p:ext uri="{BB962C8B-B14F-4D97-AF65-F5344CB8AC3E}">
        <p14:creationId xmlns:p14="http://schemas.microsoft.com/office/powerpoint/2010/main" val="288177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43" name="Rectangle 514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104785" y="301904"/>
            <a:ext cx="4930168"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latin typeface="+mj-lt"/>
                <a:ea typeface="+mj-ea"/>
                <a:cs typeface="+mj-cs"/>
              </a:rPr>
              <a:t>Santa Barbara Church</a:t>
            </a:r>
            <a:endParaRPr lang="en-US" sz="4400" b="1" dirty="0">
              <a:latin typeface="+mj-lt"/>
              <a:ea typeface="+mj-ea"/>
              <a:cs typeface="+mj-cs"/>
            </a:endParaRPr>
          </a:p>
        </p:txBody>
      </p:sp>
      <p:sp>
        <p:nvSpPr>
          <p:cNvPr id="3" name="TextBox 2">
            <a:extLst>
              <a:ext uri="{FF2B5EF4-FFF2-40B4-BE49-F238E27FC236}">
                <a16:creationId xmlns:a16="http://schemas.microsoft.com/office/drawing/2014/main" id="{4BADAE10-8F24-890F-6F72-C19974808C1D}"/>
              </a:ext>
            </a:extLst>
          </p:cNvPr>
          <p:cNvSpPr txBox="1"/>
          <p:nvPr/>
        </p:nvSpPr>
        <p:spPr>
          <a:xfrm>
            <a:off x="102264" y="1796278"/>
            <a:ext cx="5045672" cy="3435598"/>
          </a:xfrm>
          <a:prstGeom prst="rect">
            <a:avLst/>
          </a:prstGeom>
        </p:spPr>
        <p:txBody>
          <a:bodyPr vert="horz" lIns="91440" tIns="45720" rIns="91440" bIns="45720" rtlCol="0">
            <a:normAutofit fontScale="77500" lnSpcReduction="20000"/>
          </a:bodyPr>
          <a:lstStyle/>
          <a:p>
            <a:pPr indent="-228600">
              <a:lnSpc>
                <a:spcPct val="90000"/>
              </a:lnSpc>
              <a:spcAft>
                <a:spcPts val="600"/>
              </a:spcAft>
              <a:buFont typeface="Arial" panose="020B0604020202020204" pitchFamily="34" charset="0"/>
              <a:buChar char="•"/>
            </a:pPr>
            <a:r>
              <a:rPr lang="en-US" sz="2400" dirty="0"/>
              <a:t>The Santa Barbara church in the center of town is not considered part of the historic Mission trail. Gustav Eiffel, architect of the Eiffel Tower took first place for both this church and the tower at the 1880 World Fair in Paris. </a:t>
            </a:r>
          </a:p>
          <a:p>
            <a:pPr indent="-228600">
              <a:lnSpc>
                <a:spcPct val="90000"/>
              </a:lnSpc>
              <a:spcAft>
                <a:spcPts val="600"/>
              </a:spcAft>
              <a:buFont typeface="Arial" panose="020B0604020202020204" pitchFamily="34" charset="0"/>
              <a:buChar char="•"/>
            </a:pPr>
            <a:r>
              <a:rPr lang="en-US" sz="2400" dirty="0"/>
              <a:t>Carlos La Frogue acquired the church and he had its metal plates shipped individually to be reconstructed in Santa Rosalia. High above the altar is an intense stained glass depicting Christ's death. </a:t>
            </a:r>
          </a:p>
          <a:p>
            <a:pPr indent="-228600">
              <a:lnSpc>
                <a:spcPct val="90000"/>
              </a:lnSpc>
              <a:spcAft>
                <a:spcPts val="600"/>
              </a:spcAft>
              <a:buFont typeface="Arial" panose="020B0604020202020204" pitchFamily="34" charset="0"/>
              <a:buChar char="•"/>
            </a:pPr>
            <a:r>
              <a:rPr lang="en-US" sz="2400" dirty="0"/>
              <a:t>The church was blessed and put under the protection of the miner’s patron saint, Santa Barbara. The dark wooden pews and golden light from the street-level windows create an interior warmth that beckons the faithful.</a:t>
            </a:r>
          </a:p>
          <a:p>
            <a:pPr indent="-228600">
              <a:lnSpc>
                <a:spcPct val="90000"/>
              </a:lnSpc>
              <a:spcAft>
                <a:spcPts val="600"/>
              </a:spcAft>
              <a:buFont typeface="Arial" panose="020B0604020202020204" pitchFamily="34" charset="0"/>
              <a:buChar char="•"/>
            </a:pPr>
            <a:endParaRPr lang="en-US" sz="1400" dirty="0"/>
          </a:p>
        </p:txBody>
      </p:sp>
      <p:pic>
        <p:nvPicPr>
          <p:cNvPr id="5" name="Picture 4" descr="A white church with a red roof&#10;&#10;Description automatically generated">
            <a:extLst>
              <a:ext uri="{FF2B5EF4-FFF2-40B4-BE49-F238E27FC236}">
                <a16:creationId xmlns:a16="http://schemas.microsoft.com/office/drawing/2014/main" id="{D1E39B89-F7A1-93C1-85EE-F6F408033973}"/>
              </a:ext>
            </a:extLst>
          </p:cNvPr>
          <p:cNvPicPr>
            <a:picLocks noChangeAspect="1"/>
          </p:cNvPicPr>
          <p:nvPr/>
        </p:nvPicPr>
        <p:blipFill rotWithShape="1">
          <a:blip r:embed="rId2">
            <a:extLst>
              <a:ext uri="{28A0092B-C50C-407E-A947-70E740481C1C}">
                <a14:useLocalDpi xmlns:a14="http://schemas.microsoft.com/office/drawing/2010/main" val="0"/>
              </a:ext>
            </a:extLst>
          </a:blip>
          <a:srcRect l="16122" r="18671"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2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10/29/2025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Santa Rosalía </a:t>
            </a:r>
            <a:r>
              <a:rPr lang="en-US" sz="2800" dirty="0">
                <a:solidFill>
                  <a:schemeClr val="tx1"/>
                </a:solidFill>
                <a:latin typeface="Alef" pitchFamily="18"/>
                <a:cs typeface="Alef" pitchFamily="2"/>
              </a:rPr>
              <a:t>is a quaint village with a rich mining history.</a:t>
            </a:r>
          </a:p>
          <a:p>
            <a:pPr lvl="0" rtl="0"/>
            <a:r>
              <a:rPr lang="en-US" sz="2800" dirty="0">
                <a:solidFill>
                  <a:schemeClr val="tx1"/>
                </a:solidFill>
                <a:latin typeface="Alef" pitchFamily="18"/>
                <a:cs typeface="Alef" pitchFamily="2"/>
              </a:rPr>
              <a:t>I don’t say this very often, but I highly recommend booking a tour through the ship, unless you just need some downtime to relax and refresh on board.</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Santa Rosalía</a:t>
            </a:r>
            <a:r>
              <a:rPr lang="en-US" sz="2800" dirty="0">
                <a:solidFill>
                  <a:schemeClr val="tx1"/>
                </a:solidFill>
                <a:latin typeface="Alef" pitchFamily="18"/>
                <a:cs typeface="Alef" pitchFamily="2"/>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31000">
              <a:schemeClr val="accent1">
                <a:lumMod val="45000"/>
                <a:lumOff val="55000"/>
              </a:schemeClr>
            </a:gs>
            <a:gs pos="6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Santa Rosalía</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b="1"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a:t>
            </a:r>
            <a:r>
              <a:rPr lang="en-US" altLang="en-US" sz="2400">
                <a:solidFill>
                  <a:srgbClr val="000000"/>
                </a:solidFill>
                <a:latin typeface="Times New Roman" panose="02020603050405020304" pitchFamily="18" charset="0"/>
              </a:rPr>
              <a:t>over 45 </a:t>
            </a:r>
            <a:r>
              <a:rPr lang="en-US" altLang="en-US" sz="2400" dirty="0">
                <a:solidFill>
                  <a:srgbClr val="000000"/>
                </a:solidFill>
                <a:latin typeface="Times New Roman" panose="02020603050405020304" pitchFamily="18" charset="0"/>
              </a:rPr>
              <a:t>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0" i="0" u="none" strike="noStrike" baseline="0">
                <a:ln>
                  <a:noFill/>
                </a:ln>
                <a:latin typeface="+mj-lt"/>
                <a:ea typeface="+mj-ea"/>
                <a:cs typeface="+mj-cs"/>
              </a:rPr>
              <a:t>Money</a:t>
            </a:r>
          </a:p>
        </p:txBody>
      </p:sp>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a:t>Or 17.35 Pesos to the US Dollar</a:t>
            </a:r>
            <a:endParaRPr lang="en-US" b="0" i="0" u="none" strike="noStrike" baseline="0" dirty="0">
              <a:ln>
                <a:noFill/>
              </a:ln>
            </a:endParaRPr>
          </a:p>
        </p:txBody>
      </p:sp>
      <p:pic>
        <p:nvPicPr>
          <p:cNvPr id="4" name="Picture 3" descr="Several different currency bills&#10;&#10;Description automatically generated with medium confidence">
            <a:extLst>
              <a:ext uri="{FF2B5EF4-FFF2-40B4-BE49-F238E27FC236}">
                <a16:creationId xmlns:a16="http://schemas.microsoft.com/office/drawing/2014/main" id="{851F0015-9CAC-A0B6-EAEB-4ECDDBC04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068" y="14181"/>
            <a:ext cx="6848237" cy="38487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 y="460713"/>
            <a:ext cx="10078104" cy="651395"/>
          </a:xfrm>
        </p:spPr>
        <p:txBody>
          <a:bodyPr vert="horz" lIns="91440" tIns="45720" rIns="91440" bIns="45720" rtlCol="0" anchor="ctr">
            <a:normAutofit fontScale="90000"/>
          </a:bodyPr>
          <a:lstStyle/>
          <a:p>
            <a:pPr rtl="0">
              <a:lnSpc>
                <a:spcPct val="90000"/>
              </a:lnSpc>
              <a:spcBef>
                <a:spcPct val="0"/>
              </a:spcBef>
            </a:pPr>
            <a:r>
              <a:rPr lang="en-US" sz="4400" b="1" dirty="0">
                <a:solidFill>
                  <a:schemeClr val="tx1"/>
                </a:solidFill>
                <a:latin typeface="+mj-lt"/>
                <a:ea typeface="+mj-ea"/>
                <a:cs typeface="+mj-cs"/>
              </a:rPr>
              <a:t>About Santa </a:t>
            </a:r>
            <a:r>
              <a:rPr lang="en-US" sz="4400" b="1" dirty="0">
                <a:solidFill>
                  <a:schemeClr val="tx1"/>
                </a:solidFill>
                <a:latin typeface="+mj-lt"/>
              </a:rPr>
              <a:t>Rosalía</a:t>
            </a:r>
            <a:r>
              <a:rPr lang="en-US" sz="4400" b="1" dirty="0">
                <a:solidFill>
                  <a:schemeClr val="tx1"/>
                </a:solidFill>
                <a:latin typeface="+mj-lt"/>
                <a:ea typeface="+mj-ea"/>
                <a:cs typeface="+mj-cs"/>
              </a:rPr>
              <a:t> Mexico</a:t>
            </a:r>
            <a:br>
              <a:rPr lang="en-US" b="1" dirty="0">
                <a:solidFill>
                  <a:schemeClr val="tx1"/>
                </a:solidFill>
                <a:latin typeface="+mj-lt"/>
                <a:ea typeface="+mj-ea"/>
                <a:cs typeface="+mj-cs"/>
              </a:rPr>
            </a:br>
            <a:endParaRPr lang="en-US" b="1"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F20C52A7-A7E2-F787-F6E9-8019C17BE923}"/>
              </a:ext>
            </a:extLst>
          </p:cNvPr>
          <p:cNvSpPr txBox="1"/>
          <p:nvPr/>
        </p:nvSpPr>
        <p:spPr>
          <a:xfrm>
            <a:off x="5359547" y="861509"/>
            <a:ext cx="4699104" cy="3139321"/>
          </a:xfrm>
          <a:prstGeom prst="rect">
            <a:avLst/>
          </a:prstGeom>
          <a:noFill/>
        </p:spPr>
        <p:txBody>
          <a:bodyPr wrap="square">
            <a:spAutoFit/>
          </a:bodyPr>
          <a:lstStyle/>
          <a:p>
            <a:pPr marL="285750" indent="-285750">
              <a:buFont typeface="Arial" panose="020B0604020202020204" pitchFamily="34" charset="0"/>
              <a:buChar char="•"/>
            </a:pPr>
            <a:r>
              <a:rPr lang="en-US" dirty="0"/>
              <a:t>Santa Rosalía is a city and municipal seat of Mulegé Municipality, in Baja California Sur, situated along the Gulf of California. Located on the east coast of the Baja Peninsula, the town had a population of 14,357 inhabitants in 2020. </a:t>
            </a:r>
          </a:p>
          <a:p>
            <a:pPr marL="285750" indent="-285750">
              <a:buFont typeface="Arial" panose="020B0604020202020204" pitchFamily="34" charset="0"/>
              <a:buChar char="•"/>
            </a:pPr>
            <a:r>
              <a:rPr lang="en-US" dirty="0"/>
              <a:t>The city was founded as a company town by the French Compagnie du Boleo in 1884, which established the local copper mines. Today the city is a popular tourist destination. </a:t>
            </a:r>
          </a:p>
        </p:txBody>
      </p:sp>
      <p:pic>
        <p:nvPicPr>
          <p:cNvPr id="8" name="Picture 7" descr="A sign with colorful letters&#10;&#10;Description automatically generated">
            <a:extLst>
              <a:ext uri="{FF2B5EF4-FFF2-40B4-BE49-F238E27FC236}">
                <a16:creationId xmlns:a16="http://schemas.microsoft.com/office/drawing/2014/main" id="{5E451E79-9DFC-6AF8-6464-36CE68EC7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1510"/>
            <a:ext cx="5430603" cy="3054714"/>
          </a:xfrm>
          <a:prstGeom prst="rect">
            <a:avLst/>
          </a:prstGeom>
        </p:spPr>
      </p:pic>
      <p:sp>
        <p:nvSpPr>
          <p:cNvPr id="10" name="TextBox 9">
            <a:extLst>
              <a:ext uri="{FF2B5EF4-FFF2-40B4-BE49-F238E27FC236}">
                <a16:creationId xmlns:a16="http://schemas.microsoft.com/office/drawing/2014/main" id="{5AA3584D-CAB3-13E0-4A49-34CBFC0E87E8}"/>
              </a:ext>
            </a:extLst>
          </p:cNvPr>
          <p:cNvSpPr txBox="1"/>
          <p:nvPr/>
        </p:nvSpPr>
        <p:spPr>
          <a:xfrm>
            <a:off x="131974" y="4011008"/>
            <a:ext cx="9926675" cy="1477328"/>
          </a:xfrm>
          <a:prstGeom prst="rect">
            <a:avLst/>
          </a:prstGeom>
          <a:noFill/>
        </p:spPr>
        <p:txBody>
          <a:bodyPr wrap="square">
            <a:spAutoFit/>
          </a:bodyPr>
          <a:lstStyle/>
          <a:p>
            <a:pPr marL="285750" indent="-285750">
              <a:buFont typeface="Arial" panose="020B0604020202020204" pitchFamily="34" charset="0"/>
              <a:buChar char="•"/>
            </a:pPr>
            <a:r>
              <a:rPr lang="en-US" dirty="0"/>
              <a:t>The town was named after Santa Rosalía, although the mission is not located by the town, but is in its original location Mulegé, about 100 km (62 mi) south. </a:t>
            </a:r>
          </a:p>
          <a:p>
            <a:pPr marL="285750" indent="-285750">
              <a:buFont typeface="Arial" panose="020B0604020202020204" pitchFamily="34" charset="0"/>
              <a:buChar char="•"/>
            </a:pPr>
            <a:r>
              <a:rPr lang="en-US" dirty="0"/>
              <a:t>Santa Rosalía boasts French influence, particularly in its architecture. The French Compagnie du Boleo founded the town in 1884 and exploited copper mines there until they closed in 1954. They built houses and installed the metallic Iglesia de Santa Bárbara.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ack and white photo of a town&#10;&#10;Description automatically generated">
            <a:extLst>
              <a:ext uri="{FF2B5EF4-FFF2-40B4-BE49-F238E27FC236}">
                <a16:creationId xmlns:a16="http://schemas.microsoft.com/office/drawing/2014/main" id="{C31EF920-A360-809B-B07F-8F9B1B497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7667" y="758025"/>
            <a:ext cx="4330983" cy="2824161"/>
          </a:xfrm>
          <a:prstGeom prst="rect">
            <a:avLst/>
          </a:prstGeom>
        </p:spPr>
      </p:pic>
      <p:sp>
        <p:nvSpPr>
          <p:cNvPr id="8" name="TextBox 7">
            <a:extLst>
              <a:ext uri="{FF2B5EF4-FFF2-40B4-BE49-F238E27FC236}">
                <a16:creationId xmlns:a16="http://schemas.microsoft.com/office/drawing/2014/main" id="{76F162F0-E734-342F-82D8-CE8EBB7D47B9}"/>
              </a:ext>
            </a:extLst>
          </p:cNvPr>
          <p:cNvSpPr txBox="1"/>
          <p:nvPr/>
        </p:nvSpPr>
        <p:spPr>
          <a:xfrm>
            <a:off x="131976" y="791851"/>
            <a:ext cx="5580668" cy="4154984"/>
          </a:xfrm>
          <a:prstGeom prst="rect">
            <a:avLst/>
          </a:prstGeom>
          <a:noFill/>
        </p:spPr>
        <p:txBody>
          <a:bodyPr wrap="square">
            <a:spAutoFit/>
          </a:bodyPr>
          <a:lstStyle/>
          <a:p>
            <a:pPr marL="285750" indent="-285750">
              <a:buFont typeface="Arial" panose="020B0604020202020204" pitchFamily="34" charset="0"/>
              <a:buChar char="•"/>
            </a:pPr>
            <a:r>
              <a:rPr lang="en-US" sz="2400" dirty="0"/>
              <a:t>Santa Rosalia, Baja California, had its beginnings when a rancher named Jose Rosas discovered curious round green copper-bearing pellets in its vicinity in 1868. Interested in their possible value, he sent them to Guaymas to be analyzed via the captain of a ship he traded with, and the response was quick. </a:t>
            </a:r>
          </a:p>
          <a:p>
            <a:pPr marL="285750" indent="-285750">
              <a:buFont typeface="Arial" panose="020B0604020202020204" pitchFamily="34" charset="0"/>
              <a:buChar char="•"/>
            </a:pPr>
            <a:r>
              <a:rPr lang="en-US" sz="2400" dirty="0"/>
              <a:t>Two Germans, G. Blumhardt and Julio Müller, paid Rosas 16 pesos to reveal the site and began prospecting immediately.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ack and white photo of a town&#10;&#10;Description automatically generated">
            <a:extLst>
              <a:ext uri="{FF2B5EF4-FFF2-40B4-BE49-F238E27FC236}">
                <a16:creationId xmlns:a16="http://schemas.microsoft.com/office/drawing/2014/main" id="{C31EF920-A360-809B-B07F-8F9B1B497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414" y="758025"/>
            <a:ext cx="5574236" cy="3634866"/>
          </a:xfrm>
          <a:prstGeom prst="rect">
            <a:avLst/>
          </a:prstGeom>
        </p:spPr>
      </p:pic>
      <p:sp>
        <p:nvSpPr>
          <p:cNvPr id="8" name="TextBox 7">
            <a:extLst>
              <a:ext uri="{FF2B5EF4-FFF2-40B4-BE49-F238E27FC236}">
                <a16:creationId xmlns:a16="http://schemas.microsoft.com/office/drawing/2014/main" id="{76F162F0-E734-342F-82D8-CE8EBB7D47B9}"/>
              </a:ext>
            </a:extLst>
          </p:cNvPr>
          <p:cNvSpPr txBox="1"/>
          <p:nvPr/>
        </p:nvSpPr>
        <p:spPr>
          <a:xfrm>
            <a:off x="131975" y="791850"/>
            <a:ext cx="4242439" cy="3416320"/>
          </a:xfrm>
          <a:prstGeom prst="rect">
            <a:avLst/>
          </a:prstGeom>
          <a:noFill/>
        </p:spPr>
        <p:txBody>
          <a:bodyPr wrap="square">
            <a:spAutoFit/>
          </a:bodyPr>
          <a:lstStyle/>
          <a:p>
            <a:pPr marL="285750" indent="-285750">
              <a:buFont typeface="Arial" panose="020B0604020202020204" pitchFamily="34" charset="0"/>
              <a:buChar char="•"/>
            </a:pPr>
            <a:r>
              <a:rPr lang="en-US" sz="2400" dirty="0"/>
              <a:t>After two years many other Spanish</a:t>
            </a:r>
            <a:r>
              <a:rPr lang="en-US" sz="2400" b="1" dirty="0"/>
              <a:t> </a:t>
            </a:r>
            <a:r>
              <a:rPr lang="en-US" sz="2400" dirty="0"/>
              <a:t>had declared claims, yet Guillermo Eisenmann and Eustaquio Valle managed to merge most of the concessions granted to other small companies that had been working in the area since 1870.</a:t>
            </a:r>
          </a:p>
        </p:txBody>
      </p:sp>
    </p:spTree>
    <p:extLst>
      <p:ext uri="{BB962C8B-B14F-4D97-AF65-F5344CB8AC3E}">
        <p14:creationId xmlns:p14="http://schemas.microsoft.com/office/powerpoint/2010/main" val="289987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0"/>
            <a:ext cx="9978626" cy="723900"/>
          </a:xfrm>
        </p:spPr>
        <p:txBody>
          <a:bodyPr vert="horz" lIns="91440" tIns="45720" rIns="91440" bIns="45720" rtlCol="0" anchor="b">
            <a:normAutofit/>
          </a:bodyPr>
          <a:lstStyle/>
          <a:p>
            <a:pPr lvl="0" rtl="0">
              <a:lnSpc>
                <a:spcPct val="90000"/>
              </a:lnSpc>
              <a:spcBef>
                <a:spcPct val="0"/>
              </a:spcBef>
            </a:pPr>
            <a:r>
              <a:rPr lang="en-US" sz="4000" b="1" kern="1200" dirty="0">
                <a:solidFill>
                  <a:schemeClr val="tx1"/>
                </a:solidFill>
                <a:latin typeface="+mj-lt"/>
                <a:ea typeface="+mj-ea"/>
                <a:cs typeface="+mj-cs"/>
              </a:rPr>
              <a:t>Historical Santa Rosalía</a:t>
            </a:r>
            <a:endParaRPr lang="en-US" sz="4000" kern="1200" dirty="0">
              <a:solidFill>
                <a:schemeClr val="tx1"/>
              </a:solidFill>
              <a:latin typeface="+mj-lt"/>
              <a:ea typeface="+mj-ea"/>
              <a:cs typeface="+mj-cs"/>
            </a:endParaRPr>
          </a:p>
        </p:txBody>
      </p:sp>
      <p:grpSp>
        <p:nvGrpSpPr>
          <p:cNvPr id="19" name="Group 18">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978626" y="0"/>
            <a:ext cx="101999" cy="5670550"/>
            <a:chOff x="12068638" y="0"/>
            <a:chExt cx="123362" cy="6858000"/>
          </a:xfrm>
        </p:grpSpPr>
        <p:sp>
          <p:nvSpPr>
            <p:cNvPr id="20" name="Rectangle 19">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black and white photo of a town&#10;&#10;Description automatically generated">
            <a:extLst>
              <a:ext uri="{FF2B5EF4-FFF2-40B4-BE49-F238E27FC236}">
                <a16:creationId xmlns:a16="http://schemas.microsoft.com/office/drawing/2014/main" id="{C31EF920-A360-809B-B07F-8F9B1B497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362" y="758025"/>
            <a:ext cx="3897288" cy="2541356"/>
          </a:xfrm>
          <a:prstGeom prst="rect">
            <a:avLst/>
          </a:prstGeom>
        </p:spPr>
      </p:pic>
      <p:sp>
        <p:nvSpPr>
          <p:cNvPr id="10" name="TextBox 9">
            <a:extLst>
              <a:ext uri="{FF2B5EF4-FFF2-40B4-BE49-F238E27FC236}">
                <a16:creationId xmlns:a16="http://schemas.microsoft.com/office/drawing/2014/main" id="{AFAAA170-B7D4-ED38-0DAD-B319189E5E32}"/>
              </a:ext>
            </a:extLst>
          </p:cNvPr>
          <p:cNvSpPr txBox="1"/>
          <p:nvPr/>
        </p:nvSpPr>
        <p:spPr>
          <a:xfrm>
            <a:off x="131975" y="961534"/>
            <a:ext cx="5986021" cy="4154984"/>
          </a:xfrm>
          <a:prstGeom prst="rect">
            <a:avLst/>
          </a:prstGeom>
          <a:noFill/>
        </p:spPr>
        <p:txBody>
          <a:bodyPr wrap="square">
            <a:spAutoFit/>
          </a:bodyPr>
          <a:lstStyle/>
          <a:p>
            <a:pPr marL="285750" indent="-285750">
              <a:buFont typeface="Arial" panose="020B0604020202020204" pitchFamily="34" charset="0"/>
              <a:buChar char="•"/>
            </a:pPr>
            <a:r>
              <a:rPr lang="en-US" sz="2400" dirty="0"/>
              <a:t>Further interest was sparked in 1883 when gold was discovered In Las Palomas, creating a gold rush centered around Calmallí. </a:t>
            </a:r>
          </a:p>
          <a:p>
            <a:pPr marL="285750" indent="-285750">
              <a:buFont typeface="Arial" panose="020B0604020202020204" pitchFamily="34" charset="0"/>
              <a:buChar char="•"/>
            </a:pPr>
            <a:r>
              <a:rPr lang="en-US" sz="2400" dirty="0"/>
              <a:t>Due to this discovery, in 1884 a commission was sent by the Mexican government to explore Baja California’s mineral resources.</a:t>
            </a:r>
          </a:p>
          <a:p>
            <a:pPr marL="285750" indent="-285750">
              <a:buFont typeface="Arial" panose="020B0604020202020204" pitchFamily="34" charset="0"/>
              <a:buChar char="•"/>
            </a:pPr>
            <a:r>
              <a:rPr lang="en-US" sz="2400" dirty="0"/>
              <a:t>This commission carried out extensive studies and determined that from 1870 to 1884, 42,000 tons of copper had been mined and, up to July of 1884, 6,000 ounces of gold had been produced.</a:t>
            </a:r>
          </a:p>
        </p:txBody>
      </p:sp>
    </p:spTree>
    <p:extLst>
      <p:ext uri="{BB962C8B-B14F-4D97-AF65-F5344CB8AC3E}">
        <p14:creationId xmlns:p14="http://schemas.microsoft.com/office/powerpoint/2010/main" val="2157443167"/>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1158</TotalTime>
  <Words>1763</Words>
  <Application>Microsoft Office PowerPoint</Application>
  <PresentationFormat>Custom</PresentationFormat>
  <Paragraphs>110</Paragraphs>
  <Slides>23</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23</vt:i4>
      </vt:variant>
    </vt:vector>
  </HeadingPairs>
  <TitlesOfParts>
    <vt:vector size="35" baseType="lpstr">
      <vt:lpstr>Alef</vt:lpstr>
      <vt:lpstr>Arial</vt:lpstr>
      <vt:lpstr>Calibri</vt:lpstr>
      <vt:lpstr>Calibri Light</vt:lpstr>
      <vt:lpstr>Liberation Sans</vt:lpstr>
      <vt:lpstr>Segoe UI</vt:lpstr>
      <vt:lpstr>Tahoma</vt:lpstr>
      <vt:lpstr>Times New Roman</vt:lpstr>
      <vt:lpstr>Wingdings</vt:lpstr>
      <vt:lpstr>Blue_Curve1</vt:lpstr>
      <vt:lpstr>Default</vt:lpstr>
      <vt:lpstr>Office Theme</vt:lpstr>
      <vt:lpstr>Santa Rosalía, Mexico Presented by Marc Silver</vt:lpstr>
      <vt:lpstr>What I Will Cover</vt:lpstr>
      <vt:lpstr>My Port Philosophy</vt:lpstr>
      <vt:lpstr>PowerPoint Presentation</vt:lpstr>
      <vt:lpstr>PowerPoint Presentation</vt:lpstr>
      <vt:lpstr>About Santa Rosalía Mexico </vt:lpstr>
      <vt:lpstr>Historical Santa Rosalía</vt:lpstr>
      <vt:lpstr>Historical Santa Rosalía</vt:lpstr>
      <vt:lpstr>Historical Santa Rosalía</vt:lpstr>
      <vt:lpstr>Historical Santa Rosalía</vt:lpstr>
      <vt:lpstr>Historical Santa Rosalía</vt:lpstr>
      <vt:lpstr>Historical Santa Rosalía</vt:lpstr>
      <vt:lpstr>Historical Santa Rosalía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75</cp:revision>
  <dcterms:created xsi:type="dcterms:W3CDTF">2023-09-16T03:30:57Z</dcterms:created>
  <dcterms:modified xsi:type="dcterms:W3CDTF">2025-10-29T22:15:56Z</dcterms:modified>
</cp:coreProperties>
</file>