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2_FA03214C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8" r:id="rId6"/>
    <p:sldId id="305" r:id="rId7"/>
    <p:sldId id="312" r:id="rId8"/>
    <p:sldId id="289" r:id="rId9"/>
    <p:sldId id="313" r:id="rId10"/>
    <p:sldId id="314" r:id="rId11"/>
    <p:sldId id="315" r:id="rId12"/>
    <p:sldId id="316" r:id="rId13"/>
    <p:sldId id="292" r:id="rId14"/>
    <p:sldId id="317" r:id="rId15"/>
    <p:sldId id="318" r:id="rId16"/>
    <p:sldId id="319" r:id="rId17"/>
    <p:sldId id="320" r:id="rId18"/>
    <p:sldId id="307" r:id="rId19"/>
    <p:sldId id="310" r:id="rId20"/>
    <p:sldId id="278" r:id="rId21"/>
    <p:sldId id="290" r:id="rId22"/>
    <p:sldId id="276" r:id="rId23"/>
    <p:sldId id="277" r:id="rId24"/>
    <p:sldId id="274" r:id="rId25"/>
    <p:sldId id="304" r:id="rId26"/>
    <p:sldId id="279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6809BF-033D-8017-B196-2FD9BEB1A563}" name="Marc Silver" initials="MS" userId="5483e828a1166d9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519" autoAdjust="0"/>
  </p:normalViewPr>
  <p:slideViewPr>
    <p:cSldViewPr>
      <p:cViewPr varScale="1">
        <p:scale>
          <a:sx n="78" d="100"/>
          <a:sy n="78" d="100"/>
        </p:scale>
        <p:origin x="978" y="90"/>
      </p:cViewPr>
      <p:guideLst>
        <p:guide orient="horz" pos="2160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omments/modernComment_122_FA0321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7AEDBB-D2DA-47E0-A44C-B085595FC548}" authorId="{5A6809BF-033D-8017-B196-2FD9BEB1A563}" created="2024-09-08T20:43:34.57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94509132" sldId="290"/>
      <ac:spMk id="5" creationId="{00000000-0000-0000-0000-000000000000}"/>
    </ac:deMkLst>
    <p188:txBody>
      <a:bodyPr/>
      <a:lstStyle/>
      <a:p>
        <a:r>
          <a:rPr lang="en-US"/>
          <a:t>
Another trend is to produce lower alcohol California Chardonnays. The winemakers process the wines after fermentation to achieve an alcohol content that is close to 12%.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4/21/2025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4/21/2025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87E49-3BF5-468C-94CD-AD0776A813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6F93-C8E3-908A-EFD0-59ECFD337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3063-B573-CEFA-FBC6-B4E20580E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3DDE-122A-2FC8-251A-A2015354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2F9C-A0F9-2AF5-8E8F-91B05070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F5268-B4AA-4F63-2DCE-EF2255C5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0C5B-9CA6-DA0E-5A9B-A2D626AD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A156-F07F-04B3-E05B-68325A59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B96D-7ECD-3298-C66E-ACFAC344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5962-8046-3A49-C534-7027A76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4EAA-DE20-E5C5-2282-E1F2BF0D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50FC2-DCB9-235C-3E43-D20334EE1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A2D83-1879-A69F-5AB8-56266AF69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23CD-41D5-23AB-B60B-3370EE2D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59FC2-9FA3-F98F-180A-F59F9DE2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017E-7429-E9D1-5E57-6A7ED269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8E4D-91F6-721F-0248-218818A7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644E8-4F16-33F0-18A6-97D5816A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1FD0-0E09-5EBE-022D-361DCE5D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CE005-B0F8-A9FD-C6BA-81AA835A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A0EB-488C-31AF-B5FA-A0D930E6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3802-0044-3991-FC49-7A44EE63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A670A-CA28-A09E-58FD-BBD25EBFC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782B3-70DD-F717-73E0-D280D37F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9414-1A73-1FAD-F4CB-D42F6DB9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8F60-8DA1-8161-05E9-7F572BFB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E83F-5882-13FA-A5D3-B01F0CDB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C2E9-A4F2-40FD-346F-B0C1DDDD3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5912E-4817-51DC-E7DC-CE7EEC9CE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1D352-7701-4AAF-3BF0-53C9306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7912D-9783-A5E0-1578-7B64EAD0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8E635-4CDA-49D5-9ED8-B2FC0E82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56AF-1A5E-189D-9013-70BED54C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F72D1-4589-72E1-651C-2EFCE33D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973F4-C6D6-9A65-15CA-C1E4A8FC4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7D89E-D45B-B015-E3EE-F5DC8098D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5B4A5-DA94-F212-9D2F-2CCB632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64405-5347-79F7-E33C-187F37B1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4E122C-D4A8-71AF-FBB7-00E819FE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2CB4C-3353-4508-3FD5-662D0F56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8F43-FDAE-E9C1-BE49-FEF475E3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8C6EA-1B1A-5F15-BF88-DE07C76A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D67D0-5DB8-806B-7E9C-589B6311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E2E16-A82A-EC4B-09EF-2FB85912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74643-AD6E-EF11-EFB8-633F5CFB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65470-3F76-C1A5-309B-6806B6BB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5F31D-AED7-426A-1B66-4A153256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4EF6-144B-8E07-A2B7-E3DABC71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ACC6-5203-47E2-8E8F-36CE0DB0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6E743-D697-7E57-E6D0-D36CE40F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232AF-BD79-14EB-1690-2D4572DC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3BBD8-7944-E718-3A8A-C6CCDE8F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AE789-1804-F2D2-917C-F690DB54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2CF1-C44B-CA8B-E024-8F3B2538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41553-81D3-11B8-1BC7-96BDCB027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7081-0423-E187-DD98-D8F8CBE99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5995A-A380-5DEE-DFC3-2FB25708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F9689-86AD-84D2-309C-EEAB111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7657C-05F0-B765-17DE-E9EC897A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03980-8F66-58B0-C3C5-817E7EC8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2010-97D3-83DF-8552-9FB78729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F98B-F321-6037-708A-343978D8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3CF8F-0DE3-582D-E1B0-660963BE3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82AC-FD5B-892B-C0DF-8ED787536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microsoft.com/office/2018/10/relationships/comments" Target="../comments/modernComment_122_FA03214C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itsyv.com/" TargetMode="External"/><Relationship Id="rId3" Type="http://schemas.openxmlformats.org/officeDocument/2006/relationships/hyperlink" Target="https://sbbotanicgarden.org/visit" TargetMode="External"/><Relationship Id="rId7" Type="http://schemas.openxmlformats.org/officeDocument/2006/relationships/hyperlink" Target="https://thegoodlion.com/" TargetMode="External"/><Relationship Id="rId2" Type="http://schemas.openxmlformats.org/officeDocument/2006/relationships/hyperlink" Target="https://www.santabarbaramission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naturalcafe.com/" TargetMode="External"/><Relationship Id="rId5" Type="http://schemas.openxmlformats.org/officeDocument/2006/relationships/hyperlink" Target="https://santabarbaraca.com/" TargetMode="External"/><Relationship Id="rId4" Type="http://schemas.openxmlformats.org/officeDocument/2006/relationships/hyperlink" Target="https://www.downtownsb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winetrailsb.com/the-trail-map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tabarbaraca.com/businesses/santa-barbara-winer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0CB782-A42E-D24A-C7E0-4D5EF82A1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323" y="41188"/>
            <a:ext cx="13028905" cy="6969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0081" y="0"/>
            <a:ext cx="13028905" cy="4648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Full of Charm and Adventure</a:t>
            </a:r>
            <a:b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Presented by</a:t>
            </a:r>
            <a:br>
              <a:rPr lang="en-US" sz="6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Marc Silver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840081" y="4689388"/>
            <a:ext cx="13028905" cy="102561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Coastal Escape </a:t>
            </a:r>
            <a:endParaRPr lang="en-US" sz="4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Santa Barbara Wine Country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143001"/>
            <a:ext cx="11809412" cy="571499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County is a truly unique wine destination nestled along California’s stunning Central Coast. Known as the “American Riviera” for its Mediterranean-like climate, this region boasts not only breathtaking scenery but also a rich winemaking history that has rapidly evolved into a world-class wine culture.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Santa Barbara’s winemaking history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not stretch back centuries, its remarkable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and innovation have put it on the map as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California’s premier wine regions.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the decades, successful vineyards and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world-renowned wineries have emerged, blending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estates with intimate boutique producers that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 the area’s distinct character.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unches of grapes in a vineyard&#10;&#10;Description automatically generated">
            <a:extLst>
              <a:ext uri="{FF2B5EF4-FFF2-40B4-BE49-F238E27FC236}">
                <a16:creationId xmlns:a16="http://schemas.microsoft.com/office/drawing/2014/main" id="{2E73C1FC-6252-246A-93A1-D86440FD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24" y="2438400"/>
            <a:ext cx="538354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0D5C4-58D1-19B0-8DA7-D3EC3E85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26D0CD-E0E5-2805-07E3-20814621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425" y="1"/>
            <a:ext cx="7696399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Attractions in Santa Barbara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2B00DC9-93F5-5BE9-1426-C3328D96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12" y="1143001"/>
            <a:ext cx="7542212" cy="571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Santa Barbara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the "Queen of the Missions," this iconic landmark blends stunning Spanish colonial architecture with fascinating history. Wander through the mission’s lush gardens, peaceful church, and museum.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Hours: Daily, 9:30 a.m.–5:00 p.m. (last entry at 4:00 p.m.)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Admission: Adults $17, Seniors $15, Youth $12, Children under 5 Free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E777D-00E0-499E-3594-5EBC808F5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" y="-16478"/>
            <a:ext cx="447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8B70A-82D2-3D0C-0635-04AAED92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D3CD1A8-A7F7-7E2E-9F14-224F2EA6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Attractions in Santa Barbara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919A294-C302-65EA-2DA3-AFE7F376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1"/>
            <a:ext cx="11809412" cy="571499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Botanic Garden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serene escape featuring California’s native plants, the Botanic Garden is a must-visit for nature lovers. With peaceful trails and stunning views, it’s perfect for a morning of reflection or exploration.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Hours: Daily, 10:00 a.m.–5:00 p.m.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Admission: Adults $20, Seniors $16, 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$14, Youth $12, 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under 3 Free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7AE6B-8EF9-59CE-5C79-933C5CA7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/>
          <a:stretch/>
        </p:blipFill>
        <p:spPr>
          <a:xfrm>
            <a:off x="6704012" y="2835876"/>
            <a:ext cx="5484813" cy="402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F5028-1E22-52A5-5E8E-CF708B5DF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353C450-4E8F-190A-C7FC-E88E5FC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Attractions in Santa Barbara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58608D5-69F0-B5D0-0072-30E18A1D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1"/>
            <a:ext cx="11809412" cy="251459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Street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lively promenade is the beating heart of Santa Barbara.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Packed with boutique shops, street performers, and cozy cafes, State Street invites you to soak up the city’s vibrant culture. 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7048F-4ED3-0DA8-E8BC-EA73CD2C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3505200"/>
            <a:ext cx="3664262" cy="335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4487F2-7128-0AE8-6DAA-A70CDA9BF5E2}"/>
              </a:ext>
            </a:extLst>
          </p:cNvPr>
          <p:cNvSpPr txBox="1"/>
          <p:nvPr/>
        </p:nvSpPr>
        <p:spPr>
          <a:xfrm>
            <a:off x="3884612" y="3505200"/>
            <a:ext cx="7924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miss the local art galleries and weekend farmers’ markets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79BD0-DD24-754F-AF3A-75787CB84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F94256-EA3A-2BDE-DF22-D537D9466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2967692"/>
            <a:ext cx="5789611" cy="38758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82EDC4BC-6AAE-7CB2-8230-09785100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Attractions in Santa Barbara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F90E68-D952-EAE9-1296-D9C9B14A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1"/>
            <a:ext cx="11809412" cy="571499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Harbor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 coastal charm? The harbor offers stunning views, fresh seafood restaurants, and the Santa Barbara Maritime Museum, where you can explore the city’s nautical heritage.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Santa Barbara Channel has become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ninth Whale Heritage Area in the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world. This designation highlights the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region’s commitment to promoting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ecotourism, education,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scientific research. 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91372-CD92-AF11-F46E-B1B42E92E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671A0CA-2176-3955-3DE0-AF66EFF4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6" cy="12954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Wine of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Ynez Valley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484D7E-99CB-AFD6-527A-941075AA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19200"/>
            <a:ext cx="11790760" cy="5562598"/>
          </a:xfrm>
        </p:spPr>
        <p:txBody>
          <a:bodyPr>
            <a:noAutofit/>
          </a:bodyPr>
          <a:lstStyle/>
          <a:p>
            <a:pPr marL="346075" indent="-346075">
              <a:lnSpc>
                <a:spcPct val="100000"/>
              </a:lnSpc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a short drive from Santa Barbara, this picturesque wine </a:t>
            </a:r>
            <a:b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 is a haven for wine lovers. With rolling vineyards, </a:t>
            </a:r>
            <a:b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charming towns like Solvang, and award-winning wineries, </a:t>
            </a:r>
            <a:b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the perfect day trip.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indent="-346075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Spanning over 76,000 acres,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Ynez Valley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 of the Santa Barbara regions, renowned for its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microclimates and broad range of grape varietals. </a:t>
            </a:r>
          </a:p>
          <a:p>
            <a:pPr marL="346075" indent="-346075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diversity creates ideal conditions for cultivating everything from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 Sauvignon Blanc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rich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Bordeaux varietals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Cabernet Sauvignon and Merlot.</a:t>
            </a:r>
          </a:p>
          <a:p>
            <a:pPr marL="346075" indent="-346075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areas of the valley, cooled by ocean breezes, excel in producing vibrant white wines and delicate reds with bright acidity and aroma.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CD22C-61C6-5F35-DAAB-BCCF4035C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146" y="1264593"/>
            <a:ext cx="2774026" cy="26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EBA2C-AA7B-8CFA-E732-21513FBDA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522C8EE-18DE-7742-9DDF-51D8D832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2954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Olivos 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 Region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92C6DE9-26B0-CDA2-1D40-D297B44C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295402"/>
            <a:ext cx="11734800" cy="30479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heart of Santa Barbara County,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Olivos District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picturesque area known for its charming boutique wineries and exceptional small-batch production.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region specializes in a diverse range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Rhône and Mediterranean varietals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Syrah, Grenache, Mourvèdre, and Viognier, alongside unique expressions of traditional varietals like Cabernet Sauvignon and Sangiovese.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5215D-0773-A7A1-87AF-0BCA5D04DA74}"/>
              </a:ext>
            </a:extLst>
          </p:cNvPr>
          <p:cNvSpPr txBox="1"/>
          <p:nvPr/>
        </p:nvSpPr>
        <p:spPr>
          <a:xfrm>
            <a:off x="3808412" y="3657600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gently rolling hills, sun-soaked vineyards, and gravelly alluvial soils, the district provides ideal growing conditions that enhance flavor complexity and structure. </a:t>
            </a:r>
            <a:endParaRPr lang="en-US" sz="2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area captures the spirit of artisanal winemaking, offering a rich tapestry of flavors and styles that celebrate the skill and creativity of Santa Barbara’s winemakers.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46CB8-536B-DD22-273D-335FFD9D3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"/>
          <a:stretch/>
        </p:blipFill>
        <p:spPr>
          <a:xfrm>
            <a:off x="-1" y="3657600"/>
            <a:ext cx="36225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524000"/>
          </a:xfrm>
        </p:spPr>
        <p:txBody>
          <a:bodyPr anchor="ctr"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Cuisine to Try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8013" y="1524000"/>
            <a:ext cx="11201399" cy="5334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Barbara’s culinary scene is just as diverse as its attractions. Here’s where to eat and what to try: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Johnny’s Mexican Food: Famous for its breakfast burritos that are so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satisfying, you’ll skip lunch. Affordable and delicious, meals range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$8–$12.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Cafe: A go-to for fresh, wholesome dishes like the “Good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 Burger,” a tempeh delight. Meals cost $10–$15.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Sammy’s Pizza: A local favorite for wood-fired pizzas in a laid-back atmosphere. Try the margherita pizza; prices are $12–$18.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Caffe Primo: Start your day with their almond croissants and rich coffee. Breakfast here will set you back $10–$15.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Good Lion: A cozy spot to wind down with a craft cocktail. Try the "Lion’s Tail," a spicy bourbon creation. Drinks cost $12–$18.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4D352-E09C-98DB-3D3E-87B78AC15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44" y="1905000"/>
            <a:ext cx="29260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95400"/>
          </a:xfrm>
        </p:spPr>
        <p:txBody>
          <a:bodyPr anchor="ctr"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for Every Traveler</a:t>
            </a:r>
            <a:endParaRPr lang="en-US" sz="5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234430" y="1219200"/>
            <a:ext cx="5866129" cy="5791200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Surfing at Mondo’s Beach: Take a private surfing lesson and ride the waves like a local. Perfect for first-timers!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 Museum of Art: Explore a diverse collection of works ranging from ancient artifacts to modern masterpieces.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Coastal Walks and Scenic Drives: Meander along Santa Barbara’s pristine beaches or take a scenic drive up to the mountains for panoramic views.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B81FA-46E2-F566-877E-BBCA12138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" y="1371600"/>
            <a:ext cx="6057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600200"/>
          </a:xfrm>
        </p:spPr>
        <p:txBody>
          <a:bodyPr anchor="ctr"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Travel Tips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8013" y="1600200"/>
            <a:ext cx="11048999" cy="525780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Pack: Light layers work best for Santa Barbara’s mild climate. Comfortable shoes are essential for walking tours.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Priorities: Short on time? Focus on Mission Santa Barbara, the Botanic Garden, and State Street.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Favorites: Don’t be afraid to ask locals for recommendations—they know the best spots for everything from tacos to hidden hiking trails!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3715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America’s Western Riviera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219200"/>
            <a:ext cx="6172200" cy="5334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Barbara, affectionately known as the "American Riviera," is a captivating blend of Spanish colonial charm, stunning landscapes, and vibrant culture.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you're strolling along its picturesque harbor, diving into its rich history, or indulging in its fantastic cuisine, Santa Barbara offers endless opportunities for adventure and relaxation.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to explore?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dive into your ultimate guide to this coastal gem.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C6607-CE4A-1D99-95CB-9EC79D3D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12" y="1219200"/>
            <a:ext cx="5829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5468" y="0"/>
            <a:ext cx="7623356" cy="12954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Visit Santa Barbara?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65468" y="1295400"/>
            <a:ext cx="7623356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 is more than a destination—it’s an experience.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 it’s to experience the wine, but for you maybe it’s something else.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its sun-soaked beaches and historic landmarks to its vibrant food scene and welcoming atmosphere, this city has a way of leaving a lasting impression.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embrace the adventure, and let Santa Barbara’s charm sweep you off your feet.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BF70C-8779-DD05-91D6-1CAB2450F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5"/>
            <a:ext cx="4565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2" y="1"/>
            <a:ext cx="6091365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 defTabSz="914400">
              <a:spcAft>
                <a:spcPts val="8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vine with grapes growing on it&#10;&#10;Description automatically generated">
            <a:extLst>
              <a:ext uri="{FF2B5EF4-FFF2-40B4-BE49-F238E27FC236}">
                <a16:creationId xmlns:a16="http://schemas.microsoft.com/office/drawing/2014/main" id="{D43009DE-C620-710B-9252-DAE6604DE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7670"/>
          <a:stretch/>
        </p:blipFill>
        <p:spPr>
          <a:xfrm>
            <a:off x="20" y="10"/>
            <a:ext cx="611495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4976" y="1524000"/>
            <a:ext cx="5923036" cy="5334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County offers a wine-tasting experience like no other. With its coastal beauty, diverse AVAs, and welcoming wineries, every sip is a chance to connect with the land, the craft, and the laid-back elegance that defines this region. 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 you’re strolling through a vineyard, savoring a bold Syrah, or toasting with a crisp Chardonnay, Santa Barbara is a wine lover’s paradise.</a:t>
            </a:r>
          </a:p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grab your glass and let the flavors, scenery, and charm of Santa Barbara wine country create memories you’ll savor long after your visit. Cheers!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638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AFD3-DED2-253A-2B41-2FA10F393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838201"/>
            <a:ext cx="9142809" cy="1752600"/>
          </a:xfrm>
        </p:spPr>
        <p:txBody>
          <a:bodyPr anchor="t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139B4-3E62-3A5B-3618-B30935CD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388" y="2362200"/>
            <a:ext cx="10193968" cy="396491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seminars are the result of many years of experience combined with many hours of research over the internet.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acknowledge the many source I have accessed.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Wine Spectator, Wine Enthusiast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BKWine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Magazine, Wine &amp; Spirits Magazine, American Vineyard Magazine, The Grapevine Magazine, 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Wikipedia.com, B</a:t>
            </a:r>
            <a: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ritannica.com, and the </a:t>
            </a:r>
            <a:b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Government websites.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015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AutoShape 2" descr="Wikipedia">
            <a:extLst>
              <a:ext uri="{FF2B5EF4-FFF2-40B4-BE49-F238E27FC236}">
                <a16:creationId xmlns:a16="http://schemas.microsoft.com/office/drawing/2014/main" id="{0A2D767F-FA10-6464-F9BE-D8BCB560A2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52" y="3276640"/>
            <a:ext cx="304721" cy="3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sp>
        <p:nvSpPr>
          <p:cNvPr id="6" name="AutoShape 4">
            <a:hlinkClick r:id="rId3"/>
            <a:extLst>
              <a:ext uri="{FF2B5EF4-FFF2-40B4-BE49-F238E27FC236}">
                <a16:creationId xmlns:a16="http://schemas.microsoft.com/office/drawing/2014/main" id="{E8986A64-7A03-3ADB-D139-8074AC683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603" y="-273673"/>
            <a:ext cx="298342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2016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678D-CD03-0B59-F037-4CF0A5CD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295400"/>
          </a:xfrm>
        </p:spPr>
        <p:txBody>
          <a:bodyPr/>
          <a:lstStyle/>
          <a:p>
            <a:pPr algn="ctr"/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References and Citations</a:t>
            </a: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02974-6CE6-7DA0-B683-996B00E5C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012" y="1143000"/>
            <a:ext cx="11580812" cy="541020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Mission.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Santa Barbara Mission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https://www.santabarbaramission.org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 Botanic Garden.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Your Visit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https://sbbotanicgarden.org/visit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Downtown Santa Barbara.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Street Promenade Guide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https://www.downtownsb.org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 Santa Barbara.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Official Santa Barbara Travel Guide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https://santabarbaraca.com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Cafe Menu.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Healthy Dining in Santa Barbara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https://naturalcafe.com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Good Lion.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Craft Cocktails in Santa Barbara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https://thegoodlion.com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Ynez Valley Wine Country. (n.d.). </a:t>
            </a:r>
            <a:r>
              <a:rPr lang="en-US" sz="2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Discover Santa Ynez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https://www.visitsyv.com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B7389-162B-AE82-32BE-A42B89DC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8BB34E5-AA53-8C94-113E-B57657EE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Glimpse into Santa Barbara’s History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55F6B9-1DC3-A10A-3F4E-B72C8E3A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1"/>
            <a:ext cx="11809412" cy="342899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Barbara’s story begins with the Chumash people, who thrived in this coastal paradise for thousands of years.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craftsmanship and seafaring, they created a vibrant culture deeply connected to the land and sea.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forward to 1542, when Spanish explorer Juan Rodríguez Cabrillo sailed into the region, naming it after Saint Barbara.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Spanish colonial influence took root in 1786 with the establishment of Mission Santa Barbara, a cornerstone of the city’s identity. 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2047E-FCF5-9DD6-2DD9-981CF169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323"/>
            <a:ext cx="4514850" cy="235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440B8-A887-1506-EC56-CB8CCAB9CFCE}"/>
              </a:ext>
            </a:extLst>
          </p:cNvPr>
          <p:cNvSpPr txBox="1"/>
          <p:nvPr/>
        </p:nvSpPr>
        <p:spPr>
          <a:xfrm>
            <a:off x="4799012" y="4534930"/>
            <a:ext cx="7239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centuries, Santa Barbara has evolved, blending its rich past with modern sophistication. Today, it’s a destination cherished for its stunning architecture, lively culture, and breathtaking views.</a:t>
            </a:r>
          </a:p>
        </p:txBody>
      </p:sp>
    </p:spTree>
    <p:extLst>
      <p:ext uri="{BB962C8B-B14F-4D97-AF65-F5344CB8AC3E}">
        <p14:creationId xmlns:p14="http://schemas.microsoft.com/office/powerpoint/2010/main" val="6411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F40530-7536-0D33-90A4-521ECD3C1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7CC4E55-FB52-845E-BDCE-4F731073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Getting Around Santa Barbara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A4B1A5-39F3-B67C-3DA3-C3EDCF3D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2"/>
            <a:ext cx="11809412" cy="464819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Santa Barbara is a breeze, thanks to its compact layout and diverse transportation options.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 you prefer exploring on foot, cycling along the coast, or hopping on a bus, here’s how to get around: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Bike and Scooter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Taxi or Ride Share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08C8A-5966-1A8D-3D79-72A81229D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/>
          <a:stretch/>
        </p:blipFill>
        <p:spPr>
          <a:xfrm>
            <a:off x="5103812" y="2956350"/>
            <a:ext cx="7085012" cy="39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1"/>
            <a:ext cx="824525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Tours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242822"/>
            <a:ext cx="7696200" cy="55389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immerse yourself in Santa Barbara’s history and charm? A walking tour is the way to go.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Downtown Santa Barbara Walking Tour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Stroll through the city’s historic landmarks, like El Presidio de Santa Bárbara and the historic Chinatown, on this 2.5-hour tour. Prices start at $95 per person.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History and Architecture Tour: Dive deeper into the city’s architectural gems on this private 2-3 hour tour. Priced from $99 per person.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B1897-22A8-4F3A-5C09-36E94DE3D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54" y="0"/>
            <a:ext cx="3945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2D4CD-7D90-C387-ED2D-A914FD8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07F556D-C28B-E01F-18E9-07B9019E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Tours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3150E-DC3D-C0BE-B156-07910ADF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1242822"/>
            <a:ext cx="4722812" cy="472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54437-6610-509D-9CE1-4CEEE5F53CD3}"/>
              </a:ext>
            </a:extLst>
          </p:cNvPr>
          <p:cNvSpPr txBox="1"/>
          <p:nvPr/>
        </p:nvSpPr>
        <p:spPr>
          <a:xfrm>
            <a:off x="7466011" y="1447800"/>
            <a:ext cx="4722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 Barbara Urban Wine Trail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01A79-42C6-8D94-6325-4B136C2666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9412" y="1243013"/>
            <a:ext cx="708659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 Urban Wine Trail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Barbara is one of the premier wine destinations not just in California, but in the world.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tasting room,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Santa Barbara Winery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opened in downtown Santa Barbara in 1962.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turn of the millennium, many of the wineries that grow grapes in the surrounding mountains began opening tasting rooms in the city.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Urban Wine Trail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over 20 tasting rooms located within just a couple blocks from each other in the downtown area.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only an excellent way to try the spectacular wines this area is known for, but it’s also a treat to get to know what defines this exciting and beautiful city.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3261E-1AD8-114C-412E-2D1746FB3774}"/>
              </a:ext>
            </a:extLst>
          </p:cNvPr>
          <p:cNvSpPr txBox="1"/>
          <p:nvPr/>
        </p:nvSpPr>
        <p:spPr>
          <a:xfrm>
            <a:off x="7466011" y="6145706"/>
            <a:ext cx="4722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 a map at the Downtown Visitor Center </a:t>
            </a:r>
          </a:p>
        </p:txBody>
      </p:sp>
    </p:spTree>
    <p:extLst>
      <p:ext uri="{BB962C8B-B14F-4D97-AF65-F5344CB8AC3E}">
        <p14:creationId xmlns:p14="http://schemas.microsoft.com/office/powerpoint/2010/main" val="11859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300BC-6D24-78B1-413D-242BC3A9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298FE22-3C0A-9C33-BF8D-F5D4AFC3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Getting Around Santa Barbara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F7867C-1B1D-7D18-F44B-54D7516F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2"/>
            <a:ext cx="11809412" cy="167639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Bus Transportation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Santa Barbara’s Metropolitan Transit District (MTD) offers an extensive and affordable bus network.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B89CD-873D-E7C3-365E-1D0B64446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" y="2819399"/>
            <a:ext cx="5795112" cy="4076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6E7-A9A6-ABBA-529C-036FB1387CEC}"/>
              </a:ext>
            </a:extLst>
          </p:cNvPr>
          <p:cNvSpPr txBox="1"/>
          <p:nvPr/>
        </p:nvSpPr>
        <p:spPr>
          <a:xfrm>
            <a:off x="6284118" y="2821363"/>
            <a:ext cx="5677694" cy="3449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Fares: Single Ride: $1.75 </a:t>
            </a:r>
            <a:endParaRPr lang="en-US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 Pass: $6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Seniors (age 62+) $0.85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Reduced fares are available for seniors, people with disabilities, and children under 45 inches ride free.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00300-5A96-EBFF-E8A7-14C43E13A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42" y="4314825"/>
            <a:ext cx="5181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D95E9-51D8-4B5E-466A-9C57846E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EC84A15-FF3B-5884-B2D3-6EEE8051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Getting Around Santa Barbara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09E5EF-7D97-BBA5-555C-3E845648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2"/>
            <a:ext cx="11809412" cy="464819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Bike and Scooter Rentals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Feeling adventurous? Rent a bike or scooter and explore the city’s scenic routes.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Wheel Fun Rentals: Located about .4 miles south of the harbor. Perfect for beach cruisers and specialty bikes, ideal for a leisurely ride.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Wheel Fun Rentals | 24 E. Mason St. is about .5 miles just past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Wheel Fun. Surrey Half Day rental: $60.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 Coast Adventures: Rent high-end bikes or join a guided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 to make the most of your exploration. They are about 1.5 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miles from the harbor.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22BA8-F0E4-219D-CF35-4454AF37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3068652"/>
            <a:ext cx="3581400" cy="37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11A3F-F9C6-0E2B-2C76-B8066529B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E2C937-F19A-159D-E3D5-71865369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88825" cy="11430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5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Getting Around Santa Barbara</a:t>
            </a:r>
            <a:endParaRPr lang="en-US" sz="5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15ABA9-5FE5-915C-CC00-50DE1B49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143002"/>
            <a:ext cx="11809412" cy="464819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Taxi and Ride-Share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quick and convenient travel, taxis and ride-share services like Uber and Lyft are readily available. Pricing varies by distance and demand.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ct val="100000"/>
              <a:buNone/>
              <a:tabLst>
                <a:tab pos="457200" algn="l"/>
              </a:tabLst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FEB16-77B5-3B02-1EAD-27BCB286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3133725"/>
            <a:ext cx="4514850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90F93-C94D-1482-9D2A-BE1A2DBC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5" y="3131666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2090</Words>
  <Application>Microsoft Office PowerPoint</Application>
  <PresentationFormat>Custom</PresentationFormat>
  <Paragraphs>120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Santa Barbara Full of Charm and Adventure Presented by Marc Silver</vt:lpstr>
      <vt:lpstr>America’s Western Riviera</vt:lpstr>
      <vt:lpstr>A Glimpse into Santa Barbara’s History</vt:lpstr>
      <vt:lpstr>Getting Around Santa Barbara</vt:lpstr>
      <vt:lpstr>Walking Tours</vt:lpstr>
      <vt:lpstr>Walking Tours</vt:lpstr>
      <vt:lpstr>Getting Around Santa Barbara</vt:lpstr>
      <vt:lpstr>Getting Around Santa Barbara</vt:lpstr>
      <vt:lpstr>Getting Around Santa Barbara</vt:lpstr>
      <vt:lpstr>Welcome to Santa Barbara Wine Country</vt:lpstr>
      <vt:lpstr>Top Attractions in Santa Barbara</vt:lpstr>
      <vt:lpstr>Top Attractions in Santa Barbara</vt:lpstr>
      <vt:lpstr>Top Attractions in Santa Barbara</vt:lpstr>
      <vt:lpstr>Top Attractions in Santa Barbara</vt:lpstr>
      <vt:lpstr>Explore the Wine of Santa Ynez Valley</vt:lpstr>
      <vt:lpstr>Explore the Los Olivos Wine Region</vt:lpstr>
      <vt:lpstr>Local Cuisine to Try</vt:lpstr>
      <vt:lpstr>Activities for Every Traveler</vt:lpstr>
      <vt:lpstr>Travel Tips</vt:lpstr>
      <vt:lpstr>Why Visit Santa Barbara?</vt:lpstr>
      <vt:lpstr>Conclusion</vt:lpstr>
      <vt:lpstr>Acknowledgement</vt:lpstr>
      <vt:lpstr>References and Citations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Silver</dc:creator>
  <cp:lastModifiedBy>Marc Silver</cp:lastModifiedBy>
  <cp:revision>79</cp:revision>
  <dcterms:created xsi:type="dcterms:W3CDTF">2024-09-08T03:01:30Z</dcterms:created>
  <dcterms:modified xsi:type="dcterms:W3CDTF">2025-04-22T00:48:02Z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