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56" r:id="rId2"/>
    <p:sldId id="282" r:id="rId3"/>
    <p:sldId id="257" r:id="rId4"/>
    <p:sldId id="274" r:id="rId5"/>
    <p:sldId id="258" r:id="rId6"/>
    <p:sldId id="276" r:id="rId7"/>
    <p:sldId id="260" r:id="rId8"/>
    <p:sldId id="283" r:id="rId9"/>
    <p:sldId id="284" r:id="rId10"/>
    <p:sldId id="261" r:id="rId11"/>
    <p:sldId id="265" r:id="rId12"/>
    <p:sldId id="285" r:id="rId13"/>
    <p:sldId id="286" r:id="rId14"/>
    <p:sldId id="287" r:id="rId15"/>
    <p:sldId id="275" r:id="rId16"/>
    <p:sldId id="271" r:id="rId17"/>
    <p:sldId id="288" r:id="rId18"/>
    <p:sldId id="272" r:id="rId19"/>
  </p:sldIdLst>
  <p:sldSz cx="10080625" cy="567055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8" d="100"/>
          <a:sy n="98" d="100"/>
        </p:scale>
        <p:origin x="2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F6EEC-A76B-5635-1C79-D1B2888D537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82E60BD-0B6B-B903-1924-7AF5C5000942}"/>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12</a:t>
            </a:fld>
            <a:endParaRPr lang="en-US"/>
          </a:p>
        </p:txBody>
      </p:sp>
      <p:sp>
        <p:nvSpPr>
          <p:cNvPr id="2" name="Slide Image Placeholder 1">
            <a:extLst>
              <a:ext uri="{FF2B5EF4-FFF2-40B4-BE49-F238E27FC236}">
                <a16:creationId xmlns:a16="http://schemas.microsoft.com/office/drawing/2014/main" id="{331F210F-0909-8B7E-D213-27D35B25CA5E}"/>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8FF5B1C-1579-50D3-948F-9A3C56AB530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265014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C6B6D-EE55-EF5D-0153-AE3A9544156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A78DA9B-08D8-CA40-8733-120344418918}"/>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C7085FA1-D585-92E3-BD8E-CFD3C5EB664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DF9C6A9-6259-3C03-1267-72BA2181454C}"/>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324894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3BE51-0647-CF86-32BC-65771211239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C01F00-1E05-E71B-703F-66FD6ADD984F}"/>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AEA52154-6851-1D57-F492-00AF09D76FD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88474F2-D2B8-5175-C4E7-40D0F1CF1749}"/>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5473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15</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16</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B3FEA-17CD-9FB3-CC8F-8C8F92BD7FB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D4EE51F-6F95-43F8-AF26-7EA0CF3DFE53}"/>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17</a:t>
            </a:fld>
            <a:endParaRPr lang="en-US"/>
          </a:p>
        </p:txBody>
      </p:sp>
      <p:sp>
        <p:nvSpPr>
          <p:cNvPr id="2" name="Slide Image Placeholder 1">
            <a:extLst>
              <a:ext uri="{FF2B5EF4-FFF2-40B4-BE49-F238E27FC236}">
                <a16:creationId xmlns:a16="http://schemas.microsoft.com/office/drawing/2014/main" id="{D3CFBBBC-38A4-D95E-7B17-9EAE3ECA2A8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3BFE52B-4F15-50AC-684B-F3CBEA96428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890426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18</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B74F8-AC25-50D3-B2D4-1BEB47AF480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1A95790-E00C-68EB-BDBC-12E27CE706B3}"/>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0B83A510-7511-9BDE-77D3-7FB98A1DB68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24E66A6-7EEA-5B0F-1E82-EC8873BBED3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28152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90964-B274-D0FA-ADB7-521C7B4FA5A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A43DEBA-61C5-42BF-2B9F-B1B92869E8BF}"/>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0C5B253F-47C0-DC58-A24C-72D4E6E8615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BBF9CEB-688B-A4EE-A708-5BC990BC777B}"/>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23584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11</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2971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184157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4101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69688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59029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2337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9350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301894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1659887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19295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158389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63781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4048E494-A46C-59F2-DC02-E2B24A126C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84" r="8044"/>
          <a:stretch>
            <a:fillRect/>
          </a:stretch>
        </p:blipFill>
        <p:spPr bwMode="auto">
          <a:xfrm>
            <a:off x="0" y="0"/>
            <a:ext cx="10152417" cy="58149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2872088"/>
            <a:ext cx="10080624" cy="1698927"/>
          </a:xfrm>
        </p:spPr>
        <p:txBody>
          <a:bodyPr vert="horz" wrap="square">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Saint Pierre, Canada</a:t>
            </a:r>
            <a:br>
              <a:rPr lang="en-US" sz="4400" b="1" dirty="0">
                <a:solidFill>
                  <a:schemeClr val="bg1"/>
                </a:solidFill>
                <a:latin typeface="Times New Roman" panose="02020603050405020304" pitchFamily="18" charset="0"/>
                <a:cs typeface="Times New Roman" panose="02020603050405020304" pitchFamily="18" charset="0"/>
              </a:rPr>
            </a:br>
            <a:r>
              <a:rPr lang="en-US" sz="3600" b="1" dirty="0">
                <a:solidFill>
                  <a:schemeClr val="bg1"/>
                </a:solidFill>
                <a:latin typeface="Times New Roman" panose="02020603050405020304" pitchFamily="18" charset="0"/>
                <a:cs typeface="Times New Roman" panose="02020603050405020304" pitchFamily="18" charset="0"/>
              </a:rPr>
              <a:t>Presented by</a:t>
            </a:r>
            <a:br>
              <a:rPr lang="en-US" sz="3600" b="1" dirty="0">
                <a:solidFill>
                  <a:schemeClr val="bg1"/>
                </a:solidFill>
                <a:latin typeface="Times New Roman" panose="02020603050405020304" pitchFamily="18" charset="0"/>
                <a:cs typeface="Times New Roman" panose="02020603050405020304" pitchFamily="18" charset="0"/>
              </a:rPr>
            </a:br>
            <a:r>
              <a:rPr lang="en-US" sz="3600" b="1" dirty="0">
                <a:solidFill>
                  <a:schemeClr val="bg1"/>
                </a:solidFill>
                <a:latin typeface="Times New Roman" panose="02020603050405020304" pitchFamily="18" charset="0"/>
                <a:cs typeface="Times New Roman" panose="02020603050405020304" pitchFamily="18" charset="0"/>
              </a:rPr>
              <a:t>Marc Silver</a:t>
            </a:r>
            <a:endParaRPr lang="en-US" sz="4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10</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284677" cy="304698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Walking</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Walking is the best way to experience Saint-Pierre. Distances are short, and the town is easy to navigate.</a:t>
            </a:r>
          </a:p>
          <a:p>
            <a:r>
              <a:rPr lang="en-US" sz="2400" b="1" dirty="0">
                <a:latin typeface="Times New Roman" panose="02020603050405020304" pitchFamily="18" charset="0"/>
                <a:cs typeface="Times New Roman" panose="02020603050405020304" pitchFamily="18" charset="0"/>
              </a:rPr>
              <a:t>Taxis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Taxis are available but rarely necessary unless mobility is an issue.</a:t>
            </a:r>
          </a:p>
          <a:p>
            <a:r>
              <a:rPr lang="en-US" sz="2400" b="1" dirty="0">
                <a:latin typeface="Times New Roman" panose="02020603050405020304" pitchFamily="18" charset="0"/>
                <a:cs typeface="Times New Roman" panose="02020603050405020304" pitchFamily="18" charset="0"/>
              </a:rPr>
              <a:t>Guided Tours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Small group tours are offered and can be useful if you want deeper historical context or visits beyond town limits.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11</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EEB130B1-052C-D4DB-43B1-B60EB5CB8D3C}"/>
              </a:ext>
            </a:extLst>
          </p:cNvPr>
          <p:cNvSpPr txBox="1"/>
          <p:nvPr/>
        </p:nvSpPr>
        <p:spPr>
          <a:xfrm>
            <a:off x="331595" y="1034979"/>
            <a:ext cx="9375113"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Town Center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Colorful buildings, French signage, and a relaxed pace make wandering the town part of the experience.</a:t>
            </a:r>
          </a:p>
        </p:txBody>
      </p:sp>
      <p:pic>
        <p:nvPicPr>
          <p:cNvPr id="3074" name="Picture 2">
            <a:extLst>
              <a:ext uri="{FF2B5EF4-FFF2-40B4-BE49-F238E27FC236}">
                <a16:creationId xmlns:a16="http://schemas.microsoft.com/office/drawing/2014/main" id="{2F3D26F4-9FED-D61B-DE96-6798E0AE1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688" y="1787525"/>
            <a:ext cx="3143250" cy="209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F2A37704-5E07-47B9-7B2F-57D5681EF229}"/>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C755AFB-5D84-EFFB-6D5F-D194D8DCE24D}"/>
              </a:ext>
            </a:extLst>
          </p:cNvPr>
          <p:cNvSpPr>
            <a:spLocks noGrp="1"/>
          </p:cNvSpPr>
          <p:nvPr>
            <p:ph type="sldNum" sz="quarter" idx="12"/>
          </p:nvPr>
        </p:nvSpPr>
        <p:spPr/>
        <p:txBody>
          <a:bodyPr/>
          <a:lstStyle/>
          <a:p>
            <a:pPr lvl="0"/>
            <a:fld id="{06F87E9A-0C7A-408B-83BF-C200F674FBCC}" type="slidenum">
              <a:rPr/>
              <a:t>12</a:t>
            </a:fld>
            <a:endParaRPr lang="en-US"/>
          </a:p>
        </p:txBody>
      </p:sp>
      <p:sp>
        <p:nvSpPr>
          <p:cNvPr id="2" name="Title 1">
            <a:extLst>
              <a:ext uri="{FF2B5EF4-FFF2-40B4-BE49-F238E27FC236}">
                <a16:creationId xmlns:a16="http://schemas.microsoft.com/office/drawing/2014/main" id="{F0614B89-1037-5F7E-FBBD-CBA61BE9E49F}"/>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622C6F2E-BE48-9FD9-6B97-738BED76F305}"/>
              </a:ext>
            </a:extLst>
          </p:cNvPr>
          <p:cNvSpPr txBox="1"/>
          <p:nvPr/>
        </p:nvSpPr>
        <p:spPr>
          <a:xfrm>
            <a:off x="331595" y="1034979"/>
            <a:ext cx="9375113" cy="1200329"/>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L’Arche</a:t>
            </a:r>
            <a:r>
              <a:rPr lang="en-US" sz="2400" b="1" dirty="0">
                <a:latin typeface="Times New Roman" panose="02020603050405020304" pitchFamily="18" charset="0"/>
                <a:cs typeface="Times New Roman" panose="02020603050405020304" pitchFamily="18" charset="0"/>
              </a:rPr>
              <a:t> Museum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museum offers insight into island history, fishing culture, and everyday life.</a:t>
            </a:r>
          </a:p>
        </p:txBody>
      </p:sp>
      <p:pic>
        <p:nvPicPr>
          <p:cNvPr id="4098" name="Picture 2">
            <a:extLst>
              <a:ext uri="{FF2B5EF4-FFF2-40B4-BE49-F238E27FC236}">
                <a16:creationId xmlns:a16="http://schemas.microsoft.com/office/drawing/2014/main" id="{C04F0938-2757-A10F-5E71-147BA4FA8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4" y="2835275"/>
            <a:ext cx="5670550" cy="28352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C6C3259-46F5-A2F4-E954-81B66B008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848046"/>
            <a:ext cx="4410074" cy="283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67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3C03A13B-A0E5-5405-FDE8-DAC330C5D50F}"/>
            </a:ext>
          </a:extLst>
        </p:cNvPr>
        <p:cNvGrpSpPr/>
        <p:nvPr/>
      </p:nvGrpSpPr>
      <p:grpSpPr>
        <a:xfrm>
          <a:off x="0" y="0"/>
          <a:ext cx="0" cy="0"/>
          <a:chOff x="0" y="0"/>
          <a:chExt cx="0" cy="0"/>
        </a:xfrm>
      </p:grpSpPr>
      <p:pic>
        <p:nvPicPr>
          <p:cNvPr id="5122" name="Picture 2">
            <a:extLst>
              <a:ext uri="{FF2B5EF4-FFF2-40B4-BE49-F238E27FC236}">
                <a16:creationId xmlns:a16="http://schemas.microsoft.com/office/drawing/2014/main" id="{155823EC-CC15-346B-838C-6A7387238D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52" b="7301"/>
          <a:stretch>
            <a:fillRect/>
          </a:stretch>
        </p:blipFill>
        <p:spPr bwMode="auto">
          <a:xfrm>
            <a:off x="-1" y="2235308"/>
            <a:ext cx="10080625" cy="34352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967AB760-E81A-269E-27B5-23E0DBE5CB6D}"/>
              </a:ext>
            </a:extLst>
          </p:cNvPr>
          <p:cNvSpPr>
            <a:spLocks noGrp="1"/>
          </p:cNvSpPr>
          <p:nvPr>
            <p:ph type="sldNum" sz="quarter" idx="12"/>
          </p:nvPr>
        </p:nvSpPr>
        <p:spPr/>
        <p:txBody>
          <a:bodyPr/>
          <a:lstStyle/>
          <a:p>
            <a:pPr lvl="0"/>
            <a:fld id="{06F87E9A-0C7A-408B-83BF-C200F674FBCC}" type="slidenum">
              <a:rPr/>
              <a:t>13</a:t>
            </a:fld>
            <a:endParaRPr lang="en-US"/>
          </a:p>
        </p:txBody>
      </p:sp>
      <p:sp>
        <p:nvSpPr>
          <p:cNvPr id="2" name="Title 1">
            <a:extLst>
              <a:ext uri="{FF2B5EF4-FFF2-40B4-BE49-F238E27FC236}">
                <a16:creationId xmlns:a16="http://schemas.microsoft.com/office/drawing/2014/main" id="{119CED09-E1F5-6BC3-24AB-76E468FE9C9D}"/>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D2C0B37D-D9E6-F8DD-FE9C-0374AEA7670C}"/>
              </a:ext>
            </a:extLst>
          </p:cNvPr>
          <p:cNvSpPr txBox="1"/>
          <p:nvPr/>
        </p:nvSpPr>
        <p:spPr>
          <a:xfrm>
            <a:off x="331595" y="1034979"/>
            <a:ext cx="9375113"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Waterfront Promenade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easy walk with views of the harbor, fishing boats, and the surrounding hills.</a:t>
            </a:r>
          </a:p>
        </p:txBody>
      </p:sp>
    </p:spTree>
    <p:extLst>
      <p:ext uri="{BB962C8B-B14F-4D97-AF65-F5344CB8AC3E}">
        <p14:creationId xmlns:p14="http://schemas.microsoft.com/office/powerpoint/2010/main" val="3830823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286877ED-9196-E522-0971-06D9E9F409C0}"/>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8CE87E29-6A31-18BD-54C3-00CD674DB8E4}"/>
              </a:ext>
            </a:extLst>
          </p:cNvPr>
          <p:cNvSpPr>
            <a:spLocks noGrp="1"/>
          </p:cNvSpPr>
          <p:nvPr>
            <p:ph type="sldNum" sz="quarter" idx="12"/>
          </p:nvPr>
        </p:nvSpPr>
        <p:spPr/>
        <p:txBody>
          <a:bodyPr/>
          <a:lstStyle/>
          <a:p>
            <a:pPr lvl="0"/>
            <a:fld id="{06F87E9A-0C7A-408B-83BF-C200F674FBCC}" type="slidenum">
              <a:rPr/>
              <a:t>14</a:t>
            </a:fld>
            <a:endParaRPr lang="en-US"/>
          </a:p>
        </p:txBody>
      </p:sp>
      <p:sp>
        <p:nvSpPr>
          <p:cNvPr id="2" name="Title 1">
            <a:extLst>
              <a:ext uri="{FF2B5EF4-FFF2-40B4-BE49-F238E27FC236}">
                <a16:creationId xmlns:a16="http://schemas.microsoft.com/office/drawing/2014/main" id="{C23379D1-50FD-5754-2E56-49D92A75B3C4}"/>
              </a:ext>
            </a:extLst>
          </p:cNvPr>
          <p:cNvSpPr txBox="1">
            <a:spLocks noGrp="1"/>
          </p:cNvSpPr>
          <p:nvPr>
            <p:ph type="title" idx="4294967295"/>
          </p:nvPr>
        </p:nvSpPr>
        <p:spPr>
          <a:xfrm>
            <a:off x="-1" y="0"/>
            <a:ext cx="10080625" cy="137160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10EF380E-2AEB-FFD3-308D-A7BEA77DDA9A}"/>
              </a:ext>
            </a:extLst>
          </p:cNvPr>
          <p:cNvSpPr txBox="1"/>
          <p:nvPr/>
        </p:nvSpPr>
        <p:spPr>
          <a:xfrm>
            <a:off x="352755" y="1296195"/>
            <a:ext cx="9375113"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Local Shops and Bakeries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Fresh bread, pastries, and French groceries are highlights. This is a great place for simple souvenirs.</a:t>
            </a:r>
          </a:p>
        </p:txBody>
      </p:sp>
      <p:pic>
        <p:nvPicPr>
          <p:cNvPr id="6146" name="Picture 2">
            <a:extLst>
              <a:ext uri="{FF2B5EF4-FFF2-40B4-BE49-F238E27FC236}">
                <a16:creationId xmlns:a16="http://schemas.microsoft.com/office/drawing/2014/main" id="{AE849173-75F2-2431-5779-38DA94C9D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231" y="2626469"/>
            <a:ext cx="6283393" cy="304408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DD333FFA-EEF2-4B52-D1C7-0D6DC095B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9411"/>
            <a:ext cx="3797231" cy="306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718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08619"/>
          </a:xfrm>
          <a:prstGeom prst="rect">
            <a:avLst/>
          </a:prstGeom>
          <a:noFill/>
        </p:spPr>
        <p:txBody>
          <a:bodyPr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783A8789-1D93-8D55-F10E-66BD6C5F5D9D}"/>
              </a:ext>
            </a:extLst>
          </p:cNvPr>
          <p:cNvSpPr txBox="1"/>
          <p:nvPr/>
        </p:nvSpPr>
        <p:spPr>
          <a:xfrm>
            <a:off x="462223" y="904352"/>
            <a:ext cx="9618401" cy="415498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Food here feels unmistakably French, with a North Atlantic twist.</a:t>
            </a:r>
          </a:p>
          <a:p>
            <a:r>
              <a:rPr lang="en-US" sz="2400" b="1" dirty="0">
                <a:latin typeface="Times New Roman" panose="02020603050405020304" pitchFamily="18" charset="0"/>
                <a:cs typeface="Times New Roman" panose="02020603050405020304" pitchFamily="18" charset="0"/>
              </a:rPr>
              <a:t>What to Try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Fresh seafood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French pastries and bread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Cheese and charcuterie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Simple bistro-style meals</a:t>
            </a:r>
          </a:p>
          <a:p>
            <a:r>
              <a:rPr lang="en-US" sz="2400" b="1" dirty="0">
                <a:latin typeface="Times New Roman" panose="02020603050405020304" pitchFamily="18" charset="0"/>
                <a:cs typeface="Times New Roman" panose="02020603050405020304" pitchFamily="18" charset="0"/>
              </a:rPr>
              <a:t>Where to Eat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Follow the locals rather than menus aimed at tourists.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Cafés near the harbor are usually reliable.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Tipping is modest. Rounding up or leaving a small amount for good service is appreciated but not expected.</a:t>
            </a:r>
          </a:p>
        </p:txBody>
      </p:sp>
      <p:pic>
        <p:nvPicPr>
          <p:cNvPr id="7170" name="Picture 2">
            <a:extLst>
              <a:ext uri="{FF2B5EF4-FFF2-40B4-BE49-F238E27FC236}">
                <a16:creationId xmlns:a16="http://schemas.microsoft.com/office/drawing/2014/main" id="{28EDE4DB-1489-96D5-4620-F7CFCA606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2" y="1360927"/>
            <a:ext cx="4421151" cy="217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4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12/24/2025</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16</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014884"/>
          </a:xfrm>
        </p:spPr>
        <p:txBody>
          <a:bodyPr vert="horz">
            <a:normAutofit/>
          </a:bodyPr>
          <a:lstStyle/>
          <a:p>
            <a:pPr marL="0" marR="0" algn="ctr">
              <a:lnSpc>
                <a:spcPct val="115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31B7142-8BEB-8C2F-DD26-4F1059456D47}"/>
              </a:ext>
            </a:extLst>
          </p:cNvPr>
          <p:cNvSpPr txBox="1"/>
          <p:nvPr/>
        </p:nvSpPr>
        <p:spPr>
          <a:xfrm>
            <a:off x="466928" y="1014884"/>
            <a:ext cx="9105090" cy="3930115"/>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is a quiet port. Shops may close for lunch or keep limited hours.</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French is the primary language. English is spoken, but learning a few basic phrases is appreciated.</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Weather can change quickly. Bring a light jacket even on warm days.</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Give yourself plenty of time to return to the ship. There’s no reason to rush here.</a:t>
            </a: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6F85AFA4-2C8E-D968-C2D4-CC377CC49FAA}"/>
            </a:ext>
          </a:extLst>
        </p:cNvPr>
        <p:cNvGrpSpPr/>
        <p:nvPr/>
      </p:nvGrpSpPr>
      <p:grpSpPr>
        <a:xfrm>
          <a:off x="0" y="0"/>
          <a:ext cx="0" cy="0"/>
          <a:chOff x="0" y="0"/>
          <a:chExt cx="0" cy="0"/>
        </a:xfrm>
      </p:grpSpPr>
      <p:sp>
        <p:nvSpPr>
          <p:cNvPr id="4" name="Date Placeholder 1">
            <a:extLst>
              <a:ext uri="{FF2B5EF4-FFF2-40B4-BE49-F238E27FC236}">
                <a16:creationId xmlns:a16="http://schemas.microsoft.com/office/drawing/2014/main" id="{AE0D59C4-85F3-8FED-2A0B-9C107613207A}"/>
              </a:ext>
            </a:extLst>
          </p:cNvPr>
          <p:cNvSpPr>
            <a:spLocks noGrp="1"/>
          </p:cNvSpPr>
          <p:nvPr>
            <p:ph type="dt" sz="half" idx="10"/>
          </p:nvPr>
        </p:nvSpPr>
        <p:spPr/>
        <p:txBody>
          <a:bodyPr/>
          <a:lstStyle/>
          <a:p>
            <a:pPr lvl="0"/>
            <a:fld id="{641B0343-2E76-4D1F-9B73-45E83B39D474}" type="datetimeFigureOut">
              <a:rPr lang="en-US"/>
              <a:t>12/24/2025</a:t>
            </a:fld>
            <a:endParaRPr lang="en-US"/>
          </a:p>
        </p:txBody>
      </p:sp>
      <p:sp>
        <p:nvSpPr>
          <p:cNvPr id="6" name="Slide Number Placeholder 3">
            <a:extLst>
              <a:ext uri="{FF2B5EF4-FFF2-40B4-BE49-F238E27FC236}">
                <a16:creationId xmlns:a16="http://schemas.microsoft.com/office/drawing/2014/main" id="{32533F11-53C4-9B57-DC5D-F89DF7C4D977}"/>
              </a:ext>
            </a:extLst>
          </p:cNvPr>
          <p:cNvSpPr>
            <a:spLocks noGrp="1"/>
          </p:cNvSpPr>
          <p:nvPr>
            <p:ph type="sldNum" sz="quarter" idx="12"/>
          </p:nvPr>
        </p:nvSpPr>
        <p:spPr/>
        <p:txBody>
          <a:bodyPr/>
          <a:lstStyle/>
          <a:p>
            <a:pPr lvl="0"/>
            <a:fld id="{6B71CB05-FB6A-43F8-9B74-2C507858005B}" type="slidenum">
              <a:rPr/>
              <a:t>17</a:t>
            </a:fld>
            <a:endParaRPr lang="en-US"/>
          </a:p>
        </p:txBody>
      </p:sp>
      <p:sp>
        <p:nvSpPr>
          <p:cNvPr id="2" name="Title 1">
            <a:extLst>
              <a:ext uri="{FF2B5EF4-FFF2-40B4-BE49-F238E27FC236}">
                <a16:creationId xmlns:a16="http://schemas.microsoft.com/office/drawing/2014/main" id="{B5D9118D-1AA0-809C-CF92-F9BF5E5F7A8F}"/>
              </a:ext>
            </a:extLst>
          </p:cNvPr>
          <p:cNvSpPr txBox="1">
            <a:spLocks noGrp="1"/>
          </p:cNvSpPr>
          <p:nvPr>
            <p:ph type="title" idx="4294967295"/>
          </p:nvPr>
        </p:nvSpPr>
        <p:spPr>
          <a:xfrm>
            <a:off x="-1" y="0"/>
            <a:ext cx="10080625" cy="1014884"/>
          </a:xfrm>
        </p:spPr>
        <p:txBody>
          <a:bodyPr vert="horz">
            <a:normAutofit/>
          </a:bodyPr>
          <a:lstStyle/>
          <a:p>
            <a:pPr algn="ctr"/>
            <a:r>
              <a:rPr lang="en-US" sz="4000" b="1" dirty="0">
                <a:latin typeface="Times New Roman" panose="02020603050405020304" pitchFamily="18" charset="0"/>
                <a:cs typeface="Times New Roman" panose="02020603050405020304" pitchFamily="18" charset="0"/>
              </a:rPr>
              <a:t>Final Thoughts</a:t>
            </a:r>
          </a:p>
        </p:txBody>
      </p:sp>
      <p:sp>
        <p:nvSpPr>
          <p:cNvPr id="7" name="TextBox 6">
            <a:extLst>
              <a:ext uri="{FF2B5EF4-FFF2-40B4-BE49-F238E27FC236}">
                <a16:creationId xmlns:a16="http://schemas.microsoft.com/office/drawing/2014/main" id="{586A696E-FB3F-5504-E67F-7E388186CD3B}"/>
              </a:ext>
            </a:extLst>
          </p:cNvPr>
          <p:cNvSpPr txBox="1"/>
          <p:nvPr/>
        </p:nvSpPr>
        <p:spPr>
          <a:xfrm>
            <a:off x="466928" y="1014884"/>
            <a:ext cx="9105090" cy="2637453"/>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Saint-Pierre &amp; Miquelon is not about big attractions or packed schedules. It’s about atmosphere, culture, and the novelty of stepping into France without leaving North America.</a:t>
            </a:r>
          </a:p>
          <a:p>
            <a:r>
              <a:rPr lang="en-US" sz="2800" dirty="0">
                <a:latin typeface="Times New Roman" panose="02020603050405020304" pitchFamily="18" charset="0"/>
                <a:cs typeface="Times New Roman" panose="02020603050405020304" pitchFamily="18" charset="0"/>
              </a:rPr>
              <a:t>Take your time, enjoy a coffee or pastry, wander the streets, and soak in a place that feels genuinely different.</a:t>
            </a: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59831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000" dirty="0"/>
              <a:t>Le Havre</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1"/>
            <a:ext cx="10080624" cy="1276141"/>
          </a:xfrm>
        </p:spPr>
        <p:txBody>
          <a:bodyPr anchor="ct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507253" y="1276140"/>
            <a:ext cx="8368266" cy="4290647"/>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Exchanging Money</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Civitavecchia</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endParaRPr lang="en-US" sz="2000" b="1" kern="100" dirty="0">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204199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46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5184843"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05508" y="830295"/>
            <a:ext cx="4918437" cy="363330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r>
              <a:rPr lang="en-US" sz="2400" dirty="0">
                <a:latin typeface="Times New Roman" panose="02020603050405020304" pitchFamily="18" charset="0"/>
                <a:cs typeface="Times New Roman" panose="02020603050405020304" pitchFamily="18" charset="0"/>
              </a:rPr>
              <a:t>As a general reference: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 Euro equals roughly 1.05 U.S. dollars, though rates change.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Credit cards are accepted in many places, but not everywhere. This is a small community, and cash is still useful.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Avoid currency exchange kiosks at the port. Fees tend to be high and rates unfavorable.</a:t>
            </a:r>
          </a:p>
        </p:txBody>
      </p:sp>
      <p:pic>
        <p:nvPicPr>
          <p:cNvPr id="3" name="Picture 3">
            <a:extLst>
              <a:ext uri="{FF2B5EF4-FFF2-40B4-BE49-F238E27FC236}">
                <a16:creationId xmlns:a16="http://schemas.microsoft.com/office/drawing/2014/main" id="{4A06411D-3CA2-D2A6-903B-CC7CFCA1E6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7" b="11160"/>
          <a:stretch/>
        </p:blipFill>
        <p:spPr bwMode="auto">
          <a:xfrm>
            <a:off x="5023945" y="-1"/>
            <a:ext cx="5056680" cy="3453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2B593ADB-6968-5DA0-7BD4-066A41CB6A07}"/>
              </a:ext>
            </a:extLst>
          </p:cNvPr>
          <p:cNvSpPr txBox="1"/>
          <p:nvPr/>
        </p:nvSpPr>
        <p:spPr>
          <a:xfrm>
            <a:off x="105508" y="4424756"/>
            <a:ext cx="9717363" cy="83099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 want cash, use an ATM connected to a local bank. Carry small bills for cafés, bakeries, and shops.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6257"/>
            <a:ext cx="10080625" cy="743473"/>
          </a:xfrm>
        </p:spPr>
        <p:txBody>
          <a:bodyPr vert="horz" wrap="square">
            <a:spAutoFit/>
          </a:bodyPr>
          <a:lstStyle/>
          <a:p>
            <a:pPr marL="0" marR="0" algn="ctr">
              <a:lnSpc>
                <a:spcPct val="115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a:t>
            </a:r>
            <a:r>
              <a:rPr lang="en-US" sz="4000" b="1" dirty="0">
                <a:latin typeface="Times New Roman" panose="02020603050405020304" pitchFamily="18" charset="0"/>
                <a:cs typeface="Times New Roman" panose="02020603050405020304" pitchFamily="18" charset="0"/>
              </a:rPr>
              <a:t>Saint-Pierre &amp; Miquelon</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428016" y="874713"/>
            <a:ext cx="9445557" cy="4508500"/>
          </a:xfrm>
        </p:spPr>
        <p:txBody>
          <a:bodyPr vert="horz"/>
          <a:lstStyle/>
          <a:p>
            <a:r>
              <a:rPr lang="en-US" sz="2400" dirty="0">
                <a:latin typeface="Times New Roman" panose="02020603050405020304" pitchFamily="18" charset="0"/>
                <a:cs typeface="Times New Roman" panose="02020603050405020304" pitchFamily="18" charset="0"/>
              </a:rPr>
              <a:t>Saint-Pierre &amp; Miquelon is a small French territory just off the coast of Newfoundland. It is the last remaining piece of France in North America.</a:t>
            </a:r>
          </a:p>
          <a:p>
            <a:r>
              <a:rPr lang="en-US" sz="2400" dirty="0">
                <a:latin typeface="Times New Roman" panose="02020603050405020304" pitchFamily="18" charset="0"/>
                <a:cs typeface="Times New Roman" panose="02020603050405020304" pitchFamily="18" charset="0"/>
              </a:rPr>
              <a:t>Its history is tied closely to fishing, particularly cod, and to centuries of rivalry between France and Britain in the North Atlantic.</a:t>
            </a:r>
          </a:p>
          <a:p>
            <a:r>
              <a:rPr lang="en-US" sz="2400" dirty="0">
                <a:latin typeface="Times New Roman" panose="02020603050405020304" pitchFamily="18" charset="0"/>
                <a:cs typeface="Times New Roman" panose="02020603050405020304" pitchFamily="18" charset="0"/>
              </a:rPr>
              <a:t>The islands changed hands multiple times before finally remaining French in the early 19th century. During Prohibition in the United States, Saint-Pierre became a major hub for alcohol smuggling, supplying much of the eastern seaboard.</a:t>
            </a:r>
          </a:p>
          <a:p>
            <a:r>
              <a:rPr lang="en-US" sz="2400" dirty="0">
                <a:latin typeface="Times New Roman" panose="02020603050405020304" pitchFamily="18" charset="0"/>
                <a:cs typeface="Times New Roman" panose="02020603050405020304" pitchFamily="18" charset="0"/>
              </a:rPr>
              <a:t>Today, the islands blend French culture with North Atlantic geography in a way you won’t find anywhere else.</a:t>
            </a:r>
          </a:p>
          <a:p>
            <a:pPr lvl="0" rtl="0"/>
            <a:endParaRPr lang="en-US" dirty="0">
              <a:solidFill>
                <a:srgbClr val="000000"/>
              </a:solidFill>
              <a:latin typeface="Alef" pitchFamily="18"/>
              <a:cs typeface="Alef" pitchFamily="2"/>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7</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p:spPr>
        <p:txBody>
          <a:bodyPr vert="horz">
            <a:normAutofit fontScale="90000"/>
          </a:bodyPr>
          <a:lstStyle/>
          <a:p>
            <a:pPr algn="ctr"/>
            <a:r>
              <a:rPr lang="en-US" sz="4800" b="1" dirty="0">
                <a:latin typeface="Times New Roman" panose="02020603050405020304" pitchFamily="18" charset="0"/>
                <a:cs typeface="Times New Roman" panose="02020603050405020304" pitchFamily="18" charset="0"/>
              </a:rPr>
              <a:t>Orientation and Maps</a:t>
            </a:r>
          </a:p>
        </p:txBody>
      </p:sp>
      <p:sp>
        <p:nvSpPr>
          <p:cNvPr id="4" name="TextBox 3">
            <a:extLst>
              <a:ext uri="{FF2B5EF4-FFF2-40B4-BE49-F238E27FC236}">
                <a16:creationId xmlns:a16="http://schemas.microsoft.com/office/drawing/2014/main" id="{98F5B523-1B47-D48C-6C22-4751F4030531}"/>
              </a:ext>
            </a:extLst>
          </p:cNvPr>
          <p:cNvSpPr txBox="1"/>
          <p:nvPr/>
        </p:nvSpPr>
        <p:spPr>
          <a:xfrm>
            <a:off x="486383" y="924127"/>
            <a:ext cx="9241277"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cruise pier is right in Saint-Pierre town.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you step off the ship, you are already close to:</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Shops and cafés • Museums and historic buildings • The waterfront promenade • Local bakeries and markets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town is compact and mostly flat, making it easy to explore on foot.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D42B23A9-A5F9-4833-CB40-CA1EE5AB7FEF}"/>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90550B2-8265-C0C6-EEDA-96EF3FA7C426}"/>
              </a:ext>
            </a:extLst>
          </p:cNvPr>
          <p:cNvSpPr>
            <a:spLocks noGrp="1"/>
          </p:cNvSpPr>
          <p:nvPr>
            <p:ph type="sldNum" sz="quarter" idx="12"/>
          </p:nvPr>
        </p:nvSpPr>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25B1A921-1648-5E3E-7855-9E0B7CF2D85C}"/>
              </a:ext>
            </a:extLst>
          </p:cNvPr>
          <p:cNvSpPr txBox="1">
            <a:spLocks noGrp="1"/>
          </p:cNvSpPr>
          <p:nvPr>
            <p:ph type="title" idx="4294967295"/>
          </p:nvPr>
        </p:nvSpPr>
        <p:spPr>
          <a:xfrm>
            <a:off x="0" y="73025"/>
            <a:ext cx="9359900"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Area Map</a:t>
            </a:r>
          </a:p>
        </p:txBody>
      </p:sp>
      <p:pic>
        <p:nvPicPr>
          <p:cNvPr id="5" name="Picture 4">
            <a:extLst>
              <a:ext uri="{FF2B5EF4-FFF2-40B4-BE49-F238E27FC236}">
                <a16:creationId xmlns:a16="http://schemas.microsoft.com/office/drawing/2014/main" id="{E3B6D349-E63D-FE92-BB2F-BA7698A8BC17}"/>
              </a:ext>
            </a:extLst>
          </p:cNvPr>
          <p:cNvPicPr>
            <a:picLocks noChangeAspect="1"/>
          </p:cNvPicPr>
          <p:nvPr/>
        </p:nvPicPr>
        <p:blipFill>
          <a:blip r:embed="rId3">
            <a:extLst>
              <a:ext uri="{28A0092B-C50C-407E-A947-70E740481C1C}">
                <a14:useLocalDpi xmlns:a14="http://schemas.microsoft.com/office/drawing/2010/main" val="0"/>
              </a:ext>
            </a:extLst>
          </a:blip>
          <a:srcRect l="14609"/>
          <a:stretch>
            <a:fillRect/>
          </a:stretch>
        </p:blipFill>
        <p:spPr>
          <a:xfrm>
            <a:off x="0" y="1"/>
            <a:ext cx="10080625" cy="5670550"/>
          </a:xfrm>
          <a:prstGeom prst="rect">
            <a:avLst/>
          </a:prstGeom>
        </p:spPr>
      </p:pic>
      <p:sp>
        <p:nvSpPr>
          <p:cNvPr id="4" name="TextBox 3">
            <a:extLst>
              <a:ext uri="{FF2B5EF4-FFF2-40B4-BE49-F238E27FC236}">
                <a16:creationId xmlns:a16="http://schemas.microsoft.com/office/drawing/2014/main" id="{9A94DC2E-F2E1-821C-DEC9-E4BAA0BEEC85}"/>
              </a:ext>
            </a:extLst>
          </p:cNvPr>
          <p:cNvSpPr txBox="1"/>
          <p:nvPr/>
        </p:nvSpPr>
        <p:spPr>
          <a:xfrm>
            <a:off x="3758254" y="4744358"/>
            <a:ext cx="1843392" cy="738664"/>
          </a:xfrm>
          <a:prstGeom prst="rect">
            <a:avLst/>
          </a:prstGeom>
          <a:noFill/>
        </p:spPr>
        <p:txBody>
          <a:bodyPr wrap="square">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a:t>
            </a:r>
          </a:p>
          <a:p>
            <a:r>
              <a:rPr lang="en-US" sz="1800" b="1" dirty="0">
                <a:solidFill>
                  <a:schemeClr val="bg1"/>
                </a:solidFill>
                <a:latin typeface="Times New Roman" panose="02020603050405020304" pitchFamily="18" charset="0"/>
                <a:cs typeface="Times New Roman" panose="02020603050405020304" pitchFamily="18" charset="0"/>
              </a:rPr>
              <a:t>Saint Pierre City</a:t>
            </a:r>
            <a:endParaRPr lang="en-US" dirty="0"/>
          </a:p>
        </p:txBody>
      </p:sp>
    </p:spTree>
    <p:extLst>
      <p:ext uri="{BB962C8B-B14F-4D97-AF65-F5344CB8AC3E}">
        <p14:creationId xmlns:p14="http://schemas.microsoft.com/office/powerpoint/2010/main" val="3782053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1EA5075F-A5E5-F07E-2AF3-980C575704E2}"/>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EDFFE9B5-FF5E-8968-6D2F-17CBF1A8D307}"/>
              </a:ext>
            </a:extLst>
          </p:cNvPr>
          <p:cNvSpPr>
            <a:spLocks noGrp="1"/>
          </p:cNvSpPr>
          <p:nvPr>
            <p:ph type="sldNum" sz="quarter" idx="12"/>
          </p:nvPr>
        </p:nvSpPr>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B436EC4A-98E4-A683-CD5A-6D93C7FEFABF}"/>
              </a:ext>
            </a:extLst>
          </p:cNvPr>
          <p:cNvSpPr txBox="1">
            <a:spLocks noGrp="1"/>
          </p:cNvSpPr>
          <p:nvPr>
            <p:ph type="title" idx="4294967295"/>
          </p:nvPr>
        </p:nvSpPr>
        <p:spPr>
          <a:xfrm>
            <a:off x="0" y="73025"/>
            <a:ext cx="9359900"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City Map</a:t>
            </a:r>
          </a:p>
        </p:txBody>
      </p:sp>
      <p:pic>
        <p:nvPicPr>
          <p:cNvPr id="4" name="Picture 3">
            <a:extLst>
              <a:ext uri="{FF2B5EF4-FFF2-40B4-BE49-F238E27FC236}">
                <a16:creationId xmlns:a16="http://schemas.microsoft.com/office/drawing/2014/main" id="{0CF13299-1C7D-66DA-BDD2-6B99F391DDA1}"/>
              </a:ext>
            </a:extLst>
          </p:cNvPr>
          <p:cNvPicPr>
            <a:picLocks noChangeAspect="1"/>
          </p:cNvPicPr>
          <p:nvPr/>
        </p:nvPicPr>
        <p:blipFill>
          <a:blip r:embed="rId3">
            <a:extLst>
              <a:ext uri="{28A0092B-C50C-407E-A947-70E740481C1C}">
                <a14:useLocalDpi xmlns:a14="http://schemas.microsoft.com/office/drawing/2010/main" val="0"/>
              </a:ext>
            </a:extLst>
          </a:blip>
          <a:srcRect l="16664"/>
          <a:stretch>
            <a:fillRect/>
          </a:stretch>
        </p:blipFill>
        <p:spPr>
          <a:xfrm>
            <a:off x="-1" y="0"/>
            <a:ext cx="10080625" cy="5670550"/>
          </a:xfrm>
          <a:prstGeom prst="rect">
            <a:avLst/>
          </a:prstGeom>
        </p:spPr>
      </p:pic>
    </p:spTree>
    <p:extLst>
      <p:ext uri="{BB962C8B-B14F-4D97-AF65-F5344CB8AC3E}">
        <p14:creationId xmlns:p14="http://schemas.microsoft.com/office/powerpoint/2010/main" val="55540116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916</TotalTime>
  <Words>1035</Words>
  <Application>Microsoft Office PowerPoint</Application>
  <PresentationFormat>Custom</PresentationFormat>
  <Paragraphs>124</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Alef</vt:lpstr>
      <vt:lpstr>Arial</vt:lpstr>
      <vt:lpstr>Calibri</vt:lpstr>
      <vt:lpstr>Calibri Light</vt:lpstr>
      <vt:lpstr>Liberation Sans</vt:lpstr>
      <vt:lpstr>Times New Roman</vt:lpstr>
      <vt:lpstr>Wingdings</vt:lpstr>
      <vt:lpstr>Office 2013 - 2022 Theme</vt:lpstr>
      <vt:lpstr>Saint Pierre, Canada Presented by Marc Silver</vt:lpstr>
      <vt:lpstr>What I Will Cover</vt:lpstr>
      <vt:lpstr>My Port Philosophy</vt:lpstr>
      <vt:lpstr>PowerPoint Presentation</vt:lpstr>
      <vt:lpstr>PowerPoint Presentation</vt:lpstr>
      <vt:lpstr>A Brief History of Saint-Pierre &amp; Miquelon</vt:lpstr>
      <vt:lpstr>Orientation and Maps</vt:lpstr>
      <vt:lpstr>Area Map</vt:lpstr>
      <vt:lpstr>City Map</vt:lpstr>
      <vt:lpstr>Transportation </vt:lpstr>
      <vt:lpstr> Top Attractions &amp; Points of Interest </vt:lpstr>
      <vt:lpstr> Top Attractions &amp; Points of Interest </vt:lpstr>
      <vt:lpstr> Top Attractions &amp; Points of Interest </vt:lpstr>
      <vt:lpstr> Top Attractions &amp; Points of Interest </vt:lpstr>
      <vt:lpstr>PowerPoint Presentation</vt:lpstr>
      <vt:lpstr>Important Tips &amp; Practical Advice</vt:lpstr>
      <vt:lpstr>Final Thoughts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125</cp:revision>
  <dcterms:created xsi:type="dcterms:W3CDTF">2023-03-25T21:24:27Z</dcterms:created>
  <dcterms:modified xsi:type="dcterms:W3CDTF">2025-12-24T21:19:44Z</dcterms:modified>
</cp:coreProperties>
</file>