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256" r:id="rId2"/>
    <p:sldId id="273" r:id="rId3"/>
    <p:sldId id="282" r:id="rId4"/>
    <p:sldId id="257" r:id="rId5"/>
    <p:sldId id="274" r:id="rId6"/>
    <p:sldId id="258" r:id="rId7"/>
    <p:sldId id="279" r:id="rId8"/>
    <p:sldId id="276" r:id="rId9"/>
    <p:sldId id="283" r:id="rId10"/>
    <p:sldId id="284" r:id="rId11"/>
    <p:sldId id="260" r:id="rId12"/>
    <p:sldId id="285" r:id="rId13"/>
    <p:sldId id="287" r:id="rId14"/>
    <p:sldId id="280" r:id="rId15"/>
    <p:sldId id="277" r:id="rId16"/>
    <p:sldId id="281" r:id="rId17"/>
    <p:sldId id="286" r:id="rId18"/>
    <p:sldId id="265" r:id="rId19"/>
    <p:sldId id="275" r:id="rId20"/>
    <p:sldId id="271" r:id="rId21"/>
    <p:sldId id="272" r:id="rId22"/>
  </p:sldIdLst>
  <p:sldSz cx="10080625" cy="567055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95" d="100"/>
          <a:sy n="95"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41639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14</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692038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15</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16</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4484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17</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02914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18</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19</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20</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21</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4</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6</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7</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87575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18074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16815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30000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2971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18415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4101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69688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59029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2337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9350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30189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1659887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19295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158389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6378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51286"/>
            <a:ext cx="10080625" cy="2280624"/>
          </a:xfrm>
        </p:spPr>
        <p:txBody>
          <a:bodyPr vert="horz" wrap="square">
            <a:spAutoFit/>
          </a:bodyPr>
          <a:lstStyle/>
          <a:p>
            <a:pPr algn="ctr"/>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Rome  &amp; Civitavecchia </a:t>
            </a:r>
            <a:b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5000" b="1" kern="100" dirty="0">
                <a:effectLst/>
                <a:latin typeface="Times New Roman" panose="02020603050405020304" pitchFamily="18" charset="0"/>
                <a:ea typeface="Aptos" panose="020B0004020202020204" pitchFamily="34" charset="0"/>
                <a:cs typeface="Times New Roman" panose="02020603050405020304" pitchFamily="18" charset="0"/>
              </a:rPr>
              <a:t>Cruise Port Guide</a:t>
            </a:r>
            <a:br>
              <a:rPr lang="en-US" sz="50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30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plane flying over a cruise ship&#10;&#10;Description automatically generated">
            <a:extLst>
              <a:ext uri="{FF2B5EF4-FFF2-40B4-BE49-F238E27FC236}">
                <a16:creationId xmlns:a16="http://schemas.microsoft.com/office/drawing/2014/main" id="{21231734-7369-3146-C345-E274AB53E9C0}"/>
              </a:ext>
            </a:extLst>
          </p:cNvPr>
          <p:cNvPicPr>
            <a:picLocks noChangeAspect="1"/>
          </p:cNvPicPr>
          <p:nvPr/>
        </p:nvPicPr>
        <p:blipFill>
          <a:blip r:embed="rId3">
            <a:extLst>
              <a:ext uri="{28A0092B-C50C-407E-A947-70E740481C1C}">
                <a14:useLocalDpi xmlns:a14="http://schemas.microsoft.com/office/drawing/2010/main" val="0"/>
              </a:ext>
            </a:extLst>
          </a:blip>
          <a:srcRect b="13580"/>
          <a:stretch/>
        </p:blipFill>
        <p:spPr>
          <a:xfrm>
            <a:off x="0" y="2454201"/>
            <a:ext cx="10080625" cy="32163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10</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kern="100" dirty="0">
                <a:effectLst/>
                <a:latin typeface="Times New Roman" panose="02020603050405020304" pitchFamily="18" charset="0"/>
                <a:ea typeface="Aptos" panose="020B0004020202020204" pitchFamily="34" charset="0"/>
                <a:cs typeface="Times New Roman" panose="02020603050405020304" pitchFamily="18" charset="0"/>
              </a:rPr>
              <a:t>Airport to Civitavecchia</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515789" cy="4503797"/>
          </a:xfrm>
          <a:prstGeom prst="rect">
            <a:avLst/>
          </a:prstGeom>
          <a:noFill/>
        </p:spPr>
        <p:txBody>
          <a:bodyPr wrap="square">
            <a:spAutoFit/>
          </a:bodyPr>
          <a:lstStyle/>
          <a:p>
            <a:pPr marL="0" marR="0">
              <a:spcBef>
                <a:spcPts val="0"/>
              </a:spcBef>
              <a:spcAft>
                <a:spcPts val="800"/>
              </a:spcAf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Getting from Rome’s Fiumicino Airport to Civitavecchia:</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r>
              <a:rPr lang="en-US" sz="2000" dirty="0">
                <a:solidFill>
                  <a:srgbClr val="FF0000"/>
                </a:solidFill>
                <a:latin typeface="Times New Roman" panose="02020603050405020304" pitchFamily="18" charset="0"/>
                <a:cs typeface="Times New Roman" panose="02020603050405020304" pitchFamily="18" charset="0"/>
              </a:rPr>
              <a:t>If you are transferring directly from your plane to the ship follow these directions:</a:t>
            </a:r>
          </a:p>
          <a:p>
            <a:r>
              <a:rPr lang="en-US" sz="2000" b="1" dirty="0">
                <a:latin typeface="Times New Roman" panose="02020603050405020304" pitchFamily="18" charset="0"/>
                <a:cs typeface="Times New Roman" panose="02020603050405020304" pitchFamily="18" charset="0"/>
              </a:rPr>
              <a:t>Airport to Civitavecchia (Fiumicino to Civitavecchia) by Train</a:t>
            </a:r>
          </a:p>
          <a:p>
            <a:r>
              <a:rPr lang="en-US" sz="2000" dirty="0">
                <a:latin typeface="Times New Roman" panose="02020603050405020304" pitchFamily="18" charset="0"/>
                <a:cs typeface="Times New Roman" panose="02020603050405020304" pitchFamily="18" charset="0"/>
              </a:rPr>
              <a:t>There are two options the </a:t>
            </a:r>
            <a:r>
              <a:rPr lang="en-US" sz="2000" b="0" i="0" u="none" strike="noStrike" kern="1200" dirty="0">
                <a:solidFill>
                  <a:srgbClr val="000000"/>
                </a:solidFill>
                <a:effectLst/>
                <a:latin typeface="Times New Roman" panose="02020603050405020304" pitchFamily="18" charset="0"/>
                <a:cs typeface="Times New Roman" panose="02020603050405020304" pitchFamily="18" charset="0"/>
              </a:rPr>
              <a:t>Regional direct train or the Express through Rome.</a:t>
            </a:r>
            <a:endParaRPr lang="en-US"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Option 1</a:t>
            </a:r>
            <a:r>
              <a:rPr lang="en-US" sz="2000" dirty="0">
                <a:latin typeface="Times New Roman" panose="02020603050405020304" pitchFamily="18" charset="0"/>
                <a:cs typeface="Times New Roman" panose="02020603050405020304" pitchFamily="18" charset="0"/>
              </a:rPr>
              <a:t>: Take the </a:t>
            </a:r>
            <a:r>
              <a:rPr lang="en-US" sz="2000" b="1" dirty="0">
                <a:latin typeface="Times New Roman" panose="02020603050405020304" pitchFamily="18" charset="0"/>
                <a:cs typeface="Times New Roman" panose="02020603050405020304" pitchFamily="18" charset="0"/>
              </a:rPr>
              <a:t>Leonardo Express</a:t>
            </a:r>
            <a:r>
              <a:rPr lang="en-US" sz="2000" dirty="0">
                <a:latin typeface="Times New Roman" panose="02020603050405020304" pitchFamily="18" charset="0"/>
                <a:cs typeface="Times New Roman" panose="02020603050405020304" pitchFamily="18" charset="0"/>
              </a:rPr>
              <a:t> to </a:t>
            </a:r>
            <a:r>
              <a:rPr lang="en-US" sz="2000" b="1" dirty="0">
                <a:latin typeface="Times New Roman" panose="02020603050405020304" pitchFamily="18" charset="0"/>
                <a:cs typeface="Times New Roman" panose="02020603050405020304" pitchFamily="18" charset="0"/>
              </a:rPr>
              <a:t>Roma Termini</a:t>
            </a:r>
            <a:r>
              <a:rPr lang="en-US" sz="2000" dirty="0">
                <a:latin typeface="Times New Roman" panose="02020603050405020304" pitchFamily="18" charset="0"/>
                <a:cs typeface="Times New Roman" panose="02020603050405020304" pitchFamily="18" charset="0"/>
              </a:rPr>
              <a:t> (€14, 32 minutes).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Then take a </a:t>
            </a:r>
            <a:r>
              <a:rPr lang="en-US" sz="2000" b="1" dirty="0">
                <a:latin typeface="Times New Roman" panose="02020603050405020304" pitchFamily="18" charset="0"/>
                <a:cs typeface="Times New Roman" panose="02020603050405020304" pitchFamily="18" charset="0"/>
              </a:rPr>
              <a:t>regional train</a:t>
            </a:r>
            <a:r>
              <a:rPr lang="en-US" sz="2000" dirty="0">
                <a:latin typeface="Times New Roman" panose="02020603050405020304" pitchFamily="18" charset="0"/>
                <a:cs typeface="Times New Roman" panose="02020603050405020304" pitchFamily="18" charset="0"/>
              </a:rPr>
              <a:t> from </a:t>
            </a:r>
            <a:r>
              <a:rPr lang="en-US" sz="2000" b="1" dirty="0">
                <a:latin typeface="Times New Roman" panose="02020603050405020304" pitchFamily="18" charset="0"/>
                <a:cs typeface="Times New Roman" panose="02020603050405020304" pitchFamily="18" charset="0"/>
              </a:rPr>
              <a:t>Roma Termini</a:t>
            </a:r>
            <a:r>
              <a:rPr lang="en-US" sz="2000" dirty="0">
                <a:latin typeface="Times New Roman" panose="02020603050405020304" pitchFamily="18" charset="0"/>
                <a:cs typeface="Times New Roman" panose="02020603050405020304" pitchFamily="18" charset="0"/>
              </a:rPr>
              <a:t> to </a:t>
            </a:r>
            <a:r>
              <a:rPr lang="en-US" sz="2000" b="1" dirty="0">
                <a:latin typeface="Times New Roman" panose="02020603050405020304" pitchFamily="18" charset="0"/>
                <a:cs typeface="Times New Roman" panose="02020603050405020304" pitchFamily="18" charset="0"/>
              </a:rPr>
              <a:t>Civitavecchia</a:t>
            </a:r>
            <a:r>
              <a:rPr lang="en-US" sz="2000" dirty="0">
                <a:latin typeface="Times New Roman" panose="02020603050405020304" pitchFamily="18" charset="0"/>
                <a:cs typeface="Times New Roman" panose="02020603050405020304" pitchFamily="18" charset="0"/>
              </a:rPr>
              <a:t> (€5, 70-80 minutes). </a:t>
            </a:r>
            <a:r>
              <a:rPr lang="en-US" sz="2000" b="1" dirty="0">
                <a:latin typeface="Times New Roman" panose="02020603050405020304" pitchFamily="18" charset="0"/>
                <a:cs typeface="Times New Roman" panose="02020603050405020304" pitchFamily="18" charset="0"/>
              </a:rPr>
              <a:t>Total cost</a:t>
            </a:r>
            <a:r>
              <a:rPr lang="en-US" sz="2000" dirty="0">
                <a:latin typeface="Times New Roman" panose="02020603050405020304" pitchFamily="18" charset="0"/>
                <a:cs typeface="Times New Roman" panose="02020603050405020304" pitchFamily="18" charset="0"/>
              </a:rPr>
              <a:t>: €19 per person. </a:t>
            </a:r>
            <a:r>
              <a:rPr lang="en-US" sz="2000" b="1" dirty="0">
                <a:latin typeface="Times New Roman" panose="02020603050405020304" pitchFamily="18" charset="0"/>
                <a:cs typeface="Times New Roman" panose="02020603050405020304" pitchFamily="18" charset="0"/>
              </a:rPr>
              <a:t>Total time</a:t>
            </a:r>
            <a:r>
              <a:rPr lang="en-US" sz="2000" dirty="0">
                <a:latin typeface="Times New Roman" panose="02020603050405020304" pitchFamily="18" charset="0"/>
                <a:cs typeface="Times New Roman" panose="02020603050405020304" pitchFamily="18" charset="0"/>
              </a:rPr>
              <a:t>: 1.5 to 2 hours</a:t>
            </a:r>
          </a:p>
          <a:p>
            <a:pPr marL="742950" lvl="1"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Option 2</a:t>
            </a:r>
            <a:r>
              <a:rPr lang="en-US" sz="2000" dirty="0">
                <a:latin typeface="Times New Roman" panose="02020603050405020304" pitchFamily="18" charset="0"/>
                <a:cs typeface="Times New Roman" panose="02020603050405020304" pitchFamily="18" charset="0"/>
              </a:rPr>
              <a:t>: Take the </a:t>
            </a:r>
            <a:r>
              <a:rPr lang="en-US" sz="2000" b="0" i="0" u="none" strike="noStrike" kern="1200" dirty="0" err="1">
                <a:solidFill>
                  <a:srgbClr val="000000"/>
                </a:solidFill>
                <a:effectLst/>
                <a:latin typeface="Times New Roman" panose="02020603050405020304" pitchFamily="18" charset="0"/>
                <a:cs typeface="Times New Roman" panose="02020603050405020304" pitchFamily="18" charset="0"/>
              </a:rPr>
              <a:t>Regionale</a:t>
            </a:r>
            <a:r>
              <a:rPr lang="en-US" sz="2000" b="0" i="0" u="none" strike="noStrike" kern="1200" dirty="0">
                <a:solidFill>
                  <a:srgbClr val="000000"/>
                </a:solidFill>
                <a:effectLst/>
                <a:latin typeface="Times New Roman" panose="02020603050405020304" pitchFamily="18" charset="0"/>
                <a:cs typeface="Times New Roman" panose="02020603050405020304" pitchFamily="18" charset="0"/>
              </a:rPr>
              <a:t> (example: #20579 06:57AM Fiumicino Aeroporto 1h50 arrives at 08:47AM Civitavecchia station with 1 transfer - see map) </a:t>
            </a:r>
            <a:r>
              <a:rPr lang="en-US" sz="2000" dirty="0">
                <a:latin typeface="Times New Roman" panose="02020603050405020304" pitchFamily="18" charset="0"/>
                <a:cs typeface="Times New Roman" panose="02020603050405020304" pitchFamily="18" charset="0"/>
              </a:rPr>
              <a:t>$13 (€11) </a:t>
            </a:r>
            <a:br>
              <a:rPr lang="en-US" sz="2000" dirty="0">
                <a:latin typeface="Times New Roman" panose="02020603050405020304" pitchFamily="18" charset="0"/>
                <a:cs typeface="Times New Roman" panose="02020603050405020304" pitchFamily="18" charset="0"/>
              </a:rPr>
            </a:br>
            <a:r>
              <a:rPr lang="en-US" sz="2000" b="0" i="0" u="none" strike="noStrike" kern="1200" dirty="0">
                <a:solidFill>
                  <a:srgbClr val="000000"/>
                </a:solidFill>
                <a:effectLst/>
                <a:latin typeface="Times New Roman" panose="02020603050405020304" pitchFamily="18" charset="0"/>
                <a:cs typeface="Times New Roman" panose="02020603050405020304" pitchFamily="18" charset="0"/>
              </a:rPr>
              <a:t>rain frequency 25 a day</a:t>
            </a:r>
            <a:endParaRPr lang="en-US"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Shuttle Bus</a:t>
            </a:r>
            <a:r>
              <a:rPr lang="en-US" sz="2000" dirty="0">
                <a:latin typeface="Times New Roman" panose="02020603050405020304" pitchFamily="18" charset="0"/>
                <a:cs typeface="Times New Roman" panose="02020603050405020304" pitchFamily="18" charset="0"/>
              </a:rPr>
              <a:t>: Direct from Fiumicino to Civitavecchia.</a:t>
            </a:r>
          </a:p>
          <a:p>
            <a:pPr marL="742950" lvl="1"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Cost</a:t>
            </a:r>
            <a:r>
              <a:rPr lang="en-US" sz="2000" dirty="0">
                <a:latin typeface="Times New Roman" panose="02020603050405020304" pitchFamily="18" charset="0"/>
                <a:cs typeface="Times New Roman" panose="02020603050405020304" pitchFamily="18" charset="0"/>
              </a:rPr>
              <a:t>: €8 per person. </a:t>
            </a:r>
            <a:r>
              <a:rPr lang="en-US" sz="2000" b="1" dirty="0">
                <a:latin typeface="Times New Roman" panose="02020603050405020304" pitchFamily="18" charset="0"/>
                <a:cs typeface="Times New Roman" panose="02020603050405020304" pitchFamily="18" charset="0"/>
              </a:rPr>
              <a:t>Time</a:t>
            </a:r>
            <a:r>
              <a:rPr lang="en-US" sz="2000" dirty="0">
                <a:latin typeface="Times New Roman" panose="02020603050405020304" pitchFamily="18" charset="0"/>
                <a:cs typeface="Times New Roman" panose="02020603050405020304" pitchFamily="18" charset="0"/>
              </a:rPr>
              <a:t>: 1.5 to 2 hours</a:t>
            </a:r>
          </a:p>
          <a:p>
            <a:pP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Private Car or Taxi</a:t>
            </a:r>
            <a:r>
              <a:rPr lang="en-US" sz="2000" dirty="0">
                <a:latin typeface="Times New Roman" panose="02020603050405020304" pitchFamily="18" charset="0"/>
                <a:cs typeface="Times New Roman" panose="02020603050405020304" pitchFamily="18" charset="0"/>
              </a:rPr>
              <a:t>: The fastest and most convenient.</a:t>
            </a:r>
          </a:p>
          <a:p>
            <a:pPr marL="742950" lvl="1"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Cost</a:t>
            </a:r>
            <a:r>
              <a:rPr lang="en-US" sz="2000" dirty="0">
                <a:latin typeface="Times New Roman" panose="02020603050405020304" pitchFamily="18" charset="0"/>
                <a:cs typeface="Times New Roman" panose="02020603050405020304" pitchFamily="18" charset="0"/>
              </a:rPr>
              <a:t>: €120-150 Up to 4 people. </a:t>
            </a:r>
            <a:r>
              <a:rPr lang="en-US" sz="2000" b="1" dirty="0">
                <a:latin typeface="Times New Roman" panose="02020603050405020304" pitchFamily="18" charset="0"/>
                <a:cs typeface="Times New Roman" panose="02020603050405020304" pitchFamily="18" charset="0"/>
              </a:rPr>
              <a:t>Time</a:t>
            </a:r>
            <a:r>
              <a:rPr lang="en-US" sz="2000" dirty="0">
                <a:latin typeface="Times New Roman" panose="02020603050405020304" pitchFamily="18" charset="0"/>
                <a:cs typeface="Times New Roman" panose="02020603050405020304" pitchFamily="18" charset="0"/>
              </a:rPr>
              <a:t>: 45-60 minutes</a:t>
            </a:r>
          </a:p>
        </p:txBody>
      </p:sp>
    </p:spTree>
    <p:extLst>
      <p:ext uri="{BB962C8B-B14F-4D97-AF65-F5344CB8AC3E}">
        <p14:creationId xmlns:p14="http://schemas.microsoft.com/office/powerpoint/2010/main" val="311761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descr="A map with a route&#10;&#10;Description automatically generated">
            <a:extLst>
              <a:ext uri="{FF2B5EF4-FFF2-40B4-BE49-F238E27FC236}">
                <a16:creationId xmlns:a16="http://schemas.microsoft.com/office/drawing/2014/main" id="{3E67A853-D753-4734-F810-FCBB95E16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0080625" cy="5699079"/>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11</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10080624" cy="1494518"/>
          </a:xfrm>
        </p:spPr>
        <p:txBody>
          <a:bodyPr vert="horz">
            <a:normAutofit/>
          </a:bodyPr>
          <a:lstStyle/>
          <a:p>
            <a:pPr lvl="0" algn="ctr" rtl="0"/>
            <a:r>
              <a:rPr lang="en-US" sz="4800" b="1" kern="100" dirty="0">
                <a:effectLst/>
                <a:latin typeface="Times New Roman" panose="02020603050405020304" pitchFamily="18" charset="0"/>
                <a:ea typeface="Aptos" panose="020B0004020202020204" pitchFamily="34" charset="0"/>
                <a:cs typeface="Times New Roman" panose="02020603050405020304" pitchFamily="18" charset="0"/>
              </a:rPr>
              <a:t>Airport to Civitavecchia</a:t>
            </a:r>
            <a:r>
              <a:rPr lang="en-US" sz="4800" b="1" dirty="0">
                <a:solidFill>
                  <a:schemeClr val="tx1"/>
                </a:solidFill>
                <a:latin typeface="Times New Roman" panose="02020603050405020304" pitchFamily="18" charset="0"/>
                <a:cs typeface="Times New Roman" panose="02020603050405020304" pitchFamily="18" charset="0"/>
              </a:rPr>
              <a:t> </a:t>
            </a:r>
            <a:endParaRPr lang="en-US" sz="4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12</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kern="100" dirty="0">
                <a:effectLst/>
                <a:latin typeface="Times New Roman" panose="02020603050405020304" pitchFamily="18" charset="0"/>
                <a:ea typeface="Aptos" panose="020B0004020202020204" pitchFamily="34" charset="0"/>
                <a:cs typeface="Times New Roman" panose="02020603050405020304" pitchFamily="18" charset="0"/>
              </a:rPr>
              <a:t>Airport to Rome</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F7644777-8057-551F-339B-850EE64A0416}"/>
              </a:ext>
            </a:extLst>
          </p:cNvPr>
          <p:cNvSpPr txBox="1"/>
          <p:nvPr/>
        </p:nvSpPr>
        <p:spPr>
          <a:xfrm>
            <a:off x="612949" y="1024932"/>
            <a:ext cx="9467676" cy="462690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Airport to Rome (Fiumicino Airport to Roma Termini)</a:t>
            </a:r>
          </a:p>
          <a:p>
            <a:r>
              <a:rPr lang="en-US" sz="2400" dirty="0">
                <a:solidFill>
                  <a:srgbClr val="FF0000"/>
                </a:solidFill>
                <a:latin typeface="Times New Roman" panose="02020603050405020304" pitchFamily="18" charset="0"/>
                <a:cs typeface="Times New Roman" panose="02020603050405020304" pitchFamily="18" charset="0"/>
              </a:rPr>
              <a:t>If you are transferring directly from your plane to Rome follow these directions:</a:t>
            </a:r>
            <a:endParaRPr lang="en-US" sz="24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Train (Leonardo Express)</a:t>
            </a:r>
            <a:r>
              <a:rPr lang="en-US" sz="2400" dirty="0">
                <a:latin typeface="Times New Roman" panose="02020603050405020304" pitchFamily="18" charset="0"/>
                <a:cs typeface="Times New Roman" panose="02020603050405020304" pitchFamily="18" charset="0"/>
              </a:rPr>
              <a:t>: The quickest and easiest way.</a:t>
            </a:r>
          </a:p>
          <a:p>
            <a:pPr marL="742950" lvl="1"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Cost</a:t>
            </a:r>
            <a:r>
              <a:rPr lang="en-US" sz="2400" dirty="0">
                <a:latin typeface="Times New Roman" panose="02020603050405020304" pitchFamily="18" charset="0"/>
                <a:cs typeface="Times New Roman" panose="02020603050405020304" pitchFamily="18" charset="0"/>
              </a:rPr>
              <a:t>: €14 per person. </a:t>
            </a:r>
            <a:r>
              <a:rPr lang="en-US" sz="2400" b="1" dirty="0">
                <a:latin typeface="Times New Roman" panose="02020603050405020304" pitchFamily="18" charset="0"/>
                <a:cs typeface="Times New Roman" panose="02020603050405020304" pitchFamily="18" charset="0"/>
              </a:rPr>
              <a:t>Time</a:t>
            </a:r>
            <a:r>
              <a:rPr lang="en-US" sz="2400" dirty="0">
                <a:latin typeface="Times New Roman" panose="02020603050405020304" pitchFamily="18" charset="0"/>
                <a:cs typeface="Times New Roman" panose="02020603050405020304" pitchFamily="18" charset="0"/>
              </a:rPr>
              <a:t>: 32 minutes</a:t>
            </a:r>
          </a:p>
          <a:p>
            <a:pPr marL="742950" lvl="1"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How</a:t>
            </a:r>
            <a:r>
              <a:rPr lang="en-US" sz="2400" dirty="0">
                <a:latin typeface="Times New Roman" panose="02020603050405020304" pitchFamily="18" charset="0"/>
                <a:cs typeface="Times New Roman" panose="02020603050405020304" pitchFamily="18" charset="0"/>
              </a:rPr>
              <a:t>: Trains leave every 15-30 minutes from the airport to </a:t>
            </a:r>
            <a:r>
              <a:rPr lang="en-US" sz="2400" b="1" dirty="0">
                <a:latin typeface="Times New Roman" panose="02020603050405020304" pitchFamily="18" charset="0"/>
                <a:cs typeface="Times New Roman" panose="02020603050405020304" pitchFamily="18" charset="0"/>
              </a:rPr>
              <a:t>Roma Termini</a:t>
            </a:r>
            <a:r>
              <a:rPr lang="en-US" sz="2400" dirty="0">
                <a:latin typeface="Times New Roman" panose="02020603050405020304" pitchFamily="18" charset="0"/>
                <a:cs typeface="Times New Roman" panose="02020603050405020304" pitchFamily="18" charset="0"/>
              </a:rPr>
              <a:t>.</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Shuttle buses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These are available but less frequent and not as direct as trains.</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kern="100" dirty="0">
                <a:latin typeface="Times New Roman" panose="02020603050405020304" pitchFamily="18" charset="0"/>
                <a:cs typeface="Times New Roman" panose="02020603050405020304" pitchFamily="18" charset="0"/>
              </a:rPr>
              <a:t>Note: Different trains may cost different amounts and take different times to get to and from the Airport. If you are confused ask at the ticket office for help.</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25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descr="A map with a red line&#10;&#10;Description automatically generated">
            <a:extLst>
              <a:ext uri="{FF2B5EF4-FFF2-40B4-BE49-F238E27FC236}">
                <a16:creationId xmlns:a16="http://schemas.microsoft.com/office/drawing/2014/main" id="{0554003D-401B-A44E-7529-5E09B0253CA4}"/>
              </a:ext>
            </a:extLst>
          </p:cNvPr>
          <p:cNvPicPr>
            <a:picLocks noChangeAspect="1"/>
          </p:cNvPicPr>
          <p:nvPr/>
        </p:nvPicPr>
        <p:blipFill>
          <a:blip r:embed="rId3">
            <a:extLst>
              <a:ext uri="{28A0092B-C50C-407E-A947-70E740481C1C}">
                <a14:useLocalDpi xmlns:a14="http://schemas.microsoft.com/office/drawing/2010/main" val="0"/>
              </a:ext>
            </a:extLst>
          </a:blip>
          <a:srcRect l="26216" t="13891"/>
          <a:stretch/>
        </p:blipFill>
        <p:spPr>
          <a:xfrm>
            <a:off x="1" y="-22792"/>
            <a:ext cx="10080624" cy="5693342"/>
          </a:xfrm>
          <a:prstGeom prst="rect">
            <a:avLst/>
          </a:prstGeom>
        </p:spPr>
      </p:pic>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13</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kern="100" dirty="0">
                <a:effectLst/>
                <a:latin typeface="Times New Roman" panose="02020603050405020304" pitchFamily="18" charset="0"/>
                <a:ea typeface="Aptos" panose="020B0004020202020204" pitchFamily="34" charset="0"/>
                <a:cs typeface="Times New Roman" panose="02020603050405020304" pitchFamily="18" charset="0"/>
              </a:rPr>
              <a:t>Airport to Rome</a:t>
            </a:r>
            <a:r>
              <a:rPr lang="en-US" sz="4800" b="1"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400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14</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kern="100" dirty="0">
                <a:effectLst/>
                <a:latin typeface="Times New Roman" panose="02020603050405020304" pitchFamily="18" charset="0"/>
                <a:ea typeface="Aptos" panose="020B0004020202020204" pitchFamily="34" charset="0"/>
                <a:cs typeface="Times New Roman" panose="02020603050405020304" pitchFamily="18" charset="0"/>
              </a:rPr>
              <a:t>Civitavecchia to Rome</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435403" cy="4401205"/>
          </a:xfrm>
          <a:prstGeom prst="rect">
            <a:avLst/>
          </a:prstGeom>
          <a:noFill/>
        </p:spPr>
        <p:txBody>
          <a:bodyPr wrap="square">
            <a:spAutoFit/>
          </a:bodyPr>
          <a:lstStyle/>
          <a:p>
            <a:pPr algn="ctr">
              <a:spcAft>
                <a:spcPts val="800"/>
              </a:spcAft>
            </a:pPr>
            <a:r>
              <a:rPr lang="en-US" sz="2400" dirty="0">
                <a:solidFill>
                  <a:srgbClr val="FF0000"/>
                </a:solidFill>
                <a:latin typeface="Times New Roman" panose="02020603050405020304" pitchFamily="18" charset="0"/>
                <a:cs typeface="Times New Roman" panose="02020603050405020304" pitchFamily="18" charset="0"/>
              </a:rPr>
              <a:t>If you are transferring from Rome to the ship follow these directions:</a:t>
            </a:r>
          </a:p>
          <a:p>
            <a:pPr marL="0" marR="0">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Getting from Civitavecchia to Rome (Post-cruise):</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Train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Again, the train is your best bet. Regional trains run frequently and cost only 5€. It takes about an hour to reach central Rome.</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Private transfer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You can also hire a taxi or pre-book a car service. Prices range from 100-150€, depending on your destination in Rome.</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Airport transfer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Direct shuttles are available, but the train is often faster and cheaper if you don't have a lot of luggage.</a:t>
            </a:r>
          </a:p>
          <a:p>
            <a:pPr marL="342900" marR="0" lvl="0" indent="-342900">
              <a:spcBef>
                <a:spcPts val="0"/>
              </a:spcBef>
              <a:spcAft>
                <a:spcPts val="800"/>
              </a:spcAft>
              <a:buSzPts val="1000"/>
              <a:buFont typeface="Symbol" panose="05050102010706020507" pitchFamily="18" charset="2"/>
              <a:buChar char=""/>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37941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15</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p:spPr>
        <p:txBody>
          <a:bodyPr vert="horz">
            <a:normAutofit fontScale="90000"/>
          </a:bodyPr>
          <a:lstStyle/>
          <a:p>
            <a:pPr lvl="0" rtl="0"/>
            <a:r>
              <a:rPr lang="en-US" sz="4800" dirty="0">
                <a:solidFill>
                  <a:srgbClr val="000000"/>
                </a:solidFill>
                <a:latin typeface="Times New Roman" panose="02020603050405020304" pitchFamily="18" charset="0"/>
                <a:cs typeface="Times New Roman" panose="02020603050405020304" pitchFamily="18" charset="0"/>
              </a:rPr>
              <a:t>Map of ___________</a:t>
            </a:r>
          </a:p>
        </p:txBody>
      </p:sp>
      <p:pic>
        <p:nvPicPr>
          <p:cNvPr id="4" name="Picture 3" descr="A map of a road&#10;&#10;Description automatically generated">
            <a:extLst>
              <a:ext uri="{FF2B5EF4-FFF2-40B4-BE49-F238E27FC236}">
                <a16:creationId xmlns:a16="http://schemas.microsoft.com/office/drawing/2014/main" id="{29D8304D-F2A1-2F14-9A54-C1EED6AF9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80625" cy="5720861"/>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16</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normAutofit/>
          </a:bodyPr>
          <a:lstStyle/>
          <a:p>
            <a:pPr algn="ctr"/>
            <a:r>
              <a:rPr lang="en-US" sz="4800" b="1" kern="100" dirty="0">
                <a:effectLst/>
                <a:latin typeface="Times New Roman" panose="02020603050405020304" pitchFamily="18" charset="0"/>
                <a:ea typeface="Aptos" panose="020B0004020202020204" pitchFamily="34" charset="0"/>
                <a:cs typeface="Times New Roman" panose="02020603050405020304" pitchFamily="18" charset="0"/>
              </a:rPr>
              <a:t>Getting Around Rome</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435403" cy="4196020"/>
          </a:xfrm>
          <a:prstGeom prst="rect">
            <a:avLst/>
          </a:prstGeom>
          <a:noFill/>
        </p:spPr>
        <p:txBody>
          <a:bodyPr wrap="square">
            <a:spAutoFit/>
          </a:bodyPr>
          <a:lstStyle/>
          <a:p>
            <a:pPr marL="0" marR="0">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Rome is a large city, but getting around is manageable with the following options:</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Public buses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Cheap but often crowded. A single ticket is 1.50€, valid for 100 minutes.</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Hop-on, hop-off bus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Ideal for first-timers. Prices start at 24€ for a day pass.</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Taxis/Rideshare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Taxis are reliable, with a 3€ start rate. Uber operates in Rome, but taxis are usually more convenient.</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Walking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Rome is a walkable city, especially in the historic center. Just be ready for cobblestones!</a:t>
            </a:r>
          </a:p>
        </p:txBody>
      </p:sp>
    </p:spTree>
    <p:extLst>
      <p:ext uri="{BB962C8B-B14F-4D97-AF65-F5344CB8AC3E}">
        <p14:creationId xmlns:p14="http://schemas.microsoft.com/office/powerpoint/2010/main" val="1594579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17</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normAutofit/>
          </a:bodyPr>
          <a:lstStyle/>
          <a:p>
            <a:pPr algn="ctr"/>
            <a:r>
              <a:rPr lang="en-US" sz="4800" b="1" kern="100" dirty="0">
                <a:effectLst/>
                <a:latin typeface="Times New Roman" panose="02020603050405020304" pitchFamily="18" charset="0"/>
                <a:ea typeface="Aptos" panose="020B0004020202020204" pitchFamily="34" charset="0"/>
                <a:cs typeface="Times New Roman" panose="02020603050405020304" pitchFamily="18" charset="0"/>
              </a:rPr>
              <a:t>Rome</a:t>
            </a:r>
            <a:r>
              <a:rPr lang="en-US" sz="4800" b="1" dirty="0">
                <a:solidFill>
                  <a:schemeClr val="tx1"/>
                </a:solidFill>
                <a:latin typeface="Times New Roman" panose="02020603050405020304" pitchFamily="18" charset="0"/>
                <a:cs typeface="Times New Roman" panose="02020603050405020304" pitchFamily="18" charset="0"/>
              </a:rPr>
              <a:t> Tourist Pass</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435403" cy="4626908"/>
          </a:xfrm>
          <a:prstGeom prst="rect">
            <a:avLst/>
          </a:prstGeom>
          <a:noFill/>
        </p:spPr>
        <p:txBody>
          <a:bodyPr wrap="square">
            <a:spAutoFit/>
          </a:bodyPr>
          <a:lstStyle/>
          <a:p>
            <a:pPr marL="0" marR="0">
              <a:spcBef>
                <a:spcPts val="0"/>
              </a:spcBef>
              <a:spcAft>
                <a:spcPts val="800"/>
              </a:spcAft>
            </a:pPr>
            <a:r>
              <a:rPr lang="en-US" sz="2400" dirty="0">
                <a:latin typeface="Times New Roman" panose="02020603050405020304" pitchFamily="18" charset="0"/>
                <a:cs typeface="Times New Roman" panose="02020603050405020304" pitchFamily="18" charset="0"/>
              </a:rPr>
              <a:t>One option is the </a:t>
            </a:r>
            <a:r>
              <a:rPr lang="en-US" sz="2400" b="1" dirty="0">
                <a:latin typeface="Times New Roman" panose="02020603050405020304" pitchFamily="18" charset="0"/>
                <a:cs typeface="Times New Roman" panose="02020603050405020304" pitchFamily="18" charset="0"/>
              </a:rPr>
              <a:t>Roma Pass. </a:t>
            </a:r>
            <a:r>
              <a:rPr lang="en-US" sz="2400" dirty="0">
                <a:latin typeface="Times New Roman" panose="02020603050405020304" pitchFamily="18" charset="0"/>
                <a:cs typeface="Times New Roman" panose="02020603050405020304" pitchFamily="18" charset="0"/>
              </a:rPr>
              <a:t> It offers discounts for so many attractions it would be impossible to see them all in one long weekend. You’ll enjoy one or two free tickets for Rome attractions of your choice and discounted tickets for everything else. You’ll also have free access to all public transport (excluding trains), making your destinations easier to get to.</a:t>
            </a:r>
          </a:p>
          <a:p>
            <a:r>
              <a:rPr lang="en-US" sz="2400" b="1" dirty="0">
                <a:latin typeface="Times New Roman" panose="02020603050405020304" pitchFamily="18" charset="0"/>
                <a:cs typeface="Times New Roman" panose="02020603050405020304" pitchFamily="18" charset="0"/>
              </a:rPr>
              <a:t>Museums and Attractions</a:t>
            </a:r>
            <a:r>
              <a:rPr lang="en-US" sz="2400" dirty="0">
                <a:latin typeface="Times New Roman" panose="02020603050405020304" pitchFamily="18" charset="0"/>
                <a:cs typeface="Times New Roman" panose="02020603050405020304" pitchFamily="18" charset="0"/>
              </a:rPr>
              <a:t> – There are over 50 to choose from.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Colosseum, Roman Forum, and Palatine. Castel Sant’Angelo, Borghese Gallery, with masterpieces by Bernini, Caravaggio, and Titian.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Capitoline Museums – with impressive archeological displays.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MAXXI – The top museum in Rome for contemporary art. Plus much more.</a:t>
            </a:r>
          </a:p>
          <a:p>
            <a:pPr algn="ctr"/>
            <a:r>
              <a:rPr lang="en-US" sz="2400" b="1" dirty="0">
                <a:latin typeface="Times New Roman" panose="02020603050405020304" pitchFamily="18" charset="0"/>
                <a:cs typeface="Times New Roman" panose="02020603050405020304" pitchFamily="18" charset="0"/>
              </a:rPr>
              <a:t>Roma Pass - 72 hour $65.41 </a:t>
            </a:r>
            <a:r>
              <a:rPr lang="en-US" sz="2400" i="1" dirty="0">
                <a:latin typeface="Times New Roman" panose="02020603050405020304" pitchFamily="18" charset="0"/>
                <a:cs typeface="Times New Roman" panose="02020603050405020304" pitchFamily="18" charset="0"/>
              </a:rPr>
              <a:t>Go online for more information.</a:t>
            </a:r>
          </a:p>
        </p:txBody>
      </p:sp>
    </p:spTree>
    <p:extLst>
      <p:ext uri="{BB962C8B-B14F-4D97-AF65-F5344CB8AC3E}">
        <p14:creationId xmlns:p14="http://schemas.microsoft.com/office/powerpoint/2010/main" val="284382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18</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EB130B1-052C-D4DB-43B1-B60EB5CB8D3C}"/>
              </a:ext>
            </a:extLst>
          </p:cNvPr>
          <p:cNvSpPr txBox="1"/>
          <p:nvPr/>
        </p:nvSpPr>
        <p:spPr>
          <a:xfrm>
            <a:off x="331595" y="1034979"/>
            <a:ext cx="9375113" cy="4298613"/>
          </a:xfrm>
          <a:prstGeom prst="rect">
            <a:avLst/>
          </a:prstGeom>
          <a:noFill/>
        </p:spPr>
        <p:txBody>
          <a:bodyPr wrap="square">
            <a:spAutoFit/>
          </a:bodyPr>
          <a:lstStyle/>
          <a:p>
            <a:pPr marL="0" marR="0">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The Colosseum</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must-see for first-time visitors. Tickets start at 16€, and it’s best to book online in advance.</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Vatican Museums &amp; Sistine Chapel</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Admission is 17€, but expect long lines. Booking a skip-the-line tour is worth the extra cost.</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Trevi</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Fountain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Free to visit, just toss a coin for luck!</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The Roman Forum and Palatine Hill</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Combo tickets with the Colosseum cost 16€.</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Piazza Navona and the Pantheon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Both are free to visit and offer a fantastic glimpse of Rome’s Baroque architecture.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08619"/>
          </a:xfrm>
          <a:prstGeom prst="rect">
            <a:avLst/>
          </a:prstGeom>
          <a:noFill/>
        </p:spPr>
        <p:txBody>
          <a:bodyPr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783A8789-1D93-8D55-F10E-66BD6C5F5D9D}"/>
              </a:ext>
            </a:extLst>
          </p:cNvPr>
          <p:cNvSpPr txBox="1"/>
          <p:nvPr/>
        </p:nvSpPr>
        <p:spPr>
          <a:xfrm>
            <a:off x="462223" y="904352"/>
            <a:ext cx="9618401" cy="4298613"/>
          </a:xfrm>
          <a:prstGeom prst="rect">
            <a:avLst/>
          </a:prstGeom>
          <a:noFill/>
        </p:spPr>
        <p:txBody>
          <a:bodyPr wrap="square">
            <a:spAutoFit/>
          </a:bodyPr>
          <a:lstStyle/>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Must-try dishes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Start with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Cacio</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e Pepe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(pasta with cheese and pepper) or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Carbonara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Don't forget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supplì</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(fried rice balls) for a quick snack.</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Where to eat,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but be prepared for sticker shock!:</a:t>
            </a:r>
          </a:p>
          <a:p>
            <a:pPr marL="742950" marR="0" lvl="1" indent="-285750">
              <a:spcBef>
                <a:spcPts val="0"/>
              </a:spcBef>
              <a:spcAft>
                <a:spcPts val="800"/>
              </a:spcAft>
              <a:buSzPts val="1000"/>
              <a:buFont typeface="Courier New" panose="02070309020205020404" pitchFamily="49" charset="0"/>
              <a:buChar char="o"/>
              <a:tabLst>
                <a:tab pos="9144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Trastevere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Great for authentic Roman food in a lively neighborhood.</a:t>
            </a:r>
          </a:p>
          <a:p>
            <a:pPr marL="742950" marR="0" lvl="1" indent="-285750">
              <a:spcBef>
                <a:spcPts val="0"/>
              </a:spcBef>
              <a:spcAft>
                <a:spcPts val="800"/>
              </a:spcAft>
              <a:buSzPts val="1000"/>
              <a:buFont typeface="Courier New" panose="02070309020205020404" pitchFamily="49" charset="0"/>
              <a:buChar char="o"/>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Campo de' Fiori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bit touristy but with several excellent spots if you explore beyond the square.</a:t>
            </a:r>
          </a:p>
          <a:p>
            <a:pPr marL="742950" marR="0" lvl="1" indent="-285750">
              <a:spcBef>
                <a:spcPts val="0"/>
              </a:spcBef>
              <a:spcAft>
                <a:spcPts val="800"/>
              </a:spcAft>
              <a:buSzPts val="1000"/>
              <a:buFont typeface="Courier New" panose="02070309020205020404" pitchFamily="49" charset="0"/>
              <a:buChar char="o"/>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Avoid restaurants near major attractions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These often overcharge tourists for subpar meals.</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Tipping culture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It’s not mandatory, but rounding up the bill or leaving a couple of euros for good service is appreciated.</a:t>
            </a:r>
          </a:p>
        </p:txBody>
      </p:sp>
    </p:spTree>
    <p:extLst>
      <p:ext uri="{BB962C8B-B14F-4D97-AF65-F5344CB8AC3E}">
        <p14:creationId xmlns:p14="http://schemas.microsoft.com/office/powerpoint/2010/main" val="278344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Some Advice</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marL="342900" indent="-342900" algn="l">
              <a:lnSpc>
                <a:spcPct val="115000"/>
              </a:lnSpc>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By following this guide, you’ll be well-prepared for a seamless transition between Rome and Civitavecchia, while making the most of your cruise experience. </a:t>
            </a:r>
          </a:p>
          <a:p>
            <a:pPr marL="342900" indent="-342900" algn="l">
              <a:lnSpc>
                <a:spcPct val="115000"/>
              </a:lnSpc>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Remember, Rome is a city with a population of over 2.8 million people but it is surprisingly easy to explore at your own pace—so take your time and enjoy!</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10/20/2024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20</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014884"/>
          </a:xfrm>
        </p:spPr>
        <p:txBody>
          <a:bodyPr vert="horz">
            <a:norm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1B7142-8BEB-8C2F-DD26-4F1059456D47}"/>
              </a:ext>
            </a:extLst>
          </p:cNvPr>
          <p:cNvSpPr txBox="1"/>
          <p:nvPr/>
        </p:nvSpPr>
        <p:spPr>
          <a:xfrm>
            <a:off x="291401" y="1014884"/>
            <a:ext cx="9525839" cy="3339184"/>
          </a:xfrm>
          <a:prstGeom prst="rect">
            <a:avLst/>
          </a:prstGeom>
          <a:noFill/>
        </p:spPr>
        <p:txBody>
          <a:bodyPr wrap="square">
            <a:spAutoFit/>
          </a:bodyPr>
          <a:lstStyle/>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Time to visit attractions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Most of the major sites can be visited in 1-2 hours, but plan for 3-4 hours at the Vatican if you want to see it all.</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Booking excursions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Cruise lines offer packages, but you’ll find better value booking independently through reputable tour companies.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Safety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Rome is generally safe, but watch out for pickpockets in crowded tourist areas. Stick to tap water—it's safe to drink and widely available.</a:t>
            </a: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Rome</a:t>
            </a:r>
            <a:r>
              <a:rPr lang="en-US" sz="2400" b="1" dirty="0">
                <a:latin typeface="Times New Roman" panose="02020603050405020304" pitchFamily="18" charset="0"/>
                <a:cs typeface="Times New Roman" panose="02020603050405020304" pitchFamily="18" charset="0"/>
              </a:rPr>
              <a:t>!</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can be reached at: marcs@sonic.net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1"/>
            <a:ext cx="10080624" cy="1276141"/>
          </a:xfrm>
        </p:spPr>
        <p:txBody>
          <a:bodyPr anchor="ct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507253" y="1276140"/>
            <a:ext cx="8368266" cy="4290647"/>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Exchanging Money</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Civitavecchia</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endParaRPr lang="en-US" sz="2000" b="1" kern="100" dirty="0">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2041992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05508" y="830295"/>
            <a:ext cx="9975116" cy="639925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83544" indent="-283544">
              <a:lnSpc>
                <a:spcPct val="115000"/>
              </a:lnSpc>
              <a:spcAft>
                <a:spcPts val="662"/>
              </a:spcAft>
              <a:buFont typeface="Arial" panose="020B0604020202020204" pitchFamily="34" charset="0"/>
              <a:buChar char="•"/>
            </a:pPr>
            <a:r>
              <a:rPr lang="en-US" sz="2400" kern="100" dirty="0">
                <a:latin typeface="+mj-lt"/>
                <a:ea typeface="Aptos" panose="020B0004020202020204" pitchFamily="34" charset="0"/>
              </a:rPr>
              <a:t>Italy uses the Euro (€) as its official currency. </a:t>
            </a:r>
            <a:br>
              <a:rPr lang="en-US" sz="2400" kern="100" dirty="0">
                <a:latin typeface="+mj-lt"/>
                <a:ea typeface="Aptos" panose="020B0004020202020204" pitchFamily="34" charset="0"/>
              </a:rPr>
            </a:br>
            <a:r>
              <a:rPr lang="en-US" sz="2400" kern="100" dirty="0">
                <a:latin typeface="+mj-lt"/>
                <a:ea typeface="Aptos" panose="020B0004020202020204" pitchFamily="34" charset="0"/>
              </a:rPr>
              <a:t>As of October 2024, the exchange rate between </a:t>
            </a:r>
            <a:br>
              <a:rPr lang="en-US" sz="2400" kern="100" dirty="0">
                <a:latin typeface="+mj-lt"/>
                <a:ea typeface="Aptos" panose="020B0004020202020204" pitchFamily="34" charset="0"/>
              </a:rPr>
            </a:br>
            <a:r>
              <a:rPr lang="en-US" sz="2400" kern="100" dirty="0">
                <a:latin typeface="+mj-lt"/>
                <a:ea typeface="Aptos" panose="020B0004020202020204" pitchFamily="34" charset="0"/>
              </a:rPr>
              <a:t>the Euro and the U.S. Dollar (USD) is about</a:t>
            </a:r>
            <a:br>
              <a:rPr lang="en-US" sz="2400" kern="100" dirty="0">
                <a:latin typeface="+mj-lt"/>
                <a:ea typeface="Aptos" panose="020B0004020202020204" pitchFamily="34" charset="0"/>
              </a:rPr>
            </a:br>
            <a:r>
              <a:rPr lang="en-US" sz="2400" kern="100" dirty="0">
                <a:latin typeface="+mj-lt"/>
                <a:ea typeface="Aptos" panose="020B0004020202020204" pitchFamily="34" charset="0"/>
              </a:rPr>
              <a:t>		</a:t>
            </a:r>
            <a:r>
              <a:rPr lang="en-US" sz="2400" b="1" kern="100" dirty="0">
                <a:latin typeface="+mj-lt"/>
                <a:ea typeface="Aptos" panose="020B0004020202020204" pitchFamily="34" charset="0"/>
              </a:rPr>
              <a:t>1 EUR = 1.05 USD. </a:t>
            </a:r>
          </a:p>
          <a:p>
            <a:pPr marL="283544" indent="-283544">
              <a:lnSpc>
                <a:spcPct val="115000"/>
              </a:lnSpc>
              <a:spcAft>
                <a:spcPts val="662"/>
              </a:spcAft>
              <a:buFont typeface="Arial" panose="020B0604020202020204" pitchFamily="34" charset="0"/>
              <a:buChar char="•"/>
            </a:pPr>
            <a:r>
              <a:rPr lang="en-US" sz="2400" kern="100" dirty="0">
                <a:latin typeface="+mj-lt"/>
                <a:ea typeface="Aptos" panose="020B0004020202020204" pitchFamily="34" charset="0"/>
              </a:rPr>
              <a:t>This means U.S. travelers should anticipate slightly higher prices in terms of conversion, but Spain remains a relatively affordable destination compared to many other Western European countries.</a:t>
            </a:r>
          </a:p>
          <a:p>
            <a:pPr marL="283544" indent="-283544">
              <a:lnSpc>
                <a:spcPct val="115000"/>
              </a:lnSpc>
              <a:spcAft>
                <a:spcPts val="662"/>
              </a:spcAft>
              <a:buFont typeface="Arial" panose="020B0604020202020204" pitchFamily="34" charset="0"/>
              <a:buChar char="•"/>
            </a:pPr>
            <a:r>
              <a:rPr lang="en-US" sz="2400" kern="100" dirty="0">
                <a:latin typeface="+mj-lt"/>
                <a:ea typeface="Aptos" panose="020B0004020202020204" pitchFamily="34" charset="0"/>
              </a:rPr>
              <a:t>When exchanging money, it’s best to avoid doing so at the port  exchange kiosks, as they tend to have higher fees and less favorable rates. </a:t>
            </a:r>
          </a:p>
          <a:p>
            <a:pPr marL="283544" indent="-283544">
              <a:lnSpc>
                <a:spcPct val="115000"/>
              </a:lnSpc>
              <a:spcAft>
                <a:spcPts val="662"/>
              </a:spcAft>
              <a:buFont typeface="Arial" panose="020B0604020202020204" pitchFamily="34" charset="0"/>
              <a:buChar char="•"/>
            </a:pPr>
            <a:r>
              <a:rPr lang="en-US" sz="2400" kern="100" dirty="0">
                <a:latin typeface="+mj-lt"/>
                <a:ea typeface="Aptos" panose="020B0004020202020204" pitchFamily="34" charset="0"/>
              </a:rPr>
              <a:t>Instead, consider using ATMs to withdraw Euros directly, as they often offer better rates. Additionally, credit and debit cards are widely accepted throughout Alicante, though having some cash on hand is always a good idea for smaller purchases or tips.</a:t>
            </a: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3" name="Picture 3">
            <a:extLst>
              <a:ext uri="{FF2B5EF4-FFF2-40B4-BE49-F238E27FC236}">
                <a16:creationId xmlns:a16="http://schemas.microsoft.com/office/drawing/2014/main" id="{4A06411D-3CA2-D2A6-903B-CC7CFCA1E6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160"/>
          <a:stretch/>
        </p:blipFill>
        <p:spPr bwMode="auto">
          <a:xfrm>
            <a:off x="6916615" y="830296"/>
            <a:ext cx="2946666" cy="19266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Exchanging 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05508" y="830295"/>
            <a:ext cx="9975116" cy="41492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83544" indent="-283544">
              <a:lnSpc>
                <a:spcPct val="115000"/>
              </a:lnSpc>
              <a:spcAft>
                <a:spcPts val="662"/>
              </a:spcAft>
              <a:buFont typeface="Arial" panose="020B0604020202020204" pitchFamily="34" charset="0"/>
              <a:buChar char="•"/>
            </a:pPr>
            <a:r>
              <a:rPr lang="en-US" sz="2400" kern="100" dirty="0">
                <a:latin typeface="+mj-lt"/>
                <a:ea typeface="Aptos" panose="020B0004020202020204" pitchFamily="34" charset="0"/>
              </a:rPr>
              <a:t>When exchanging money, it’s best to avoid doing </a:t>
            </a:r>
            <a:br>
              <a:rPr lang="en-US" sz="2400" kern="100" dirty="0">
                <a:latin typeface="+mj-lt"/>
                <a:ea typeface="Aptos" panose="020B0004020202020204" pitchFamily="34" charset="0"/>
              </a:rPr>
            </a:br>
            <a:r>
              <a:rPr lang="en-US" sz="2400" kern="100" dirty="0">
                <a:latin typeface="+mj-lt"/>
                <a:ea typeface="Aptos" panose="020B0004020202020204" pitchFamily="34" charset="0"/>
              </a:rPr>
              <a:t>so at the port  exchange kiosks, as they tend to </a:t>
            </a:r>
            <a:br>
              <a:rPr lang="en-US" sz="2400" kern="100" dirty="0">
                <a:latin typeface="+mj-lt"/>
                <a:ea typeface="Aptos" panose="020B0004020202020204" pitchFamily="34" charset="0"/>
              </a:rPr>
            </a:br>
            <a:r>
              <a:rPr lang="en-US" sz="2400" kern="100" dirty="0">
                <a:latin typeface="+mj-lt"/>
                <a:ea typeface="Aptos" panose="020B0004020202020204" pitchFamily="34" charset="0"/>
              </a:rPr>
              <a:t>have higher fees and less favorable rates. </a:t>
            </a:r>
          </a:p>
          <a:p>
            <a:pPr marL="283544" indent="-283544">
              <a:lnSpc>
                <a:spcPct val="115000"/>
              </a:lnSpc>
              <a:spcAft>
                <a:spcPts val="662"/>
              </a:spcAft>
              <a:buFont typeface="Arial" panose="020B0604020202020204" pitchFamily="34" charset="0"/>
              <a:buChar char="•"/>
            </a:pPr>
            <a:r>
              <a:rPr lang="en-US" sz="2400" kern="100" dirty="0">
                <a:latin typeface="+mj-lt"/>
                <a:ea typeface="Aptos" panose="020B0004020202020204" pitchFamily="34" charset="0"/>
              </a:rPr>
              <a:t>Instead, consider using ATMs to withdraw Euros </a:t>
            </a:r>
            <a:br>
              <a:rPr lang="en-US" sz="2400" kern="100" dirty="0">
                <a:latin typeface="+mj-lt"/>
                <a:ea typeface="Aptos" panose="020B0004020202020204" pitchFamily="34" charset="0"/>
              </a:rPr>
            </a:br>
            <a:r>
              <a:rPr lang="en-US" sz="2400" kern="100" dirty="0">
                <a:latin typeface="+mj-lt"/>
                <a:ea typeface="Aptos" panose="020B0004020202020204" pitchFamily="34" charset="0"/>
              </a:rPr>
              <a:t>directly, as they often offer better rates. </a:t>
            </a:r>
          </a:p>
          <a:p>
            <a:pPr marL="283544" indent="-283544">
              <a:lnSpc>
                <a:spcPct val="115000"/>
              </a:lnSpc>
              <a:spcAft>
                <a:spcPts val="662"/>
              </a:spcAft>
              <a:buFont typeface="Arial" panose="020B0604020202020204" pitchFamily="34" charset="0"/>
              <a:buChar char="•"/>
            </a:pPr>
            <a:r>
              <a:rPr lang="en-US" sz="2400" kern="100" dirty="0">
                <a:latin typeface="+mj-lt"/>
                <a:ea typeface="Aptos" panose="020B0004020202020204" pitchFamily="34" charset="0"/>
              </a:rPr>
              <a:t>Additionally, credit and debit cards are widely accepted throughout Italy, though having some cash on hand is always a good idea for smaller purchases.</a:t>
            </a: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3" name="Picture 3">
            <a:extLst>
              <a:ext uri="{FF2B5EF4-FFF2-40B4-BE49-F238E27FC236}">
                <a16:creationId xmlns:a16="http://schemas.microsoft.com/office/drawing/2014/main" id="{4A06411D-3CA2-D2A6-903B-CC7CFCA1E6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160"/>
          <a:stretch/>
        </p:blipFill>
        <p:spPr bwMode="auto">
          <a:xfrm>
            <a:off x="6666651" y="1090514"/>
            <a:ext cx="3302137" cy="21590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4666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8</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53684"/>
            <a:ext cx="10080625" cy="808619"/>
          </a:xfrm>
        </p:spPr>
        <p:txBody>
          <a:bodyPr vert="horz"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Civitavecchia</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231112" y="874713"/>
            <a:ext cx="9128788" cy="4508500"/>
          </a:xfrm>
        </p:spPr>
        <p:txBody>
          <a:bodyPr vert="horz"/>
          <a:lstStyle/>
          <a:p>
            <a:pPr marL="401638" indent="-401638">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Civitavecchia, often called the gateway to Rome for cruise passengers, has a long and rich history. It was founded by the Romans in the 2nd century AD. The port was crucial for trade and defense, linking the Roman Empire to the Mediterranean. Over centuries, it has seen its fair share of battles, from the Saracens to the World Wars, yet it remains an essential hub for commerce and tourism.</a:t>
            </a:r>
          </a:p>
          <a:p>
            <a:pPr marL="401638" indent="-401638">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Today, Civitavecchia maintains much of its old-world charm, with a blend of historical sites like the Michelangelo Fortress and a bustling modern port. It serves millions of tourists yearly, particularly those embarking or disembarking from Mediterranean cruises.</a:t>
            </a:r>
          </a:p>
          <a:p>
            <a:pPr lvl="0" rtl="0"/>
            <a:endParaRPr lang="en-US" dirty="0">
              <a:solidFill>
                <a:srgbClr val="000000"/>
              </a:solidFill>
              <a:latin typeface="Alef" pitchFamily="18"/>
              <a:cs typeface="Alef" pitchFamily="2"/>
            </a:endParaRPr>
          </a:p>
        </p:txBody>
      </p:sp>
    </p:spTree>
    <p:extLst>
      <p:ext uri="{BB962C8B-B14F-4D97-AF65-F5344CB8AC3E}">
        <p14:creationId xmlns:p14="http://schemas.microsoft.com/office/powerpoint/2010/main" val="212610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p:spPr>
        <p:txBody>
          <a:bodyPr vert="horz">
            <a:normAutofit fontScale="90000"/>
          </a:bodyPr>
          <a:lstStyle/>
          <a:p>
            <a:pPr lvl="0" rtl="0"/>
            <a:r>
              <a:rPr lang="en-US" sz="4800" dirty="0">
                <a:solidFill>
                  <a:srgbClr val="000000"/>
                </a:solidFill>
                <a:latin typeface="Times New Roman" panose="02020603050405020304" pitchFamily="18" charset="0"/>
                <a:cs typeface="Times New Roman" panose="02020603050405020304" pitchFamily="18" charset="0"/>
              </a:rPr>
              <a:t>Map of ___________</a:t>
            </a:r>
          </a:p>
        </p:txBody>
      </p:sp>
      <p:pic>
        <p:nvPicPr>
          <p:cNvPr id="4" name="Picture 3" descr="A map of a port&#10;&#10;Description automatically generated">
            <a:extLst>
              <a:ext uri="{FF2B5EF4-FFF2-40B4-BE49-F238E27FC236}">
                <a16:creationId xmlns:a16="http://schemas.microsoft.com/office/drawing/2014/main" id="{E3DF138E-401D-816B-8B13-4ADB386C1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0080625" cy="5670551"/>
          </a:xfrm>
          <a:prstGeom prst="rect">
            <a:avLst/>
          </a:prstGeom>
        </p:spPr>
      </p:pic>
      <p:sp>
        <p:nvSpPr>
          <p:cNvPr id="7" name="TextBox 6">
            <a:extLst>
              <a:ext uri="{FF2B5EF4-FFF2-40B4-BE49-F238E27FC236}">
                <a16:creationId xmlns:a16="http://schemas.microsoft.com/office/drawing/2014/main" id="{58B78C7B-A682-C903-E8CA-0C650270F6F7}"/>
              </a:ext>
            </a:extLst>
          </p:cNvPr>
          <p:cNvSpPr txBox="1"/>
          <p:nvPr/>
        </p:nvSpPr>
        <p:spPr>
          <a:xfrm>
            <a:off x="3858563" y="365699"/>
            <a:ext cx="2280977" cy="369332"/>
          </a:xfrm>
          <a:prstGeom prst="rect">
            <a:avLst/>
          </a:prstGeom>
          <a:noFill/>
        </p:spPr>
        <p:txBody>
          <a:bodyPr wrap="square">
            <a:spAutoFit/>
          </a:bodyPr>
          <a:lstStyle/>
          <a:p>
            <a:pPr algn="ctr"/>
            <a:r>
              <a:rPr lang="en-US" sz="18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Port of Civitavecchia</a:t>
            </a:r>
            <a:endParaRPr lang="en-US" dirty="0">
              <a:highlight>
                <a:srgbClr val="00FFFF"/>
              </a:highlight>
            </a:endParaRPr>
          </a:p>
        </p:txBody>
      </p:sp>
      <p:sp>
        <p:nvSpPr>
          <p:cNvPr id="9" name="TextBox 8">
            <a:extLst>
              <a:ext uri="{FF2B5EF4-FFF2-40B4-BE49-F238E27FC236}">
                <a16:creationId xmlns:a16="http://schemas.microsoft.com/office/drawing/2014/main" id="{6648F0F8-726E-ED98-374E-E38B88FA6DEB}"/>
              </a:ext>
            </a:extLst>
          </p:cNvPr>
          <p:cNvSpPr txBox="1"/>
          <p:nvPr/>
        </p:nvSpPr>
        <p:spPr>
          <a:xfrm>
            <a:off x="640582" y="4015545"/>
            <a:ext cx="1811215" cy="369332"/>
          </a:xfrm>
          <a:prstGeom prst="rect">
            <a:avLst/>
          </a:prstGeom>
          <a:noFill/>
        </p:spPr>
        <p:txBody>
          <a:bodyPr wrap="square">
            <a:spAutoFit/>
          </a:bodyPr>
          <a:lstStyle/>
          <a:p>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Shuttle to ship &gt;</a:t>
            </a:r>
            <a:endParaRPr lang="en-US" dirty="0"/>
          </a:p>
        </p:txBody>
      </p:sp>
    </p:spTree>
    <p:extLst>
      <p:ext uri="{BB962C8B-B14F-4D97-AF65-F5344CB8AC3E}">
        <p14:creationId xmlns:p14="http://schemas.microsoft.com/office/powerpoint/2010/main" val="41034918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891</TotalTime>
  <Words>1812</Words>
  <Application>Microsoft Office PowerPoint</Application>
  <PresentationFormat>Custom</PresentationFormat>
  <Paragraphs>148</Paragraphs>
  <Slides>21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Alef</vt:lpstr>
      <vt:lpstr>Arial</vt:lpstr>
      <vt:lpstr>Calibri</vt:lpstr>
      <vt:lpstr>Calibri Light</vt:lpstr>
      <vt:lpstr>Courier New</vt:lpstr>
      <vt:lpstr>Liberation Sans</vt:lpstr>
      <vt:lpstr>Symbol</vt:lpstr>
      <vt:lpstr>Times New Roman</vt:lpstr>
      <vt:lpstr>Wingdings</vt:lpstr>
      <vt:lpstr>Office 2013 - 2022 Theme</vt:lpstr>
      <vt:lpstr>Rome  &amp; Civitavecchia  Cruise Port Guide Presented by Marc Silver</vt:lpstr>
      <vt:lpstr>Some Advice</vt:lpstr>
      <vt:lpstr>What I Will Cover</vt:lpstr>
      <vt:lpstr>My Port Philosophy</vt:lpstr>
      <vt:lpstr>PowerPoint Presentation</vt:lpstr>
      <vt:lpstr>PowerPoint Presentation</vt:lpstr>
      <vt:lpstr>PowerPoint Presentation</vt:lpstr>
      <vt:lpstr>A Brief History of Civitavecchia</vt:lpstr>
      <vt:lpstr>Map of ___________</vt:lpstr>
      <vt:lpstr>Airport to Civitavecchia </vt:lpstr>
      <vt:lpstr>Airport to Civitavecchia </vt:lpstr>
      <vt:lpstr>Airport to Rome </vt:lpstr>
      <vt:lpstr>Airport to Rome </vt:lpstr>
      <vt:lpstr>Civitavecchia to Rome </vt:lpstr>
      <vt:lpstr>Map of ___________</vt:lpstr>
      <vt:lpstr>Getting Around Rome </vt:lpstr>
      <vt:lpstr>Rome Tourist Pass</vt:lpstr>
      <vt:lpstr> Top Attractions &amp; Points of Interest </vt:lpstr>
      <vt:lpstr>PowerPoint Presentation</vt:lpstr>
      <vt:lpstr>Important Tips &amp; Practical Advice</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114</cp:revision>
  <dcterms:created xsi:type="dcterms:W3CDTF">2023-03-25T21:24:27Z</dcterms:created>
  <dcterms:modified xsi:type="dcterms:W3CDTF">2024-10-21T01:14:02Z</dcterms:modified>
</cp:coreProperties>
</file>