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handoutMasterIdLst>
    <p:handoutMasterId r:id="rId25"/>
  </p:handoutMasterIdLst>
  <p:sldIdLst>
    <p:sldId id="256" r:id="rId2"/>
    <p:sldId id="282" r:id="rId3"/>
    <p:sldId id="257" r:id="rId4"/>
    <p:sldId id="274" r:id="rId5"/>
    <p:sldId id="258" r:id="rId6"/>
    <p:sldId id="276" r:id="rId7"/>
    <p:sldId id="260" r:id="rId8"/>
    <p:sldId id="283" r:id="rId9"/>
    <p:sldId id="284" r:id="rId10"/>
    <p:sldId id="261" r:id="rId11"/>
    <p:sldId id="280" r:id="rId12"/>
    <p:sldId id="286" r:id="rId13"/>
    <p:sldId id="287" r:id="rId14"/>
    <p:sldId id="288" r:id="rId15"/>
    <p:sldId id="290" r:id="rId16"/>
    <p:sldId id="265" r:id="rId17"/>
    <p:sldId id="289" r:id="rId18"/>
    <p:sldId id="275" r:id="rId19"/>
    <p:sldId id="291" r:id="rId20"/>
    <p:sldId id="292" r:id="rId21"/>
    <p:sldId id="271" r:id="rId22"/>
    <p:sldId id="272" r:id="rId23"/>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62" d="100"/>
          <a:sy n="62" d="100"/>
        </p:scale>
        <p:origin x="58"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txBody>
          <a:bodyPr/>
          <a:lstStyle/>
          <a:p>
            <a:endParaRPr lang="en-US"/>
          </a:p>
        </p:txBody>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8BE8-378C-ECF4-53CB-6042AAE98AB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AD23F5-19BF-72DC-4635-834BAEBA0882}"/>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50378C71-97BB-5474-68C4-8D8D6C26B30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7530F67D-BAF3-23BC-3A14-6E3C2DB627E4}"/>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8821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D286B-1AE2-D246-264F-0D5FDA354F8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58ADAA4-7249-F2B1-906E-5CD710349126}"/>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4D0E57F3-0EB1-E8FC-D89A-AF136B0D33B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AED8F53A-2C50-CF1C-ADAB-C17B7188B74A}"/>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28648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523C3-9F96-D374-3799-FFB9A796DD3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96512D8-8B48-9357-E919-D230E5923029}"/>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BB6CB543-5EE5-A632-058B-C95F04024D8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CF75FB36-D577-D524-63D1-1505FFE6662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33105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C536B-E285-C00D-9C85-EBB89614D9A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38075DA-A58F-75D8-ABE7-7EEA6B91A1A8}"/>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06B8B74F-F4DC-84D6-6C75-908A4852F0A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57672000-7665-164A-CBA0-6DAAB39D559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18663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4237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3EAE3-9F70-A857-6FDC-AB44C13BA85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2CA4CB5-791B-1AA5-29BA-57E0C121CA92}"/>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3FF79029-7B7D-E862-30EB-488FD46FC4F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81274B3F-A58C-2C64-6F8C-35593764611C}"/>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4604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4172-7117-0C13-77B8-3EDD83F71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5168C-8744-EF94-A737-142F7572E02B}"/>
              </a:ext>
            </a:extLst>
          </p:cNvPr>
          <p:cNvSpPr>
            <a:spLocks noGrp="1" noRot="1" noChangeAspect="1"/>
          </p:cNvSpPr>
          <p:nvPr>
            <p:ph type="sldImg"/>
          </p:nvPr>
        </p:nvSpPr>
        <p:spPr>
          <a:xfrm>
            <a:off x="217488" y="812800"/>
            <a:ext cx="7123112" cy="4008438"/>
          </a:xfrm>
        </p:spPr>
        <p:txBody>
          <a:bodyPr/>
          <a:lstStyle/>
          <a:p>
            <a:endParaRPr lang="en-US"/>
          </a:p>
        </p:txBody>
      </p:sp>
      <p:sp>
        <p:nvSpPr>
          <p:cNvPr id="3" name="Notes Placeholder 2">
            <a:extLst>
              <a:ext uri="{FF2B5EF4-FFF2-40B4-BE49-F238E27FC236}">
                <a16:creationId xmlns:a16="http://schemas.microsoft.com/office/drawing/2014/main" id="{401B8910-9D8F-1AA2-142E-159F6B7240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3E08AF-6A9A-849C-A35F-64DC693D015F}"/>
              </a:ext>
            </a:extLst>
          </p:cNvPr>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4120439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57DAD-AEB4-03CD-952F-9C7218FC8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CD9D1-5AC1-9C15-E517-1A94169C138F}"/>
              </a:ext>
            </a:extLst>
          </p:cNvPr>
          <p:cNvSpPr>
            <a:spLocks noGrp="1" noRot="1" noChangeAspect="1"/>
          </p:cNvSpPr>
          <p:nvPr>
            <p:ph type="sldImg"/>
          </p:nvPr>
        </p:nvSpPr>
        <p:spPr>
          <a:xfrm>
            <a:off x="217488" y="812800"/>
            <a:ext cx="7123112" cy="4008438"/>
          </a:xfrm>
        </p:spPr>
        <p:txBody>
          <a:bodyPr/>
          <a:lstStyle/>
          <a:p>
            <a:endParaRPr lang="en-US"/>
          </a:p>
        </p:txBody>
      </p:sp>
      <p:sp>
        <p:nvSpPr>
          <p:cNvPr id="3" name="Notes Placeholder 2">
            <a:extLst>
              <a:ext uri="{FF2B5EF4-FFF2-40B4-BE49-F238E27FC236}">
                <a16:creationId xmlns:a16="http://schemas.microsoft.com/office/drawing/2014/main" id="{922F5623-5CCC-E5D9-E4F9-636E8BBFAF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491A5C-33E2-32E3-1C53-BEA4CB7DFDB9}"/>
              </a:ext>
            </a:extLst>
          </p:cNvPr>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68404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B0F0F-44B6-0D94-1C7C-1060B536804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21EC681-CBE3-A57A-83DB-09B3B3F6A199}"/>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EF215C3D-6F36-D2B8-C177-C1149D8C5C6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4D645EA4-5FFF-34B8-BBFC-AB717254C3DC}"/>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59991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47DF3-B12A-9FAA-4A5A-919F76C3256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DEC8EAB-758E-C572-5319-1F2D83D119C4}"/>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1B449CF9-2C37-A472-D262-17A0F3DACF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A5502430-6265-4327-AF1D-5024512C2EC5}"/>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93248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9203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191369"/>
            <a:ext cx="6011863" cy="2308324"/>
          </a:xfrm>
        </p:spPr>
        <p:txBody>
          <a:bodyPr vert="horz" wrap="square">
            <a:spAutoFit/>
          </a:bodyPr>
          <a:lstStyle/>
          <a:p>
            <a:pPr algn="ctr"/>
            <a:r>
              <a:rPr lang="en-US" sz="4400" b="1" dirty="0">
                <a:latin typeface="Times New Roman" panose="02020603050405020304" pitchFamily="18" charset="0"/>
                <a:cs typeface="Times New Roman" panose="02020603050405020304" pitchFamily="18" charset="0"/>
              </a:rPr>
              <a:t>Ringaskiddy (Cork), Ireland</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Port Guide</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200" b="1" dirty="0">
                <a:solidFill>
                  <a:srgbClr val="000000"/>
                </a:solidFill>
                <a:latin typeface="Times New Roman" panose="02020603050405020304" pitchFamily="18" charset="0"/>
                <a:cs typeface="Times New Roman" panose="02020603050405020304" pitchFamily="18" charset="0"/>
              </a:rPr>
              <a:t>Presented by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7841D612-AD7B-051A-1E62-17E3A854EE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40" b="16649"/>
          <a:stretch>
            <a:fillRect/>
          </a:stretch>
        </p:blipFill>
        <p:spPr bwMode="auto">
          <a:xfrm>
            <a:off x="5624874" y="1115563"/>
            <a:ext cx="4261403" cy="2800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284677" cy="3990836"/>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Cruise Ship Shuttles:</a:t>
            </a:r>
            <a:r>
              <a:rPr lang="en-US" sz="2400" dirty="0">
                <a:latin typeface="Times New Roman" panose="02020603050405020304" pitchFamily="18" charset="0"/>
                <a:cs typeface="Times New Roman" panose="02020603050405020304" pitchFamily="18" charset="0"/>
              </a:rPr>
              <a:t> Many cruise lines do provide shuttle services from Ringaskiddy, though they typically don't announce these until closer to the sailing date to encourage shore excursion sales. </a:t>
            </a:r>
          </a:p>
          <a:p>
            <a:pPr marL="342900" indent="-342900">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Some lines offer shuttles to Cork City rather than Cobh, especially if their organized tours already go to Cork. Check with your specific cruise line.</a:t>
            </a:r>
          </a:p>
          <a:p>
            <a:pPr marL="342900" indent="-342900">
              <a:spcAft>
                <a:spcPts val="8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Best Option:</a:t>
            </a:r>
            <a:r>
              <a:rPr lang="en-US" sz="2400" dirty="0">
                <a:latin typeface="Times New Roman" panose="02020603050405020304" pitchFamily="18" charset="0"/>
                <a:cs typeface="Times New Roman" panose="02020603050405020304" pitchFamily="18" charset="0"/>
              </a:rPr>
              <a:t> If your cruise line offers a shuttle to Cork, that's your easiest bet. Otherwise, the direct bus is the most economical option, while a taxi offers convenience if you're traveling with others to split the cost.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435403"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Public Transportation Options: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Bus:</a:t>
            </a:r>
            <a:r>
              <a:rPr lang="en-US" sz="2400" dirty="0">
                <a:latin typeface="Times New Roman" panose="02020603050405020304" pitchFamily="18" charset="0"/>
                <a:cs typeface="Times New Roman" panose="02020603050405020304" pitchFamily="18" charset="0"/>
              </a:rPr>
              <a:t> Bus Éireann operates scheduled service between Ringaskiddy and Cork City, taking about 25 minutes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Taxi:</a:t>
            </a:r>
            <a:r>
              <a:rPr lang="en-US" sz="2400" dirty="0">
                <a:latin typeface="Times New Roman" panose="02020603050405020304" pitchFamily="18" charset="0"/>
                <a:cs typeface="Times New Roman" panose="02020603050405020304" pitchFamily="18" charset="0"/>
              </a:rPr>
              <a:t> Taxis cost approximately €35-45 one way to Cork City. That makes the round trip about €70-90, but if you travel with friends that isn’t </a:t>
            </a:r>
            <a:r>
              <a:rPr lang="en-US" sz="2400" dirty="0" err="1">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bad.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Via Cobh:</a:t>
            </a:r>
            <a:r>
              <a:rPr lang="en-US" sz="2400" dirty="0">
                <a:latin typeface="Times New Roman" panose="02020603050405020304" pitchFamily="18" charset="0"/>
                <a:cs typeface="Times New Roman" panose="02020603050405020304" pitchFamily="18" charset="0"/>
              </a:rPr>
              <a:t> You can take a ferry from Ringaskiddy to Passage West, then a train from nearby </a:t>
            </a:r>
            <a:r>
              <a:rPr lang="en-US" sz="2400" dirty="0" err="1">
                <a:latin typeface="Times New Roman" panose="02020603050405020304" pitchFamily="18" charset="0"/>
                <a:cs typeface="Times New Roman" panose="02020603050405020304" pitchFamily="18" charset="0"/>
              </a:rPr>
              <a:t>Carrigaloe</a:t>
            </a:r>
            <a:r>
              <a:rPr lang="en-US" sz="2400" dirty="0">
                <a:latin typeface="Times New Roman" panose="02020603050405020304" pitchFamily="18" charset="0"/>
                <a:cs typeface="Times New Roman" panose="02020603050405020304" pitchFamily="18" charset="0"/>
              </a:rPr>
              <a:t> station into Cobh, and from there catch a train to Cork (24 minutes)</a:t>
            </a:r>
          </a:p>
        </p:txBody>
      </p:sp>
    </p:spTree>
    <p:extLst>
      <p:ext uri="{BB962C8B-B14F-4D97-AF65-F5344CB8AC3E}">
        <p14:creationId xmlns:p14="http://schemas.microsoft.com/office/powerpoint/2010/main" val="153794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8826AF70-433E-E53E-E28B-58854664127D}"/>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950C0CF-97CB-086A-9D8F-9A83F32E8533}"/>
              </a:ext>
            </a:extLst>
          </p:cNvPr>
          <p:cNvSpPr>
            <a:spLocks noGrp="1"/>
          </p:cNvSpPr>
          <p:nvPr>
            <p:ph type="sldNum" sz="quarter" idx="12"/>
          </p:nvPr>
        </p:nvSpPr>
        <p:spPr/>
        <p:txBody>
          <a:bodyPr/>
          <a:lstStyle/>
          <a:p>
            <a:pPr lvl="0"/>
            <a:fld id="{06F87E9A-0C7A-408B-83BF-C200F674FBCC}" type="slidenum">
              <a:rPr/>
              <a:t>12</a:t>
            </a:fld>
            <a:endParaRPr lang="en-US"/>
          </a:p>
        </p:txBody>
      </p:sp>
      <p:sp>
        <p:nvSpPr>
          <p:cNvPr id="2" name="Title 1">
            <a:extLst>
              <a:ext uri="{FF2B5EF4-FFF2-40B4-BE49-F238E27FC236}">
                <a16:creationId xmlns:a16="http://schemas.microsoft.com/office/drawing/2014/main" id="{D7879464-08AE-7F51-3C4C-EE9374D8DFAE}"/>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601823F6-8A8B-B30D-A3B4-0BF7CD999D77}"/>
              </a:ext>
            </a:extLst>
          </p:cNvPr>
          <p:cNvSpPr txBox="1"/>
          <p:nvPr/>
        </p:nvSpPr>
        <p:spPr>
          <a:xfrm>
            <a:off x="331595" y="1034979"/>
            <a:ext cx="9375113" cy="1200329"/>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 Colman's Cathedral:</a:t>
            </a:r>
            <a:r>
              <a:rPr lang="en-US" sz="2400" dirty="0">
                <a:latin typeface="Times New Roman" panose="02020603050405020304" pitchFamily="18" charset="0"/>
                <a:cs typeface="Times New Roman" panose="02020603050405020304" pitchFamily="18" charset="0"/>
              </a:rPr>
              <a:t> This stunning neo-Gothic cathedral took 47 years to build and features intricate stone carvings, stunning stained glass, and the largest carillon in Ireland with 49 bells. </a:t>
            </a:r>
          </a:p>
        </p:txBody>
      </p:sp>
      <p:pic>
        <p:nvPicPr>
          <p:cNvPr id="5122" name="Picture 2">
            <a:extLst>
              <a:ext uri="{FF2B5EF4-FFF2-40B4-BE49-F238E27FC236}">
                <a16:creationId xmlns:a16="http://schemas.microsoft.com/office/drawing/2014/main" id="{6EB4DB3E-E69D-70B3-D9A0-9B909319E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23652"/>
            <a:ext cx="5206702" cy="33468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06DCBD-9014-A218-05D1-A315984333A3}"/>
              </a:ext>
            </a:extLst>
          </p:cNvPr>
          <p:cNvSpPr txBox="1"/>
          <p:nvPr/>
        </p:nvSpPr>
        <p:spPr>
          <a:xfrm>
            <a:off x="5316967" y="2235307"/>
            <a:ext cx="4432063"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cathedral sits atop a hill with panoramic harbor views and is one of Cobh's most recognizable landmarks.</a:t>
            </a:r>
          </a:p>
        </p:txBody>
      </p:sp>
    </p:spTree>
    <p:extLst>
      <p:ext uri="{BB962C8B-B14F-4D97-AF65-F5344CB8AC3E}">
        <p14:creationId xmlns:p14="http://schemas.microsoft.com/office/powerpoint/2010/main" val="385104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41AA69F0-C631-D018-8488-C54068B73D3D}"/>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6E0C0A5-2ABE-0B56-41A1-941E5E12DD35}"/>
              </a:ext>
            </a:extLst>
          </p:cNvPr>
          <p:cNvSpPr>
            <a:spLocks noGrp="1"/>
          </p:cNvSpPr>
          <p:nvPr>
            <p:ph type="sldNum" sz="quarter" idx="12"/>
          </p:nvPr>
        </p:nvSpPr>
        <p:spPr/>
        <p:txBody>
          <a:bodyPr/>
          <a:lstStyle/>
          <a:p>
            <a:pPr lvl="0"/>
            <a:fld id="{06F87E9A-0C7A-408B-83BF-C200F674FBCC}" type="slidenum">
              <a:rPr/>
              <a:t>13</a:t>
            </a:fld>
            <a:endParaRPr lang="en-US"/>
          </a:p>
        </p:txBody>
      </p:sp>
      <p:sp>
        <p:nvSpPr>
          <p:cNvPr id="2" name="Title 1">
            <a:extLst>
              <a:ext uri="{FF2B5EF4-FFF2-40B4-BE49-F238E27FC236}">
                <a16:creationId xmlns:a16="http://schemas.microsoft.com/office/drawing/2014/main" id="{0DD98800-9782-B4E4-6738-77F9BE116E52}"/>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9F49A13F-5AA1-7251-4027-EC1A8D915A99}"/>
              </a:ext>
            </a:extLst>
          </p:cNvPr>
          <p:cNvSpPr txBox="1"/>
          <p:nvPr/>
        </p:nvSpPr>
        <p:spPr>
          <a:xfrm>
            <a:off x="331596" y="1034978"/>
            <a:ext cx="3648734" cy="4154984"/>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Deck of Cards: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These iconic colorful row of 23 houses cascade down a steep hill, creating an instantly recognizable postcard view with St.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Colman's Cathedral as the backdrop. It's one of the most photographed spots in Ireland.</a:t>
            </a:r>
          </a:p>
        </p:txBody>
      </p:sp>
      <p:pic>
        <p:nvPicPr>
          <p:cNvPr id="6150" name="Picture 6">
            <a:extLst>
              <a:ext uri="{FF2B5EF4-FFF2-40B4-BE49-F238E27FC236}">
                <a16:creationId xmlns:a16="http://schemas.microsoft.com/office/drawing/2014/main" id="{307A52AD-D340-7E65-FBBF-20B2F0C17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572" y="1048940"/>
            <a:ext cx="6012052" cy="450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61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BD74F7EC-C408-C089-2224-2225DBD3B8E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0A575C5-6B60-0858-4B0A-687A75D9C93F}"/>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9587B3BB-127C-0982-54AF-FB8D5B4CE8DD}"/>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DDD5843D-871C-D949-A096-52F2B9D80F11}"/>
              </a:ext>
            </a:extLst>
          </p:cNvPr>
          <p:cNvSpPr txBox="1"/>
          <p:nvPr/>
        </p:nvSpPr>
        <p:spPr>
          <a:xfrm>
            <a:off x="331595" y="1034979"/>
            <a:ext cx="9375113" cy="830997"/>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Spike Island:</a:t>
            </a:r>
            <a:r>
              <a:rPr lang="en-US" sz="2400" dirty="0">
                <a:latin typeface="Times New Roman" panose="02020603050405020304" pitchFamily="18" charset="0"/>
                <a:cs typeface="Times New Roman" panose="02020603050405020304" pitchFamily="18" charset="0"/>
              </a:rPr>
              <a:t> This 103-acre island in Cork Harbor is known as Ireland's Alcatraz and was used as a prison. </a:t>
            </a:r>
          </a:p>
        </p:txBody>
      </p:sp>
      <p:pic>
        <p:nvPicPr>
          <p:cNvPr id="7170" name="Picture 2">
            <a:extLst>
              <a:ext uri="{FF2B5EF4-FFF2-40B4-BE49-F238E27FC236}">
                <a16:creationId xmlns:a16="http://schemas.microsoft.com/office/drawing/2014/main" id="{B79B9868-6325-1F3E-4774-EA7EC18320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14"/>
          <a:stretch>
            <a:fillRect/>
          </a:stretch>
        </p:blipFill>
        <p:spPr bwMode="auto">
          <a:xfrm>
            <a:off x="-1" y="1881645"/>
            <a:ext cx="6159577" cy="38458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E67C20-2B8E-7B2A-33C2-BD2CF4E41A38}"/>
              </a:ext>
            </a:extLst>
          </p:cNvPr>
          <p:cNvSpPr txBox="1"/>
          <p:nvPr/>
        </p:nvSpPr>
        <p:spPr>
          <a:xfrm>
            <a:off x="6159576" y="1865976"/>
            <a:ext cx="3878727"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island holds over 1,300 years of Irish history, having served as a 7th-century monastery and 24-acre fortress before becoming a Victorian jail.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accessible only by ferry and requires advance booking.</a:t>
            </a:r>
          </a:p>
        </p:txBody>
      </p:sp>
    </p:spTree>
    <p:extLst>
      <p:ext uri="{BB962C8B-B14F-4D97-AF65-F5344CB8AC3E}">
        <p14:creationId xmlns:p14="http://schemas.microsoft.com/office/powerpoint/2010/main" val="153936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5DEA23FD-E3FF-8FAA-4E23-339C65806960}"/>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87B688A-D7C6-4191-E39D-27406FBDEF08}"/>
              </a:ext>
            </a:extLst>
          </p:cNvPr>
          <p:cNvSpPr>
            <a:spLocks noGrp="1"/>
          </p:cNvSpPr>
          <p:nvPr>
            <p:ph type="sldNum" sz="quarter" idx="12"/>
          </p:nvPr>
        </p:nvSpPr>
        <p:spPr/>
        <p:txBody>
          <a:bodyPr/>
          <a:lstStyle/>
          <a:p>
            <a:pPr lvl="0"/>
            <a:fld id="{06F87E9A-0C7A-408B-83BF-C200F674FBCC}" type="slidenum">
              <a:rPr/>
              <a:t>15</a:t>
            </a:fld>
            <a:endParaRPr lang="en-US"/>
          </a:p>
        </p:txBody>
      </p:sp>
      <p:sp>
        <p:nvSpPr>
          <p:cNvPr id="2" name="Title 1">
            <a:extLst>
              <a:ext uri="{FF2B5EF4-FFF2-40B4-BE49-F238E27FC236}">
                <a16:creationId xmlns:a16="http://schemas.microsoft.com/office/drawing/2014/main" id="{7E58140C-EA7B-728D-C67D-016FDDA13799}"/>
              </a:ext>
            </a:extLst>
          </p:cNvPr>
          <p:cNvSpPr txBox="1">
            <a:spLocks noGrp="1"/>
          </p:cNvSpPr>
          <p:nvPr>
            <p:ph type="title" idx="4294967295"/>
          </p:nvPr>
        </p:nvSpPr>
        <p:spPr>
          <a:xfrm>
            <a:off x="0" y="97541"/>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CAAE14FE-464E-6004-E83D-8A69102078C6}"/>
              </a:ext>
            </a:extLst>
          </p:cNvPr>
          <p:cNvSpPr txBox="1"/>
          <p:nvPr/>
        </p:nvSpPr>
        <p:spPr>
          <a:xfrm>
            <a:off x="331595" y="1034979"/>
            <a:ext cx="9375113"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Fota Wildlife Park:</a:t>
            </a:r>
            <a:r>
              <a:rPr lang="en-US" sz="2400" dirty="0">
                <a:latin typeface="Times New Roman" panose="02020603050405020304" pitchFamily="18" charset="0"/>
                <a:cs typeface="Times New Roman" panose="02020603050405020304" pitchFamily="18" charset="0"/>
              </a:rPr>
              <a:t> Just 15 minutes from Cobh, this park features animals roaming freely across 30 mammal and 50 bird species, making it perfect for families.</a:t>
            </a:r>
          </a:p>
        </p:txBody>
      </p:sp>
      <p:pic>
        <p:nvPicPr>
          <p:cNvPr id="9218" name="Picture 2">
            <a:extLst>
              <a:ext uri="{FF2B5EF4-FFF2-40B4-BE49-F238E27FC236}">
                <a16:creationId xmlns:a16="http://schemas.microsoft.com/office/drawing/2014/main" id="{170BCB61-87D5-C20E-351D-2903C5206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777" y="2158930"/>
            <a:ext cx="6257069" cy="35116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9B448F17-9082-EFEB-9831-2A8AF46D3F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9362"/>
          <a:stretch>
            <a:fillRect/>
          </a:stretch>
        </p:blipFill>
        <p:spPr bwMode="auto">
          <a:xfrm>
            <a:off x="0" y="2158930"/>
            <a:ext cx="1911777" cy="20955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DE8C58CA-52A5-9C36-E924-82A7C00F7F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178"/>
          <a:stretch>
            <a:fillRect/>
          </a:stretch>
        </p:blipFill>
        <p:spPr bwMode="auto">
          <a:xfrm>
            <a:off x="8168845" y="2124996"/>
            <a:ext cx="1911779" cy="20955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1DD60139-747F-BF68-BEA6-3C455B6041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79"/>
          <a:stretch>
            <a:fillRect/>
          </a:stretch>
        </p:blipFill>
        <p:spPr bwMode="auto">
          <a:xfrm>
            <a:off x="8168845" y="4077730"/>
            <a:ext cx="1911780" cy="159282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a:extLst>
              <a:ext uri="{FF2B5EF4-FFF2-40B4-BE49-F238E27FC236}">
                <a16:creationId xmlns:a16="http://schemas.microsoft.com/office/drawing/2014/main" id="{9D9B03BA-B4CB-7D8C-70DA-9E39D78F03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455" t="31591" r="5724" b="-1"/>
          <a:stretch>
            <a:fillRect/>
          </a:stretch>
        </p:blipFill>
        <p:spPr bwMode="auto">
          <a:xfrm>
            <a:off x="-2" y="4254430"/>
            <a:ext cx="1911777" cy="143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24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16</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034979"/>
            <a:ext cx="9375113" cy="4524315"/>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Historic Titanic Sites:</a:t>
            </a:r>
            <a:r>
              <a:rPr lang="en-US" sz="2400" dirty="0">
                <a:latin typeface="Times New Roman" panose="02020603050405020304" pitchFamily="18" charset="0"/>
                <a:cs typeface="Times New Roman" panose="02020603050405020304" pitchFamily="18" charset="0"/>
              </a:rPr>
              <a:t> The Titanic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Experience Cobh is located in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original White Star Line Ticket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Office where the final 123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passengers boarded the ill-fated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ship.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museum features interactive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displays and audio-visual tours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telling the stories of those who departed from Cobh.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can also take the Titanic Trail, a guided walking tour through the historic streets and piers that remain unchanged since 1912.</a:t>
            </a:r>
          </a:p>
          <a:p>
            <a:pPr marL="342900" marR="0" lvl="0" indent="-342900">
              <a:spcBef>
                <a:spcPts val="0"/>
              </a:spcBef>
              <a:spcAft>
                <a:spcPts val="800"/>
              </a:spcAft>
              <a:buSzPts val="1000"/>
              <a:buFont typeface="Symbol" panose="05050102010706020507" pitchFamily="18" charset="2"/>
              <a:buChar char=""/>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8EE94E27-A193-5A5B-6216-41D80A56F9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65"/>
          <a:stretch>
            <a:fillRect/>
          </a:stretch>
        </p:blipFill>
        <p:spPr bwMode="auto">
          <a:xfrm>
            <a:off x="5325035" y="1034978"/>
            <a:ext cx="4755589" cy="29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97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3AA714D-6543-7C12-F756-BDF67D5F2CA0}"/>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D32E968-1D59-6028-D633-8B6F6BC8B5E6}"/>
              </a:ext>
            </a:extLst>
          </p:cNvPr>
          <p:cNvSpPr>
            <a:spLocks noGrp="1"/>
          </p:cNvSpPr>
          <p:nvPr>
            <p:ph type="sldNum" sz="quarter" idx="12"/>
          </p:nvPr>
        </p:nvSpPr>
        <p:spPr/>
        <p:txBody>
          <a:bodyPr/>
          <a:lstStyle/>
          <a:p>
            <a:pPr lvl="0"/>
            <a:fld id="{06F87E9A-0C7A-408B-83BF-C200F674FBCC}" type="slidenum">
              <a:rPr/>
              <a:t>17</a:t>
            </a:fld>
            <a:endParaRPr lang="en-US"/>
          </a:p>
        </p:txBody>
      </p:sp>
      <p:sp>
        <p:nvSpPr>
          <p:cNvPr id="2" name="Title 1">
            <a:extLst>
              <a:ext uri="{FF2B5EF4-FFF2-40B4-BE49-F238E27FC236}">
                <a16:creationId xmlns:a16="http://schemas.microsoft.com/office/drawing/2014/main" id="{A724B139-6884-0269-5A70-8C7D03873B90}"/>
              </a:ext>
            </a:extLst>
          </p:cNvPr>
          <p:cNvSpPr txBox="1">
            <a:spLocks noGrp="1"/>
          </p:cNvSpPr>
          <p:nvPr>
            <p:ph type="title" idx="4294967295"/>
          </p:nvPr>
        </p:nvSpPr>
        <p:spPr>
          <a:xfrm>
            <a:off x="-1" y="0"/>
            <a:ext cx="10080625" cy="1290918"/>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3889A738-4409-F664-0772-BDE0B4715C41}"/>
              </a:ext>
            </a:extLst>
          </p:cNvPr>
          <p:cNvSpPr txBox="1"/>
          <p:nvPr/>
        </p:nvSpPr>
        <p:spPr>
          <a:xfrm>
            <a:off x="5400891" y="1142555"/>
            <a:ext cx="4305818" cy="3046988"/>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Cobh Heritage Centre:</a:t>
            </a:r>
            <a:r>
              <a:rPr lang="en-US" sz="2400" dirty="0">
                <a:latin typeface="Times New Roman" panose="02020603050405020304" pitchFamily="18" charset="0"/>
                <a:cs typeface="Times New Roman" panose="02020603050405020304" pitchFamily="18" charset="0"/>
              </a:rPr>
              <a:t> Located in a restored Victorian railway station, this museum explores Ireland's maritime and emigration history, including the stories of convicts transported to Australia and Irish emigrants.</a:t>
            </a:r>
          </a:p>
        </p:txBody>
      </p:sp>
      <p:pic>
        <p:nvPicPr>
          <p:cNvPr id="8194" name="Picture 2">
            <a:extLst>
              <a:ext uri="{FF2B5EF4-FFF2-40B4-BE49-F238E27FC236}">
                <a16:creationId xmlns:a16="http://schemas.microsoft.com/office/drawing/2014/main" id="{03EB6873-4CD0-B640-43C5-B7285BE9A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553"/>
            <a:ext cx="5400890" cy="360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1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136525"/>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3">
            <a:extLst>
              <a:ext uri="{FF2B5EF4-FFF2-40B4-BE49-F238E27FC236}">
                <a16:creationId xmlns:a16="http://schemas.microsoft.com/office/drawing/2014/main" id="{F4051895-C939-DB6C-35A8-17166AA4FE12}"/>
              </a:ext>
            </a:extLst>
          </p:cNvPr>
          <p:cNvSpPr>
            <a:spLocks noChangeArrowheads="1"/>
          </p:cNvSpPr>
          <p:nvPr/>
        </p:nvSpPr>
        <p:spPr bwMode="auto">
          <a:xfrm rot="10800000" flipV="1">
            <a:off x="457554" y="1051086"/>
            <a:ext cx="9165516"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Cork has earned its reputation as the food capital of Ireland, offering everything from traditional Irish fare to cutting-edge modern cuisine. Here's what makes the local dining scene special: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Traditional Irish Dishes: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Cork's culinary heritage includes hearty staples like the full Irish breakfast, featuring sausages, black and white pudding, bacon, eggs, baked beans, and grilled tomatoes.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Don't miss spiced beef, a traditional Cork specialty, or sample dishes featuring colcannon (mashed potatoes with cabbage or kale).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Irish brown bread, made with wheat and bran flour, is commonly served alongside soups and is best enjoyed slathered with butter.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34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1834D374-5B6E-6F44-4389-E0C8F8751D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FC48DB-AC19-B632-22EF-5EA78F05F0BB}"/>
              </a:ext>
            </a:extLst>
          </p:cNvPr>
          <p:cNvSpPr txBox="1"/>
          <p:nvPr/>
        </p:nvSpPr>
        <p:spPr>
          <a:xfrm>
            <a:off x="0" y="136525"/>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372E3947-5010-5EF3-B51E-09D71DB89CBA}"/>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3">
            <a:extLst>
              <a:ext uri="{FF2B5EF4-FFF2-40B4-BE49-F238E27FC236}">
                <a16:creationId xmlns:a16="http://schemas.microsoft.com/office/drawing/2014/main" id="{7AEE4263-FDC5-D58F-ABCD-9E4A3EA339E6}"/>
              </a:ext>
            </a:extLst>
          </p:cNvPr>
          <p:cNvSpPr>
            <a:spLocks noChangeArrowheads="1"/>
          </p:cNvSpPr>
          <p:nvPr/>
        </p:nvSpPr>
        <p:spPr bwMode="auto">
          <a:xfrm rot="10800000" flipV="1">
            <a:off x="457554" y="945144"/>
            <a:ext cx="916551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English Market:</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Dating back to 1788, the English Market is one of Europe's oldest covered markets and the heart of Cork's food scene. Here you'll find exceptional local produce, artisan cheeses, fresh seafood, and traditional meats. The Farmgate Café, perched on a balcony overlooking the market, specializes in traditional seasonal foods.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Local Specialties:</a:t>
            </a:r>
            <a:r>
              <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Cork excels in artisan products—look for locally smoked wild salmon from smokeries like Woodcock Smokery, farmhouse cheeses from producers like Toons Bridge Dairy (which makes Italian-style mozzarella and burrata using local milk), and award-winning black pudding. Fresh seafood features prominently, with oysters, monkfish, and seafood chowder appearing on many menus.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454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000921" y="1050229"/>
            <a:ext cx="5529431" cy="4620321"/>
          </a:xfrm>
        </p:spPr>
        <p:txBody>
          <a:bodyPr>
            <a:normAutofit lnSpcReduction="10000"/>
          </a:bodyPr>
          <a:lstStyle/>
          <a:p>
            <a:pPr algn="l">
              <a:lnSpc>
                <a:spcPct val="100000"/>
              </a:lnSpc>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lnSpc>
                <a:spcPct val="100000"/>
              </a:lnSpc>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lnSpc>
                <a:spcPct val="100000"/>
              </a:lnSpc>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Money</a:t>
            </a:r>
          </a:p>
          <a:p>
            <a:pPr algn="l">
              <a:lnSpc>
                <a:spcPct val="100000"/>
              </a:lnSpc>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Exchanging Money</a:t>
            </a:r>
          </a:p>
          <a:p>
            <a:pPr algn="l">
              <a:lnSpc>
                <a:spcPct val="100000"/>
              </a:lnSpc>
              <a:buFont typeface="Wingdings" panose="05000000000000000000" pitchFamily="2" charset="2"/>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Cork</a:t>
            </a:r>
          </a:p>
          <a:p>
            <a:pPr algn="l">
              <a:lnSpc>
                <a:spcPct val="100000"/>
              </a:lnSpc>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Maps</a:t>
            </a:r>
          </a:p>
          <a:p>
            <a:pPr algn="l">
              <a:lnSpc>
                <a:spcPct val="100000"/>
              </a:lnSpc>
              <a:buFont typeface="Wingdings" panose="05000000000000000000" pitchFamily="2" charset="2"/>
              <a:buChar char=""/>
            </a:pPr>
            <a:r>
              <a:rPr lang="en-US" sz="2200" b="1" dirty="0">
                <a:solidFill>
                  <a:schemeClr val="tx1"/>
                </a:solidFill>
                <a:latin typeface="Times New Roman" panose="02020603050405020304" pitchFamily="18" charset="0"/>
                <a:cs typeface="Times New Roman" panose="02020603050405020304" pitchFamily="18" charset="0"/>
              </a:rPr>
              <a:t>Transportation </a:t>
            </a:r>
          </a:p>
          <a:p>
            <a:pPr algn="l">
              <a:lnSpc>
                <a:spcPct val="100000"/>
              </a:lnSpc>
              <a:buFont typeface="Wingdings" panose="05000000000000000000" pitchFamily="2" charset="2"/>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200" b="1" kern="100" dirty="0">
              <a:latin typeface="Times New Roman" panose="02020603050405020304" pitchFamily="18" charset="0"/>
              <a:ea typeface="Aptos" panose="020B0004020202020204" pitchFamily="34" charset="0"/>
              <a:cs typeface="Times New Roman" panose="02020603050405020304" pitchFamily="18" charset="0"/>
            </a:endParaRPr>
          </a:p>
          <a:p>
            <a:pPr algn="l">
              <a:lnSpc>
                <a:spcPct val="100000"/>
              </a:lnSpc>
              <a:buFont typeface="Wingdings" panose="05000000000000000000" pitchFamily="2" charset="2"/>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lnSpc>
                <a:spcPct val="100000"/>
              </a:lnSpc>
              <a:buFont typeface="Wingdings" panose="05000000000000000000" pitchFamily="2" charset="2"/>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lnSpc>
                <a:spcPct val="100000"/>
              </a:lnSpc>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C9CA6EA-6792-AD04-76DA-BBE58AE495F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3821BC-1EF2-C924-7C9B-B95DC43DDA59}"/>
              </a:ext>
            </a:extLst>
          </p:cNvPr>
          <p:cNvSpPr txBox="1"/>
          <p:nvPr/>
        </p:nvSpPr>
        <p:spPr>
          <a:xfrm>
            <a:off x="0" y="136525"/>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97A0A0B2-B746-632C-4A00-94EB8520758C}"/>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3">
            <a:extLst>
              <a:ext uri="{FF2B5EF4-FFF2-40B4-BE49-F238E27FC236}">
                <a16:creationId xmlns:a16="http://schemas.microsoft.com/office/drawing/2014/main" id="{D4944E6E-3680-966D-CC81-1E379E820122}"/>
              </a:ext>
            </a:extLst>
          </p:cNvPr>
          <p:cNvSpPr>
            <a:spLocks noChangeArrowheads="1"/>
          </p:cNvSpPr>
          <p:nvPr/>
        </p:nvSpPr>
        <p:spPr bwMode="auto">
          <a:xfrm rot="10800000" flipV="1">
            <a:off x="457554" y="1009710"/>
            <a:ext cx="916551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defTabSz="914400" eaLnBrk="0" fontAlgn="base" hangingPunct="0">
              <a:spcBef>
                <a:spcPct val="0"/>
              </a:spcBef>
              <a:spcAft>
                <a:spcPct val="0"/>
              </a:spcAft>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Where to Eat:</a:t>
            </a:r>
            <a:r>
              <a:rPr lang="en-US" altLang="en-US" sz="2400" dirty="0">
                <a:latin typeface="Times New Roman" panose="02020603050405020304" pitchFamily="18" charset="0"/>
                <a:cs typeface="Times New Roman" panose="02020603050405020304" pitchFamily="18" charset="0"/>
              </a:rPr>
              <a:t> For fine dining, Ichigo </a:t>
            </a:r>
            <a:r>
              <a:rPr lang="en-US" altLang="en-US" sz="2400" dirty="0" err="1">
                <a:latin typeface="Times New Roman" panose="02020603050405020304" pitchFamily="18" charset="0"/>
                <a:cs typeface="Times New Roman" panose="02020603050405020304" pitchFamily="18" charset="0"/>
              </a:rPr>
              <a:t>Ichie</a:t>
            </a:r>
            <a:r>
              <a:rPr lang="en-US" altLang="en-US" sz="2400" dirty="0">
                <a:latin typeface="Times New Roman" panose="02020603050405020304" pitchFamily="18" charset="0"/>
                <a:cs typeface="Times New Roman" panose="02020603050405020304" pitchFamily="18" charset="0"/>
              </a:rPr>
              <a:t> offers Michelin-starred Japanese cuisine with tasting menus starting around €120. Market Lane sources meat from the English Market and brews its own beer. Goldie specializes in fresh seafood, while Café Paradiso is celebrated as one of Europe's best vegetarian restaurants. For casual dining, try Nash 19 for breakfast and lunch, or the Good Day Deli at Nano Nagle Place.</a:t>
            </a:r>
          </a:p>
          <a:p>
            <a:pPr marL="342900" lvl="0" indent="-342900" defTabSz="914400" eaLnBrk="0" fontAlgn="base" hangingPunct="0">
              <a:spcBef>
                <a:spcPct val="0"/>
              </a:spcBef>
              <a:spcAft>
                <a:spcPct val="0"/>
              </a:spcAft>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Drinks:</a:t>
            </a:r>
            <a:r>
              <a:rPr lang="en-US" altLang="en-US" sz="2400" dirty="0">
                <a:latin typeface="Times New Roman" panose="02020603050405020304" pitchFamily="18" charset="0"/>
                <a:cs typeface="Times New Roman" panose="02020603050405020304" pitchFamily="18" charset="0"/>
              </a:rPr>
              <a:t> While Guinness dominates elsewhere in Ireland, Cork proudly favors its own stouts—Murphy's and Beamish. The city also boasts a thriving craft beer scene with microbreweries like Franciscan Well, Elbow Lane, and Eight Degrees Brewing Company offering tours and tastings.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0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1/21/2026</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21</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4786760"/>
          </a:xfrm>
          <a:prstGeom prst="rect">
            <a:avLst/>
          </a:prstGeom>
          <a:noFill/>
        </p:spPr>
        <p:txBody>
          <a:bodyPr wrap="square">
            <a:spAutoFit/>
          </a:bodyPr>
          <a:lstStyle/>
          <a:p>
            <a:pPr marL="342900" indent="-342900">
              <a:lnSpc>
                <a:spcPct val="115000"/>
              </a:lnSpc>
              <a:spcAft>
                <a:spcPts val="800"/>
              </a:spcAft>
              <a:buSzPct val="100000"/>
              <a:buFont typeface="Symbol" panose="05050102010706020507" pitchFamily="18" charset="2"/>
              <a:buChar char=""/>
              <a:tabLst>
                <a:tab pos="457200" algn="l"/>
              </a:tabLst>
            </a:pPr>
            <a:r>
              <a:rPr lang="en-US" altLang="en-US" sz="2200" b="1" dirty="0">
                <a:latin typeface="Times New Roman" panose="02020603050405020304" pitchFamily="18" charset="0"/>
                <a:cs typeface="Times New Roman" panose="02020603050405020304" pitchFamily="18" charset="0"/>
              </a:rPr>
              <a:t>Practical Tips:</a:t>
            </a:r>
            <a:r>
              <a:rPr lang="en-US" altLang="en-US" sz="2200" dirty="0">
                <a:latin typeface="Times New Roman" panose="02020603050405020304" pitchFamily="18" charset="0"/>
                <a:cs typeface="Times New Roman" panose="02020603050405020304" pitchFamily="18" charset="0"/>
              </a:rPr>
              <a:t> Farmers' markets operate throughout the week, with the Saturday Cornmarket Street market being particularly popular. Most restaurants accept cards, though having cash for smaller establishments is wise. The city's compact size makes it easy to explore multiple dining spots on foot.</a:t>
            </a:r>
          </a:p>
          <a:p>
            <a:pPr marL="342900" marR="0" lvl="0" indent="-342900">
              <a:lnSpc>
                <a:spcPct val="115000"/>
              </a:lnSpc>
              <a:spcBef>
                <a:spcPts val="0"/>
              </a:spcBef>
              <a:spcAft>
                <a:spcPts val="800"/>
              </a:spcAft>
              <a:buSzPct val="100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Time to visit attractions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Most of the major sites can be visited in 1-2 hours, but give yourself extra time if you want to see it all.</a:t>
            </a:r>
          </a:p>
          <a:p>
            <a:pPr marL="342900" marR="0" lvl="0" indent="-342900">
              <a:lnSpc>
                <a:spcPct val="115000"/>
              </a:lnSpc>
              <a:spcBef>
                <a:spcPts val="0"/>
              </a:spcBef>
              <a:spcAft>
                <a:spcPts val="800"/>
              </a:spcAft>
              <a:buSzPct val="100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Booking excursions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Cruise lines offer packages, but you’ll find better value booking independently through reputable tour companies.</a:t>
            </a:r>
          </a:p>
          <a:p>
            <a:pPr marL="342900" marR="0" lvl="0" indent="-342900">
              <a:lnSpc>
                <a:spcPct val="115000"/>
              </a:lnSpc>
              <a:spcBef>
                <a:spcPts val="0"/>
              </a:spcBef>
              <a:spcAft>
                <a:spcPts val="800"/>
              </a:spcAft>
              <a:buSzPct val="100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Safety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kern="100" dirty="0">
                <a:latin typeface="Times New Roman" panose="02020603050405020304" pitchFamily="18" charset="0"/>
                <a:ea typeface="Aptos" panose="020B0004020202020204" pitchFamily="34" charset="0"/>
                <a:cs typeface="Times New Roman" panose="02020603050405020304" pitchFamily="18" charset="0"/>
              </a:rPr>
              <a:t>Cork</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generally safe, but watch out for pickpockets in crowded tourist areas.</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148620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2162432"/>
            <a:ext cx="10080625" cy="3173156"/>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000" dirty="0"/>
              <a:t>Le Havre</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372914"/>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A06411D-3CA2-D2A6-903B-CC7CFCA1E6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7" b="11160"/>
          <a:stretch/>
        </p:blipFill>
        <p:spPr bwMode="auto">
          <a:xfrm>
            <a:off x="6361889" y="-1"/>
            <a:ext cx="3718736" cy="25396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reeform: Shape 1">
            <a:extLst>
              <a:ext uri="{FF2B5EF4-FFF2-40B4-BE49-F238E27FC236}">
                <a16:creationId xmlns:a16="http://schemas.microsoft.com/office/drawing/2014/main" id="{4C793CDA-508D-A0D3-986B-3DE5B63351BC}"/>
              </a:ext>
            </a:extLst>
          </p:cNvPr>
          <p:cNvSpPr/>
          <p:nvPr/>
        </p:nvSpPr>
        <p:spPr>
          <a:xfrm>
            <a:off x="0" y="-142560"/>
            <a:ext cx="6361889"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9" y="1197204"/>
            <a:ext cx="9975116" cy="42782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Ireland uses the Euro (€) as its official currency.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As of January 2026, the exchange rate between </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the Euro and the U.S. Dollar (USD) is about</a:t>
            </a:r>
            <a:br>
              <a:rPr lang="en-US" sz="2400" kern="100" dirty="0">
                <a:latin typeface="Times New Roman" panose="02020603050405020304" pitchFamily="18" charset="0"/>
                <a:ea typeface="Aptos" panose="020B0004020202020204" pitchFamily="34" charset="0"/>
                <a:cs typeface="Times New Roman" panose="02020603050405020304" pitchFamily="18" charset="0"/>
              </a:rPr>
            </a:b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latin typeface="Times New Roman" panose="02020603050405020304" pitchFamily="18" charset="0"/>
                <a:ea typeface="Aptos" panose="020B0004020202020204" pitchFamily="34" charset="0"/>
                <a:cs typeface="Times New Roman" panose="02020603050405020304" pitchFamily="18" charset="0"/>
              </a:rPr>
              <a:t>1 EUR = </a:t>
            </a:r>
            <a:r>
              <a:rPr lang="en-US" sz="2400" dirty="0"/>
              <a:t>$1.17 </a:t>
            </a:r>
            <a:r>
              <a:rPr lang="en-US" sz="2400" b="1" kern="100" dirty="0">
                <a:latin typeface="Times New Roman" panose="02020603050405020304" pitchFamily="18" charset="0"/>
                <a:ea typeface="Aptos" panose="020B0004020202020204" pitchFamily="34" charset="0"/>
                <a:cs typeface="Times New Roman" panose="02020603050405020304" pitchFamily="18" charset="0"/>
              </a:rPr>
              <a:t> USD. </a:t>
            </a:r>
          </a:p>
          <a:p>
            <a:pPr marL="283544" indent="-283544">
              <a:spcAft>
                <a:spcPts val="66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Ireland actually does use the Euro (€) as its official currency. </a:t>
            </a:r>
          </a:p>
          <a:p>
            <a:pPr marL="283544" indent="-283544">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When exchanging money, it’s best to avoid doing so at the port  exchange kiosks, as they tend to have higher fees and less favorable rates. </a:t>
            </a:r>
          </a:p>
          <a:p>
            <a:pPr marL="283544" indent="-283544">
              <a:spcAft>
                <a:spcPts val="662"/>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Instead, consider using ATMs to withdraw Euros directly, as they often offer better rates. Additionally, credit and debit cards are widely accepted throughout Alicante, though having some cash on hand is always a good idea for smaller purchases or tips.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87337"/>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Cork</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73336" y="1183341"/>
            <a:ext cx="9100970" cy="4199872"/>
          </a:xfrm>
        </p:spPr>
        <p:txBody>
          <a:bodyPr vert="horz"/>
          <a:lstStyle/>
          <a:p>
            <a:pPr marL="401638" indent="-401638">
              <a:lnSpc>
                <a:spcPct val="115000"/>
              </a:lnSpc>
              <a:spcBef>
                <a:spcPts val="0"/>
              </a:spcBef>
              <a:spcAft>
                <a:spcPts val="800"/>
              </a:spcAft>
            </a:pPr>
            <a:r>
              <a:rPr lang="en-US" sz="2400" dirty="0">
                <a:latin typeface="Times New Roman" panose="02020603050405020304" pitchFamily="18" charset="0"/>
                <a:cs typeface="Times New Roman" panose="02020603050405020304" pitchFamily="18" charset="0"/>
              </a:rPr>
              <a:t>Cork, Ireland's second-largest city, was founded as a monastery by Saint Finbarr in the 6th century. </a:t>
            </a:r>
          </a:p>
          <a:p>
            <a:pPr marL="401638" indent="-401638">
              <a:lnSpc>
                <a:spcPct val="115000"/>
              </a:lnSpc>
              <a:spcBef>
                <a:spcPts val="0"/>
              </a:spcBef>
              <a:spcAft>
                <a:spcPts val="800"/>
              </a:spcAft>
            </a:pPr>
            <a:r>
              <a:rPr lang="en-US" sz="2400" dirty="0">
                <a:latin typeface="Times New Roman" panose="02020603050405020304" pitchFamily="18" charset="0"/>
                <a:cs typeface="Times New Roman" panose="02020603050405020304" pitchFamily="18" charset="0"/>
              </a:rPr>
              <a:t>Vikings established a settlement there in the 9th century, which later became a significant Norman stronghold. </a:t>
            </a:r>
          </a:p>
          <a:p>
            <a:pPr marL="401638" indent="-401638">
              <a:lnSpc>
                <a:spcPct val="115000"/>
              </a:lnSpc>
              <a:spcBef>
                <a:spcPts val="0"/>
              </a:spcBef>
              <a:spcAft>
                <a:spcPts val="800"/>
              </a:spcAft>
            </a:pPr>
            <a:r>
              <a:rPr lang="en-US" sz="2400" dirty="0">
                <a:latin typeface="Times New Roman" panose="02020603050405020304" pitchFamily="18" charset="0"/>
                <a:cs typeface="Times New Roman" panose="02020603050405020304" pitchFamily="18" charset="0"/>
              </a:rPr>
              <a:t>The city earned the nickname "Rebel Cork" for its resistance during Ireland's independence struggle. </a:t>
            </a:r>
          </a:p>
          <a:p>
            <a:pPr marL="401638" indent="-401638">
              <a:lnSpc>
                <a:spcPct val="115000"/>
              </a:lnSpc>
              <a:spcBef>
                <a:spcPts val="0"/>
              </a:spcBef>
              <a:spcAft>
                <a:spcPts val="800"/>
              </a:spcAft>
            </a:pPr>
            <a:r>
              <a:rPr lang="en-US" sz="2400" dirty="0">
                <a:latin typeface="Times New Roman" panose="02020603050405020304" pitchFamily="18" charset="0"/>
                <a:cs typeface="Times New Roman" panose="02020603050405020304" pitchFamily="18" charset="0"/>
              </a:rPr>
              <a:t>Built on marshland where the River Lee splits into channels, Cork developed into a major port city and remains an important cultural and economic center in southern Ireland today.</a:t>
            </a:r>
            <a:endParaRPr 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7</a:t>
            </a:fld>
            <a:endParaRPr lang="en-US"/>
          </a:p>
        </p:txBody>
      </p:sp>
      <p:pic>
        <p:nvPicPr>
          <p:cNvPr id="4" name="Picture 3">
            <a:extLst>
              <a:ext uri="{FF2B5EF4-FFF2-40B4-BE49-F238E27FC236}">
                <a16:creationId xmlns:a16="http://schemas.microsoft.com/office/drawing/2014/main" id="{43419616-3DEE-21D4-FFE6-382410D83ECC}"/>
              </a:ext>
            </a:extLst>
          </p:cNvPr>
          <p:cNvPicPr>
            <a:picLocks noChangeAspect="1"/>
          </p:cNvPicPr>
          <p:nvPr/>
        </p:nvPicPr>
        <p:blipFill>
          <a:blip r:embed="rId3">
            <a:extLst>
              <a:ext uri="{28A0092B-C50C-407E-A947-70E740481C1C}">
                <a14:useLocalDpi xmlns:a14="http://schemas.microsoft.com/office/drawing/2010/main" val="0"/>
              </a:ext>
            </a:extLst>
          </a:blip>
          <a:srcRect l="32029" b="20495"/>
          <a:stretch>
            <a:fillRect/>
          </a:stretch>
        </p:blipFill>
        <p:spPr>
          <a:xfrm>
            <a:off x="0" y="0"/>
            <a:ext cx="10080624" cy="5670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784DA32B-10BF-539A-7BCD-14CEBFC9B8CC}"/>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8389802-F520-E2ED-E0D0-0910429480BC}"/>
              </a:ext>
            </a:extLst>
          </p:cNvPr>
          <p:cNvSpPr>
            <a:spLocks noGrp="1"/>
          </p:cNvSpPr>
          <p:nvPr>
            <p:ph type="sldNum" sz="quarter" idx="12"/>
          </p:nvPr>
        </p:nvSpPr>
        <p:spPr/>
        <p:txBody>
          <a:bodyPr/>
          <a:lstStyle/>
          <a:p>
            <a:pPr lvl="0"/>
            <a:fld id="{2A6BFD85-4870-4D28-95E8-EB6D313F6BEA}" type="slidenum">
              <a:rPr/>
              <a:t>8</a:t>
            </a:fld>
            <a:endParaRPr lang="en-US"/>
          </a:p>
        </p:txBody>
      </p:sp>
      <p:pic>
        <p:nvPicPr>
          <p:cNvPr id="3" name="Picture 2">
            <a:extLst>
              <a:ext uri="{FF2B5EF4-FFF2-40B4-BE49-F238E27FC236}">
                <a16:creationId xmlns:a16="http://schemas.microsoft.com/office/drawing/2014/main" id="{13677466-1297-8B35-7D6E-18A05CA8473F}"/>
              </a:ext>
            </a:extLst>
          </p:cNvPr>
          <p:cNvPicPr>
            <a:picLocks noChangeAspect="1"/>
          </p:cNvPicPr>
          <p:nvPr/>
        </p:nvPicPr>
        <p:blipFill>
          <a:blip r:embed="rId3">
            <a:extLst>
              <a:ext uri="{28A0092B-C50C-407E-A947-70E740481C1C}">
                <a14:useLocalDpi xmlns:a14="http://schemas.microsoft.com/office/drawing/2010/main" val="0"/>
              </a:ext>
            </a:extLst>
          </a:blip>
          <a:srcRect l="6717" r="7645"/>
          <a:stretch>
            <a:fillRect/>
          </a:stretch>
        </p:blipFill>
        <p:spPr>
          <a:xfrm>
            <a:off x="0" y="0"/>
            <a:ext cx="10080625" cy="5670550"/>
          </a:xfrm>
          <a:prstGeom prst="rect">
            <a:avLst/>
          </a:prstGeom>
        </p:spPr>
      </p:pic>
    </p:spTree>
    <p:extLst>
      <p:ext uri="{BB962C8B-B14F-4D97-AF65-F5344CB8AC3E}">
        <p14:creationId xmlns:p14="http://schemas.microsoft.com/office/powerpoint/2010/main" val="173408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4239F2D0-75BA-A550-101D-CF71B826F550}"/>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1CE786E-55F0-2C75-6EA5-EFDA8BA3A309}"/>
              </a:ext>
            </a:extLst>
          </p:cNvPr>
          <p:cNvSpPr>
            <a:spLocks noGrp="1"/>
          </p:cNvSpPr>
          <p:nvPr>
            <p:ph type="sldNum" sz="quarter" idx="12"/>
          </p:nvPr>
        </p:nvSpPr>
        <p:spPr/>
        <p:txBody>
          <a:bodyPr/>
          <a:lstStyle/>
          <a:p>
            <a:pPr lvl="0"/>
            <a:fld id="{2A6BFD85-4870-4D28-95E8-EB6D313F6BEA}" type="slidenum">
              <a:rPr/>
              <a:t>9</a:t>
            </a:fld>
            <a:endParaRPr lang="en-US"/>
          </a:p>
        </p:txBody>
      </p:sp>
      <p:pic>
        <p:nvPicPr>
          <p:cNvPr id="4" name="Picture 3">
            <a:extLst>
              <a:ext uri="{FF2B5EF4-FFF2-40B4-BE49-F238E27FC236}">
                <a16:creationId xmlns:a16="http://schemas.microsoft.com/office/drawing/2014/main" id="{F75DCE37-4309-89E3-973E-25D9152D1F74}"/>
              </a:ext>
            </a:extLst>
          </p:cNvPr>
          <p:cNvPicPr>
            <a:picLocks noChangeAspect="1"/>
          </p:cNvPicPr>
          <p:nvPr/>
        </p:nvPicPr>
        <p:blipFill>
          <a:blip r:embed="rId3">
            <a:extLst>
              <a:ext uri="{28A0092B-C50C-407E-A947-70E740481C1C}">
                <a14:useLocalDpi xmlns:a14="http://schemas.microsoft.com/office/drawing/2010/main" val="0"/>
              </a:ext>
            </a:extLst>
          </a:blip>
          <a:srcRect l="17341" t="1918" r="5158"/>
          <a:stretch>
            <a:fillRect/>
          </a:stretch>
        </p:blipFill>
        <p:spPr>
          <a:xfrm>
            <a:off x="0" y="0"/>
            <a:ext cx="10080625" cy="5670550"/>
          </a:xfrm>
          <a:prstGeom prst="rect">
            <a:avLst/>
          </a:prstGeom>
        </p:spPr>
      </p:pic>
    </p:spTree>
    <p:extLst>
      <p:ext uri="{BB962C8B-B14F-4D97-AF65-F5344CB8AC3E}">
        <p14:creationId xmlns:p14="http://schemas.microsoft.com/office/powerpoint/2010/main" val="238550009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920</TotalTime>
  <Words>1663</Words>
  <Application>Microsoft Office PowerPoint</Application>
  <PresentationFormat>Custom</PresentationFormat>
  <Paragraphs>124</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Alef</vt:lpstr>
      <vt:lpstr>Arial</vt:lpstr>
      <vt:lpstr>Calibri</vt:lpstr>
      <vt:lpstr>Calibri Light</vt:lpstr>
      <vt:lpstr>Liberation Sans</vt:lpstr>
      <vt:lpstr>Symbol</vt:lpstr>
      <vt:lpstr>Times New Roman</vt:lpstr>
      <vt:lpstr>Wingdings</vt:lpstr>
      <vt:lpstr>Office 2013 - 2022 Theme</vt:lpstr>
      <vt:lpstr>Ringaskiddy (Cork), Ireland Port Guide Presented by Marc Silver</vt:lpstr>
      <vt:lpstr>What I Will Cover</vt:lpstr>
      <vt:lpstr>My Port Philosophy</vt:lpstr>
      <vt:lpstr>PowerPoint Presentation</vt:lpstr>
      <vt:lpstr>PowerPoint Presentation</vt:lpstr>
      <vt:lpstr>A Brief History of Cork</vt:lpstr>
      <vt:lpstr>PowerPoint Presentation</vt:lpstr>
      <vt:lpstr>PowerPoint Presentation</vt:lpstr>
      <vt:lpstr>PowerPoint Presentation</vt:lpstr>
      <vt:lpstr>Transportation </vt:lpstr>
      <vt:lpstr>Transportation </vt:lpstr>
      <vt:lpstr> Top Attractions &amp; Points of Interest </vt:lpstr>
      <vt:lpstr> Top Attractions &amp; Points of Interest </vt:lpstr>
      <vt:lpstr> Top Attractions &amp; Points of Interest </vt:lpstr>
      <vt:lpstr> Top Attractions &amp; Points of Interest </vt:lpstr>
      <vt:lpstr> Top Attractions &amp; Points of Interest </vt:lpstr>
      <vt:lpstr> Top Attractions &amp; Points of Interest </vt:lpstr>
      <vt:lpstr>PowerPoint Presentation</vt:lpstr>
      <vt:lpstr>PowerPoint Presentation</vt:lpstr>
      <vt:lpstr>PowerPoint Presentation</vt:lpstr>
      <vt:lpstr>Important Tips &amp; Practical Advice</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127</cp:revision>
  <dcterms:created xsi:type="dcterms:W3CDTF">2023-03-25T21:24:27Z</dcterms:created>
  <dcterms:modified xsi:type="dcterms:W3CDTF">2026-01-21T17:18:22Z</dcterms:modified>
</cp:coreProperties>
</file>