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handoutMasterIdLst>
    <p:handoutMasterId r:id="rId20"/>
  </p:handoutMasterIdLst>
  <p:sldIdLst>
    <p:sldId id="256" r:id="rId2"/>
    <p:sldId id="282" r:id="rId3"/>
    <p:sldId id="257" r:id="rId4"/>
    <p:sldId id="274" r:id="rId5"/>
    <p:sldId id="258" r:id="rId6"/>
    <p:sldId id="279" r:id="rId7"/>
    <p:sldId id="276" r:id="rId8"/>
    <p:sldId id="260" r:id="rId9"/>
    <p:sldId id="283" r:id="rId10"/>
    <p:sldId id="261" r:id="rId11"/>
    <p:sldId id="265" r:id="rId12"/>
    <p:sldId id="284" r:id="rId13"/>
    <p:sldId id="285" r:id="rId14"/>
    <p:sldId id="286" r:id="rId15"/>
    <p:sldId id="275" r:id="rId16"/>
    <p:sldId id="271" r:id="rId17"/>
    <p:sldId id="272" r:id="rId18"/>
  </p:sldIdLst>
  <p:sldSz cx="10080625" cy="5670550"/>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71" d="100"/>
          <a:sy n="71" d="100"/>
        </p:scale>
        <p:origin x="37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278E4-8A40-5CC4-CE99-AA7138BB179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B504ED-F849-2C40-A224-F785710F7622}"/>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12</a:t>
            </a:fld>
            <a:endParaRPr lang="en-US"/>
          </a:p>
        </p:txBody>
      </p:sp>
      <p:sp>
        <p:nvSpPr>
          <p:cNvPr id="2" name="Slide Image Placeholder 1">
            <a:extLst>
              <a:ext uri="{FF2B5EF4-FFF2-40B4-BE49-F238E27FC236}">
                <a16:creationId xmlns:a16="http://schemas.microsoft.com/office/drawing/2014/main" id="{C54D3A99-B012-CB27-9616-7AE683D1CBFA}"/>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7DEC652-ABD7-EF08-F20A-8B5AE1F8EDB1}"/>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566104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07299-F062-1E38-D655-190E48FA0FC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0788AAF-4EF8-76F6-52CB-388D361C4A98}"/>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13</a:t>
            </a:fld>
            <a:endParaRPr lang="en-US"/>
          </a:p>
        </p:txBody>
      </p:sp>
      <p:sp>
        <p:nvSpPr>
          <p:cNvPr id="2" name="Slide Image Placeholder 1">
            <a:extLst>
              <a:ext uri="{FF2B5EF4-FFF2-40B4-BE49-F238E27FC236}">
                <a16:creationId xmlns:a16="http://schemas.microsoft.com/office/drawing/2014/main" id="{9B736312-07F1-FEA0-F7BB-4D1D686A622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5899B2F-7965-78B6-F926-C6F72C910BE0}"/>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487610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C1EEE-C0FB-EF4D-2856-292FFE45232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CBF2D12-9291-F3DC-1470-A8BE9C8BB8BB}"/>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65663DDF-88C2-A0DF-B16A-EFC167DC7C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1184868-EAE0-A631-5D4D-D7AFC51C8725}"/>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20832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15</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16</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17</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6</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87575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838CE-D3B4-376C-7B3E-11101150098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71637FE-25FE-9E8C-FB19-137DC181DC04}"/>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3DBA407B-6947-4F0F-6FFA-91CD60E085BE}"/>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A1048E6-242B-A188-D0D7-77DD03544E3A}"/>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62761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11</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329718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184157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4101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69688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59029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23379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93501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301894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1659887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19295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158389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963781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422536"/>
            <a:ext cx="6011863" cy="2197525"/>
          </a:xfrm>
        </p:spPr>
        <p:txBody>
          <a:bodyPr vert="horz" wrap="square">
            <a:spAutoFit/>
          </a:bodyPr>
          <a:lstStyle/>
          <a:p>
            <a:pPr algn="ctr"/>
            <a:r>
              <a:rPr lang="en-US" sz="4400" b="1" dirty="0">
                <a:latin typeface="Times New Roman" panose="02020603050405020304" pitchFamily="18" charset="0"/>
                <a:cs typeface="Times New Roman" panose="02020603050405020304" pitchFamily="18" charset="0"/>
              </a:rPr>
              <a:t>Reykjavik, Iceland</a:t>
            </a:r>
            <a:br>
              <a:rPr lang="en-US" sz="4400" b="1" dirty="0">
                <a:latin typeface="Times New Roman" panose="02020603050405020304" pitchFamily="18" charset="0"/>
                <a:cs typeface="Times New Roman" panose="02020603050405020304" pitchFamily="18" charset="0"/>
              </a:rPr>
            </a:b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Port Guide</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b="1" dirty="0">
                <a:solidFill>
                  <a:srgbClr val="000000"/>
                </a:solidFill>
                <a:latin typeface="Times New Roman" panose="02020603050405020304" pitchFamily="18" charset="0"/>
                <a:cs typeface="Times New Roman" panose="02020603050405020304" pitchFamily="18" charset="0"/>
              </a:rPr>
              <a:t>Presented by</a:t>
            </a:r>
            <a:br>
              <a:rPr lang="en-US" sz="3600" b="1" dirty="0">
                <a:solidFill>
                  <a:srgbClr val="000000"/>
                </a:solidFill>
                <a:latin typeface="Times New Roman" panose="02020603050405020304" pitchFamily="18" charset="0"/>
                <a:cs typeface="Times New Roman" panose="02020603050405020304" pitchFamily="18" charset="0"/>
              </a:rPr>
            </a:br>
            <a:r>
              <a:rPr lang="en-US" sz="3600" b="1" dirty="0">
                <a:solidFill>
                  <a:srgbClr val="000000"/>
                </a:solidFill>
                <a:latin typeface="Times New Roman" panose="02020603050405020304" pitchFamily="18" charset="0"/>
                <a:cs typeface="Times New Roman" panose="02020603050405020304" pitchFamily="18" charset="0"/>
              </a:rPr>
              <a:t>Marc Silver</a:t>
            </a:r>
            <a:endParaRPr lang="en-US" sz="44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FFAC2EAC-DE7B-39BC-6384-736755F49B9F}"/>
              </a:ext>
            </a:extLst>
          </p:cNvPr>
          <p:cNvGraphicFramePr>
            <a:graphicFrameLocks noGrp="1"/>
          </p:cNvGraphicFramePr>
          <p:nvPr>
            <p:extLst>
              <p:ext uri="{D42A27DB-BD31-4B8C-83A1-F6EECF244321}">
                <p14:modId xmlns:p14="http://schemas.microsoft.com/office/powerpoint/2010/main" val="1434193341"/>
              </p:ext>
            </p:extLst>
          </p:nvPr>
        </p:nvGraphicFramePr>
        <p:xfrm>
          <a:off x="693738" y="3149251"/>
          <a:ext cx="8693150" cy="318199"/>
        </p:xfrm>
        <a:graphic>
          <a:graphicData uri="http://schemas.openxmlformats.org/drawingml/2006/table">
            <a:tbl>
              <a:tblPr/>
              <a:tblGrid>
                <a:gridCol w="4346575">
                  <a:extLst>
                    <a:ext uri="{9D8B030D-6E8A-4147-A177-3AD203B41FA5}">
                      <a16:colId xmlns:a16="http://schemas.microsoft.com/office/drawing/2014/main" val="1280729695"/>
                    </a:ext>
                  </a:extLst>
                </a:gridCol>
                <a:gridCol w="4346575">
                  <a:extLst>
                    <a:ext uri="{9D8B030D-6E8A-4147-A177-3AD203B41FA5}">
                      <a16:colId xmlns:a16="http://schemas.microsoft.com/office/drawing/2014/main" val="2055603056"/>
                    </a:ext>
                  </a:extLst>
                </a:gridCol>
              </a:tblGrid>
              <a:tr h="0">
                <a:tc>
                  <a:txBody>
                    <a:bodyPr/>
                    <a:lstStyle/>
                    <a:p>
                      <a:endParaRPr lang="en-US" dirty="0"/>
                    </a:p>
                  </a:txBody>
                  <a:tcPr anchor="ctr">
                    <a:lnL>
                      <a:noFill/>
                    </a:lnL>
                    <a:lnR>
                      <a:noFill/>
                    </a:lnR>
                    <a:lnT>
                      <a:noFill/>
                    </a:lnT>
                    <a:lnB>
                      <a:noFill/>
                    </a:lnB>
                    <a:noFill/>
                  </a:tcPr>
                </a:tc>
                <a:tc>
                  <a:txBody>
                    <a:bodyPr/>
                    <a:lstStyle/>
                    <a:p>
                      <a:endParaRPr lang="en-US" dirty="0"/>
                    </a:p>
                  </a:txBody>
                  <a:tcPr anchor="ctr">
                    <a:lnL>
                      <a:noFill/>
                    </a:lnL>
                    <a:lnR>
                      <a:noFill/>
                    </a:lnR>
                    <a:lnT>
                      <a:noFill/>
                    </a:lnT>
                    <a:lnB>
                      <a:noFill/>
                    </a:lnB>
                    <a:noFill/>
                  </a:tcPr>
                </a:tc>
                <a:extLst>
                  <a:ext uri="{0D108BD9-81ED-4DB2-BD59-A6C34878D82A}">
                    <a16:rowId xmlns:a16="http://schemas.microsoft.com/office/drawing/2014/main" val="3025778799"/>
                  </a:ext>
                </a:extLst>
              </a:tr>
            </a:tbl>
          </a:graphicData>
        </a:graphic>
      </p:graphicFrame>
      <p:pic>
        <p:nvPicPr>
          <p:cNvPr id="1026" name="Picture 2">
            <a:extLst>
              <a:ext uri="{FF2B5EF4-FFF2-40B4-BE49-F238E27FC236}">
                <a16:creationId xmlns:a16="http://schemas.microsoft.com/office/drawing/2014/main" id="{61A001E7-B39D-1781-F5D7-6DE1461FD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925" y="921099"/>
            <a:ext cx="4576608"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10</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Transportation </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7" y="1024932"/>
            <a:ext cx="9284677" cy="341632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cruise port is about 2–3 miles from downtown Reykjavík. Shuttle buses, taxis, public buses, and walking are all options.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Many cruise lines provide a shuttle from </a:t>
            </a:r>
            <a:r>
              <a:rPr lang="en-US" sz="2400" dirty="0" err="1">
                <a:latin typeface="Times New Roman" panose="02020603050405020304" pitchFamily="18" charset="0"/>
                <a:cs typeface="Times New Roman" panose="02020603050405020304" pitchFamily="18" charset="0"/>
              </a:rPr>
              <a:t>Skarfabakki</a:t>
            </a:r>
            <a:r>
              <a:rPr lang="en-US" sz="2400" dirty="0">
                <a:latin typeface="Times New Roman" panose="02020603050405020304" pitchFamily="18" charset="0"/>
                <a:cs typeface="Times New Roman" panose="02020603050405020304" pitchFamily="18" charset="0"/>
              </a:rPr>
              <a:t> to the Harpa Concert Hall area, often included in the cruise fare.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Taxis are reliable but expensive.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Public city buses are inexpensive at about ISK 650 (around $5–6), though a short walk may be required.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Independent shared shuttles typically cost about $30–40 per person, with private transfers costing more depending on group size.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0">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rPr/>
              <a:t>11</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EEB130B1-052C-D4DB-43B1-B60EB5CB8D3C}"/>
              </a:ext>
            </a:extLst>
          </p:cNvPr>
          <p:cNvSpPr txBox="1"/>
          <p:nvPr/>
        </p:nvSpPr>
        <p:spPr>
          <a:xfrm>
            <a:off x="331595" y="1034979"/>
            <a:ext cx="5014955" cy="2677656"/>
          </a:xfrm>
          <a:prstGeom prst="rect">
            <a:avLst/>
          </a:prstGeom>
          <a:noFill/>
        </p:spPr>
        <p:txBody>
          <a:bodyPr wrap="square">
            <a:spAutoFit/>
          </a:bodyPr>
          <a:lstStyle/>
          <a:p>
            <a:pPr marL="342900" indent="-342900">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Hallgrímskirkja</a:t>
            </a:r>
            <a:r>
              <a:rPr lang="en-US" sz="2400" dirty="0">
                <a:latin typeface="Times New Roman" panose="02020603050405020304" pitchFamily="18" charset="0"/>
                <a:cs typeface="Times New Roman" panose="02020603050405020304" pitchFamily="18" charset="0"/>
              </a:rPr>
              <a:t> is Reykjavík’s most iconic landmark and the largest church in Iceland.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Rising 244 feet above the city, its striking design was inspired by Iceland’s volcanic basalt formations and natural landscape. </a:t>
            </a:r>
          </a:p>
        </p:txBody>
      </p:sp>
      <p:pic>
        <p:nvPicPr>
          <p:cNvPr id="4098" name="Picture 2">
            <a:extLst>
              <a:ext uri="{FF2B5EF4-FFF2-40B4-BE49-F238E27FC236}">
                <a16:creationId xmlns:a16="http://schemas.microsoft.com/office/drawing/2014/main" id="{B87CD694-158A-27ED-BA0F-6ECE9379C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551" y="1022208"/>
            <a:ext cx="4734074" cy="30334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10BF21-C1F9-84A7-2F94-64877BC4701D}"/>
              </a:ext>
            </a:extLst>
          </p:cNvPr>
          <p:cNvSpPr txBox="1"/>
          <p:nvPr/>
        </p:nvSpPr>
        <p:spPr>
          <a:xfrm>
            <a:off x="331594" y="3712635"/>
            <a:ext cx="9417435"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Designed by architect Guðjón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Samúelsson and completed in 1986, the church is named after poet and cleric Hallgrímur Pétursson and has become a powerful symbol of Icelandic identity.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9F04798B-E547-9904-D300-780251F0DEF5}"/>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5A8FCE56-E096-2875-7F01-8A83ED2088E0}"/>
              </a:ext>
            </a:extLst>
          </p:cNvPr>
          <p:cNvSpPr>
            <a:spLocks noGrp="1"/>
          </p:cNvSpPr>
          <p:nvPr>
            <p:ph type="sldNum" sz="quarter" idx="12"/>
          </p:nvPr>
        </p:nvSpPr>
        <p:spPr/>
        <p:txBody>
          <a:bodyPr/>
          <a:lstStyle/>
          <a:p>
            <a:pPr lvl="0"/>
            <a:fld id="{06F87E9A-0C7A-408B-83BF-C200F674FBCC}" type="slidenum">
              <a:rPr/>
              <a:t>12</a:t>
            </a:fld>
            <a:endParaRPr lang="en-US"/>
          </a:p>
        </p:txBody>
      </p:sp>
      <p:sp>
        <p:nvSpPr>
          <p:cNvPr id="2" name="Title 1">
            <a:extLst>
              <a:ext uri="{FF2B5EF4-FFF2-40B4-BE49-F238E27FC236}">
                <a16:creationId xmlns:a16="http://schemas.microsoft.com/office/drawing/2014/main" id="{34F178BA-2864-422D-9321-6CCD115E6577}"/>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D27EC1FD-DC3B-2604-762F-1081349F7812}"/>
              </a:ext>
            </a:extLst>
          </p:cNvPr>
          <p:cNvSpPr txBox="1"/>
          <p:nvPr/>
        </p:nvSpPr>
        <p:spPr>
          <a:xfrm>
            <a:off x="5497158" y="1034978"/>
            <a:ext cx="4209550" cy="489364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Harpa Concert Hall: Modern architecture on the waterfront.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Harpa is one of Reykjavik‘s greatest and most distinguished landmarks.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an enchanting destination for intrigued </a:t>
            </a:r>
            <a:r>
              <a:rPr lang="en-US" sz="2400" dirty="0" err="1">
                <a:latin typeface="Times New Roman" panose="02020603050405020304" pitchFamily="18" charset="0"/>
                <a:cs typeface="Times New Roman" panose="02020603050405020304" pitchFamily="18" charset="0"/>
              </a:rPr>
              <a:t>travellers</a:t>
            </a:r>
            <a:r>
              <a:rPr lang="en-US" sz="2400" dirty="0">
                <a:latin typeface="Times New Roman" panose="02020603050405020304" pitchFamily="18" charset="0"/>
                <a:cs typeface="Times New Roman" panose="02020603050405020304" pitchFamily="18" charset="0"/>
              </a:rPr>
              <a:t> and its grand-scale award-winning architecture has attracted millions of guests since its opening in May 2011.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5122" name="Picture 2">
            <a:extLst>
              <a:ext uri="{FF2B5EF4-FFF2-40B4-BE49-F238E27FC236}">
                <a16:creationId xmlns:a16="http://schemas.microsoft.com/office/drawing/2014/main" id="{DD6F7397-59A5-8F6E-941A-7884E1CD8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56282"/>
            <a:ext cx="5494716" cy="3846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045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67364229-1187-A54F-EEB6-F919F76143AE}"/>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507A5CCA-C099-5004-CD7A-ECDFD5D08BEA}"/>
              </a:ext>
            </a:extLst>
          </p:cNvPr>
          <p:cNvSpPr>
            <a:spLocks noGrp="1"/>
          </p:cNvSpPr>
          <p:nvPr>
            <p:ph type="sldNum" sz="quarter" idx="12"/>
          </p:nvPr>
        </p:nvSpPr>
        <p:spPr/>
        <p:txBody>
          <a:bodyPr/>
          <a:lstStyle/>
          <a:p>
            <a:pPr lvl="0"/>
            <a:fld id="{06F87E9A-0C7A-408B-83BF-C200F674FBCC}" type="slidenum">
              <a:rPr/>
              <a:t>13</a:t>
            </a:fld>
            <a:endParaRPr lang="en-US"/>
          </a:p>
        </p:txBody>
      </p:sp>
      <p:sp>
        <p:nvSpPr>
          <p:cNvPr id="2" name="Title 1">
            <a:extLst>
              <a:ext uri="{FF2B5EF4-FFF2-40B4-BE49-F238E27FC236}">
                <a16:creationId xmlns:a16="http://schemas.microsoft.com/office/drawing/2014/main" id="{B6A828C3-7BFD-FEA3-8AFA-8AFA010ED788}"/>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D2CD7344-5153-2AF2-9D2D-AA04CB93517E}"/>
              </a:ext>
            </a:extLst>
          </p:cNvPr>
          <p:cNvSpPr txBox="1"/>
          <p:nvPr/>
        </p:nvSpPr>
        <p:spPr>
          <a:xfrm>
            <a:off x="331595" y="1034979"/>
            <a:ext cx="9425591"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gleaming steel sculpture on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Reykjavík’s waterfront, shaped like 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Viking longship, is </a:t>
            </a:r>
            <a:r>
              <a:rPr lang="en-US" sz="2400" b="1" dirty="0" err="1">
                <a:latin typeface="Times New Roman" panose="02020603050405020304" pitchFamily="18" charset="0"/>
                <a:cs typeface="Times New Roman" panose="02020603050405020304" pitchFamily="18" charset="0"/>
              </a:rPr>
              <a:t>Sólfarið</a:t>
            </a:r>
            <a:r>
              <a:rPr lang="en-US" sz="2400" dirty="0">
                <a:latin typeface="Times New Roman" panose="02020603050405020304" pitchFamily="18" charset="0"/>
                <a:cs typeface="Times New Roman" panose="02020603050405020304" pitchFamily="18" charset="0"/>
              </a:rPr>
              <a:t>, or </a:t>
            </a:r>
            <a:r>
              <a:rPr lang="en-US" sz="2400" b="1" dirty="0">
                <a:latin typeface="Times New Roman" panose="02020603050405020304" pitchFamily="18" charset="0"/>
                <a:cs typeface="Times New Roman" panose="02020603050405020304" pitchFamily="18" charset="0"/>
              </a:rPr>
              <a:t>The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Sun Voyager</a:t>
            </a:r>
            <a:r>
              <a:rPr lang="en-US" sz="2400" dirty="0">
                <a:latin typeface="Times New Roman" panose="02020603050405020304" pitchFamily="18" charset="0"/>
                <a:cs typeface="Times New Roman" panose="02020603050405020304" pitchFamily="18" charset="0"/>
              </a:rPr>
              <a:t>, created by Icelandic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artist Jón Gunnar Arnason.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Set along the bay with Mount Esja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rising in the background, it is 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favorite spot for locals and visitors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alike.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sculpture is especially striking at sunset, when the light and reflections make it one of the city’s most photographed landmarks.</a:t>
            </a:r>
          </a:p>
        </p:txBody>
      </p:sp>
      <p:pic>
        <p:nvPicPr>
          <p:cNvPr id="6146" name="Picture 2">
            <a:extLst>
              <a:ext uri="{FF2B5EF4-FFF2-40B4-BE49-F238E27FC236}">
                <a16:creationId xmlns:a16="http://schemas.microsoft.com/office/drawing/2014/main" id="{58EAF1A4-E148-C6EA-8B4D-E313CA36C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594" y="1034979"/>
            <a:ext cx="4498709" cy="299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97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46886FC-7861-B03D-AEFD-C5123C02DF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305FAD-C207-406E-61FF-1C899B312E2C}"/>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E60CE320-0C98-9FAC-5914-0098DF2DCBA7}"/>
              </a:ext>
            </a:extLst>
          </p:cNvPr>
          <p:cNvSpPr txBox="1"/>
          <p:nvPr/>
        </p:nvSpPr>
        <p:spPr>
          <a:xfrm>
            <a:off x="331595" y="1034979"/>
            <a:ext cx="9375113" cy="830997"/>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Perlan</a:t>
            </a:r>
            <a:r>
              <a:rPr lang="en-US" sz="2400" dirty="0">
                <a:latin typeface="Times New Roman" panose="02020603050405020304" pitchFamily="18" charset="0"/>
                <a:cs typeface="Times New Roman" panose="02020603050405020304" pitchFamily="18" charset="0"/>
              </a:rPr>
              <a:t>, or “The Pearl,” is an interactive museum that explores Iceland’s natural forces through modern exhibits and immersive displays. </a:t>
            </a:r>
          </a:p>
        </p:txBody>
      </p:sp>
      <p:pic>
        <p:nvPicPr>
          <p:cNvPr id="7170" name="Picture 2">
            <a:extLst>
              <a:ext uri="{FF2B5EF4-FFF2-40B4-BE49-F238E27FC236}">
                <a16:creationId xmlns:a16="http://schemas.microsoft.com/office/drawing/2014/main" id="{264D8BA0-6ECA-D13F-317F-68FB1AC49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69515"/>
            <a:ext cx="5701553" cy="38010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74C33B-3396-BBC5-2DC0-EA01049B08B4}"/>
              </a:ext>
            </a:extLst>
          </p:cNvPr>
          <p:cNvSpPr txBox="1"/>
          <p:nvPr/>
        </p:nvSpPr>
        <p:spPr>
          <a:xfrm>
            <a:off x="5776856" y="1865976"/>
            <a:ext cx="3972173" cy="3046988"/>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Highlights include a man-made ice cave built from hundreds of tons of snow and exhibits that explain Iceland’s glaciers, volcanoes, and geothermal activity in an engaging, easy-to-understand way.</a:t>
            </a:r>
            <a:endParaRPr lang="en-US" sz="2400" dirty="0"/>
          </a:p>
        </p:txBody>
      </p:sp>
    </p:spTree>
    <p:extLst>
      <p:ext uri="{BB962C8B-B14F-4D97-AF65-F5344CB8AC3E}">
        <p14:creationId xmlns:p14="http://schemas.microsoft.com/office/powerpoint/2010/main" val="3610314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279174"/>
            <a:ext cx="10080625" cy="808619"/>
          </a:xfrm>
          <a:prstGeom prst="rect">
            <a:avLst/>
          </a:prstGeom>
          <a:noFill/>
        </p:spPr>
        <p:txBody>
          <a:bodyPr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Local Cuisine</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783A8789-1D93-8D55-F10E-66BD6C5F5D9D}"/>
              </a:ext>
            </a:extLst>
          </p:cNvPr>
          <p:cNvSpPr txBox="1"/>
          <p:nvPr/>
        </p:nvSpPr>
        <p:spPr>
          <a:xfrm>
            <a:off x="462224" y="1302385"/>
            <a:ext cx="3773373" cy="341632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Must-try foods include Icelandic lamb, fresh seafood, and skyr.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Hot dogs are a local favorite.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Dining is expensive, but quality is high.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Tipping is not expected in Iceland.</a:t>
            </a:r>
          </a:p>
        </p:txBody>
      </p:sp>
      <p:pic>
        <p:nvPicPr>
          <p:cNvPr id="3074" name="Picture 2">
            <a:extLst>
              <a:ext uri="{FF2B5EF4-FFF2-40B4-BE49-F238E27FC236}">
                <a16:creationId xmlns:a16="http://schemas.microsoft.com/office/drawing/2014/main" id="{BD810759-5CA5-3CCB-D6EB-8FF3A0C9E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597" y="1302384"/>
            <a:ext cx="5845028" cy="328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41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1/21/2026</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16</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5" cy="1014884"/>
          </a:xfrm>
        </p:spPr>
        <p:txBody>
          <a:bodyPr vert="horz">
            <a:normAutofit/>
          </a:bodyPr>
          <a:lstStyle/>
          <a:p>
            <a:pPr marL="0" marR="0" algn="ctr">
              <a:lnSpc>
                <a:spcPct val="115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31B7142-8BEB-8C2F-DD26-4F1059456D47}"/>
              </a:ext>
            </a:extLst>
          </p:cNvPr>
          <p:cNvSpPr txBox="1"/>
          <p:nvPr/>
        </p:nvSpPr>
        <p:spPr>
          <a:xfrm>
            <a:off x="291401" y="1014884"/>
            <a:ext cx="9525839" cy="4586705"/>
          </a:xfrm>
          <a:prstGeom prst="rect">
            <a:avLst/>
          </a:prstGeom>
          <a:noFill/>
        </p:spPr>
        <p:txBody>
          <a:bodyPr wrap="square">
            <a:spAutoFit/>
          </a:bodyPr>
          <a:lstStyle/>
          <a:p>
            <a:pPr marL="342900" indent="-342900">
              <a:spcAft>
                <a:spcPts val="800"/>
              </a:spcAft>
              <a:buSzPts val="1000"/>
              <a:buFont typeface="Symbol" panose="05050102010706020507" pitchFamily="18" charset="2"/>
              <a:buChar char=""/>
              <a:tabLst>
                <a:tab pos="457200" algn="l"/>
              </a:tabLst>
            </a:pPr>
            <a:r>
              <a:rPr lang="en-US" sz="2400" dirty="0">
                <a:latin typeface="Times New Roman" panose="02020603050405020304" pitchFamily="18" charset="0"/>
                <a:cs typeface="Times New Roman" panose="02020603050405020304" pitchFamily="18" charset="0"/>
              </a:rPr>
              <a:t>Dress in layers and expect changing weather. Tap water is safe and excellent. </a:t>
            </a:r>
          </a:p>
          <a:p>
            <a:pPr marL="342900" indent="-342900">
              <a:spcAft>
                <a:spcPts val="800"/>
              </a:spcAft>
              <a:buSzPts val="1000"/>
              <a:buFont typeface="Symbol" panose="05050102010706020507" pitchFamily="18" charset="2"/>
              <a:buChar char=""/>
              <a:tabLst>
                <a:tab pos="457200" algn="l"/>
              </a:tabLst>
            </a:pPr>
            <a:r>
              <a:rPr lang="en-US" sz="2400" dirty="0">
                <a:latin typeface="Times New Roman" panose="02020603050405020304" pitchFamily="18" charset="0"/>
                <a:cs typeface="Times New Roman" panose="02020603050405020304" pitchFamily="18" charset="0"/>
              </a:rPr>
              <a:t>English is widely spoken. Plan conservatively and allow extra time to return to the ship.</a:t>
            </a:r>
            <a:endParaRPr lang="en-US"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Time to visit attractions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Most of the major sites can be visited in 2-3 hours, but plan for extra time to see more sites.</a:t>
            </a:r>
          </a:p>
          <a:p>
            <a:pPr marL="342900" marR="0" lvl="0" indent="-342900">
              <a:spcBef>
                <a:spcPts val="0"/>
              </a:spcBef>
              <a:spcAft>
                <a:spcPts val="800"/>
              </a:spcAft>
              <a:buSzPts val="1000"/>
              <a:buFont typeface="Symbol" panose="05050102010706020507" pitchFamily="18" charset="2"/>
              <a:buChar char=""/>
              <a:tabLst>
                <a:tab pos="457200" algn="l"/>
              </a:tabLst>
            </a:pPr>
            <a:r>
              <a:rPr lang="en-US" sz="2400" b="1" dirty="0">
                <a:latin typeface="Times New Roman" panose="02020603050405020304" pitchFamily="18" charset="0"/>
                <a:cs typeface="Times New Roman" panose="02020603050405020304" pitchFamily="18" charset="0"/>
              </a:rPr>
              <a:t>Booking excursions:</a:t>
            </a:r>
            <a:r>
              <a:rPr lang="en-US" sz="2400" dirty="0">
                <a:latin typeface="Times New Roman" panose="02020603050405020304" pitchFamily="18" charset="0"/>
                <a:cs typeface="Times New Roman" panose="02020603050405020304" pitchFamily="18" charset="0"/>
              </a:rPr>
              <a:t> Cruise lines offer organized excursions that are competitively priced by Icelandic standards and include transportation and guaranteed return to the ship. Independent tours are widely available and well run, but prices are often comparable rather than cheaper. </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R="0" lvl="0">
              <a:lnSpc>
                <a:spcPct val="115000"/>
              </a:lnSpc>
              <a:spcBef>
                <a:spcPts val="0"/>
              </a:spcBef>
              <a:spcAft>
                <a:spcPts val="800"/>
              </a:spcAft>
              <a:buSzPts val="1000"/>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955059"/>
            <a:ext cx="10080624"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2196484"/>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000" dirty="0"/>
              <a:t>Le Havre</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1"/>
            <a:ext cx="10080624" cy="1276141"/>
          </a:xfrm>
        </p:spPr>
        <p:txBody>
          <a:bodyPr anchor="ct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086983" y="1108038"/>
            <a:ext cx="7777779" cy="4458749"/>
          </a:xfrm>
        </p:spPr>
        <p:txBody>
          <a:bodyPr/>
          <a:lstStyle/>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My Port Philosophy</a:t>
            </a:r>
            <a:endParaRPr lang="en-US" altLang="en-US" sz="22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Exchanging Money</a:t>
            </a:r>
          </a:p>
          <a:p>
            <a:pPr algn="l">
              <a:buFont typeface="Wingdings" panose="05000000000000000000" pitchFamily="2" charset="2"/>
              <a:buChar char=""/>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Reykjavik</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Maps</a:t>
            </a:r>
          </a:p>
          <a:p>
            <a:pPr algn="l">
              <a:buFont typeface="Wingdings" panose="05000000000000000000" pitchFamily="2" charset="2"/>
              <a:buChar char=""/>
            </a:pPr>
            <a:r>
              <a:rPr lang="en-US" sz="2200" b="1" dirty="0">
                <a:solidFill>
                  <a:schemeClr val="tx1"/>
                </a:solidFill>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endParaRPr lang="en-US" sz="2200" b="1" kern="100" dirty="0">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Local Cuisine</a:t>
            </a:r>
          </a:p>
          <a:p>
            <a:pPr algn="l">
              <a:buFont typeface="Wingdings" panose="05000000000000000000" pitchFamily="2" charset="2"/>
              <a:buChar char=""/>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2041992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0"/>
            <a:ext cx="9863280" cy="119720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462579" y="1088477"/>
            <a:ext cx="9400701" cy="443602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283544" indent="-283544">
              <a:spcAft>
                <a:spcPts val="662"/>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official currency is the Icelandic </a:t>
            </a:r>
            <a:r>
              <a:rPr lang="en-US" sz="2400" dirty="0" err="1">
                <a:latin typeface="Times New Roman" panose="02020603050405020304" pitchFamily="18" charset="0"/>
                <a:cs typeface="Times New Roman" panose="02020603050405020304" pitchFamily="18" charset="0"/>
              </a:rPr>
              <a:t>Króna</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(ISK). </a:t>
            </a:r>
          </a:p>
          <a:p>
            <a:pPr marL="283544" indent="-283544">
              <a:spcAft>
                <a:spcPts val="662"/>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Iceland is almost entirely cashless. Credit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debit cards are accepted everywhere,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including taxis, cafés, museums, and even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public restrooms. </a:t>
            </a:r>
          </a:p>
          <a:p>
            <a:pPr marL="283544" indent="-283544">
              <a:spcAft>
                <a:spcPts val="662"/>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Carrying cash is unnecessary for most travelers.</a:t>
            </a:r>
          </a:p>
          <a:p>
            <a:pPr marL="283544" indent="-283544">
              <a:spcAft>
                <a:spcPts val="662"/>
              </a:spcAf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1 ISK = 0.008 USD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That means roughly </a:t>
            </a:r>
            <a:r>
              <a:rPr lang="en-US" sz="2400" b="1" dirty="0">
                <a:latin typeface="Times New Roman" panose="02020603050405020304" pitchFamily="18" charset="0"/>
                <a:cs typeface="Times New Roman" panose="02020603050405020304" pitchFamily="18" charset="0"/>
              </a:rPr>
              <a:t>125 ISK = 1 USD</a:t>
            </a:r>
            <a:r>
              <a:rPr lang="en-US" sz="2400" dirty="0">
                <a:latin typeface="Times New Roman" panose="02020603050405020304" pitchFamily="18" charset="0"/>
                <a:cs typeface="Times New Roman" panose="02020603050405020304" pitchFamily="18" charset="0"/>
              </a:rPr>
              <a:t> at current mid-market rates. </a:t>
            </a:r>
          </a:p>
          <a:p>
            <a:pPr marL="283544" indent="-283544">
              <a:spcAft>
                <a:spcPts val="662"/>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quick conversions: </a:t>
            </a:r>
            <a:r>
              <a:rPr lang="en-US" sz="2400" b="1" dirty="0">
                <a:latin typeface="Times New Roman" panose="02020603050405020304" pitchFamily="18" charset="0"/>
                <a:cs typeface="Times New Roman" panose="02020603050405020304" pitchFamily="18" charset="0"/>
              </a:rPr>
              <a:t>1,000 ISK ≈ $8 USD</a:t>
            </a:r>
            <a:endParaRPr lang="en-US" sz="2400" dirty="0">
              <a:latin typeface="Times New Roman" panose="02020603050405020304" pitchFamily="18" charset="0"/>
              <a:cs typeface="Times New Roman" panose="02020603050405020304" pitchFamily="18" charset="0"/>
            </a:endParaRPr>
          </a:p>
          <a:p>
            <a:pPr marL="283544" indent="-283544">
              <a:spcAft>
                <a:spcPts val="662"/>
              </a:spcAft>
              <a:buFont typeface="Arial" panose="020B0604020202020204" pitchFamily="34" charset="0"/>
              <a:buChar char="•"/>
            </a:pPr>
            <a:endParaRPr lang="en-US" sz="2400" kern="100" dirty="0">
              <a:latin typeface="Times New Roman" panose="02020603050405020304" pitchFamily="18" charset="0"/>
              <a:ea typeface="Aptos" panose="020B000402020202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5F49C4F2-48B8-5B8C-17B3-33B294778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073" y="1088477"/>
            <a:ext cx="3733800" cy="2095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dirty="0">
                <a:latin typeface="Times New Roman" panose="02020603050405020304" pitchFamily="18" charset="0"/>
                <a:cs typeface="Times New Roman" panose="02020603050405020304" pitchFamily="18" charset="0"/>
              </a:rPr>
              <a:t>Currency Exchange &amp; ATMs in Iceland</a:t>
            </a: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11837" y="1090514"/>
            <a:ext cx="9975116" cy="35546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283544" indent="-283544">
              <a:lnSpc>
                <a:spcPct val="115000"/>
              </a:lnSpc>
              <a:spcAft>
                <a:spcPts val="662"/>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Currency exchange bureaus are available in Reykjavík, often with long operating hours and generally competitive rates. </a:t>
            </a:r>
          </a:p>
          <a:p>
            <a:pPr marL="283544" indent="-283544">
              <a:lnSpc>
                <a:spcPct val="115000"/>
              </a:lnSpc>
              <a:spcAft>
                <a:spcPts val="662"/>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Even so, fees can vary, so it pays to compare rates before exchanging money. ATMs are widely available throughout Reykjavík, in hotels, shopping centers, and major tourist areas. </a:t>
            </a:r>
          </a:p>
          <a:p>
            <a:pPr marL="283544" indent="-283544">
              <a:lnSpc>
                <a:spcPct val="115000"/>
              </a:lnSpc>
              <a:spcAft>
                <a:spcPts val="662"/>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Most accept Visa and Mastercard and offer English-language instructions. Travelers should be aware that both their home bank and local Icelandic banks may charge withdrawal fees.</a:t>
            </a:r>
            <a:endParaRPr lang="en-US" sz="2400" b="0"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p:txBody>
      </p:sp>
    </p:spTree>
    <p:extLst>
      <p:ext uri="{BB962C8B-B14F-4D97-AF65-F5344CB8AC3E}">
        <p14:creationId xmlns:p14="http://schemas.microsoft.com/office/powerpoint/2010/main" val="3046661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7</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53684"/>
            <a:ext cx="10080625" cy="808619"/>
          </a:xfrm>
        </p:spPr>
        <p:txBody>
          <a:bodyPr vert="horz"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Reykjavik</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451820" y="874713"/>
            <a:ext cx="9133244" cy="4508500"/>
          </a:xfrm>
        </p:spPr>
        <p:txBody>
          <a:bodyPr vert="horz"/>
          <a:lstStyle/>
          <a:p>
            <a:r>
              <a:rPr lang="en-US" sz="2400" dirty="0">
                <a:latin typeface="Times New Roman" panose="02020603050405020304" pitchFamily="18" charset="0"/>
                <a:cs typeface="Times New Roman" panose="02020603050405020304" pitchFamily="18" charset="0"/>
              </a:rPr>
              <a:t>Reykjavík was founded in 874 AD by the Norse settler Ingólfur Arnarson, who chose the site after observing steam rising from the area’s geothermal hot springs, giving the city its name, “Smoky Bay.” </a:t>
            </a:r>
          </a:p>
          <a:p>
            <a:r>
              <a:rPr lang="en-US" sz="2400" dirty="0">
                <a:latin typeface="Times New Roman" panose="02020603050405020304" pitchFamily="18" charset="0"/>
                <a:cs typeface="Times New Roman" panose="02020603050405020304" pitchFamily="18" charset="0"/>
              </a:rPr>
              <a:t>For centuries it remained a modest fishing and farming settlement, shaped by a harsh climate and isolation. </a:t>
            </a:r>
          </a:p>
          <a:p>
            <a:r>
              <a:rPr lang="en-US" sz="2400" dirty="0">
                <a:latin typeface="Times New Roman" panose="02020603050405020304" pitchFamily="18" charset="0"/>
                <a:cs typeface="Times New Roman" panose="02020603050405020304" pitchFamily="18" charset="0"/>
              </a:rPr>
              <a:t>Real growth did not begin until the 18th and 19th centuries, when trade expanded and Iceland moved toward independence from Danish rule. </a:t>
            </a:r>
          </a:p>
          <a:p>
            <a:r>
              <a:rPr lang="en-US" sz="2400" dirty="0">
                <a:latin typeface="Times New Roman" panose="02020603050405020304" pitchFamily="18" charset="0"/>
                <a:cs typeface="Times New Roman" panose="02020603050405020304" pitchFamily="18" charset="0"/>
              </a:rPr>
              <a:t>Today, Reykjavík is Iceland’s political, cultural, and economic heart, home to roughly two-thirds of the country’s population and the world’s northernmost national capital.</a:t>
            </a:r>
            <a:endParaRPr lang="en-US"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10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8</a:t>
            </a:fld>
            <a:endParaRPr lang="en-US"/>
          </a:p>
        </p:txBody>
      </p:sp>
      <p:pic>
        <p:nvPicPr>
          <p:cNvPr id="4" name="Picture 3">
            <a:extLst>
              <a:ext uri="{FF2B5EF4-FFF2-40B4-BE49-F238E27FC236}">
                <a16:creationId xmlns:a16="http://schemas.microsoft.com/office/drawing/2014/main" id="{772D53BD-1339-806A-F43E-5DA20EE0DC12}"/>
              </a:ext>
            </a:extLst>
          </p:cNvPr>
          <p:cNvPicPr>
            <a:picLocks noChangeAspect="1"/>
          </p:cNvPicPr>
          <p:nvPr/>
        </p:nvPicPr>
        <p:blipFill>
          <a:blip r:embed="rId3">
            <a:extLst>
              <a:ext uri="{28A0092B-C50C-407E-A947-70E740481C1C}">
                <a14:useLocalDpi xmlns:a14="http://schemas.microsoft.com/office/drawing/2010/main" val="0"/>
              </a:ext>
            </a:extLst>
          </a:blip>
          <a:srcRect l="10009"/>
          <a:stretch>
            <a:fillRect/>
          </a:stretch>
        </p:blipFill>
        <p:spPr>
          <a:xfrm>
            <a:off x="0" y="0"/>
            <a:ext cx="10065333" cy="56705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ADE870C0-B68E-FC81-3695-7CE822C1111E}"/>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0EA99D80-4D1A-30B0-BE70-61C5A9DB654F}"/>
              </a:ext>
            </a:extLst>
          </p:cNvPr>
          <p:cNvSpPr>
            <a:spLocks noGrp="1"/>
          </p:cNvSpPr>
          <p:nvPr>
            <p:ph type="sldNum" sz="quarter" idx="12"/>
          </p:nvPr>
        </p:nvSpPr>
        <p:spPr/>
        <p:txBody>
          <a:bodyPr/>
          <a:lstStyle/>
          <a:p>
            <a:pPr lvl="0"/>
            <a:fld id="{2A6BFD85-4870-4D28-95E8-EB6D313F6BEA}" type="slidenum">
              <a:rPr/>
              <a:t>9</a:t>
            </a:fld>
            <a:endParaRPr lang="en-US"/>
          </a:p>
        </p:txBody>
      </p:sp>
      <p:pic>
        <p:nvPicPr>
          <p:cNvPr id="3" name="Picture 2">
            <a:extLst>
              <a:ext uri="{FF2B5EF4-FFF2-40B4-BE49-F238E27FC236}">
                <a16:creationId xmlns:a16="http://schemas.microsoft.com/office/drawing/2014/main" id="{DFA43A9B-4CB2-8E62-809E-36DC6A1DB8E0}"/>
              </a:ext>
            </a:extLst>
          </p:cNvPr>
          <p:cNvPicPr>
            <a:picLocks noChangeAspect="1"/>
          </p:cNvPicPr>
          <p:nvPr/>
        </p:nvPicPr>
        <p:blipFill>
          <a:blip r:embed="rId3">
            <a:extLst>
              <a:ext uri="{28A0092B-C50C-407E-A947-70E740481C1C}">
                <a14:useLocalDpi xmlns:a14="http://schemas.microsoft.com/office/drawing/2010/main" val="0"/>
              </a:ext>
            </a:extLst>
          </a:blip>
          <a:srcRect l="10336" r="6882"/>
          <a:stretch>
            <a:fillRect/>
          </a:stretch>
        </p:blipFill>
        <p:spPr>
          <a:xfrm>
            <a:off x="16793" y="0"/>
            <a:ext cx="10063832" cy="5670551"/>
          </a:xfrm>
          <a:prstGeom prst="rect">
            <a:avLst/>
          </a:prstGeom>
        </p:spPr>
      </p:pic>
    </p:spTree>
    <p:extLst>
      <p:ext uri="{BB962C8B-B14F-4D97-AF65-F5344CB8AC3E}">
        <p14:creationId xmlns:p14="http://schemas.microsoft.com/office/powerpoint/2010/main" val="127735537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876</TotalTime>
  <Words>1188</Words>
  <Application>Microsoft Office PowerPoint</Application>
  <PresentationFormat>Custom</PresentationFormat>
  <Paragraphs>107</Paragraphs>
  <Slides>17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Alef</vt:lpstr>
      <vt:lpstr>Arial</vt:lpstr>
      <vt:lpstr>Calibri</vt:lpstr>
      <vt:lpstr>Calibri Light</vt:lpstr>
      <vt:lpstr>Liberation Sans</vt:lpstr>
      <vt:lpstr>Symbol</vt:lpstr>
      <vt:lpstr>Times New Roman</vt:lpstr>
      <vt:lpstr>Wingdings</vt:lpstr>
      <vt:lpstr>Office 2013 - 2022 Theme</vt:lpstr>
      <vt:lpstr>Reykjavik, Iceland Port Guide Presented by Marc Silver</vt:lpstr>
      <vt:lpstr>What I Will Cover</vt:lpstr>
      <vt:lpstr>My Port Philosophy</vt:lpstr>
      <vt:lpstr>PowerPoint Presentation</vt:lpstr>
      <vt:lpstr>PowerPoint Presentation</vt:lpstr>
      <vt:lpstr>PowerPoint Presentation</vt:lpstr>
      <vt:lpstr>A Brief History of Reykjavik</vt:lpstr>
      <vt:lpstr>PowerPoint Presentation</vt:lpstr>
      <vt:lpstr>PowerPoint Presentation</vt:lpstr>
      <vt:lpstr>Transportation </vt:lpstr>
      <vt:lpstr> Top Attractions &amp; Points of Interest </vt:lpstr>
      <vt:lpstr> Top Attractions &amp; Points of Interest </vt:lpstr>
      <vt:lpstr> Top Attractions &amp; Points of Interest </vt:lpstr>
      <vt:lpstr> Top Attractions &amp; Points of Interest </vt:lpstr>
      <vt:lpstr>PowerPoint Presentation</vt:lpstr>
      <vt:lpstr>Important Tips &amp; Practical Advice</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119</cp:revision>
  <dcterms:created xsi:type="dcterms:W3CDTF">2023-03-25T21:24:27Z</dcterms:created>
  <dcterms:modified xsi:type="dcterms:W3CDTF">2026-01-21T19:41:38Z</dcterms:modified>
</cp:coreProperties>
</file>