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handoutMasterIdLst>
    <p:handoutMasterId r:id="rId32"/>
  </p:handoutMasterIdLst>
  <p:sldIdLst>
    <p:sldId id="256" r:id="rId4"/>
    <p:sldId id="273" r:id="rId5"/>
    <p:sldId id="257" r:id="rId6"/>
    <p:sldId id="274" r:id="rId7"/>
    <p:sldId id="258" r:id="rId8"/>
    <p:sldId id="263" r:id="rId9"/>
    <p:sldId id="297" r:id="rId10"/>
    <p:sldId id="259" r:id="rId11"/>
    <p:sldId id="260" r:id="rId12"/>
    <p:sldId id="283" r:id="rId13"/>
    <p:sldId id="287" r:id="rId14"/>
    <p:sldId id="261" r:id="rId15"/>
    <p:sldId id="276" r:id="rId16"/>
    <p:sldId id="288" r:id="rId17"/>
    <p:sldId id="277" r:id="rId18"/>
    <p:sldId id="282" r:id="rId19"/>
    <p:sldId id="290" r:id="rId20"/>
    <p:sldId id="293" r:id="rId21"/>
    <p:sldId id="292" r:id="rId22"/>
    <p:sldId id="291" r:id="rId23"/>
    <p:sldId id="294" r:id="rId24"/>
    <p:sldId id="296" r:id="rId25"/>
    <p:sldId id="281" r:id="rId26"/>
    <p:sldId id="298" r:id="rId27"/>
    <p:sldId id="275"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5" d="100"/>
          <a:sy n="105"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370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gomanzanillo.com/city_guide/butcher.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costaricajourneys.com/wp-content/uploads/2011/09/tarcoles1.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86697"/>
            <a:ext cx="5949244" cy="2142125"/>
          </a:xfrm>
        </p:spPr>
        <p:txBody>
          <a:bodyPr vert="horz" wrap="square">
            <a:spAutoFit/>
          </a:bodyPr>
          <a:lstStyle/>
          <a:p>
            <a:pPr lvl="0" algn="ctr"/>
            <a:r>
              <a:rPr lang="en-US" sz="4400" b="1" dirty="0"/>
              <a:t>Puntarenas, Costa Rica</a:t>
            </a:r>
            <a:br>
              <a:rPr lang="en-US" sz="4800" b="1" dirty="0"/>
            </a:br>
            <a:r>
              <a:rPr lang="en-US" sz="2800" b="1" dirty="0"/>
              <a:t>Presented by</a:t>
            </a:r>
            <a:br>
              <a:rPr lang="en-US" sz="2800" b="1" dirty="0"/>
            </a:br>
            <a:r>
              <a:rPr lang="en-US" sz="2800" b="1" dirty="0"/>
              <a:t>Fellow Cruiser</a:t>
            </a:r>
            <a:br>
              <a:rPr lang="en-US" sz="4800" b="1" dirty="0"/>
            </a:br>
            <a:r>
              <a:rPr lang="en-US" sz="4800" b="1" dirty="0"/>
              <a:t>Marc Silver</a:t>
            </a:r>
            <a:endParaRPr lang="en-US" sz="2800" b="1" dirty="0">
              <a:solidFill>
                <a:srgbClr val="000000"/>
              </a:solidFill>
              <a:cs typeface="Tahoma" pitchFamily="2"/>
            </a:endParaRPr>
          </a:p>
        </p:txBody>
      </p:sp>
      <p:pic>
        <p:nvPicPr>
          <p:cNvPr id="5" name="Picture 4" descr="A flag with a crown on it&#10;&#10;Description automatically generated">
            <a:extLst>
              <a:ext uri="{FF2B5EF4-FFF2-40B4-BE49-F238E27FC236}">
                <a16:creationId xmlns:a16="http://schemas.microsoft.com/office/drawing/2014/main" id="{3B55873D-3FC9-DC9E-0448-E31B9C82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847" y="1213147"/>
            <a:ext cx="4401350" cy="2689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Puntarenas</a:t>
            </a:r>
            <a:endParaRPr lang="en-US" sz="4400" dirty="0"/>
          </a:p>
        </p:txBody>
      </p:sp>
      <p:pic>
        <p:nvPicPr>
          <p:cNvPr id="3" name="Picture 2" descr="A map of costa rica with a route&#10;&#10;Description automatically generated">
            <a:extLst>
              <a:ext uri="{FF2B5EF4-FFF2-40B4-BE49-F238E27FC236}">
                <a16:creationId xmlns:a16="http://schemas.microsoft.com/office/drawing/2014/main" id="{65F6DC2F-4A44-576B-58D6-2036EB4D2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7" y="-27279"/>
            <a:ext cx="10112881" cy="5697829"/>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map of a plane&#10;&#10;Description automatically generated">
            <a:extLst>
              <a:ext uri="{FF2B5EF4-FFF2-40B4-BE49-F238E27FC236}">
                <a16:creationId xmlns:a16="http://schemas.microsoft.com/office/drawing/2014/main" id="{E043E0EA-A125-01D8-A37A-A73CBECAD878}"/>
              </a:ext>
            </a:extLst>
          </p:cNvPr>
          <p:cNvPicPr>
            <a:picLocks noChangeAspect="1"/>
          </p:cNvPicPr>
          <p:nvPr/>
        </p:nvPicPr>
        <p:blipFill rotWithShape="1">
          <a:blip r:embed="rId2">
            <a:extLst>
              <a:ext uri="{28A0092B-C50C-407E-A947-70E740481C1C}">
                <a14:useLocalDpi xmlns:a14="http://schemas.microsoft.com/office/drawing/2010/main" val="0"/>
              </a:ext>
            </a:extLst>
          </a:blip>
          <a:srcRect l="9775" t="6532"/>
          <a:stretch/>
        </p:blipFill>
        <p:spPr>
          <a:xfrm>
            <a:off x="0" y="743918"/>
            <a:ext cx="10080625" cy="4916035"/>
          </a:xfrm>
          <a:prstGeom prst="rect">
            <a:avLst/>
          </a:prstGeom>
        </p:spPr>
      </p:pic>
      <p:sp>
        <p:nvSpPr>
          <p:cNvPr id="5" name="TextBox 4">
            <a:extLst>
              <a:ext uri="{FF2B5EF4-FFF2-40B4-BE49-F238E27FC236}">
                <a16:creationId xmlns:a16="http://schemas.microsoft.com/office/drawing/2014/main" id="{F059464E-CC44-F7E1-036E-41B581A19F72}"/>
              </a:ext>
            </a:extLst>
          </p:cNvPr>
          <p:cNvSpPr txBox="1"/>
          <p:nvPr/>
        </p:nvSpPr>
        <p:spPr>
          <a:xfrm>
            <a:off x="0" y="10596"/>
            <a:ext cx="10080624" cy="707886"/>
          </a:xfrm>
          <a:prstGeom prst="rect">
            <a:avLst/>
          </a:prstGeom>
          <a:noFill/>
        </p:spPr>
        <p:txBody>
          <a:bodyPr wrap="square">
            <a:spAutoFit/>
          </a:bodyPr>
          <a:lstStyle/>
          <a:p>
            <a:pPr algn="ctr"/>
            <a:r>
              <a:rPr lang="en-US" sz="4000" b="1" dirty="0"/>
              <a:t>Puntarenas City Map</a:t>
            </a:r>
            <a:endParaRPr lang="en-US" sz="4000" dirty="0"/>
          </a:p>
        </p:txBody>
      </p:sp>
    </p:spTree>
    <p:extLst>
      <p:ext uri="{BB962C8B-B14F-4D97-AF65-F5344CB8AC3E}">
        <p14:creationId xmlns:p14="http://schemas.microsoft.com/office/powerpoint/2010/main" val="173585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886"/>
            <a:ext cx="10080604" cy="996823"/>
          </a:xfrm>
        </p:spPr>
        <p:txBody>
          <a:bodyPr vert="horz" lIns="91440" tIns="45720" rIns="91440" bIns="45720" rtlCol="0" anchor="t">
            <a:normAutofit/>
          </a:bodyPr>
          <a:lstStyle/>
          <a:p>
            <a:pPr rtl="0">
              <a:lnSpc>
                <a:spcPct val="90000"/>
              </a:lnSpc>
              <a:spcBef>
                <a:spcPct val="0"/>
              </a:spcBef>
            </a:pPr>
            <a:r>
              <a:rPr lang="en-US" sz="4000" b="1" dirty="0">
                <a:solidFill>
                  <a:schemeClr val="tx1"/>
                </a:solidFill>
                <a:latin typeface="+mj-lt"/>
                <a:ea typeface="+mj-ea"/>
                <a:cs typeface="+mj-cs"/>
              </a:rPr>
              <a:t>Puntarenas City Bus </a:t>
            </a:r>
          </a:p>
        </p:txBody>
      </p:sp>
      <p:grpSp>
        <p:nvGrpSpPr>
          <p:cNvPr id="4103" name="Group 4102">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4104" name="Rectangle 4103">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4">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79BE478-957B-3B55-7745-19C3D4C4CB58}"/>
              </a:ext>
            </a:extLst>
          </p:cNvPr>
          <p:cNvSpPr txBox="1"/>
          <p:nvPr/>
        </p:nvSpPr>
        <p:spPr>
          <a:xfrm>
            <a:off x="130363" y="754603"/>
            <a:ext cx="9921897" cy="4376692"/>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mj-lt"/>
                <a:cs typeface="Arial" panose="020B0604020202020204" pitchFamily="34" charset="0"/>
              </a:rPr>
              <a:t>Puntarenas has a very simple bus system. </a:t>
            </a:r>
            <a:r>
              <a:rPr lang="en-US" dirty="0"/>
              <a:t>There are public buses that run to and from Puntarenas throughout the day. </a:t>
            </a:r>
          </a:p>
          <a:p>
            <a:pPr marL="285750" indent="-285750">
              <a:buFont typeface="Arial" panose="020B0604020202020204" pitchFamily="34" charset="0"/>
              <a:buChar char="•"/>
            </a:pPr>
            <a:r>
              <a:rPr lang="en-US" dirty="0"/>
              <a:t>The nice thing about Puntarenas is that a lot of buses depart from here to different areas of the country. It’s a bit of a bus hub.</a:t>
            </a:r>
          </a:p>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mj-lt"/>
                <a:cs typeface="Arial" panose="020B0604020202020204" pitchFamily="34" charset="0"/>
              </a:rPr>
              <a:t>Traveling by bus is safe and is an interesting experience if you like to mingle with the locals. </a:t>
            </a:r>
            <a:endParaRPr kumimoji="0" lang="en-US" altLang="en-US" b="0" i="0" u="none" strike="noStrike" cap="none" normalizeH="0" baseline="0" dirty="0">
              <a:ln>
                <a:noFill/>
              </a:ln>
              <a:solidFill>
                <a:schemeClr val="tx1"/>
              </a:solidFill>
              <a:effectLst/>
              <a:latin typeface="+mj-l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pic>
        <p:nvPicPr>
          <p:cNvPr id="5" name="Picture 4" descr="A blue and white bus on the road&#10;&#10;Description automatically generated">
            <a:extLst>
              <a:ext uri="{FF2B5EF4-FFF2-40B4-BE49-F238E27FC236}">
                <a16:creationId xmlns:a16="http://schemas.microsoft.com/office/drawing/2014/main" id="{113D160A-500D-0648-4328-E284DC9A1B8A}"/>
              </a:ext>
            </a:extLst>
          </p:cNvPr>
          <p:cNvPicPr>
            <a:picLocks noChangeAspect="1"/>
          </p:cNvPicPr>
          <p:nvPr/>
        </p:nvPicPr>
        <p:blipFill rotWithShape="1">
          <a:blip r:embed="rId3">
            <a:extLst>
              <a:ext uri="{28A0092B-C50C-407E-A947-70E740481C1C}">
                <a14:useLocalDpi xmlns:a14="http://schemas.microsoft.com/office/drawing/2010/main" val="0"/>
              </a:ext>
            </a:extLst>
          </a:blip>
          <a:srcRect t="20624" b="16485"/>
          <a:stretch/>
        </p:blipFill>
        <p:spPr>
          <a:xfrm>
            <a:off x="28365" y="2375818"/>
            <a:ext cx="6667500" cy="3294732"/>
          </a:xfrm>
          <a:prstGeom prst="rect">
            <a:avLst/>
          </a:prstGeom>
        </p:spPr>
      </p:pic>
      <p:sp>
        <p:nvSpPr>
          <p:cNvPr id="8" name="TextBox 7">
            <a:extLst>
              <a:ext uri="{FF2B5EF4-FFF2-40B4-BE49-F238E27FC236}">
                <a16:creationId xmlns:a16="http://schemas.microsoft.com/office/drawing/2014/main" id="{DB4F276F-F552-A260-24C7-6DF0340B5F4C}"/>
              </a:ext>
            </a:extLst>
          </p:cNvPr>
          <p:cNvSpPr txBox="1"/>
          <p:nvPr/>
        </p:nvSpPr>
        <p:spPr>
          <a:xfrm>
            <a:off x="6695865" y="2209840"/>
            <a:ext cx="3437962" cy="3139321"/>
          </a:xfrm>
          <a:prstGeom prst="rect">
            <a:avLst/>
          </a:prstGeom>
          <a:noFill/>
        </p:spPr>
        <p:txBody>
          <a:bodyPr wrap="square">
            <a:spAutoFit/>
          </a:bodyPr>
          <a:lstStyle/>
          <a:p>
            <a:pPr marL="285750" indent="-285750">
              <a:buFont typeface="Arial" panose="020B0604020202020204" pitchFamily="34" charset="0"/>
              <a:buChar char="•"/>
            </a:pPr>
            <a:r>
              <a:rPr lang="en-US" dirty="0"/>
              <a:t>Request a bus schedule idea from the driver who can share when the buses come more or less. </a:t>
            </a:r>
          </a:p>
          <a:p>
            <a:pPr marL="285750" indent="-285750">
              <a:buFont typeface="Arial" panose="020B0604020202020204" pitchFamily="34" charset="0"/>
              <a:buChar char="•"/>
            </a:pPr>
            <a:r>
              <a:rPr lang="en-US" dirty="0"/>
              <a:t>Buses run about every 20 minutes. Local buses are very inexpensive, usually no more than $1. </a:t>
            </a:r>
          </a:p>
          <a:p>
            <a:pPr marL="285750" indent="-285750">
              <a:buFont typeface="Arial" panose="020B0604020202020204" pitchFamily="34" charset="0"/>
              <a:buChar char="•"/>
            </a:pPr>
            <a:r>
              <a:rPr lang="en-US" dirty="0"/>
              <a:t>If you plan to take a bus farther afield, regional buses are usually around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Puntarenas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5644686" cy="3447098"/>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Puntarenas are plentiful. Taxis can be very </a:t>
            </a:r>
            <a:br>
              <a:rPr lang="en-US" sz="2000" b="0" i="0" dirty="0">
                <a:effectLst/>
                <a:latin typeface="+mj-lt"/>
              </a:rPr>
            </a:br>
            <a:r>
              <a:rPr lang="en-US" sz="2000" b="0" i="0" dirty="0">
                <a:effectLst/>
                <a:latin typeface="+mj-lt"/>
              </a:rPr>
              <a:t>reasonable, as long as you ask the price BEFORE you </a:t>
            </a:r>
            <a:br>
              <a:rPr lang="en-US" sz="2000" b="0" i="0" dirty="0">
                <a:effectLst/>
                <a:latin typeface="+mj-lt"/>
              </a:rPr>
            </a:br>
            <a:r>
              <a:rPr lang="en-US" sz="2000" b="0" i="0" dirty="0">
                <a:effectLst/>
                <a:latin typeface="+mj-lt"/>
              </a:rPr>
              <a:t>get in.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included in the price.</a:t>
            </a: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white lighthouse&#10;&#10;Description automatically generated">
            <a:extLst>
              <a:ext uri="{FF2B5EF4-FFF2-40B4-BE49-F238E27FC236}">
                <a16:creationId xmlns:a16="http://schemas.microsoft.com/office/drawing/2014/main" id="{BBA12823-CF71-35B5-793E-0C78A887DD0D}"/>
              </a:ext>
            </a:extLst>
          </p:cNvPr>
          <p:cNvPicPr>
            <a:picLocks noChangeAspect="1"/>
          </p:cNvPicPr>
          <p:nvPr/>
        </p:nvPicPr>
        <p:blipFill rotWithShape="1">
          <a:blip r:embed="rId2">
            <a:extLst>
              <a:ext uri="{28A0092B-C50C-407E-A947-70E740481C1C}">
                <a14:useLocalDpi xmlns:a14="http://schemas.microsoft.com/office/drawing/2010/main" val="0"/>
              </a:ext>
            </a:extLst>
          </a:blip>
          <a:srcRect l="6592" r="-1" b="-1"/>
          <a:stretch/>
        </p:blipFill>
        <p:spPr>
          <a:xfrm>
            <a:off x="20" y="10"/>
            <a:ext cx="7995062" cy="5670540"/>
          </a:xfrm>
          <a:prstGeom prst="rect">
            <a:avLst/>
          </a:prstGeom>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227306" y="301904"/>
            <a:ext cx="3748797" cy="10514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The </a:t>
            </a:r>
            <a:r>
              <a:rPr lang="en-US" sz="4000" b="1" dirty="0" err="1">
                <a:latin typeface="+mj-lt"/>
                <a:ea typeface="+mj-ea"/>
                <a:cs typeface="+mj-cs"/>
              </a:rPr>
              <a:t>Malecón</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EA5A1FC5-9AE7-87D3-99E9-98EF4E91F95C}"/>
              </a:ext>
            </a:extLst>
          </p:cNvPr>
          <p:cNvSpPr txBox="1"/>
          <p:nvPr/>
        </p:nvSpPr>
        <p:spPr>
          <a:xfrm>
            <a:off x="6227307" y="1179576"/>
            <a:ext cx="3748796" cy="392785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For those who prefer to take it easy, a leisurely stroll along the town’s </a:t>
            </a:r>
            <a:r>
              <a:rPr lang="en-US" sz="2000" dirty="0" err="1">
                <a:latin typeface="Tahoma" panose="020B0604030504040204" pitchFamily="34" charset="0"/>
                <a:ea typeface="Tahoma" panose="020B0604030504040204" pitchFamily="34" charset="0"/>
                <a:cs typeface="Tahoma" panose="020B0604030504040204" pitchFamily="34" charset="0"/>
              </a:rPr>
              <a:t>malecón</a:t>
            </a:r>
            <a:r>
              <a:rPr lang="en-US" sz="2000" dirty="0">
                <a:latin typeface="Tahoma" panose="020B0604030504040204" pitchFamily="34" charset="0"/>
                <a:ea typeface="Tahoma" panose="020B0604030504040204" pitchFamily="34" charset="0"/>
                <a:cs typeface="Tahoma" panose="020B0604030504040204" pitchFamily="34" charset="0"/>
              </a:rPr>
              <a:t> (boardwalk) is a great way to take in the sights and sounds of Puntarenas. </a:t>
            </a:r>
          </a:p>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From street performers to vendors selling souvenirs and local handicrafts, there is always something to see and do along this lively stretch of waterfront.</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000000"/>
                </a:solidFill>
                <a:effectLst/>
                <a:latin typeface="Times New Roman" panose="02020603050405020304" pitchFamily="18" charset="0"/>
              </a:rPr>
              <a:t>The "Mercado"</a:t>
            </a:r>
            <a:endParaRPr lang="en-US" sz="4000" b="1" dirty="0">
              <a:latin typeface="+mj-lt"/>
              <a:ea typeface="+mj-ea"/>
              <a:cs typeface="+mj-cs"/>
            </a:endParaRP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5016758"/>
          </a:xfrm>
          <a:prstGeom prst="rect">
            <a:avLst/>
          </a:prstGeom>
          <a:noFill/>
        </p:spPr>
        <p:txBody>
          <a:bodyPr wrap="square">
            <a:spAutoFit/>
          </a:bodyPr>
          <a:lstStyle/>
          <a:p>
            <a:pPr marL="342900" indent="-342900">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Puntarenas’s </a:t>
            </a:r>
            <a:r>
              <a:rPr kumimoji="0" lang="en-US" altLang="en-US" sz="2000" b="0"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Mercado, </a:t>
            </a:r>
            <a:r>
              <a:rPr kumimoji="0" lang="en-US" altLang="en-US"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or market, offers a variety of items for consumption</a:t>
            </a:r>
            <a:r>
              <a:rPr lang="en-US" sz="2000" dirty="0">
                <a:latin typeface="Tahoma" panose="020B0604030504040204" pitchFamily="34" charset="0"/>
                <a:ea typeface="Tahoma" panose="020B0604030504040204" pitchFamily="34" charset="0"/>
                <a:cs typeface="Tahoma" panose="020B0604030504040204" pitchFamily="34" charset="0"/>
              </a:rPr>
              <a:t> The Puntarenas Market, located next to the dock that overlooks the estuary and traveled daily, has 30 to 40 sections of vegetables and meals, among others. </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property was erected in 1907 and stands out the constructive technique known as French bahareque, which employs wooden structures and cane covered with raw mud.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This constructive system began to be used in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Costa Rica during the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second half of the 19th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century.</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Nearby, bus stops from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three communities in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area are located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near the market.</a:t>
            </a:r>
          </a:p>
          <a:p>
            <a:pPr marL="34290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7" name="Picture 6" descr="A building with columns and people walking&#10;&#10;Description automatically generated">
            <a:extLst>
              <a:ext uri="{FF2B5EF4-FFF2-40B4-BE49-F238E27FC236}">
                <a16:creationId xmlns:a16="http://schemas.microsoft.com/office/drawing/2014/main" id="{3CBC003C-6279-E446-40B6-86C1E59C903B}"/>
              </a:ext>
            </a:extLst>
          </p:cNvPr>
          <p:cNvPicPr>
            <a:picLocks noChangeAspect="1"/>
          </p:cNvPicPr>
          <p:nvPr/>
        </p:nvPicPr>
        <p:blipFill rotWithShape="1">
          <a:blip r:embed="rId6">
            <a:extLst>
              <a:ext uri="{28A0092B-C50C-407E-A947-70E740481C1C}">
                <a14:useLocalDpi xmlns:a14="http://schemas.microsoft.com/office/drawing/2010/main" val="0"/>
              </a:ext>
            </a:extLst>
          </a:blip>
          <a:srcRect t="6160" b="21492"/>
          <a:stretch/>
        </p:blipFill>
        <p:spPr>
          <a:xfrm>
            <a:off x="3352377" y="2626748"/>
            <a:ext cx="6713111" cy="3043802"/>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rocodiles lying on the ground&#10;&#10;Description automatically generated">
            <a:extLst>
              <a:ext uri="{FF2B5EF4-FFF2-40B4-BE49-F238E27FC236}">
                <a16:creationId xmlns:a16="http://schemas.microsoft.com/office/drawing/2014/main" id="{5775AAFC-BE5C-5EE0-8B4A-47222B32673B}"/>
              </a:ext>
            </a:extLst>
          </p:cNvPr>
          <p:cNvPicPr>
            <a:picLocks noChangeAspect="1"/>
          </p:cNvPicPr>
          <p:nvPr/>
        </p:nvPicPr>
        <p:blipFill rotWithShape="1">
          <a:blip r:embed="rId2">
            <a:extLst>
              <a:ext uri="{28A0092B-C50C-407E-A947-70E740481C1C}">
                <a14:useLocalDpi xmlns:a14="http://schemas.microsoft.com/office/drawing/2010/main" val="0"/>
              </a:ext>
            </a:extLst>
          </a:blip>
          <a:srcRect l="208" r="1098"/>
          <a:stretch/>
        </p:blipFill>
        <p:spPr>
          <a:xfrm>
            <a:off x="20" y="10"/>
            <a:ext cx="7830085"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5646198" y="301905"/>
            <a:ext cx="4431905" cy="621374"/>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mj-lt"/>
                <a:ea typeface="+mj-ea"/>
                <a:cs typeface="+mj-cs"/>
              </a:rPr>
              <a:t>The Crocodile Bridge</a:t>
            </a:r>
          </a:p>
        </p:txBody>
      </p:sp>
      <p:sp>
        <p:nvSpPr>
          <p:cNvPr id="5" name="TextBox 4">
            <a:extLst>
              <a:ext uri="{FF2B5EF4-FFF2-40B4-BE49-F238E27FC236}">
                <a16:creationId xmlns:a16="http://schemas.microsoft.com/office/drawing/2014/main" id="{FD5F0F5B-1BC0-B4CF-F047-1199D3D82192}"/>
              </a:ext>
            </a:extLst>
          </p:cNvPr>
          <p:cNvSpPr txBox="1"/>
          <p:nvPr/>
        </p:nvSpPr>
        <p:spPr>
          <a:xfrm>
            <a:off x="5779363" y="1034526"/>
            <a:ext cx="4205542" cy="3993008"/>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err="1">
                <a:latin typeface="Tahoma" panose="020B0604030504040204" pitchFamily="34" charset="0"/>
                <a:ea typeface="Tahoma" panose="020B0604030504040204" pitchFamily="34" charset="0"/>
                <a:cs typeface="Tahoma" panose="020B0604030504040204" pitchFamily="34" charset="0"/>
              </a:rPr>
              <a:t>Tárcoles</a:t>
            </a:r>
            <a:r>
              <a:rPr lang="en-US" sz="2000" dirty="0">
                <a:latin typeface="Tahoma" panose="020B0604030504040204" pitchFamily="34" charset="0"/>
                <a:ea typeface="Tahoma" panose="020B0604030504040204" pitchFamily="34" charset="0"/>
                <a:cs typeface="Tahoma" panose="020B0604030504040204" pitchFamily="34" charset="0"/>
              </a:rPr>
              <a:t> is a quiet little town that lies just on the outskirts of northern Puntarenas, Costa Rica. Though it may be small, it boasts an abundance of both indoor and outdoor activities, beautiful fauna, and exotic wildlife.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Tarcoles River Bridge and look at some gigantic Costa Rican crocodiles! The Tarcoles River is famous in Costa Rica because as you drive over the Tarcoles Bridge, you can look down and see at least a dozen impressive crocodiles sunbathing below. </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47297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400" b="1" dirty="0"/>
              <a:t>Carara National Park</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9" name="TextBox 8">
            <a:extLst>
              <a:ext uri="{FF2B5EF4-FFF2-40B4-BE49-F238E27FC236}">
                <a16:creationId xmlns:a16="http://schemas.microsoft.com/office/drawing/2014/main" id="{1FE927B9-D1FC-3DCD-244D-6E8C55783A67}"/>
              </a:ext>
            </a:extLst>
          </p:cNvPr>
          <p:cNvSpPr txBox="1"/>
          <p:nvPr/>
        </p:nvSpPr>
        <p:spPr>
          <a:xfrm>
            <a:off x="301840" y="1479934"/>
            <a:ext cx="6601703" cy="2862322"/>
          </a:xfrm>
          <a:prstGeom prst="rect">
            <a:avLst/>
          </a:prstGeom>
          <a:noFill/>
        </p:spPr>
        <p:txBody>
          <a:bodyPr wrap="square">
            <a:spAutoFit/>
          </a:bodyPr>
          <a:lstStyle/>
          <a:p>
            <a:pPr marL="285750" indent="-285750">
              <a:buFont typeface="Arial" panose="020B0604020202020204" pitchFamily="34" charset="0"/>
              <a:buChar char="•"/>
            </a:pPr>
            <a:r>
              <a:rPr lang="en-US" dirty="0">
                <a:effectLst/>
              </a:rPr>
              <a:t>Unlike other heavily visited parks in Costa Rica, such as Arenal or Monteverde, Carara National Park is less visited, and you might want to consider including it on your travel itinerary as the experience is rawer but not less spectacular.</a:t>
            </a:r>
          </a:p>
          <a:p>
            <a:pPr marL="285750" indent="-285750">
              <a:buFont typeface="Arial" panose="020B0604020202020204" pitchFamily="34" charset="0"/>
              <a:buChar char="•"/>
            </a:pPr>
            <a:r>
              <a:rPr lang="en-US" dirty="0">
                <a:effectLst/>
              </a:rPr>
              <a:t>Once inside the park, you will find here several well-maintained trails worth exploring. The park is rich with fauna and flora, like insects, spiders, monkeys, and huge trees, and the destination is a favorite with wildlife enthusiasts and bird watchers thanks to the many species that call this place home and a high chance to take some fantastic photos.</a:t>
            </a:r>
          </a:p>
        </p:txBody>
      </p:sp>
      <p:sp>
        <p:nvSpPr>
          <p:cNvPr id="11" name="TextBox 10">
            <a:extLst>
              <a:ext uri="{FF2B5EF4-FFF2-40B4-BE49-F238E27FC236}">
                <a16:creationId xmlns:a16="http://schemas.microsoft.com/office/drawing/2014/main" id="{3A945B3D-2E35-8571-1088-6E0FF209C849}"/>
              </a:ext>
            </a:extLst>
          </p:cNvPr>
          <p:cNvSpPr txBox="1"/>
          <p:nvPr/>
        </p:nvSpPr>
        <p:spPr>
          <a:xfrm>
            <a:off x="1059816" y="4479996"/>
            <a:ext cx="5042516" cy="646331"/>
          </a:xfrm>
          <a:prstGeom prst="rect">
            <a:avLst/>
          </a:prstGeom>
          <a:noFill/>
        </p:spPr>
        <p:txBody>
          <a:bodyPr wrap="square">
            <a:spAutoFit/>
          </a:bodyPr>
          <a:lstStyle/>
          <a:p>
            <a:r>
              <a:rPr lang="en-US" dirty="0"/>
              <a:t>Admission: Adult $10 + VAT</a:t>
            </a:r>
          </a:p>
          <a:p>
            <a:r>
              <a:rPr lang="en-US" dirty="0"/>
              <a:t>• Child from 2 to 12 years old: $5 + VAT</a:t>
            </a:r>
          </a:p>
        </p:txBody>
      </p:sp>
      <p:pic>
        <p:nvPicPr>
          <p:cNvPr id="13" name="Picture 12" descr="A couple of parrots on a tree branch&#10;&#10;Description automatically generated">
            <a:extLst>
              <a:ext uri="{FF2B5EF4-FFF2-40B4-BE49-F238E27FC236}">
                <a16:creationId xmlns:a16="http://schemas.microsoft.com/office/drawing/2014/main" id="{03A46974-D1B5-A044-B422-4F3A76BAC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3" y="1493908"/>
            <a:ext cx="3132482" cy="4176642"/>
          </a:xfrm>
          <a:prstGeom prst="rect">
            <a:avLst/>
          </a:prstGeom>
        </p:spPr>
      </p:pic>
    </p:spTree>
    <p:extLst>
      <p:ext uri="{BB962C8B-B14F-4D97-AF65-F5344CB8AC3E}">
        <p14:creationId xmlns:p14="http://schemas.microsoft.com/office/powerpoint/2010/main" val="271166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400" b="1" dirty="0"/>
              <a:t>Rainforest Hanging Bridges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5" name="TextBox 4">
            <a:extLst>
              <a:ext uri="{FF2B5EF4-FFF2-40B4-BE49-F238E27FC236}">
                <a16:creationId xmlns:a16="http://schemas.microsoft.com/office/drawing/2014/main" id="{17D3B9E7-AC06-FBA2-9446-CF911BEDCF5A}"/>
              </a:ext>
            </a:extLst>
          </p:cNvPr>
          <p:cNvSpPr txBox="1"/>
          <p:nvPr/>
        </p:nvSpPr>
        <p:spPr>
          <a:xfrm>
            <a:off x="337351" y="1573303"/>
            <a:ext cx="9605639" cy="2585323"/>
          </a:xfrm>
          <a:prstGeom prst="rect">
            <a:avLst/>
          </a:prstGeom>
          <a:noFill/>
        </p:spPr>
        <p:txBody>
          <a:bodyPr wrap="square">
            <a:spAutoFit/>
          </a:bodyPr>
          <a:lstStyle/>
          <a:p>
            <a:pPr marL="285750" indent="-285750">
              <a:buFont typeface="Arial" panose="020B0604020202020204" pitchFamily="34" charset="0"/>
              <a:buChar char="•"/>
            </a:pPr>
            <a:r>
              <a:rPr lang="en-US" dirty="0"/>
              <a:t>Experience the beauty of the rainforest through Villa Lapas Sky Way walking tour 1.5 miles (2.5 km) in length, and five suspended bridges at more than 180 feet above the ground. </a:t>
            </a:r>
          </a:p>
          <a:p>
            <a:pPr marL="285750" indent="-285750">
              <a:buFont typeface="Arial" panose="020B0604020202020204" pitchFamily="34" charset="0"/>
              <a:buChar char="•"/>
            </a:pPr>
            <a:r>
              <a:rPr lang="en-US" dirty="0"/>
              <a:t>Each of these bridges is an astonishing 300 feet in length, crossing through the very heart of the tropical rainforest. </a:t>
            </a:r>
          </a:p>
          <a:p>
            <a:pPr marL="285750" indent="-285750">
              <a:buFont typeface="Arial" panose="020B0604020202020204" pitchFamily="34" charset="0"/>
              <a:buChar char="•"/>
            </a:pPr>
            <a:r>
              <a:rPr lang="en-US" dirty="0"/>
              <a:t>You experience the primary and secondary rainforest vegetation. Make yourself one with the jungle. Keep your eyes open to see the numerous bird species, mammals, and other varied fauna that call this forest home. The nature walk lasts about one </a:t>
            </a:r>
            <a:br>
              <a:rPr lang="en-US" dirty="0"/>
            </a:br>
            <a:r>
              <a:rPr lang="en-US" dirty="0"/>
              <a:t>hour and it includes some areas with some steps, ups and </a:t>
            </a:r>
            <a:br>
              <a:rPr lang="en-US" dirty="0"/>
            </a:br>
            <a:r>
              <a:rPr lang="en-US" dirty="0"/>
              <a:t>downs. </a:t>
            </a:r>
          </a:p>
        </p:txBody>
      </p:sp>
      <p:sp>
        <p:nvSpPr>
          <p:cNvPr id="7" name="TextBox 6">
            <a:extLst>
              <a:ext uri="{FF2B5EF4-FFF2-40B4-BE49-F238E27FC236}">
                <a16:creationId xmlns:a16="http://schemas.microsoft.com/office/drawing/2014/main" id="{F7C1340E-99B6-1B9E-2467-DD5A5209A875}"/>
              </a:ext>
            </a:extLst>
          </p:cNvPr>
          <p:cNvSpPr txBox="1"/>
          <p:nvPr/>
        </p:nvSpPr>
        <p:spPr>
          <a:xfrm>
            <a:off x="639192" y="4191469"/>
            <a:ext cx="5042516" cy="1446550"/>
          </a:xfrm>
          <a:prstGeom prst="rect">
            <a:avLst/>
          </a:prstGeom>
          <a:noFill/>
        </p:spPr>
        <p:txBody>
          <a:bodyPr wrap="square">
            <a:spAutoFit/>
          </a:bodyPr>
          <a:lstStyle/>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Admission: Adult $32</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65 and Older: $26</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Teens 11-18 years old: $21</a:t>
            </a:r>
          </a:p>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 Child under 11 old: Free</a:t>
            </a:r>
          </a:p>
        </p:txBody>
      </p:sp>
      <p:pic>
        <p:nvPicPr>
          <p:cNvPr id="9" name="Picture 8" descr="A long shot of a bridge&#10;&#10;Description automatically generated">
            <a:extLst>
              <a:ext uri="{FF2B5EF4-FFF2-40B4-BE49-F238E27FC236}">
                <a16:creationId xmlns:a16="http://schemas.microsoft.com/office/drawing/2014/main" id="{B8C5BDC4-87C0-46BC-5C2E-A798D5943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618" y="3277466"/>
            <a:ext cx="3580486" cy="2379437"/>
          </a:xfrm>
          <a:prstGeom prst="rect">
            <a:avLst/>
          </a:prstGeom>
        </p:spPr>
      </p:pic>
    </p:spTree>
    <p:extLst>
      <p:ext uri="{BB962C8B-B14F-4D97-AF65-F5344CB8AC3E}">
        <p14:creationId xmlns:p14="http://schemas.microsoft.com/office/powerpoint/2010/main" val="95432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885989"/>
          </a:xfrm>
          <a:prstGeom prst="rect">
            <a:avLst/>
          </a:prstGeom>
        </p:spPr>
        <p:txBody>
          <a:bodyPr vert="horz" lIns="91440" tIns="45720" rIns="91440" bIns="45720" rtlCol="0" anchor="b">
            <a:normAutofit/>
          </a:bodyPr>
          <a:lstStyle/>
          <a:p>
            <a:pPr algn="ctr"/>
            <a:r>
              <a:rPr lang="en-US" sz="4000" b="1" dirty="0"/>
              <a:t>The Tarcoles River of Costa Rica</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5" name="TextBox 4">
            <a:extLst>
              <a:ext uri="{FF2B5EF4-FFF2-40B4-BE49-F238E27FC236}">
                <a16:creationId xmlns:a16="http://schemas.microsoft.com/office/drawing/2014/main" id="{27D2B574-51AA-B349-6DF7-7C0771D38BD4}"/>
              </a:ext>
            </a:extLst>
          </p:cNvPr>
          <p:cNvSpPr txBox="1"/>
          <p:nvPr/>
        </p:nvSpPr>
        <p:spPr>
          <a:xfrm>
            <a:off x="275208" y="1624614"/>
            <a:ext cx="9667782" cy="4247317"/>
          </a:xfrm>
          <a:prstGeom prst="rect">
            <a:avLst/>
          </a:prstGeom>
          <a:noFill/>
        </p:spPr>
        <p:txBody>
          <a:bodyPr wrap="square">
            <a:spAutoFit/>
          </a:bodyPr>
          <a:lstStyle/>
          <a:p>
            <a:pPr marL="285750" indent="-285750">
              <a:buFont typeface="Arial" panose="020B0604020202020204" pitchFamily="34" charset="0"/>
              <a:buChar char="•"/>
            </a:pPr>
            <a:r>
              <a:rPr lang="en-US" dirty="0"/>
              <a:t>Enjoy a pleasant boat tour with a professional naturalist tour guide and enjoy its rich and abundant wildlife. It is a habitat for American crocodiles, while the marshes located at the river's mouth have many waterfowl and wading birds. Among the many herons and egrets are the boatbill and bare-throated tiger heron, and other birds found here include double-striped thick-knee, mangrove warbler, and American pygmy kingfisher. The total list known of birds well exceeds 320 species including the little-known Guacalillo Canals. </a:t>
            </a:r>
          </a:p>
          <a:p>
            <a:pPr marL="285750" indent="-285750">
              <a:buFont typeface="Arial" panose="020B0604020202020204" pitchFamily="34" charset="0"/>
              <a:buChar char="•"/>
            </a:pPr>
            <a:r>
              <a:rPr lang="en-US" dirty="0"/>
              <a:t>The Tarcoles River may be known as the country’s dirtiest and most polluted basin but it is ironically considered as one of Costa Rica’s tourist attractions. Its claim to fame is that it houses one of the world’s largest crocodile populations with about 25 crocodiles living per square kilometer. This river isn’t only important to over 2000 crocs in the area, it also acts as a very significant watershed of the Central Valley.</a:t>
            </a:r>
          </a:p>
          <a:p>
            <a:pPr marL="285750" indent="-285750">
              <a:buFont typeface="Arial" panose="020B0604020202020204" pitchFamily="34" charset="0"/>
              <a:buChar char="•"/>
            </a:pPr>
            <a:r>
              <a:rPr lang="en-US" dirty="0"/>
              <a:t>One of the four rivers that flow out from the Nicoya Peninsula into the Pacific Ocean, the Tarcoles River measures 111 km long and its watershed covers up to 2,121 km. More than its crocodiles, this Rio also boasts of a hefty number of bird, reptile, and animal species.</a:t>
            </a:r>
            <a:r>
              <a:rPr lang="en-US" dirty="0">
                <a:hlinkClick r:id="rId2"/>
              </a:rPr>
              <a:t> </a:t>
            </a:r>
            <a:endParaRPr lang="en-US" dirty="0"/>
          </a:p>
          <a:p>
            <a:endParaRPr lang="en-US" dirty="0"/>
          </a:p>
        </p:txBody>
      </p:sp>
    </p:spTree>
    <p:extLst>
      <p:ext uri="{BB962C8B-B14F-4D97-AF65-F5344CB8AC3E}">
        <p14:creationId xmlns:p14="http://schemas.microsoft.com/office/powerpoint/2010/main" val="373304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Puntarenas, Costa Rica</a:t>
            </a:r>
          </a:p>
          <a:p>
            <a:pPr algn="l">
              <a:buFont typeface="Wingdings" panose="05000000000000000000" pitchFamily="2" charset="2"/>
              <a:buChar char=""/>
            </a:pPr>
            <a:r>
              <a:rPr lang="en-US" sz="2000" b="1" dirty="0"/>
              <a:t>History of Puntarenas, Costa Rica</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on a waterfall&#10;&#10;Description automatically generated">
            <a:extLst>
              <a:ext uri="{FF2B5EF4-FFF2-40B4-BE49-F238E27FC236}">
                <a16:creationId xmlns:a16="http://schemas.microsoft.com/office/drawing/2014/main" id="{8D64BD38-12F4-07D7-46E0-3BA11A374ADE}"/>
              </a:ext>
            </a:extLst>
          </p:cNvPr>
          <p:cNvPicPr>
            <a:picLocks noChangeAspect="1"/>
          </p:cNvPicPr>
          <p:nvPr/>
        </p:nvPicPr>
        <p:blipFill rotWithShape="1">
          <a:blip r:embed="rId2">
            <a:extLst>
              <a:ext uri="{28A0092B-C50C-407E-A947-70E740481C1C}">
                <a14:useLocalDpi xmlns:a14="http://schemas.microsoft.com/office/drawing/2010/main" val="0"/>
              </a:ext>
            </a:extLst>
          </a:blip>
          <a:srcRect l="6240" r="1" b="1"/>
          <a:stretch/>
        </p:blipFill>
        <p:spPr>
          <a:xfrm>
            <a:off x="20" y="10"/>
            <a:ext cx="7995062"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6227306" y="177612"/>
            <a:ext cx="3850797" cy="91729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dirty="0">
                <a:latin typeface="Tahoma" panose="020B0604030504040204" pitchFamily="34" charset="0"/>
                <a:ea typeface="Tahoma" panose="020B0604030504040204" pitchFamily="34" charset="0"/>
                <a:cs typeface="Tahoma" panose="020B0604030504040204" pitchFamily="34" charset="0"/>
              </a:rPr>
              <a:t>Zipline over Waterfalls</a:t>
            </a:r>
          </a:p>
        </p:txBody>
      </p:sp>
      <p:sp>
        <p:nvSpPr>
          <p:cNvPr id="5" name="TextBox 4">
            <a:extLst>
              <a:ext uri="{FF2B5EF4-FFF2-40B4-BE49-F238E27FC236}">
                <a16:creationId xmlns:a16="http://schemas.microsoft.com/office/drawing/2014/main" id="{48E7005C-BE86-2950-160D-94C75D34905B}"/>
              </a:ext>
            </a:extLst>
          </p:cNvPr>
          <p:cNvSpPr txBox="1"/>
          <p:nvPr/>
        </p:nvSpPr>
        <p:spPr>
          <a:xfrm>
            <a:off x="6227307" y="1189608"/>
            <a:ext cx="3850796" cy="37846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Feel the adrenaline rush of soaring over 11 different waterfalls on this small-group canopy tour at Adventure Park Costa Rica.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Enjoy breathtaking views over the ocean, mountains, and rainforest on 25 zipline cables, the longest in Costa Rica. Bottled water are included.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 Participants must be at least seven years old and weigh less than 280 pounds.</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Admission: $89 at the park</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68991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ird sitting on a branch&#10;&#10;Description automatically generated">
            <a:extLst>
              <a:ext uri="{FF2B5EF4-FFF2-40B4-BE49-F238E27FC236}">
                <a16:creationId xmlns:a16="http://schemas.microsoft.com/office/drawing/2014/main" id="{22CAE1F4-CA8D-7045-B4E9-06E7C7B6DF51}"/>
              </a:ext>
            </a:extLst>
          </p:cNvPr>
          <p:cNvPicPr>
            <a:picLocks noChangeAspect="1"/>
          </p:cNvPicPr>
          <p:nvPr/>
        </p:nvPicPr>
        <p:blipFill rotWithShape="1">
          <a:blip r:embed="rId2">
            <a:extLst>
              <a:ext uri="{28A0092B-C50C-407E-A947-70E740481C1C}">
                <a14:useLocalDpi xmlns:a14="http://schemas.microsoft.com/office/drawing/2010/main" val="0"/>
              </a:ext>
            </a:extLst>
          </a:blip>
          <a:srcRect r="5887"/>
          <a:stretch/>
        </p:blipFill>
        <p:spPr>
          <a:xfrm>
            <a:off x="20" y="10"/>
            <a:ext cx="7995062" cy="56705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DA0FFC-E8ED-8A97-05EA-22FC119C96C9}"/>
              </a:ext>
            </a:extLst>
          </p:cNvPr>
          <p:cNvSpPr txBox="1"/>
          <p:nvPr/>
        </p:nvSpPr>
        <p:spPr>
          <a:xfrm>
            <a:off x="6227306" y="159861"/>
            <a:ext cx="3850797" cy="887704"/>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300" b="1" dirty="0">
                <a:latin typeface="+mj-lt"/>
                <a:ea typeface="+mj-ea"/>
                <a:cs typeface="+mj-cs"/>
              </a:rPr>
              <a:t>Monteverde Cloud Forest</a:t>
            </a:r>
          </a:p>
        </p:txBody>
      </p:sp>
      <p:sp>
        <p:nvSpPr>
          <p:cNvPr id="5" name="TextBox 4">
            <a:extLst>
              <a:ext uri="{FF2B5EF4-FFF2-40B4-BE49-F238E27FC236}">
                <a16:creationId xmlns:a16="http://schemas.microsoft.com/office/drawing/2014/main" id="{48E7005C-BE86-2950-160D-94C75D34905B}"/>
              </a:ext>
            </a:extLst>
          </p:cNvPr>
          <p:cNvSpPr txBox="1"/>
          <p:nvPr/>
        </p:nvSpPr>
        <p:spPr>
          <a:xfrm>
            <a:off x="6316086" y="1056441"/>
            <a:ext cx="3768949" cy="448093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The Monteverde Cloud Forest Biological Reserve deserves to be a rich learning experience discovering the secrets of the lush cloud forest. </a:t>
            </a:r>
          </a:p>
          <a:p>
            <a:pPr indent="-228600">
              <a:lnSpc>
                <a:spcPct val="90000"/>
              </a:lnSpc>
              <a:spcAft>
                <a:spcPts val="600"/>
              </a:spcAft>
              <a:buFont typeface="Arial" panose="020B0604020202020204" pitchFamily="34" charset="0"/>
              <a:buChar char="•"/>
            </a:pPr>
            <a:r>
              <a:rPr lang="en-US" sz="2000" dirty="0"/>
              <a:t>Explore its biodiversity, where more than 85 species of mammals live, more than 350 bird species, 120 species of amphibians and reptiles, more than 3,000 species of plants, of which 400 are orchids, in addition to thousands of insects. </a:t>
            </a:r>
          </a:p>
          <a:p>
            <a:pPr indent="-228600">
              <a:lnSpc>
                <a:spcPct val="90000"/>
              </a:lnSpc>
              <a:spcAft>
                <a:spcPts val="600"/>
              </a:spcAft>
              <a:buFont typeface="Arial" panose="020B0604020202020204" pitchFamily="34" charset="0"/>
              <a:buChar char="•"/>
            </a:pPr>
            <a:r>
              <a:rPr lang="en-US" sz="2000" dirty="0"/>
              <a:t>You will have a great chance to watch the unique tropical Cloud Forest Ecosystems.</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9439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529232" y="269031"/>
            <a:ext cx="3612061" cy="16180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Turtle Island</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E7005C-BE86-2950-160D-94C75D34905B}"/>
              </a:ext>
            </a:extLst>
          </p:cNvPr>
          <p:cNvSpPr txBox="1"/>
          <p:nvPr/>
        </p:nvSpPr>
        <p:spPr>
          <a:xfrm>
            <a:off x="0" y="2238375"/>
            <a:ext cx="4467225" cy="30415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Enjoy the best of Tortuga Island on a private full-day excursion. Travel there by boat and don’t miss the dolphins along the way. On the island, you can snorkel, observe spider monkeys, and visit the spectacular stone arch from where you will enjoy a great view of the island and the ocean. It will be a great day for families or groups of friends either way, </a:t>
            </a:r>
            <a:br>
              <a:rPr lang="en-US" sz="2000" dirty="0"/>
            </a:br>
            <a:r>
              <a:rPr lang="en-US" sz="2000" dirty="0"/>
              <a:t>you'll find what you're looking for on Isla Tortuga.</a:t>
            </a:r>
          </a:p>
          <a:p>
            <a:pPr algn="ctr">
              <a:lnSpc>
                <a:spcPct val="90000"/>
              </a:lnSpc>
              <a:spcAft>
                <a:spcPts val="600"/>
              </a:spcAft>
            </a:pPr>
            <a:r>
              <a:rPr lang="en-US" sz="2000" dirty="0"/>
              <a:t>From $115.00 per adult</a:t>
            </a:r>
            <a:br>
              <a:rPr lang="en-US" sz="2000" dirty="0"/>
            </a:br>
            <a:r>
              <a:rPr lang="en-US" sz="2000" dirty="0"/>
              <a:t>.</a:t>
            </a:r>
          </a:p>
        </p:txBody>
      </p:sp>
      <p:pic>
        <p:nvPicPr>
          <p:cNvPr id="6" name="Picture 5" descr="A body of water with rocks and trees&#10;&#10;Description automatically generated">
            <a:extLst>
              <a:ext uri="{FF2B5EF4-FFF2-40B4-BE49-F238E27FC236}">
                <a16:creationId xmlns:a16="http://schemas.microsoft.com/office/drawing/2014/main" id="{204FC190-0A93-DCC0-F72E-132E3FF2B0C9}"/>
              </a:ext>
            </a:extLst>
          </p:cNvPr>
          <p:cNvPicPr>
            <a:picLocks noChangeAspect="1"/>
          </p:cNvPicPr>
          <p:nvPr/>
        </p:nvPicPr>
        <p:blipFill rotWithShape="1">
          <a:blip r:embed="rId2">
            <a:extLst>
              <a:ext uri="{28A0092B-C50C-407E-A947-70E740481C1C}">
                <a14:useLocalDpi xmlns:a14="http://schemas.microsoft.com/office/drawing/2010/main" val="0"/>
              </a:ext>
            </a:extLst>
          </a:blip>
          <a:srcRect l="12131" r="20919"/>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43186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t>Puntarenas Beaches</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66E56EDE-BFDE-6F38-BF7C-1CE74646F3B8}"/>
              </a:ext>
            </a:extLst>
          </p:cNvPr>
          <p:cNvSpPr txBox="1"/>
          <p:nvPr/>
        </p:nvSpPr>
        <p:spPr>
          <a:xfrm>
            <a:off x="221941" y="781235"/>
            <a:ext cx="9756559" cy="4801314"/>
          </a:xfrm>
          <a:prstGeom prst="rect">
            <a:avLst/>
          </a:prstGeom>
          <a:noFill/>
        </p:spPr>
        <p:txBody>
          <a:bodyPr wrap="square">
            <a:spAutoFit/>
          </a:bodyPr>
          <a:lstStyle/>
          <a:p>
            <a:pPr marL="285750" indent="-285750">
              <a:buFont typeface="Arial" panose="020B0604020202020204" pitchFamily="34" charset="0"/>
              <a:buChar char="•"/>
            </a:pPr>
            <a:r>
              <a:rPr lang="en-US" b="1" dirty="0"/>
              <a:t>Playa Manuel Antonio - </a:t>
            </a:r>
            <a:r>
              <a:rPr lang="en-US" dirty="0"/>
              <a:t>Quepos walk 7 km by paved road to the entrance of Manuel Antonio National Park. Offering three exotic white sand beaches, campsites, showers, toilets, drinking water, and dense vegetation, twelve islands, multiple inputs, and forests are just some of the attractions of this interesting place. An absolute paradise.</a:t>
            </a:r>
          </a:p>
          <a:p>
            <a:pPr marL="285750" indent="-285750">
              <a:buFont typeface="Arial" panose="020B0604020202020204" pitchFamily="34" charset="0"/>
              <a:buChar char="•"/>
            </a:pPr>
            <a:r>
              <a:rPr lang="en-US" b="1" dirty="0" err="1"/>
              <a:t>Espadilla</a:t>
            </a:r>
            <a:r>
              <a:rPr lang="en-US" b="1" dirty="0"/>
              <a:t> Beach – </a:t>
            </a:r>
            <a:r>
              <a:rPr lang="en-US" dirty="0"/>
              <a:t>Dark sand beach, with beautiful, lush vegetation, reaching the edge of the beach. Its cliffs maintain the original vegetation and autumn in shallow water, we can see a large number of invertebrates, small fish and corals that are protected so that they can be used for scientific tourism. The temperature is high, between 77° and 80° F. remaining constant throughout the year. Its length is 3.6 km. In the rainy season, the weather is nice for tourists, as it usually rain freshening. Fishing is abundant and can be found, snapper, snook, mullet, pomfret, etc..</a:t>
            </a:r>
          </a:p>
          <a:p>
            <a:pPr marL="285750" indent="-285750">
              <a:buFont typeface="Arial" panose="020B0604020202020204" pitchFamily="34" charset="0"/>
              <a:buChar char="•"/>
            </a:pPr>
            <a:r>
              <a:rPr lang="es-ES" b="1" dirty="0"/>
              <a:t>Playa Cabo Blanco and Balsitas - </a:t>
            </a:r>
            <a:r>
              <a:rPr lang="en-US" dirty="0"/>
              <a:t>Located in the province of Puntarenas, Puntarenas Canton. They are part of the Cabo Blanco Absolute Reserve, one of the most scenic areas of the Pacific coast. You enter through the sector Cabuya or Mal Pais.</a:t>
            </a:r>
            <a:br>
              <a:rPr lang="en-US" dirty="0"/>
            </a:br>
            <a:r>
              <a:rPr lang="en-US" dirty="0"/>
              <a:t>Playa Cabo Blanco and </a:t>
            </a:r>
            <a:r>
              <a:rPr lang="en-US" dirty="0" err="1"/>
              <a:t>Balsitas</a:t>
            </a:r>
            <a:r>
              <a:rPr lang="en-US" dirty="0"/>
              <a:t> are the only extensive beaches that remain in state primary. A deep blue sea, vegetation dominated by evergreen species and reaches the edge of the coast, interesting geological formations, and lots of low tidal lagoons which are caught several species of marine organisms.</a:t>
            </a:r>
          </a:p>
        </p:txBody>
      </p:sp>
    </p:spTree>
    <p:extLst>
      <p:ext uri="{BB962C8B-B14F-4D97-AF65-F5344CB8AC3E}">
        <p14:creationId xmlns:p14="http://schemas.microsoft.com/office/powerpoint/2010/main" val="357117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t>Puntarenas Beaches</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66E56EDE-BFDE-6F38-BF7C-1CE74646F3B8}"/>
              </a:ext>
            </a:extLst>
          </p:cNvPr>
          <p:cNvSpPr txBox="1"/>
          <p:nvPr/>
        </p:nvSpPr>
        <p:spPr>
          <a:xfrm>
            <a:off x="221941" y="781235"/>
            <a:ext cx="9756559" cy="4524315"/>
          </a:xfrm>
          <a:prstGeom prst="rect">
            <a:avLst/>
          </a:prstGeom>
          <a:noFill/>
        </p:spPr>
        <p:txBody>
          <a:bodyPr wrap="square">
            <a:spAutoFit/>
          </a:bodyPr>
          <a:lstStyle/>
          <a:p>
            <a:pPr marL="285750" indent="-285750">
              <a:buFont typeface="Arial" panose="020B0604020202020204" pitchFamily="34" charset="0"/>
              <a:buChar char="•"/>
            </a:pPr>
            <a:r>
              <a:rPr lang="en-US" b="1" dirty="0"/>
              <a:t>Playa Boca </a:t>
            </a:r>
            <a:r>
              <a:rPr lang="en-US" b="1" dirty="0" err="1"/>
              <a:t>Vieja</a:t>
            </a:r>
            <a:r>
              <a:rPr lang="en-US" b="1" dirty="0"/>
              <a:t> - </a:t>
            </a:r>
            <a:r>
              <a:rPr lang="en-US" dirty="0"/>
              <a:t>This beach is located in Quepos, so it is very popular among the residents of this city. It is located between the mouth of the river </a:t>
            </a:r>
            <a:r>
              <a:rPr lang="en-US" dirty="0" err="1"/>
              <a:t>Paquita</a:t>
            </a:r>
            <a:r>
              <a:rPr lang="en-US" dirty="0"/>
              <a:t> and its old mouth, from which it takes its name. It is very suitable for hiking and swimming. You can take boat trips on the river </a:t>
            </a:r>
            <a:r>
              <a:rPr lang="en-US" dirty="0" err="1"/>
              <a:t>Paquita</a:t>
            </a:r>
            <a:r>
              <a:rPr lang="en-US" dirty="0"/>
              <a:t>.</a:t>
            </a:r>
          </a:p>
          <a:p>
            <a:pPr marL="285750" indent="-285750">
              <a:buFont typeface="Arial" panose="020B0604020202020204" pitchFamily="34" charset="0"/>
              <a:buChar char="•"/>
            </a:pPr>
            <a:r>
              <a:rPr lang="en-US" b="1" dirty="0"/>
              <a:t>Playa Dominical - </a:t>
            </a:r>
            <a:r>
              <a:rPr lang="en-US" dirty="0"/>
              <a:t>Playa Dominical is located at the boundary between the Central Pacific and the South Pacific region. Ideal place for a beach holiday and surf. Dominical is surrounded by mountains and rivers with tropical forests with abundant water and is one of the most prosperous areas in tourism and real estate development as it takes less than three hours from San José by the new American highway. It is just minutes from famous places like Manuel Antonio and Whale Park.</a:t>
            </a:r>
          </a:p>
          <a:p>
            <a:pPr marL="285750" indent="-285750">
              <a:buFont typeface="Arial" panose="020B0604020202020204" pitchFamily="34" charset="0"/>
              <a:buChar char="•"/>
            </a:pPr>
            <a:r>
              <a:rPr lang="en-US" b="1" dirty="0"/>
              <a:t>Playa Hermosa - </a:t>
            </a:r>
            <a:r>
              <a:rPr lang="en-US" dirty="0"/>
              <a:t>It is located in the province of Puntarenas, in the Canton of Garabito. It has an area of 10 km, is dark sand. Its main attraction is its natural condition without development, the annual nesting sea turtles, and the special high waves for surfing. The beach means sun, sand, sea, hiking and surfing.</a:t>
            </a:r>
          </a:p>
          <a:p>
            <a:pPr marL="285750" indent="-285750">
              <a:buFont typeface="Arial" panose="020B0604020202020204" pitchFamily="34" charset="0"/>
              <a:buChar char="•"/>
            </a:pPr>
            <a:r>
              <a:rPr lang="en-US" b="1" dirty="0"/>
              <a:t>Playa </a:t>
            </a:r>
            <a:r>
              <a:rPr lang="en-US" b="1" dirty="0" err="1"/>
              <a:t>Cocalito</a:t>
            </a:r>
            <a:r>
              <a:rPr lang="en-US" b="1" dirty="0"/>
              <a:t> - </a:t>
            </a:r>
            <a:r>
              <a:rPr lang="en-US" dirty="0"/>
              <a:t>Located in the province of Puntarenas in Puntarenas Canton, 8 km south of Playa Tambor. To get there take the ferry of </a:t>
            </a:r>
            <a:r>
              <a:rPr lang="en-US" dirty="0" err="1"/>
              <a:t>Paquera</a:t>
            </a:r>
            <a:r>
              <a:rPr lang="en-US" dirty="0"/>
              <a:t> recommended as this is the shortest way.</a:t>
            </a:r>
            <a:br>
              <a:rPr lang="en-US" dirty="0"/>
            </a:br>
            <a:r>
              <a:rPr lang="en-US" dirty="0"/>
              <a:t>Thick, dark sand, is located in a coastal area of vertical section, which forms a cliff with a beautiful waterfall. Beach of sun, sand, sea, photography, snorkeling.</a:t>
            </a:r>
          </a:p>
        </p:txBody>
      </p:sp>
    </p:spTree>
    <p:extLst>
      <p:ext uri="{BB962C8B-B14F-4D97-AF65-F5344CB8AC3E}">
        <p14:creationId xmlns:p14="http://schemas.microsoft.com/office/powerpoint/2010/main" val="115361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Puntarenas </a:t>
            </a:r>
            <a:r>
              <a:rPr lang="en-US" altLang="en-US" sz="4000" b="1" dirty="0"/>
              <a:t>Michelin Star 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a:spLocks noGrp="1" noRot="1" noMove="1" noResize="1" noEditPoints="1" noAdjustHandles="1" noChangeArrowheads="1" noChangeShapeType="1"/>
          </p:cNvSpPr>
          <p:nvPr/>
        </p:nvSpPr>
        <p:spPr>
          <a:xfrm>
            <a:off x="0" y="742950"/>
            <a:ext cx="9936191" cy="4247317"/>
          </a:xfrm>
          <a:prstGeom prst="rect">
            <a:avLst/>
          </a:prstGeom>
          <a:noFill/>
        </p:spPr>
        <p:txBody>
          <a:bodyPr wrap="square">
            <a:spAutoFit/>
          </a:bodyPr>
          <a:lstStyle/>
          <a:p>
            <a:pPr>
              <a:buClrTx/>
              <a:buFontTx/>
              <a:buNone/>
            </a:pPr>
            <a:r>
              <a:rPr lang="en-US" sz="1800" b="1" dirty="0"/>
              <a:t>Puntarenas </a:t>
            </a:r>
            <a:r>
              <a:rPr lang="en-US" altLang="en-US" dirty="0"/>
              <a:t>has many excellent restaurants. Many of us on the ship are </a:t>
            </a:r>
            <a:br>
              <a:rPr lang="en-US" altLang="en-US" dirty="0"/>
            </a:br>
            <a:r>
              <a:rPr lang="en-US" altLang="en-US" dirty="0"/>
              <a:t>foodies, so naturally, we’re always on the hunt to eat at the most </a:t>
            </a:r>
            <a:br>
              <a:rPr lang="en-US" altLang="en-US" dirty="0"/>
            </a:br>
            <a:r>
              <a:rPr lang="en-US" altLang="en-US" dirty="0"/>
              <a:t>exclusive spots anytime we travel.</a:t>
            </a:r>
          </a:p>
          <a:p>
            <a:pPr>
              <a:buClrTx/>
              <a:buFontTx/>
              <a:buNone/>
            </a:pPr>
            <a:r>
              <a:rPr lang="en-US" altLang="en-US" dirty="0"/>
              <a:t>Here are a few of the best restaurants to consider in downtown. </a:t>
            </a:r>
          </a:p>
          <a:p>
            <a:pPr marL="285750" indent="-285750">
              <a:buFont typeface="Arial" panose="020B0604020202020204" pitchFamily="34" charset="0"/>
              <a:buChar char="•"/>
            </a:pPr>
            <a:r>
              <a:rPr lang="en-US" b="1" dirty="0"/>
              <a:t>Restaurante Los </a:t>
            </a:r>
            <a:r>
              <a:rPr lang="en-US" b="1" dirty="0" err="1"/>
              <a:t>Toneles</a:t>
            </a:r>
            <a:r>
              <a:rPr lang="en-US" b="1" dirty="0"/>
              <a:t>  </a:t>
            </a:r>
            <a:r>
              <a:rPr lang="en-US" dirty="0"/>
              <a:t>$$ - $$$ Latin Seafood International</a:t>
            </a:r>
            <a:br>
              <a:rPr lang="en-US" dirty="0"/>
            </a:br>
            <a:r>
              <a:rPr lang="en-US" dirty="0"/>
              <a:t>100 meters north of </a:t>
            </a:r>
            <a:r>
              <a:rPr lang="en-US" dirty="0" err="1"/>
              <a:t>Clup</a:t>
            </a:r>
            <a:r>
              <a:rPr lang="en-US" dirty="0"/>
              <a:t> Punta </a:t>
            </a:r>
            <a:r>
              <a:rPr lang="en-US" dirty="0" err="1"/>
              <a:t>leona</a:t>
            </a:r>
            <a:r>
              <a:rPr lang="en-US" dirty="0"/>
              <a:t>, Puntarenas</a:t>
            </a:r>
          </a:p>
          <a:p>
            <a:pPr marL="285750" indent="-285750">
              <a:buFont typeface="Arial" panose="020B0604020202020204" pitchFamily="34" charset="0"/>
              <a:buChar char="•"/>
            </a:pPr>
            <a:r>
              <a:rPr lang="en-US" b="1" dirty="0"/>
              <a:t>Casa Almendro </a:t>
            </a:r>
            <a:r>
              <a:rPr lang="en-US" dirty="0"/>
              <a:t>$$ - $$$ Latin Sea food International</a:t>
            </a:r>
            <a:br>
              <a:rPr lang="en-US" dirty="0"/>
            </a:br>
            <a:r>
              <a:rPr lang="en-US" dirty="0"/>
              <a:t>Calle 21 Paseo de Los </a:t>
            </a:r>
            <a:r>
              <a:rPr lang="en-US" dirty="0" err="1"/>
              <a:t>Turistas</a:t>
            </a:r>
            <a:r>
              <a:rPr lang="en-US" dirty="0"/>
              <a:t>, Puntarenas Hotel Tioga, Puntarenas </a:t>
            </a:r>
          </a:p>
          <a:p>
            <a:pPr marL="285750" indent="-285750">
              <a:buFont typeface="Arial" panose="020B0604020202020204" pitchFamily="34" charset="0"/>
              <a:buChar char="•"/>
            </a:pPr>
            <a:r>
              <a:rPr lang="es-ES" b="1" dirty="0"/>
              <a:t>la Cueva del Diablo </a:t>
            </a:r>
            <a:r>
              <a:rPr lang="es-ES" dirty="0"/>
              <a:t>$$ - $$$ </a:t>
            </a:r>
            <a:r>
              <a:rPr lang="es-ES" dirty="0" err="1"/>
              <a:t>Seafood</a:t>
            </a:r>
            <a:r>
              <a:rPr lang="es-ES" dirty="0"/>
              <a:t> El Roble Puntarenas, de la </a:t>
            </a:r>
            <a:br>
              <a:rPr lang="es-ES" dirty="0"/>
            </a:br>
            <a:r>
              <a:rPr lang="es-ES" dirty="0"/>
              <a:t>entrada principal a el Roble 1 kilometro al este, El Roble, Puntarenas</a:t>
            </a:r>
          </a:p>
          <a:p>
            <a:pPr marL="285750" indent="-285750">
              <a:buFont typeface="Arial" panose="020B0604020202020204" pitchFamily="34" charset="0"/>
              <a:buChar char="•"/>
            </a:pPr>
            <a:r>
              <a:rPr lang="en-US" b="1" dirty="0"/>
              <a:t>Restaurante Marino </a:t>
            </a:r>
            <a:r>
              <a:rPr lang="en-US" b="1" dirty="0" err="1"/>
              <a:t>Ballena</a:t>
            </a:r>
            <a:r>
              <a:rPr lang="en-US" b="1" dirty="0"/>
              <a:t> </a:t>
            </a:r>
            <a:r>
              <a:rPr lang="en-US" dirty="0"/>
              <a:t>$$ - $$$ Seafood South American Costa Rican Parque Nacional Marino </a:t>
            </a:r>
            <a:r>
              <a:rPr lang="en-US" dirty="0" err="1"/>
              <a:t>Ballena</a:t>
            </a:r>
            <a:r>
              <a:rPr lang="en-US" dirty="0"/>
              <a:t>, Puntarenas</a:t>
            </a:r>
          </a:p>
          <a:p>
            <a:pPr marL="285750" indent="-285750">
              <a:buFont typeface="Arial" panose="020B0604020202020204" pitchFamily="34" charset="0"/>
              <a:buChar char="•"/>
            </a:pPr>
            <a:r>
              <a:rPr lang="en-US" b="1" dirty="0"/>
              <a:t>Restaurante y </a:t>
            </a:r>
            <a:r>
              <a:rPr lang="en-US" b="1" dirty="0" err="1"/>
              <a:t>Marisqueria</a:t>
            </a:r>
            <a:r>
              <a:rPr lang="en-US" b="1" dirty="0"/>
              <a:t> Mar Azul </a:t>
            </a:r>
            <a:r>
              <a:rPr lang="en-US" dirty="0"/>
              <a:t>$$ - $$$ Seafood South American Costa Rican Puntarenas 23, Puntarenas</a:t>
            </a:r>
          </a:p>
          <a:p>
            <a:pPr>
              <a:buClrTx/>
            </a:pPr>
            <a:r>
              <a:rPr lang="en-US" altLang="en-US" dirty="0"/>
              <a:t>For those of you who just like good food, you can’t go wrong just about anywhere you go in Puntarenas.</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bowl of seafood with crab legs and vegetables&#10;&#10;Description automatically generated">
            <a:extLst>
              <a:ext uri="{FF2B5EF4-FFF2-40B4-BE49-F238E27FC236}">
                <a16:creationId xmlns:a16="http://schemas.microsoft.com/office/drawing/2014/main" id="{08203468-E380-0F31-A319-48D288ED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43" y="742950"/>
            <a:ext cx="3398181" cy="254178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1/19/2024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Puntarenas </a:t>
            </a:r>
            <a:r>
              <a:rPr lang="en-US" sz="2800" dirty="0">
                <a:solidFill>
                  <a:schemeClr val="tx1"/>
                </a:solidFill>
                <a:latin typeface="Alef" pitchFamily="18"/>
                <a:cs typeface="Alef" pitchFamily="2"/>
              </a:rPr>
              <a:t>is a beautiful City with a rich history and numerous attractions. Whether you're looking for an Eco adventure, stunning beaches, historic sites, or unique attractions, </a:t>
            </a:r>
            <a:r>
              <a:rPr lang="en-US" sz="2800" dirty="0">
                <a:solidFill>
                  <a:schemeClr val="tx1"/>
                </a:solidFill>
              </a:rPr>
              <a:t>Puntarenas</a:t>
            </a:r>
            <a:r>
              <a:rPr lang="en-US" sz="2800" dirty="0">
                <a:solidFill>
                  <a:schemeClr val="tx1"/>
                </a:solidFill>
                <a:latin typeface="Alef" pitchFamily="18"/>
                <a:cs typeface="Alef" pitchFamily="2"/>
              </a:rPr>
              <a:t> has something for everyone.</a:t>
            </a:r>
          </a:p>
          <a:p>
            <a:pPr lvl="0" rtl="0"/>
            <a:endParaRPr lang="en-US" sz="2800" dirty="0">
              <a:solidFill>
                <a:schemeClr val="tx1"/>
              </a:solidFill>
              <a:latin typeface="Alef" pitchFamily="18"/>
              <a:cs typeface="Alef" pitchFamily="2"/>
            </a:endParaRP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Puntarenas</a:t>
            </a:r>
            <a:r>
              <a:rPr lang="en-US" sz="2800" dirty="0">
                <a:solidFill>
                  <a:schemeClr val="tx1"/>
                </a:solidFill>
                <a:latin typeface="Alef" pitchFamily="18"/>
                <a:cs typeface="Alef" pitchFamily="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Puntarenas</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742702" y="3770815"/>
            <a:ext cx="6199836" cy="17078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62500" lnSpcReduction="200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dirty="0"/>
              <a:t>Costa Rican </a:t>
            </a:r>
            <a:r>
              <a:rPr lang="en-US" sz="2400" dirty="0" err="1"/>
              <a:t>Colones</a:t>
            </a:r>
            <a:r>
              <a:rPr lang="en-US" sz="2400" dirty="0"/>
              <a:t> </a:t>
            </a:r>
            <a:r>
              <a:rPr lang="en-US" sz="2400" b="0" i="0" u="none" strike="noStrike" baseline="0" dirty="0">
                <a:ln>
                  <a:noFill/>
                </a:ln>
              </a:rPr>
              <a:t>is the official currency of Costa Rica</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520 </a:t>
            </a:r>
            <a:r>
              <a:rPr lang="en-US" sz="2400" b="0" i="0" u="none" strike="noStrike" baseline="0" dirty="0" err="1">
                <a:ln>
                  <a:noFill/>
                </a:ln>
              </a:rPr>
              <a:t>Colones</a:t>
            </a:r>
            <a:r>
              <a:rPr lang="en-US" sz="2400" b="0" i="0" u="none" strike="noStrike" baseline="0" dirty="0">
                <a:ln>
                  <a:noFill/>
                </a:ln>
              </a:rPr>
              <a:t> = $1.00 US</a:t>
            </a:r>
            <a:endParaRPr lang="en-US" sz="2400" dirty="0"/>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500 </a:t>
            </a:r>
            <a:r>
              <a:rPr lang="en-US" sz="2400" dirty="0" err="1"/>
              <a:t>colones</a:t>
            </a:r>
            <a:r>
              <a:rPr lang="en-US" sz="2400" dirty="0"/>
              <a:t> is equivalent to </a:t>
            </a:r>
            <a:r>
              <a:rPr lang="en-US" sz="2400" i="1" dirty="0"/>
              <a:t>approximately</a:t>
            </a:r>
            <a:r>
              <a:rPr lang="en-US" sz="2400" dirty="0"/>
              <a:t> one dollar. </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dirty="0"/>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The exchange rate may go up or down, but it won’t make that much difference in everyday purchases.  1,000 </a:t>
            </a:r>
            <a:r>
              <a:rPr lang="en-US" sz="2400" dirty="0" err="1"/>
              <a:t>colones</a:t>
            </a:r>
            <a:r>
              <a:rPr lang="en-US" sz="2400" dirty="0"/>
              <a:t> is about $2, 4,000 </a:t>
            </a:r>
            <a:r>
              <a:rPr lang="en-US" sz="2400" dirty="0" err="1"/>
              <a:t>colones</a:t>
            </a:r>
            <a:r>
              <a:rPr lang="en-US" sz="2400" dirty="0"/>
              <a:t> ~ $8, 5000 ~ $10. 10,000 </a:t>
            </a:r>
            <a:r>
              <a:rPr lang="en-US" sz="2400" dirty="0" err="1"/>
              <a:t>colones</a:t>
            </a:r>
            <a:r>
              <a:rPr lang="en-US" sz="2400" dirty="0"/>
              <a:t> ~ $20. </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A good trick is to look at the first number and double it to equal the approximate dollar amount.</a:t>
            </a:r>
            <a:endParaRPr lang="en-US" sz="2400" b="0" i="0" u="none" strike="noStrike" baseline="0" dirty="0">
              <a:ln>
                <a:noFill/>
              </a:ln>
            </a:endParaRPr>
          </a:p>
        </p:txBody>
      </p:sp>
      <p:pic>
        <p:nvPicPr>
          <p:cNvPr id="4" name="Picture 3" descr="A group of currency notes&#10;&#10;Description automatically generated">
            <a:extLst>
              <a:ext uri="{FF2B5EF4-FFF2-40B4-BE49-F238E27FC236}">
                <a16:creationId xmlns:a16="http://schemas.microsoft.com/office/drawing/2014/main" id="{5C7A1754-8493-C3EC-4DC9-DB054557449D}"/>
              </a:ext>
            </a:extLst>
          </p:cNvPr>
          <p:cNvPicPr>
            <a:picLocks noChangeAspect="1"/>
          </p:cNvPicPr>
          <p:nvPr/>
        </p:nvPicPr>
        <p:blipFill rotWithShape="1">
          <a:blip r:embed="rId3">
            <a:extLst>
              <a:ext uri="{28A0092B-C50C-407E-A947-70E740481C1C}">
                <a14:useLocalDpi xmlns:a14="http://schemas.microsoft.com/office/drawing/2010/main" val="0"/>
              </a:ext>
            </a:extLst>
          </a:blip>
          <a:srcRect b="10715"/>
          <a:stretch/>
        </p:blipFill>
        <p:spPr>
          <a:xfrm>
            <a:off x="2063560" y="33672"/>
            <a:ext cx="5709588" cy="36939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998" y="122282"/>
            <a:ext cx="9978605"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About Puntarenas</a:t>
            </a:r>
          </a:p>
        </p:txBody>
      </p:sp>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333215" y="758398"/>
            <a:ext cx="9574266" cy="501375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Puntarenas, a bustling city situated on a narrow peninsula in the Gulf of Nicoya, is a hub of activity for locals and tourists alike. As the largest city on the Central Pacific coast, it has a rich history as the country’s principal port, and today, it continues to thrive as a popular destination for fishing, seafood, and lively beachfront entertainment.</a:t>
            </a:r>
          </a:p>
          <a:p>
            <a:pPr indent="-228600">
              <a:lnSpc>
                <a:spcPct val="90000"/>
              </a:lnSpc>
              <a:spcAft>
                <a:spcPts val="600"/>
              </a:spcAft>
              <a:buFont typeface="Arial" panose="020B0604020202020204" pitchFamily="34" charset="0"/>
              <a:buChar char="•"/>
            </a:pPr>
            <a:r>
              <a:rPr lang="en-US" sz="2200" dirty="0"/>
              <a:t>While the water may be murky and </a:t>
            </a:r>
            <a:br>
              <a:rPr lang="en-US" sz="2200" dirty="0"/>
            </a:br>
            <a:r>
              <a:rPr lang="en-US" sz="2200" dirty="0"/>
              <a:t>the beach a bit urban, Puntarenas </a:t>
            </a:r>
            <a:br>
              <a:rPr lang="en-US" sz="2200" dirty="0"/>
            </a:br>
            <a:r>
              <a:rPr lang="en-US" sz="2200" dirty="0"/>
              <a:t>comes alive on weekends when </a:t>
            </a:r>
            <a:br>
              <a:rPr lang="en-US" sz="2200" dirty="0"/>
            </a:br>
            <a:r>
              <a:rPr lang="en-US" sz="2200" dirty="0"/>
              <a:t>people from nearby San José flock to </a:t>
            </a:r>
            <a:br>
              <a:rPr lang="en-US" sz="2200" dirty="0"/>
            </a:br>
            <a:r>
              <a:rPr lang="en-US" sz="2200" dirty="0"/>
              <a:t>its waterfront restaurants and bars. </a:t>
            </a:r>
          </a:p>
          <a:p>
            <a:pPr indent="-228600">
              <a:lnSpc>
                <a:spcPct val="90000"/>
              </a:lnSpc>
              <a:spcAft>
                <a:spcPts val="600"/>
              </a:spcAft>
              <a:buFont typeface="Arial" panose="020B0604020202020204" pitchFamily="34" charset="0"/>
              <a:buChar char="•"/>
            </a:pPr>
            <a:r>
              <a:rPr lang="en-US" sz="2200" dirty="0"/>
              <a:t>The town’s open-air cafes that line the </a:t>
            </a:r>
            <a:br>
              <a:rPr lang="en-US" sz="2200" dirty="0"/>
            </a:br>
            <a:r>
              <a:rPr lang="en-US" sz="2200" dirty="0"/>
              <a:t>beach are particularly popular, offering </a:t>
            </a:r>
            <a:br>
              <a:rPr lang="en-US" sz="2200" dirty="0"/>
            </a:br>
            <a:r>
              <a:rPr lang="en-US" sz="2200" dirty="0"/>
              <a:t>up refreshing fruit drinks and ice cream,</a:t>
            </a:r>
            <a:br>
              <a:rPr lang="en-US" sz="2200" dirty="0"/>
            </a:br>
            <a:r>
              <a:rPr lang="en-US" sz="2200" dirty="0"/>
              <a:t>perfect for beating the heat and </a:t>
            </a:r>
            <a:br>
              <a:rPr lang="en-US" sz="2200" dirty="0"/>
            </a:br>
            <a:r>
              <a:rPr lang="en-US" sz="2200" dirty="0"/>
              <a:t>enjoying a sweet treat.</a:t>
            </a:r>
            <a:endParaRPr lang="en-US" sz="22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9" name="Picture 8" descr="An aerial view of a small island with a lighthouse and a body of water&#10;&#10;Description automatically generated">
            <a:extLst>
              <a:ext uri="{FF2B5EF4-FFF2-40B4-BE49-F238E27FC236}">
                <a16:creationId xmlns:a16="http://schemas.microsoft.com/office/drawing/2014/main" id="{E7E8AAD2-6FCC-68AF-C36F-F5592EB81A3F}"/>
              </a:ext>
            </a:extLst>
          </p:cNvPr>
          <p:cNvPicPr>
            <a:picLocks noChangeAspect="1"/>
          </p:cNvPicPr>
          <p:nvPr/>
        </p:nvPicPr>
        <p:blipFill rotWithShape="1">
          <a:blip r:embed="rId3">
            <a:extLst>
              <a:ext uri="{28A0092B-C50C-407E-A947-70E740481C1C}">
                <a14:useLocalDpi xmlns:a14="http://schemas.microsoft.com/office/drawing/2010/main" val="0"/>
              </a:ext>
            </a:extLst>
          </a:blip>
          <a:srcRect l="2928"/>
          <a:stretch/>
        </p:blipFill>
        <p:spPr>
          <a:xfrm>
            <a:off x="5026447" y="2038350"/>
            <a:ext cx="5054178" cy="36321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998" y="193306"/>
            <a:ext cx="9978605"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mj-lt"/>
                <a:ea typeface="+mj-ea"/>
                <a:cs typeface="+mj-cs"/>
              </a:rPr>
              <a:t>About Cost Rica</a:t>
            </a:r>
          </a:p>
        </p:txBody>
      </p:sp>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333215" y="900436"/>
            <a:ext cx="9574266" cy="4045219"/>
          </a:xfrm>
          <a:prstGeom prst="rect">
            <a:avLst/>
          </a:prstGeom>
        </p:spPr>
        <p:txBody>
          <a:bodyPr vert="horz" lIns="91440" tIns="45720" rIns="91440" bIns="45720" rtlCol="0" anchor="t">
            <a:normAutofit fontScale="85000" lnSpcReduction="20000"/>
          </a:bodyPr>
          <a:lstStyle/>
          <a:p>
            <a:pPr indent="-228600">
              <a:lnSpc>
                <a:spcPct val="90000"/>
              </a:lnSpc>
              <a:spcAft>
                <a:spcPts val="600"/>
              </a:spcAft>
              <a:buFont typeface="Arial" panose="020B0604020202020204" pitchFamily="34" charset="0"/>
              <a:buChar char="•"/>
            </a:pPr>
            <a:r>
              <a:rPr lang="en-US" sz="2400" dirty="0"/>
              <a:t>Of all the Central American countries, Costa Rica is generally regarded as having the most stable and most democratic government. </a:t>
            </a:r>
          </a:p>
          <a:p>
            <a:pPr indent="-228600">
              <a:lnSpc>
                <a:spcPct val="90000"/>
              </a:lnSpc>
              <a:spcAft>
                <a:spcPts val="600"/>
              </a:spcAft>
              <a:buFont typeface="Arial" panose="020B0604020202020204" pitchFamily="34" charset="0"/>
              <a:buChar char="•"/>
            </a:pPr>
            <a:r>
              <a:rPr lang="en-US" sz="2400" dirty="0"/>
              <a:t>In 1949 its constitution provided for a unicameral legislature, </a:t>
            </a:r>
            <a:br>
              <a:rPr lang="en-US" sz="2400" dirty="0"/>
            </a:br>
            <a:r>
              <a:rPr lang="en-US" sz="2400" dirty="0"/>
              <a:t>a fair judicial system, and an independent electoral body. </a:t>
            </a:r>
            <a:br>
              <a:rPr lang="en-US" sz="2400" dirty="0"/>
            </a:br>
            <a:r>
              <a:rPr lang="en-US" sz="2400" dirty="0"/>
              <a:t>Moreover, the constitution abolished the country’s army, gave </a:t>
            </a:r>
            <a:br>
              <a:rPr lang="en-US" sz="2400" dirty="0"/>
            </a:br>
            <a:r>
              <a:rPr lang="en-US" sz="2400" dirty="0"/>
              <a:t>women the right to vote, and provided other social, economic,</a:t>
            </a:r>
            <a:br>
              <a:rPr lang="en-US" sz="2400" dirty="0"/>
            </a:br>
            <a:r>
              <a:rPr lang="en-US" sz="2400" dirty="0"/>
              <a:t>and educational guarantees for all of its citizens. </a:t>
            </a:r>
          </a:p>
          <a:p>
            <a:pPr indent="-228600">
              <a:lnSpc>
                <a:spcPct val="90000"/>
              </a:lnSpc>
              <a:spcAft>
                <a:spcPts val="600"/>
              </a:spcAft>
              <a:buFont typeface="Arial" panose="020B0604020202020204" pitchFamily="34" charset="0"/>
              <a:buChar char="•"/>
            </a:pPr>
            <a:r>
              <a:rPr lang="en-US" sz="2400" dirty="0"/>
              <a:t>Throughout the 1970s and ’80s Costa Rica managed to stay </a:t>
            </a:r>
            <a:br>
              <a:rPr lang="en-US" sz="2400" dirty="0"/>
            </a:br>
            <a:r>
              <a:rPr lang="en-US" sz="2400" dirty="0"/>
              <a:t>relatively peaceful compared with its war-torn neighbors. </a:t>
            </a:r>
          </a:p>
          <a:p>
            <a:pPr indent="-228600">
              <a:lnSpc>
                <a:spcPct val="90000"/>
              </a:lnSpc>
              <a:spcAft>
                <a:spcPts val="600"/>
              </a:spcAft>
              <a:buFont typeface="Arial" panose="020B0604020202020204" pitchFamily="34" charset="0"/>
              <a:buChar char="•"/>
            </a:pPr>
            <a:r>
              <a:rPr lang="en-US" sz="2400" dirty="0"/>
              <a:t>It has one of the highest literacy rates in the Western Hemisphere and a solid educational system. Several renowned universities and an active network of bookstores and publishing houses tend to make San José the nucleus of intellectual life in Central America. Because of the country’s peaceful reputation and its commitment to human rights, several nongovernmental organizations and pro-democracy foundations have their headquarters in San José. </a:t>
            </a:r>
          </a:p>
          <a:p>
            <a:pPr indent="-228600">
              <a:lnSpc>
                <a:spcPct val="90000"/>
              </a:lnSpc>
              <a:spcAft>
                <a:spcPts val="600"/>
              </a:spcAft>
              <a:buFont typeface="Arial" panose="020B0604020202020204" pitchFamily="34" charset="0"/>
              <a:buChar char="•"/>
            </a:pPr>
            <a:r>
              <a:rPr lang="en-US" sz="2400" dirty="0"/>
              <a:t>Costa Rica is also known for its strong commitment to the environment and for protecting its numerous national parks.</a:t>
            </a: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 flag on a pole&#10;&#10;Description automatically generated">
            <a:extLst>
              <a:ext uri="{FF2B5EF4-FFF2-40B4-BE49-F238E27FC236}">
                <a16:creationId xmlns:a16="http://schemas.microsoft.com/office/drawing/2014/main" id="{D2D03563-C55D-208B-5307-94EAFBB03536}"/>
              </a:ext>
            </a:extLst>
          </p:cNvPr>
          <p:cNvPicPr>
            <a:picLocks noChangeAspect="1"/>
          </p:cNvPicPr>
          <p:nvPr/>
        </p:nvPicPr>
        <p:blipFill rotWithShape="1">
          <a:blip r:embed="rId3">
            <a:extLst>
              <a:ext uri="{28A0092B-C50C-407E-A947-70E740481C1C}">
                <a14:useLocalDpi xmlns:a14="http://schemas.microsoft.com/office/drawing/2010/main" val="0"/>
              </a:ext>
            </a:extLst>
          </a:blip>
          <a:srcRect b="4746"/>
          <a:stretch/>
        </p:blipFill>
        <p:spPr>
          <a:xfrm>
            <a:off x="6926770" y="737745"/>
            <a:ext cx="3153833" cy="2253106"/>
          </a:xfrm>
          <a:prstGeom prst="rect">
            <a:avLst/>
          </a:prstGeom>
        </p:spPr>
      </p:pic>
    </p:spTree>
    <p:extLst>
      <p:ext uri="{BB962C8B-B14F-4D97-AF65-F5344CB8AC3E}">
        <p14:creationId xmlns:p14="http://schemas.microsoft.com/office/powerpoint/2010/main" val="115913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Costa Rica</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1/19/2024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D44928B5-EE9B-0392-CFD6-83D84C921AF2}"/>
              </a:ext>
            </a:extLst>
          </p:cNvPr>
          <p:cNvSpPr txBox="1"/>
          <p:nvPr/>
        </p:nvSpPr>
        <p:spPr>
          <a:xfrm>
            <a:off x="276224" y="1642608"/>
            <a:ext cx="9801879" cy="3139321"/>
          </a:xfrm>
          <a:prstGeom prst="rect">
            <a:avLst/>
          </a:prstGeom>
          <a:noFill/>
        </p:spPr>
        <p:txBody>
          <a:bodyPr wrap="square">
            <a:spAutoFit/>
          </a:bodyPr>
          <a:lstStyle/>
          <a:p>
            <a:pPr marL="285750" indent="-285750">
              <a:buFont typeface="Arial" panose="020B0604020202020204" pitchFamily="34" charset="0"/>
              <a:buChar char="•"/>
            </a:pPr>
            <a:r>
              <a:rPr lang="en-US" dirty="0"/>
              <a:t>The first indigenous peoples of Costa Rica were hunters and gatherers, and when the Spanish conquerors arrived, Costa Rica was divided into two distinct cultural areas due to its geographical location in the Intermediate Area, between Mesoamerican and the Andean cultures, with influences of both cultures.</a:t>
            </a:r>
          </a:p>
          <a:p>
            <a:pPr marL="285750" indent="-285750">
              <a:buFont typeface="Arial" panose="020B0604020202020204" pitchFamily="34" charset="0"/>
              <a:buChar char="•"/>
            </a:pPr>
            <a:r>
              <a:rPr lang="en-US" dirty="0"/>
              <a:t>Christopher Columbus first dropped anchor in Costa Rica in 1503 at Isla </a:t>
            </a:r>
            <a:r>
              <a:rPr lang="en-US" dirty="0" err="1"/>
              <a:t>Uvita</a:t>
            </a:r>
            <a:r>
              <a:rPr lang="en-US" dirty="0"/>
              <a:t>. His forces overcame the indigenous people. He incorporated the territory into the </a:t>
            </a:r>
            <a:br>
              <a:rPr lang="en-US" dirty="0"/>
            </a:br>
            <a:r>
              <a:rPr lang="en-US" dirty="0"/>
              <a:t>Captaincy General of Guatemala as a province of New Spain in </a:t>
            </a:r>
            <a:br>
              <a:rPr lang="en-US" dirty="0"/>
            </a:br>
            <a:r>
              <a:rPr lang="en-US" dirty="0"/>
              <a:t>1524. For the next 300 years, Costa Rica was a colony of Spain. </a:t>
            </a:r>
            <a:br>
              <a:rPr lang="en-US" dirty="0"/>
            </a:br>
            <a:r>
              <a:rPr lang="en-US" dirty="0"/>
              <a:t>As a result, Costa Rica's culture has been greatly influenced by </a:t>
            </a:r>
            <a:br>
              <a:rPr lang="en-US" dirty="0"/>
            </a:br>
            <a:r>
              <a:rPr lang="en-US" dirty="0"/>
              <a:t>the culture of Spain. During this period, Costa Rica remained </a:t>
            </a:r>
            <a:br>
              <a:rPr lang="en-US" dirty="0"/>
            </a:br>
            <a:r>
              <a:rPr lang="en-US" dirty="0"/>
              <a:t>sparsely developed and impoverished.  </a:t>
            </a:r>
          </a:p>
        </p:txBody>
      </p:sp>
      <p:pic>
        <p:nvPicPr>
          <p:cNvPr id="7" name="Picture 6" descr="A close-up of a person&#10;&#10;Description automatically generated">
            <a:extLst>
              <a:ext uri="{FF2B5EF4-FFF2-40B4-BE49-F238E27FC236}">
                <a16:creationId xmlns:a16="http://schemas.microsoft.com/office/drawing/2014/main" id="{A1918AC5-311A-BA06-BBE5-6C04621774A8}"/>
              </a:ext>
            </a:extLst>
          </p:cNvPr>
          <p:cNvPicPr>
            <a:picLocks noChangeAspect="1"/>
          </p:cNvPicPr>
          <p:nvPr/>
        </p:nvPicPr>
        <p:blipFill rotWithShape="1">
          <a:blip r:embed="rId3">
            <a:extLst>
              <a:ext uri="{28A0092B-C50C-407E-A947-70E740481C1C}">
                <a14:useLocalDpi xmlns:a14="http://schemas.microsoft.com/office/drawing/2010/main" val="0"/>
              </a:ext>
            </a:extLst>
          </a:blip>
          <a:srcRect l="8127" r="4801"/>
          <a:stretch/>
        </p:blipFill>
        <p:spPr>
          <a:xfrm>
            <a:off x="6677025" y="3083426"/>
            <a:ext cx="3408016" cy="2609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2144"/>
            <a:ext cx="10009604" cy="941033"/>
          </a:xfrm>
        </p:spPr>
        <p:txBody>
          <a:bodyPr vert="horz" lIns="91440" tIns="45720" rIns="91440" bIns="45720" rtlCol="0" anchor="t">
            <a:normAutofit/>
          </a:bodyPr>
          <a:lstStyle/>
          <a:p>
            <a:pPr lvl="0" rtl="0">
              <a:lnSpc>
                <a:spcPct val="90000"/>
              </a:lnSpc>
              <a:spcBef>
                <a:spcPct val="0"/>
              </a:spcBef>
            </a:pPr>
            <a:r>
              <a:rPr lang="en-US" sz="4000" b="1" dirty="0">
                <a:solidFill>
                  <a:schemeClr val="tx1"/>
                </a:solidFill>
                <a:latin typeface="+mj-lt"/>
                <a:ea typeface="+mj-ea"/>
                <a:cs typeface="+mj-cs"/>
              </a:rPr>
              <a:t>History of Puntarenas </a:t>
            </a:r>
            <a:r>
              <a:rPr lang="en-US" sz="2800" b="1" dirty="0">
                <a:solidFill>
                  <a:schemeClr val="tx1"/>
                </a:solidFill>
                <a:latin typeface="+mj-lt"/>
                <a:ea typeface="+mj-ea"/>
                <a:cs typeface="+mj-cs"/>
              </a:rPr>
              <a:t>Continued</a:t>
            </a:r>
          </a:p>
        </p:txBody>
      </p:sp>
      <p:sp>
        <p:nvSpPr>
          <p:cNvPr id="7" name="TextBox 6">
            <a:extLst>
              <a:ext uri="{FF2B5EF4-FFF2-40B4-BE49-F238E27FC236}">
                <a16:creationId xmlns:a16="http://schemas.microsoft.com/office/drawing/2014/main" id="{520433DA-E145-1C1D-3C5C-856282F86A1E}"/>
              </a:ext>
            </a:extLst>
          </p:cNvPr>
          <p:cNvSpPr txBox="1"/>
          <p:nvPr/>
        </p:nvSpPr>
        <p:spPr>
          <a:xfrm>
            <a:off x="71021" y="790112"/>
            <a:ext cx="5823752" cy="4767551"/>
          </a:xfrm>
          <a:prstGeom prst="rect">
            <a:avLst/>
          </a:prstGeom>
        </p:spPr>
        <p:txBody>
          <a:bodyPr vert="horz" lIns="91440" tIns="45720" rIns="91440" bIns="45720" rtlCol="0" anchor="t">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grpSp>
        <p:nvGrpSpPr>
          <p:cNvPr id="29" name="Group 2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8626" y="0"/>
            <a:ext cx="101999" cy="5670550"/>
            <a:chOff x="12068638" y="0"/>
            <a:chExt cx="123362" cy="6858000"/>
          </a:xfrm>
        </p:grpSpPr>
        <p:sp>
          <p:nvSpPr>
            <p:cNvPr id="23" name="Rectangle 2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9FC8344-E9B4-8E54-4B00-0D67A91893E1}"/>
              </a:ext>
            </a:extLst>
          </p:cNvPr>
          <p:cNvSpPr txBox="1"/>
          <p:nvPr/>
        </p:nvSpPr>
        <p:spPr>
          <a:xfrm>
            <a:off x="3710865" y="781234"/>
            <a:ext cx="6228215" cy="2031325"/>
          </a:xfrm>
          <a:prstGeom prst="rect">
            <a:avLst/>
          </a:prstGeom>
          <a:noFill/>
        </p:spPr>
        <p:txBody>
          <a:bodyPr wrap="square">
            <a:spAutoFit/>
          </a:bodyPr>
          <a:lstStyle/>
          <a:p>
            <a:pPr marL="285750" indent="-285750">
              <a:buFont typeface="Arial" panose="020B0604020202020204" pitchFamily="34" charset="0"/>
              <a:buChar char="•"/>
            </a:pPr>
            <a:r>
              <a:rPr lang="en-US" dirty="0"/>
              <a:t>Following the Mexican War of Independence (1810–1821), Costa Rica became part of the independent Mexican Empire in 1821. Costa Rica was part of the Federal Republic of Central America in 1823, before gaining full independence in 1828. </a:t>
            </a:r>
          </a:p>
          <a:p>
            <a:pPr marL="285750" indent="-285750">
              <a:buFont typeface="Arial" panose="020B0604020202020204" pitchFamily="34" charset="0"/>
              <a:buChar char="•"/>
            </a:pPr>
            <a:r>
              <a:rPr lang="en-US" dirty="0"/>
              <a:t>Its economy struggled due to a lack of connections with European suppliers. In 1856, Costa Rica resisted United States settlers from mounting a take-over of the government. </a:t>
            </a:r>
          </a:p>
        </p:txBody>
      </p:sp>
      <p:pic>
        <p:nvPicPr>
          <p:cNvPr id="5" name="Picture 4" descr="A group of soldiers holding guns&#10;&#10;Description automatically generated">
            <a:extLst>
              <a:ext uri="{FF2B5EF4-FFF2-40B4-BE49-F238E27FC236}">
                <a16:creationId xmlns:a16="http://schemas.microsoft.com/office/drawing/2014/main" id="{1A89D029-85B9-7A61-096B-0CCFAC3BB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2" y="752198"/>
            <a:ext cx="3710771" cy="1957893"/>
          </a:xfrm>
          <a:prstGeom prst="rect">
            <a:avLst/>
          </a:prstGeom>
        </p:spPr>
      </p:pic>
      <p:sp>
        <p:nvSpPr>
          <p:cNvPr id="9" name="TextBox 8">
            <a:extLst>
              <a:ext uri="{FF2B5EF4-FFF2-40B4-BE49-F238E27FC236}">
                <a16:creationId xmlns:a16="http://schemas.microsoft.com/office/drawing/2014/main" id="{5819D5AF-EE7A-5820-5FC7-04E8279D346E}"/>
              </a:ext>
            </a:extLst>
          </p:cNvPr>
          <p:cNvSpPr txBox="1"/>
          <p:nvPr/>
        </p:nvSpPr>
        <p:spPr>
          <a:xfrm>
            <a:off x="239246" y="2745603"/>
            <a:ext cx="9699833" cy="2031325"/>
          </a:xfrm>
          <a:prstGeom prst="rect">
            <a:avLst/>
          </a:prstGeom>
          <a:noFill/>
        </p:spPr>
        <p:txBody>
          <a:bodyPr wrap="square">
            <a:spAutoFit/>
          </a:bodyPr>
          <a:lstStyle/>
          <a:p>
            <a:pPr marL="285750" indent="-285750">
              <a:buFont typeface="Arial" panose="020B0604020202020204" pitchFamily="34" charset="0"/>
              <a:buChar char="•"/>
            </a:pPr>
            <a:r>
              <a:rPr lang="en-US" dirty="0"/>
              <a:t>After 1869, Costa Rica established a democratic government.</a:t>
            </a:r>
          </a:p>
          <a:p>
            <a:pPr marL="285750" indent="-285750">
              <a:buFont typeface="Arial" panose="020B0604020202020204" pitchFamily="34" charset="0"/>
              <a:buChar char="•"/>
            </a:pPr>
            <a:r>
              <a:rPr lang="en-US" dirty="0"/>
              <a:t>After the Costa Rican Civil War in 1948, the government drafted a new constitution, guaranteeing universal suffrage and the dismantling of the military. </a:t>
            </a:r>
          </a:p>
          <a:p>
            <a:pPr marL="285750" indent="-285750">
              <a:buFont typeface="Arial" panose="020B0604020202020204" pitchFamily="34" charset="0"/>
              <a:buChar char="•"/>
            </a:pPr>
            <a:r>
              <a:rPr lang="en-US" dirty="0"/>
              <a:t>Today, Costa Rica is a democracy that relies on technology and eco-tourism for its economy. Although poverty has declined since the turn of the 21st century, economic problems still exist. Costa Rica is facing problems of underemployment, foreign and internal debt, and a trade deficiency.</a:t>
            </a:r>
          </a:p>
        </p:txBody>
      </p:sp>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514</TotalTime>
  <Words>3173</Words>
  <Application>Microsoft Office PowerPoint</Application>
  <PresentationFormat>Custom</PresentationFormat>
  <Paragraphs>156</Paragraphs>
  <Slides>27</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Puntarenas, Costa Rica Presented by Fellow Cruiser Marc Silver</vt:lpstr>
      <vt:lpstr>What I Will Cover</vt:lpstr>
      <vt:lpstr>My Port Philosophy</vt:lpstr>
      <vt:lpstr>PowerPoint Presentation</vt:lpstr>
      <vt:lpstr>PowerPoint Presentation</vt:lpstr>
      <vt:lpstr>About Puntarenas</vt:lpstr>
      <vt:lpstr>About Cost Rica</vt:lpstr>
      <vt:lpstr>Historical Costa Rica</vt:lpstr>
      <vt:lpstr>History of Puntarenas Continued</vt:lpstr>
      <vt:lpstr>PowerPoint Presentation</vt:lpstr>
      <vt:lpstr>PowerPoint Presentation</vt:lpstr>
      <vt:lpstr>Puntarenas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47</cp:revision>
  <dcterms:created xsi:type="dcterms:W3CDTF">2023-09-16T03:30:57Z</dcterms:created>
  <dcterms:modified xsi:type="dcterms:W3CDTF">2024-01-20T06:11:44Z</dcterms:modified>
</cp:coreProperties>
</file>