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73" r:id="rId3"/>
    <p:sldId id="257" r:id="rId4"/>
    <p:sldId id="274" r:id="rId5"/>
    <p:sldId id="258" r:id="rId6"/>
    <p:sldId id="260" r:id="rId7"/>
    <p:sldId id="282" r:id="rId8"/>
    <p:sldId id="277" r:id="rId9"/>
    <p:sldId id="261" r:id="rId10"/>
    <p:sldId id="283" r:id="rId11"/>
    <p:sldId id="284" r:id="rId12"/>
    <p:sldId id="276" r:id="rId13"/>
    <p:sldId id="279" r:id="rId14"/>
    <p:sldId id="280" r:id="rId15"/>
    <p:sldId id="281" r:id="rId16"/>
    <p:sldId id="286" r:id="rId17"/>
    <p:sldId id="287" r:id="rId18"/>
    <p:sldId id="264" r:id="rId19"/>
    <p:sldId id="267" r:id="rId20"/>
    <p:sldId id="268" r:id="rId21"/>
    <p:sldId id="285" r:id="rId22"/>
    <p:sldId id="275" r:id="rId23"/>
    <p:sldId id="288"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98" d="100"/>
          <a:sy n="98"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B94C-4579-CEFC-F8B5-10658FA6A70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34BBBDD-464E-462D-8826-AFD649B135E6}"/>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D833E0C7-1066-DE12-7B96-42CC10792B7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BC1937E-2852-049B-3352-8415F1ED67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749653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16DCC-2A2B-B07D-A479-19200E5CA2C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E8F4D1-534C-DEC3-3BF6-5691522ECA53}"/>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14</a:t>
            </a:fld>
            <a:endParaRPr lang="en-US"/>
          </a:p>
        </p:txBody>
      </p:sp>
      <p:sp>
        <p:nvSpPr>
          <p:cNvPr id="2" name="Slide Image Placeholder 1">
            <a:extLst>
              <a:ext uri="{FF2B5EF4-FFF2-40B4-BE49-F238E27FC236}">
                <a16:creationId xmlns:a16="http://schemas.microsoft.com/office/drawing/2014/main" id="{0F337671-F14F-2FCB-A302-CAA061D0915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E1F6680-6950-6449-4B83-69DF6E1EFA6B}"/>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45303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AB44A-C935-3982-C3BE-877BB16C109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4F7D6B-2DAD-0580-43C3-389453EE4FE8}"/>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15</a:t>
            </a:fld>
            <a:endParaRPr lang="en-US"/>
          </a:p>
        </p:txBody>
      </p:sp>
      <p:sp>
        <p:nvSpPr>
          <p:cNvPr id="2" name="Slide Image Placeholder 1">
            <a:extLst>
              <a:ext uri="{FF2B5EF4-FFF2-40B4-BE49-F238E27FC236}">
                <a16:creationId xmlns:a16="http://schemas.microsoft.com/office/drawing/2014/main" id="{4318277F-5BBC-BA64-333E-AA898445C7D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8814500-839C-4424-77A3-8F2626C4D3E4}"/>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8717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18</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19</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06FA3-B227-B033-D71E-C270C02E6DC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F3CFB1F-F06C-620C-AA12-C9C84332E77F}"/>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27F9726C-0008-6576-7B64-D12E95A4ACC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7452C32-A5C9-7192-585C-8DCD5F6AAD92}"/>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587168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C179-69EC-3DA5-FF40-F970E4C1CD4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C10372-DABA-856E-B953-CE9344AEECC0}"/>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2114A99B-E52F-35DD-9408-738CB0876A7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8B853C0-488A-E76D-F996-A35658F0E59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10165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24</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25</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5C2A0-1044-A71C-1E92-745ADAAC2A6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47F0671-F538-0AFB-AB53-A6B3FFF4B6A5}"/>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B5E977F1-B253-F27E-A8BB-23F925B785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B126266-7BEA-0112-A613-6A529E18ED6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7078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5BDE8-97F0-6949-7FF3-6E3B2231F03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7DFE097-807B-824F-BDC9-2D02FB1BA11F}"/>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A261347-3708-452E-9553-1B5F739B74A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D3F02B8-0B91-BF4A-41C3-209881D5A73D}"/>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62912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1EA4F-9FB7-2B86-3E1F-1C7E5637499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66DE0E3-9D84-9D78-1974-54A2C34645E3}"/>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95A4CD97-2BEB-7B0C-4A5E-2B465CCF787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AF16513-3852-562D-10F0-DB0DEEB45350}"/>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09517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163638"/>
            <a:ext cx="6011863" cy="2252924"/>
          </a:xfrm>
          <a:prstGeom prst="rect">
            <a:avLst/>
          </a:prstGeom>
        </p:spPr>
        <p:txBody>
          <a:bodyPr vert="horz" wrap="square">
            <a:spAutoFit/>
          </a:bodyPr>
          <a:lstStyle/>
          <a:p>
            <a:pPr algn="ct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Exploring Puerto Plata Dominican Republic</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FC31662-575B-BA98-ACE3-CBE1C9ADD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543" y="1040437"/>
            <a:ext cx="4197082" cy="2623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0D9D121-8CF1-F7C5-A2AE-CC8DCDCDC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4EFCC8-2692-22BD-C85E-B24F9417A3BC}"/>
              </a:ext>
            </a:extLst>
          </p:cNvPr>
          <p:cNvSpPr txBox="1">
            <a:spLocks noGrp="1"/>
          </p:cNvSpPr>
          <p:nvPr>
            <p:ph type="title" idx="4294967295"/>
          </p:nvPr>
        </p:nvSpPr>
        <p:spPr>
          <a:xfrm>
            <a:off x="-1" y="-5558"/>
            <a:ext cx="10080625" cy="1211787"/>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Puerto Plata </a:t>
            </a:r>
            <a:r>
              <a:rPr lang="en-US" b="1" dirty="0">
                <a:solidFill>
                  <a:schemeClr val="tx1"/>
                </a:solidFill>
                <a:latin typeface="Times New Roman" panose="02020603050405020304" pitchFamily="18" charset="0"/>
                <a:cs typeface="Times New Roman" panose="02020603050405020304" pitchFamily="18" charset="0"/>
              </a:rPr>
              <a:t>Buses </a:t>
            </a:r>
          </a:p>
        </p:txBody>
      </p:sp>
      <p:sp>
        <p:nvSpPr>
          <p:cNvPr id="5" name="TextBox 4">
            <a:extLst>
              <a:ext uri="{FF2B5EF4-FFF2-40B4-BE49-F238E27FC236}">
                <a16:creationId xmlns:a16="http://schemas.microsoft.com/office/drawing/2014/main" id="{B1CD68BC-3C05-7DE7-281F-B431143FCFC1}"/>
              </a:ext>
            </a:extLst>
          </p:cNvPr>
          <p:cNvSpPr txBox="1"/>
          <p:nvPr/>
        </p:nvSpPr>
        <p:spPr>
          <a:xfrm>
            <a:off x="573933" y="1060315"/>
            <a:ext cx="9270458" cy="1107996"/>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Aside from being the most affordable way to travel, public transportation is a great way to glimpse every day life in the DR, and is guaranteed to be a memorable experience.</a:t>
            </a:r>
          </a:p>
        </p:txBody>
      </p:sp>
      <p:pic>
        <p:nvPicPr>
          <p:cNvPr id="4" name="Picture 3">
            <a:extLst>
              <a:ext uri="{FF2B5EF4-FFF2-40B4-BE49-F238E27FC236}">
                <a16:creationId xmlns:a16="http://schemas.microsoft.com/office/drawing/2014/main" id="{970A1CDA-59E1-7818-3D40-8300E074BEBA}"/>
              </a:ext>
            </a:extLst>
          </p:cNvPr>
          <p:cNvPicPr>
            <a:picLocks noChangeAspect="1"/>
          </p:cNvPicPr>
          <p:nvPr/>
        </p:nvPicPr>
        <p:blipFill>
          <a:blip r:embed="rId3">
            <a:extLst>
              <a:ext uri="{28A0092B-C50C-407E-A947-70E740481C1C}">
                <a14:useLocalDpi xmlns:a14="http://schemas.microsoft.com/office/drawing/2010/main" val="0"/>
              </a:ext>
            </a:extLst>
          </a:blip>
          <a:srcRect l="13557" r="13618"/>
          <a:stretch/>
        </p:blipFill>
        <p:spPr>
          <a:xfrm>
            <a:off x="-1" y="2178996"/>
            <a:ext cx="4531033" cy="3491554"/>
          </a:xfrm>
          <a:prstGeom prst="rect">
            <a:avLst/>
          </a:prstGeom>
        </p:spPr>
      </p:pic>
      <p:sp>
        <p:nvSpPr>
          <p:cNvPr id="7" name="TextBox 6">
            <a:extLst>
              <a:ext uri="{FF2B5EF4-FFF2-40B4-BE49-F238E27FC236}">
                <a16:creationId xmlns:a16="http://schemas.microsoft.com/office/drawing/2014/main" id="{730F2D03-EB08-5C7F-CA64-6A077504E908}"/>
              </a:ext>
            </a:extLst>
          </p:cNvPr>
          <p:cNvSpPr txBox="1"/>
          <p:nvPr/>
        </p:nvSpPr>
        <p:spPr>
          <a:xfrm>
            <a:off x="4610911" y="2080022"/>
            <a:ext cx="5233480" cy="3477875"/>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Smaller, privately-owned and operated minivan buses called </a:t>
            </a:r>
            <a:r>
              <a:rPr lang="en-US" sz="2200" i="1" dirty="0" err="1">
                <a:latin typeface="Times New Roman" panose="02020603050405020304" pitchFamily="18" charset="0"/>
                <a:cs typeface="Times New Roman" panose="02020603050405020304" pitchFamily="18" charset="0"/>
              </a:rPr>
              <a:t>guaguas</a:t>
            </a:r>
            <a:r>
              <a:rPr lang="en-US" sz="2200" dirty="0">
                <a:latin typeface="Times New Roman" panose="02020603050405020304" pitchFamily="18" charset="0"/>
                <a:cs typeface="Times New Roman" panose="02020603050405020304" pitchFamily="18" charset="0"/>
              </a:rPr>
              <a:t> travel scheduled routes daily, taking travelers within a city, or long-distance to small and large destinations around the Dominican Republic.</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 only recommend using local buses if you are a bit adventurous. Otherwise stick to either a ships tour or using a local tour operator.</a:t>
            </a:r>
          </a:p>
        </p:txBody>
      </p:sp>
    </p:spTree>
    <p:extLst>
      <p:ext uri="{BB962C8B-B14F-4D97-AF65-F5344CB8AC3E}">
        <p14:creationId xmlns:p14="http://schemas.microsoft.com/office/powerpoint/2010/main" val="1940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4CE27A9-04C4-89B8-4C27-B9CEE7744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07C6E-AAFF-9FB7-D47C-09CB909F1200}"/>
              </a:ext>
            </a:extLst>
          </p:cNvPr>
          <p:cNvSpPr txBox="1">
            <a:spLocks noGrp="1"/>
          </p:cNvSpPr>
          <p:nvPr>
            <p:ph type="title" idx="4294967295"/>
          </p:nvPr>
        </p:nvSpPr>
        <p:spPr>
          <a:xfrm>
            <a:off x="-1" y="-5558"/>
            <a:ext cx="10080625" cy="1211787"/>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Puerto Plata </a:t>
            </a:r>
            <a:r>
              <a:rPr lang="en-US" b="1" dirty="0">
                <a:solidFill>
                  <a:schemeClr val="tx1"/>
                </a:solidFill>
                <a:latin typeface="Times New Roman" panose="02020603050405020304" pitchFamily="18" charset="0"/>
                <a:cs typeface="Times New Roman" panose="02020603050405020304" pitchFamily="18" charset="0"/>
              </a:rPr>
              <a:t>Car Rental </a:t>
            </a:r>
          </a:p>
        </p:txBody>
      </p:sp>
      <p:sp>
        <p:nvSpPr>
          <p:cNvPr id="5" name="TextBox 4">
            <a:extLst>
              <a:ext uri="{FF2B5EF4-FFF2-40B4-BE49-F238E27FC236}">
                <a16:creationId xmlns:a16="http://schemas.microsoft.com/office/drawing/2014/main" id="{1702449B-9029-C948-5366-FB96D635653E}"/>
              </a:ext>
            </a:extLst>
          </p:cNvPr>
          <p:cNvSpPr txBox="1"/>
          <p:nvPr/>
        </p:nvSpPr>
        <p:spPr>
          <a:xfrm>
            <a:off x="573933" y="1060315"/>
            <a:ext cx="9289914" cy="3139321"/>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the major car rental companies are present in the Dominican Republic, located in-city. For the best rates, book online ahead of your arrival.</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 recommend you stick to well-known brands or ask at any major hotel for referrals. Pick a four-wheel drive for added safety, and make sure you have a good country roadmap on hand.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Investing in a reputable travel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guidebook is a solid investment as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well, and know a few key Spanish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phrases.</a:t>
            </a:r>
          </a:p>
        </p:txBody>
      </p:sp>
      <p:pic>
        <p:nvPicPr>
          <p:cNvPr id="4" name="Picture 3">
            <a:extLst>
              <a:ext uri="{FF2B5EF4-FFF2-40B4-BE49-F238E27FC236}">
                <a16:creationId xmlns:a16="http://schemas.microsoft.com/office/drawing/2014/main" id="{0886BF5D-804E-308D-9930-819304716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05" y="2538919"/>
            <a:ext cx="4989420" cy="3115756"/>
          </a:xfrm>
          <a:prstGeom prst="rect">
            <a:avLst/>
          </a:prstGeom>
        </p:spPr>
      </p:pic>
    </p:spTree>
    <p:extLst>
      <p:ext uri="{BB962C8B-B14F-4D97-AF65-F5344CB8AC3E}">
        <p14:creationId xmlns:p14="http://schemas.microsoft.com/office/powerpoint/2010/main" val="10213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10080625" cy="843693"/>
          </a:xfrm>
          <a:prstGeom prst="rect">
            <a:avLst/>
          </a:prstGeom>
        </p:spPr>
        <p:txBody>
          <a:bodyPr vert="horz" wrap="square">
            <a:spAutoFit/>
          </a:bodyPr>
          <a:lstStyle/>
          <a:p>
            <a:pPr marL="0" marR="0" algn="ctr">
              <a:lnSpc>
                <a:spcPct val="107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Historical Highlights</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214008" y="757977"/>
            <a:ext cx="9630383" cy="2208955"/>
          </a:xfrm>
          <a:prstGeom prst="rect">
            <a:avLst/>
          </a:prstGeom>
        </p:spPr>
        <p:txBody>
          <a:bodyPr vert="horz"/>
          <a:lstStyle/>
          <a:p>
            <a:pPr marL="0" marR="0">
              <a:lnSpc>
                <a:spcPct val="100000"/>
              </a:lnSpc>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Puerto Plata’s rich history is woven into its streets and landmarks. Start your journey in the heart of the city at the </a:t>
            </a:r>
            <a:r>
              <a:rPr lang="en-US" sz="2000" i="1" kern="100" dirty="0">
                <a:effectLst/>
                <a:latin typeface="Times New Roman" panose="02020603050405020304" pitchFamily="18" charset="0"/>
                <a:ea typeface="Calibri" panose="020F0502020204030204" pitchFamily="34" charset="0"/>
                <a:cs typeface="Times New Roman" panose="02020603050405020304" pitchFamily="18" charset="0"/>
              </a:rPr>
              <a:t>Fortaleza San Felipe</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This 16th-century fortress, built to protect against pirates, offers breathtaking views of the Atlantic and an engaging peek into the area’s colonial past. </a:t>
            </a:r>
          </a:p>
          <a:p>
            <a:pPr marL="0" marR="0">
              <a:lnSpc>
                <a:spcPct val="100000"/>
              </a:lnSpc>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The fortress now serves as a museum, displaying artifacts that provide insights into the island’s tumultuous history of colonization and maritime battles. Its sturdy stone walls and cannons are a testament to the strategic importance of Puerto Plata during the Spanish. colonization era.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5262EDC-70DE-F192-29F7-EFB711E66A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00959"/>
            <a:ext cx="4514850" cy="2169591"/>
          </a:xfrm>
          <a:prstGeom prst="rect">
            <a:avLst/>
          </a:prstGeom>
        </p:spPr>
      </p:pic>
      <p:sp>
        <p:nvSpPr>
          <p:cNvPr id="7" name="TextBox 6">
            <a:extLst>
              <a:ext uri="{FF2B5EF4-FFF2-40B4-BE49-F238E27FC236}">
                <a16:creationId xmlns:a16="http://schemas.microsoft.com/office/drawing/2014/main" id="{666293DE-11CF-B3FB-A858-973336357F31}"/>
              </a:ext>
            </a:extLst>
          </p:cNvPr>
          <p:cNvSpPr txBox="1"/>
          <p:nvPr/>
        </p:nvSpPr>
        <p:spPr>
          <a:xfrm>
            <a:off x="4514850" y="3137773"/>
            <a:ext cx="5565774" cy="2554545"/>
          </a:xfrm>
          <a:prstGeom prst="rect">
            <a:avLst/>
          </a:prstGeom>
          <a:noFill/>
        </p:spPr>
        <p:txBody>
          <a:bodyPr wrap="square">
            <a:spAutoFit/>
          </a:bodyPr>
          <a:lstStyle/>
          <a:p>
            <a:pPr marL="342900" indent="-342900">
              <a:buFont typeface="Arial" panose="020B0604020202020204" pitchFamily="34" charset="0"/>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Wander further into the historic district, where cobblestone streets are lined with Victorian-style architecture. These colorful, gingerbread-trimmed buildings are a legacy of the 19th-century boom in the Dominican Republic’s trade economy. The restoration of these homes and businesses reflects the city’s pride in preserving its cultural heritage.</a:t>
            </a:r>
            <a:endParaRPr lang="en-US" sz="2000" dirty="0"/>
          </a:p>
        </p:txBody>
      </p:sp>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3496416-B42B-2278-B01C-0457C5D54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256DA-EDFF-3D00-D0F8-F319A45EEF17}"/>
              </a:ext>
            </a:extLst>
          </p:cNvPr>
          <p:cNvSpPr txBox="1">
            <a:spLocks noGrp="1"/>
          </p:cNvSpPr>
          <p:nvPr>
            <p:ph type="title" idx="4294967295"/>
          </p:nvPr>
        </p:nvSpPr>
        <p:spPr>
          <a:xfrm>
            <a:off x="-1" y="0"/>
            <a:ext cx="10080625" cy="843693"/>
          </a:xfrm>
          <a:prstGeom prst="rect">
            <a:avLst/>
          </a:prstGeom>
        </p:spPr>
        <p:txBody>
          <a:bodyPr vert="horz" wrap="square">
            <a:spAutoFit/>
          </a:bodyPr>
          <a:lstStyle/>
          <a:p>
            <a:pPr marL="0" marR="0" algn="ctr">
              <a:lnSpc>
                <a:spcPct val="107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Historical Highlights</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44EB866-9E1A-6A65-D698-8A00A96059BB}"/>
              </a:ext>
            </a:extLst>
          </p:cNvPr>
          <p:cNvSpPr txBox="1">
            <a:spLocks noGrp="1"/>
          </p:cNvSpPr>
          <p:nvPr>
            <p:ph type="body" idx="4294967295"/>
          </p:nvPr>
        </p:nvSpPr>
        <p:spPr>
          <a:xfrm>
            <a:off x="214009" y="874713"/>
            <a:ext cx="5351766" cy="3276600"/>
          </a:xfrm>
          <a:prstGeom prst="rect">
            <a:avLst/>
          </a:prstGeom>
        </p:spPr>
        <p:txBody>
          <a:bodyPr vert="horz"/>
          <a:lstStyle/>
          <a:p>
            <a:pPr marL="0" marR="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Don’t miss the </a:t>
            </a:r>
            <a:r>
              <a:rPr lang="en-US" sz="1800" b="1" i="1" kern="100" dirty="0">
                <a:effectLst/>
                <a:latin typeface="Times New Roman" panose="02020603050405020304" pitchFamily="18" charset="0"/>
                <a:ea typeface="Calibri" panose="020F0502020204030204" pitchFamily="34" charset="0"/>
                <a:cs typeface="Times New Roman" panose="02020603050405020304" pitchFamily="18" charset="0"/>
              </a:rPr>
              <a:t>Amber Museum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housed in a stunning Victorian mansion. Here, you can marvel at ancient fossils preserved in Dominican amber, one of the finest in the world. Some of the pieces date back millions of years and include encapsulated insects and plant life, offering a window into prehistoric times. </a:t>
            </a:r>
          </a:p>
          <a:p>
            <a:pPr marL="0" marR="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museum also highlights the significance of amber in Dominican culture and its role in the global gemstone market.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FBB6AEF-C7BD-D8E3-76CD-54C8425DF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774" y="894269"/>
            <a:ext cx="4514850" cy="3276600"/>
          </a:xfrm>
          <a:prstGeom prst="rect">
            <a:avLst/>
          </a:prstGeom>
        </p:spPr>
      </p:pic>
      <p:pic>
        <p:nvPicPr>
          <p:cNvPr id="7" name="Picture 6">
            <a:extLst>
              <a:ext uri="{FF2B5EF4-FFF2-40B4-BE49-F238E27FC236}">
                <a16:creationId xmlns:a16="http://schemas.microsoft.com/office/drawing/2014/main" id="{2BF918F3-E4E1-4344-335C-2CB3C9E61A59}"/>
              </a:ext>
            </a:extLst>
          </p:cNvPr>
          <p:cNvPicPr>
            <a:picLocks noChangeAspect="1"/>
          </p:cNvPicPr>
          <p:nvPr/>
        </p:nvPicPr>
        <p:blipFill>
          <a:blip r:embed="rId4">
            <a:extLst>
              <a:ext uri="{28A0092B-C50C-407E-A947-70E740481C1C}">
                <a14:useLocalDpi xmlns:a14="http://schemas.microsoft.com/office/drawing/2010/main" val="0"/>
              </a:ext>
            </a:extLst>
          </a:blip>
          <a:srcRect t="12221" b="23556"/>
          <a:stretch/>
        </p:blipFill>
        <p:spPr>
          <a:xfrm>
            <a:off x="2414011" y="3626912"/>
            <a:ext cx="3151762" cy="2024182"/>
          </a:xfrm>
          <a:prstGeom prst="rect">
            <a:avLst/>
          </a:prstGeom>
        </p:spPr>
      </p:pic>
    </p:spTree>
    <p:extLst>
      <p:ext uri="{BB962C8B-B14F-4D97-AF65-F5344CB8AC3E}">
        <p14:creationId xmlns:p14="http://schemas.microsoft.com/office/powerpoint/2010/main" val="256032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240B66A-5048-2461-B736-66CA3B969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B258E-C12B-83EA-2405-5F7EB406BA85}"/>
              </a:ext>
            </a:extLst>
          </p:cNvPr>
          <p:cNvSpPr txBox="1">
            <a:spLocks noGrp="1"/>
          </p:cNvSpPr>
          <p:nvPr>
            <p:ph type="title" idx="4294967295"/>
          </p:nvPr>
        </p:nvSpPr>
        <p:spPr>
          <a:xfrm>
            <a:off x="-1" y="0"/>
            <a:ext cx="10080625" cy="843693"/>
          </a:xfrm>
          <a:prstGeom prst="rect">
            <a:avLst/>
          </a:prstGeom>
        </p:spPr>
        <p:txBody>
          <a:bodyPr vert="horz" wrap="square">
            <a:spAutoFit/>
          </a:bodyPr>
          <a:lstStyle/>
          <a:p>
            <a:pPr marL="0" marR="0" algn="ctr">
              <a:lnSpc>
                <a:spcPct val="107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Historical Highlights</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90EFD8A-6E62-95D4-1887-7CD76E0D8E7D}"/>
              </a:ext>
            </a:extLst>
          </p:cNvPr>
          <p:cNvSpPr txBox="1">
            <a:spLocks noGrp="1"/>
          </p:cNvSpPr>
          <p:nvPr>
            <p:ph type="body" idx="4294967295"/>
          </p:nvPr>
        </p:nvSpPr>
        <p:spPr>
          <a:xfrm>
            <a:off x="214008" y="874713"/>
            <a:ext cx="9145891" cy="1586385"/>
          </a:xfrm>
          <a:prstGeom prst="rect">
            <a:avLst/>
          </a:prstGeom>
        </p:spPr>
        <p:txBody>
          <a:bodyPr vert="horz"/>
          <a:lstStyle/>
          <a:p>
            <a:pPr marL="0" marR="0">
              <a:lnSpc>
                <a:spcPct val="107000"/>
              </a:lnSpc>
              <a:spcAft>
                <a:spcPts val="800"/>
              </a:spcAft>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For a spiritual and historical experience, visit the </a:t>
            </a:r>
            <a:r>
              <a:rPr lang="en-US" i="1" kern="100" dirty="0">
                <a:effectLst/>
                <a:latin typeface="Times New Roman" panose="02020603050405020304" pitchFamily="18" charset="0"/>
                <a:ea typeface="Calibri" panose="020F0502020204030204" pitchFamily="34" charset="0"/>
                <a:cs typeface="Times New Roman" panose="02020603050405020304" pitchFamily="18" charset="0"/>
              </a:rPr>
              <a:t>Catedral San Felipe</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 striking example of modernist architecture that stands as a focal point in the city’s central square.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2245344-9A6E-E364-D749-573CD1FAC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9175"/>
            <a:ext cx="4514850" cy="3381375"/>
          </a:xfrm>
          <a:prstGeom prst="rect">
            <a:avLst/>
          </a:prstGeom>
        </p:spPr>
      </p:pic>
      <p:sp>
        <p:nvSpPr>
          <p:cNvPr id="7" name="TextBox 6">
            <a:extLst>
              <a:ext uri="{FF2B5EF4-FFF2-40B4-BE49-F238E27FC236}">
                <a16:creationId xmlns:a16="http://schemas.microsoft.com/office/drawing/2014/main" id="{710E1878-D89E-7677-EAD2-D3025AC62921}"/>
              </a:ext>
            </a:extLst>
          </p:cNvPr>
          <p:cNvSpPr txBox="1"/>
          <p:nvPr/>
        </p:nvSpPr>
        <p:spPr>
          <a:xfrm>
            <a:off x="4728857" y="2289175"/>
            <a:ext cx="5137759" cy="2677656"/>
          </a:xfrm>
          <a:prstGeom prst="rect">
            <a:avLst/>
          </a:prstGeom>
          <a:noFill/>
        </p:spPr>
        <p:txBody>
          <a:bodyPr wrap="square">
            <a:spAutoFit/>
          </a:bodyPr>
          <a:lstStyle/>
          <a:p>
            <a:pPr marL="457200" indent="-457200">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Though the current structure is relatively new, replacing an older building destroyed by an earthquake, it represents the enduring faith and resilience of Puerto Plata’s community.</a:t>
            </a:r>
            <a:endParaRPr lang="en-US" sz="2800" dirty="0"/>
          </a:p>
        </p:txBody>
      </p:sp>
    </p:spTree>
    <p:extLst>
      <p:ext uri="{BB962C8B-B14F-4D97-AF65-F5344CB8AC3E}">
        <p14:creationId xmlns:p14="http://schemas.microsoft.com/office/powerpoint/2010/main" val="93109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A1E2681-05A8-25C8-BB2B-DD00344C6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8B877-96AE-BF9B-61FF-C91AEB3B93E8}"/>
              </a:ext>
            </a:extLst>
          </p:cNvPr>
          <p:cNvSpPr txBox="1">
            <a:spLocks noGrp="1"/>
          </p:cNvSpPr>
          <p:nvPr>
            <p:ph type="title" idx="4294967295"/>
          </p:nvPr>
        </p:nvSpPr>
        <p:spPr>
          <a:xfrm>
            <a:off x="-1" y="0"/>
            <a:ext cx="10080625" cy="843693"/>
          </a:xfrm>
          <a:prstGeom prst="rect">
            <a:avLst/>
          </a:prstGeom>
        </p:spPr>
        <p:txBody>
          <a:bodyPr vert="horz" wrap="square">
            <a:spAutoFit/>
          </a:bodyPr>
          <a:lstStyle/>
          <a:p>
            <a:pPr marL="0" marR="0" algn="ctr">
              <a:lnSpc>
                <a:spcPct val="107000"/>
              </a:lnSpc>
              <a:spcAft>
                <a:spcPts val="80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Historical Highlights</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5BE4524-60CF-03B6-9A82-9E28BBDBFCB7}"/>
              </a:ext>
            </a:extLst>
          </p:cNvPr>
          <p:cNvSpPr txBox="1">
            <a:spLocks noGrp="1"/>
          </p:cNvSpPr>
          <p:nvPr>
            <p:ph type="body" idx="4294967295"/>
          </p:nvPr>
        </p:nvSpPr>
        <p:spPr>
          <a:xfrm>
            <a:off x="214008" y="874713"/>
            <a:ext cx="5170319" cy="3901568"/>
          </a:xfrm>
          <a:prstGeom prst="rect">
            <a:avLst/>
          </a:prstGeom>
        </p:spPr>
        <p:txBody>
          <a:bodyPr vert="horz"/>
          <a:lstStyle/>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Finally, take a trip to the </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Brugal Rum Distillery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Established in the late 19th century, Brugal is one of the Dominican Republic’s most iconic rum brands. </a:t>
            </a:r>
          </a:p>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 tour of the distillery offers not just a taste of the Caribbean’s finest spirits but also a look at the traditional methods of rum production that have been perfected over generations.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DF3EC2D-73E0-17BA-537F-32FC21ADF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327" y="974252"/>
            <a:ext cx="4696298" cy="4696298"/>
          </a:xfrm>
          <a:prstGeom prst="rect">
            <a:avLst/>
          </a:prstGeom>
        </p:spPr>
      </p:pic>
    </p:spTree>
    <p:extLst>
      <p:ext uri="{BB962C8B-B14F-4D97-AF65-F5344CB8AC3E}">
        <p14:creationId xmlns:p14="http://schemas.microsoft.com/office/powerpoint/2010/main" val="33047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88C33F-F2E9-C4CB-839C-045993D94527}"/>
              </a:ext>
            </a:extLst>
          </p:cNvPr>
          <p:cNvSpPr txBox="1"/>
          <p:nvPr/>
        </p:nvSpPr>
        <p:spPr>
          <a:xfrm>
            <a:off x="496111" y="968380"/>
            <a:ext cx="9095361" cy="1384995"/>
          </a:xfrm>
          <a:prstGeom prst="rect">
            <a:avLst/>
          </a:prstGeom>
          <a:noFill/>
        </p:spPr>
        <p:txBody>
          <a:bodyPr wrap="square">
            <a:spAutoFit/>
          </a:bodyPr>
          <a:lstStyle/>
          <a:p>
            <a:pPr marL="457200" indent="-457200" rtl="0">
              <a:spcAft>
                <a:spcPts val="576"/>
              </a:spcAft>
              <a:buFont typeface="Arial" panose="020B0604020202020204" pitchFamily="34" charset="0"/>
              <a:buChar char="•"/>
            </a:pPr>
            <a:r>
              <a:rPr lang="en-US" sz="2800" dirty="0">
                <a:effectLst/>
                <a:latin typeface="Times New Roman, serif"/>
              </a:rPr>
              <a:t>Puerto Plata is an adventurer’s paradise. Explore the underwater world with scuba diving or snorkeling excursions along the coral reefs of </a:t>
            </a:r>
            <a:r>
              <a:rPr lang="en-US" sz="2800" i="1" dirty="0">
                <a:effectLst/>
                <a:latin typeface="Times New Roman, serif"/>
              </a:rPr>
              <a:t>Sosúa Bay</a:t>
            </a:r>
            <a:r>
              <a:rPr lang="en-US" sz="2800" dirty="0">
                <a:effectLst/>
                <a:latin typeface="Times New Roman, serif"/>
              </a:rPr>
              <a:t>. </a:t>
            </a:r>
          </a:p>
        </p:txBody>
      </p:sp>
      <p:sp>
        <p:nvSpPr>
          <p:cNvPr id="5" name="TextBox 4">
            <a:extLst>
              <a:ext uri="{FF2B5EF4-FFF2-40B4-BE49-F238E27FC236}">
                <a16:creationId xmlns:a16="http://schemas.microsoft.com/office/drawing/2014/main" id="{7139902D-E115-6775-1C48-998EA4CEF74D}"/>
              </a:ext>
            </a:extLst>
          </p:cNvPr>
          <p:cNvSpPr txBox="1"/>
          <p:nvPr/>
        </p:nvSpPr>
        <p:spPr>
          <a:xfrm>
            <a:off x="-1" y="198939"/>
            <a:ext cx="10080626" cy="769441"/>
          </a:xfrm>
          <a:prstGeom prst="rect">
            <a:avLst/>
          </a:prstGeom>
          <a:noFill/>
        </p:spPr>
        <p:txBody>
          <a:bodyPr wrap="square" anchor="ctr">
            <a:spAutoFit/>
          </a:bodyPr>
          <a:lstStyle/>
          <a:p>
            <a:pPr algn="ctr"/>
            <a:r>
              <a:rPr lang="en-US" sz="4400" b="1" dirty="0">
                <a:effectLst/>
                <a:latin typeface="Times New Roman, serif"/>
              </a:rPr>
              <a:t>Outdoor Adventures</a:t>
            </a:r>
            <a:r>
              <a:rPr lang="en-US" sz="4400" dirty="0">
                <a:effectLst/>
                <a:latin typeface="Times New Roman, serif"/>
              </a:rPr>
              <a:t> </a:t>
            </a:r>
            <a:endParaRPr lang="en-US" sz="4400" dirty="0"/>
          </a:p>
        </p:txBody>
      </p:sp>
      <p:pic>
        <p:nvPicPr>
          <p:cNvPr id="7" name="Picture 6">
            <a:extLst>
              <a:ext uri="{FF2B5EF4-FFF2-40B4-BE49-F238E27FC236}">
                <a16:creationId xmlns:a16="http://schemas.microsoft.com/office/drawing/2014/main" id="{8DE20354-8750-D93F-BD2A-2D09E1BE5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 y="2315182"/>
            <a:ext cx="4473822" cy="3355367"/>
          </a:xfrm>
          <a:prstGeom prst="rect">
            <a:avLst/>
          </a:prstGeom>
        </p:spPr>
      </p:pic>
      <p:sp>
        <p:nvSpPr>
          <p:cNvPr id="9" name="TextBox 8">
            <a:extLst>
              <a:ext uri="{FF2B5EF4-FFF2-40B4-BE49-F238E27FC236}">
                <a16:creationId xmlns:a16="http://schemas.microsoft.com/office/drawing/2014/main" id="{B08B0403-AF03-32D7-8BD7-B2979632451C}"/>
              </a:ext>
            </a:extLst>
          </p:cNvPr>
          <p:cNvSpPr txBox="1"/>
          <p:nvPr/>
        </p:nvSpPr>
        <p:spPr>
          <a:xfrm>
            <a:off x="4630366" y="2403618"/>
            <a:ext cx="5038926" cy="1815882"/>
          </a:xfrm>
          <a:prstGeom prst="rect">
            <a:avLst/>
          </a:prstGeom>
          <a:noFill/>
        </p:spPr>
        <p:txBody>
          <a:bodyPr wrap="square">
            <a:spAutoFit/>
          </a:bodyPr>
          <a:lstStyle/>
          <a:p>
            <a:pPr marL="457200" indent="-457200" rtl="0">
              <a:spcAft>
                <a:spcPts val="576"/>
              </a:spcAft>
              <a:buFont typeface="Arial" panose="020B0604020202020204" pitchFamily="34" charset="0"/>
              <a:buChar char="•"/>
            </a:pPr>
            <a:r>
              <a:rPr lang="en-US" sz="2800" dirty="0">
                <a:effectLst/>
                <a:latin typeface="Times New Roman, serif"/>
              </a:rPr>
              <a:t>Thrill-seekers can try kiteboarding in </a:t>
            </a:r>
            <a:r>
              <a:rPr lang="en-US" sz="2800" i="1" dirty="0">
                <a:effectLst/>
                <a:latin typeface="Times New Roman, serif"/>
              </a:rPr>
              <a:t>Cabarete</a:t>
            </a:r>
            <a:r>
              <a:rPr lang="en-US" sz="2800" dirty="0">
                <a:effectLst/>
                <a:latin typeface="Times New Roman, serif"/>
              </a:rPr>
              <a:t>, known as the windsurfing capital of the Caribbean.</a:t>
            </a:r>
            <a:endParaRPr lang="en-US" sz="2800" dirty="0">
              <a:effectLst/>
            </a:endParaRPr>
          </a:p>
        </p:txBody>
      </p:sp>
    </p:spTree>
    <p:extLst>
      <p:ext uri="{BB962C8B-B14F-4D97-AF65-F5344CB8AC3E}">
        <p14:creationId xmlns:p14="http://schemas.microsoft.com/office/powerpoint/2010/main" val="22642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2894448-F112-4A5E-8921-17D80C2BC0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2671E6-08DB-9D79-65FD-A92221CC07A4}"/>
              </a:ext>
            </a:extLst>
          </p:cNvPr>
          <p:cNvSpPr txBox="1"/>
          <p:nvPr/>
        </p:nvSpPr>
        <p:spPr>
          <a:xfrm>
            <a:off x="496111" y="968380"/>
            <a:ext cx="9095361" cy="4601260"/>
          </a:xfrm>
          <a:prstGeom prst="rect">
            <a:avLst/>
          </a:prstGeom>
          <a:noFill/>
        </p:spPr>
        <p:txBody>
          <a:bodyPr wrap="square">
            <a:spAutoFit/>
          </a:bodyPr>
          <a:lstStyle/>
          <a:p>
            <a:pPr marL="457200" indent="-457200" rtl="0">
              <a:spcAft>
                <a:spcPts val="576"/>
              </a:spcAft>
              <a:buFont typeface="Arial" panose="020B0604020202020204" pitchFamily="34" charset="0"/>
              <a:buChar char="•"/>
            </a:pPr>
            <a:r>
              <a:rPr lang="en-US" sz="2800" dirty="0">
                <a:effectLst/>
                <a:latin typeface="Times New Roman, serif"/>
              </a:rPr>
              <a:t>For a different perspective, embark on a horseback riding tour through the countryside or take a catamaran cruise along the coast. </a:t>
            </a:r>
          </a:p>
          <a:p>
            <a:pPr marL="457200" indent="-457200" rtl="0">
              <a:spcAft>
                <a:spcPts val="576"/>
              </a:spcAft>
              <a:buFont typeface="Arial" panose="020B0604020202020204" pitchFamily="34" charset="0"/>
              <a:buChar char="•"/>
            </a:pPr>
            <a:r>
              <a:rPr lang="en-US" sz="2800" dirty="0">
                <a:effectLst/>
                <a:latin typeface="Times New Roman, serif"/>
              </a:rPr>
              <a:t>Golf enthusiasts can tee </a:t>
            </a:r>
            <a:br>
              <a:rPr lang="en-US" sz="2800" dirty="0">
                <a:effectLst/>
                <a:latin typeface="Times New Roman, serif"/>
              </a:rPr>
            </a:br>
            <a:r>
              <a:rPr lang="en-US" sz="2800" dirty="0">
                <a:effectLst/>
                <a:latin typeface="Times New Roman, serif"/>
              </a:rPr>
              <a:t>off at the world-class </a:t>
            </a:r>
            <a:br>
              <a:rPr lang="en-US" sz="2800" dirty="0">
                <a:effectLst/>
                <a:latin typeface="Times New Roman, serif"/>
              </a:rPr>
            </a:br>
            <a:r>
              <a:rPr lang="en-US" sz="2800" dirty="0">
                <a:effectLst/>
                <a:latin typeface="Times New Roman, serif"/>
              </a:rPr>
              <a:t>courses of Playa Dorada, </a:t>
            </a:r>
            <a:br>
              <a:rPr lang="en-US" sz="2800" dirty="0">
                <a:effectLst/>
                <a:latin typeface="Times New Roman, serif"/>
              </a:rPr>
            </a:br>
            <a:r>
              <a:rPr lang="en-US" sz="2800" dirty="0">
                <a:effectLst/>
                <a:latin typeface="Times New Roman, serif"/>
              </a:rPr>
              <a:t>set against stunning </a:t>
            </a:r>
            <a:br>
              <a:rPr lang="en-US" sz="2800" dirty="0">
                <a:effectLst/>
                <a:latin typeface="Times New Roman, serif"/>
              </a:rPr>
            </a:br>
            <a:r>
              <a:rPr lang="en-US" sz="2800" dirty="0">
                <a:effectLst/>
                <a:latin typeface="Times New Roman, serif"/>
              </a:rPr>
              <a:t>ocean backdrops.</a:t>
            </a:r>
            <a:endParaRPr lang="en-US" sz="2800" dirty="0">
              <a:effectLst/>
            </a:endParaRPr>
          </a:p>
          <a:p>
            <a:pPr rtl="0">
              <a:spcAft>
                <a:spcPts val="576"/>
              </a:spcAft>
            </a:pPr>
            <a:br>
              <a:rPr lang="en-US" dirty="0">
                <a:effectLst/>
              </a:rPr>
            </a:br>
            <a:endParaRPr lang="en-US" dirty="0">
              <a:effectLst/>
            </a:endParaRPr>
          </a:p>
          <a:p>
            <a:pPr rtl="0">
              <a:spcAft>
                <a:spcPts val="576"/>
              </a:spcAft>
            </a:pPr>
            <a:r>
              <a:rPr lang="en-US" dirty="0">
                <a:effectLst/>
                <a:latin typeface="Times New Roman, serif"/>
              </a:rPr>
              <a:t>.</a:t>
            </a:r>
            <a:endParaRPr lang="en-US" dirty="0">
              <a:effectLst/>
            </a:endParaRPr>
          </a:p>
        </p:txBody>
      </p:sp>
      <p:sp>
        <p:nvSpPr>
          <p:cNvPr id="5" name="TextBox 4">
            <a:extLst>
              <a:ext uri="{FF2B5EF4-FFF2-40B4-BE49-F238E27FC236}">
                <a16:creationId xmlns:a16="http://schemas.microsoft.com/office/drawing/2014/main" id="{983673D9-203E-376E-30D9-71BEA99F7681}"/>
              </a:ext>
            </a:extLst>
          </p:cNvPr>
          <p:cNvSpPr txBox="1"/>
          <p:nvPr/>
        </p:nvSpPr>
        <p:spPr>
          <a:xfrm>
            <a:off x="-1" y="198939"/>
            <a:ext cx="10080626" cy="769441"/>
          </a:xfrm>
          <a:prstGeom prst="rect">
            <a:avLst/>
          </a:prstGeom>
          <a:noFill/>
        </p:spPr>
        <p:txBody>
          <a:bodyPr wrap="square" anchor="ctr">
            <a:spAutoFit/>
          </a:bodyPr>
          <a:lstStyle/>
          <a:p>
            <a:pPr algn="ctr"/>
            <a:r>
              <a:rPr lang="en-US" sz="4400" b="1" dirty="0">
                <a:effectLst/>
                <a:latin typeface="Times New Roman, serif"/>
              </a:rPr>
              <a:t>Outdoor Adventures</a:t>
            </a:r>
            <a:r>
              <a:rPr lang="en-US" sz="4400" dirty="0">
                <a:effectLst/>
                <a:latin typeface="Times New Roman, serif"/>
              </a:rPr>
              <a:t> </a:t>
            </a:r>
            <a:endParaRPr lang="en-US" sz="4400" dirty="0"/>
          </a:p>
        </p:txBody>
      </p:sp>
      <p:pic>
        <p:nvPicPr>
          <p:cNvPr id="7" name="Picture 6">
            <a:extLst>
              <a:ext uri="{FF2B5EF4-FFF2-40B4-BE49-F238E27FC236}">
                <a16:creationId xmlns:a16="http://schemas.microsoft.com/office/drawing/2014/main" id="{0D3D494D-50E3-7C7F-6560-090A8C3AC452}"/>
              </a:ext>
            </a:extLst>
          </p:cNvPr>
          <p:cNvPicPr>
            <a:picLocks noChangeAspect="1"/>
          </p:cNvPicPr>
          <p:nvPr/>
        </p:nvPicPr>
        <p:blipFill>
          <a:blip r:embed="rId2">
            <a:extLst>
              <a:ext uri="{28A0092B-C50C-407E-A947-70E740481C1C}">
                <a14:useLocalDpi xmlns:a14="http://schemas.microsoft.com/office/drawing/2010/main" val="0"/>
              </a:ext>
            </a:extLst>
          </a:blip>
          <a:srcRect r="8346"/>
          <a:stretch/>
        </p:blipFill>
        <p:spPr>
          <a:xfrm>
            <a:off x="4709460" y="2007852"/>
            <a:ext cx="5371165" cy="3662698"/>
          </a:xfrm>
          <a:prstGeom prst="rect">
            <a:avLst/>
          </a:prstGeom>
        </p:spPr>
      </p:pic>
    </p:spTree>
    <p:extLst>
      <p:ext uri="{BB962C8B-B14F-4D97-AF65-F5344CB8AC3E}">
        <p14:creationId xmlns:p14="http://schemas.microsoft.com/office/powerpoint/2010/main" val="5714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0"/>
            <a:ext cx="10080625" cy="1268413"/>
          </a:xfrm>
          <a:prstGeom prst="rect">
            <a:avLst/>
          </a:prstGeom>
        </p:spPr>
        <p:txBody>
          <a:bodyPr vert="horz" anchor="ctr"/>
          <a:lstStyle/>
          <a:p>
            <a:pPr algn="ctr" rtl="0"/>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Natural Wonders and Beaches</a:t>
            </a: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4" name="TextBox 3">
            <a:extLst>
              <a:ext uri="{FF2B5EF4-FFF2-40B4-BE49-F238E27FC236}">
                <a16:creationId xmlns:a16="http://schemas.microsoft.com/office/drawing/2014/main" id="{0A8674B8-619B-76F7-3870-5089F7D62F90}"/>
              </a:ext>
            </a:extLst>
          </p:cNvPr>
          <p:cNvSpPr txBox="1"/>
          <p:nvPr/>
        </p:nvSpPr>
        <p:spPr>
          <a:xfrm>
            <a:off x="5805889" y="1268413"/>
            <a:ext cx="4174690" cy="3234283"/>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 trip to Puerto Plata is complete without soaking up the sun on its stunning beaches.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Playa Dorada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 a favorite for its golden sands and turquoise waters, ideal for both relaxation and water sports.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8453729-3082-6641-D689-3F84E58D0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413"/>
            <a:ext cx="5805890" cy="2817204"/>
          </a:xfrm>
          <a:prstGeom prst="rect">
            <a:avLst/>
          </a:prstGeom>
        </p:spPr>
      </p:pic>
      <p:sp>
        <p:nvSpPr>
          <p:cNvPr id="8" name="TextBox 7">
            <a:extLst>
              <a:ext uri="{FF2B5EF4-FFF2-40B4-BE49-F238E27FC236}">
                <a16:creationId xmlns:a16="http://schemas.microsoft.com/office/drawing/2014/main" id="{7C6E4276-36C1-C9EE-547D-4C9B081DCC3B}"/>
              </a:ext>
            </a:extLst>
          </p:cNvPr>
          <p:cNvSpPr txBox="1"/>
          <p:nvPr/>
        </p:nvSpPr>
        <p:spPr>
          <a:xfrm>
            <a:off x="223735" y="4502696"/>
            <a:ext cx="9756843" cy="830997"/>
          </a:xfrm>
          <a:prstGeom prst="rect">
            <a:avLst/>
          </a:prstGeom>
          <a:noFill/>
        </p:spPr>
        <p:txBody>
          <a:bodyPr wrap="square">
            <a:spAutoFit/>
          </a:bodyPr>
          <a:lstStyle/>
          <a:p>
            <a:pPr marL="342900" indent="-3429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a more secluded experience, visit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Sosúa Beach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Playa Encuentro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haven for surfers.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1" y="0"/>
            <a:ext cx="10080625" cy="979382"/>
          </a:xfrm>
          <a:prstGeom prst="rect">
            <a:avLst/>
          </a:prstGeom>
        </p:spPr>
        <p:txBody>
          <a:bodyPr vert="horz"/>
          <a:lstStyle/>
          <a:p>
            <a:pPr algn="ctr">
              <a:lnSpc>
                <a:spcPct val="100000"/>
              </a:lnSpc>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Mount Isabel de Torres</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6DCF5E-E495-A4CF-4EB0-B09C51869A48}"/>
              </a:ext>
            </a:extLst>
          </p:cNvPr>
          <p:cNvSpPr txBox="1"/>
          <p:nvPr/>
        </p:nvSpPr>
        <p:spPr>
          <a:xfrm>
            <a:off x="204937" y="979382"/>
            <a:ext cx="9756186" cy="1251240"/>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Nature lovers will be enchanted by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Mount Isabel de Torres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Take a cable car ride to the summit for panoramic views and explore the lush botanical gardens surrounding the iconic Christ the Redeemer statue. </a:t>
            </a:r>
          </a:p>
        </p:txBody>
      </p:sp>
      <p:pic>
        <p:nvPicPr>
          <p:cNvPr id="4" name="Picture 3">
            <a:extLst>
              <a:ext uri="{FF2B5EF4-FFF2-40B4-BE49-F238E27FC236}">
                <a16:creationId xmlns:a16="http://schemas.microsoft.com/office/drawing/2014/main" id="{A371E9D3-5470-27D7-B383-6EEB26141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274" y="2159754"/>
            <a:ext cx="3771350" cy="2100499"/>
          </a:xfrm>
          <a:prstGeom prst="rect">
            <a:avLst/>
          </a:prstGeom>
        </p:spPr>
      </p:pic>
      <p:sp>
        <p:nvSpPr>
          <p:cNvPr id="6" name="TextBox 5">
            <a:extLst>
              <a:ext uri="{FF2B5EF4-FFF2-40B4-BE49-F238E27FC236}">
                <a16:creationId xmlns:a16="http://schemas.microsoft.com/office/drawing/2014/main" id="{082783F7-5BC5-CC37-240A-16F35CB9CBFA}"/>
              </a:ext>
            </a:extLst>
          </p:cNvPr>
          <p:cNvSpPr txBox="1"/>
          <p:nvPr/>
        </p:nvSpPr>
        <p:spPr>
          <a:xfrm>
            <a:off x="44103" y="2364535"/>
            <a:ext cx="6152999" cy="2048766"/>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If you’re up for an adventure, the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27 Waterfalls of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Damajagua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offer an exhilarating experience, where you can hike, slide, and jump through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cascading falls.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5DB4878-6C8F-EF6F-FEBF-8D7AEE005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279" y="3553032"/>
            <a:ext cx="3465824" cy="2100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457200" y="1274324"/>
            <a:ext cx="9182911" cy="3112850"/>
          </a:xfrm>
        </p:spPr>
        <p:txBody>
          <a:bodyPr numCol="2"/>
          <a:lstStyle/>
          <a:p>
            <a:pPr marL="457200" indent="-457200" algn="l">
              <a:lnSpc>
                <a:spcPct val="100000"/>
              </a:lnSpc>
              <a:buFont typeface="+mj-lt"/>
              <a:buAutoNum type="arabicPeriod"/>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marL="457200" indent="-457200" algn="l">
              <a:lnSpc>
                <a:spcPct val="100000"/>
              </a:lnSpc>
              <a:buFont typeface="+mj-lt"/>
              <a:buAutoNum type="arabicPeriod"/>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marL="457200" indent="-457200" algn="l">
              <a:lnSpc>
                <a:spcPct val="100000"/>
              </a:lnSpc>
              <a:buFont typeface="+mj-lt"/>
              <a:buAutoNum type="arabicPeriod"/>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marL="457200" indent="-457200" algn="l">
              <a:lnSpc>
                <a:spcPct val="100000"/>
              </a:lnSpc>
              <a:buFont typeface="+mj-lt"/>
              <a:buAutoNum type="arabicPeriod"/>
            </a:pPr>
            <a:r>
              <a:rPr lang="en-US" altLang="en-US" sz="2000" b="1" dirty="0">
                <a:latin typeface="Times New Roman" panose="02020603050405020304" pitchFamily="18" charset="0"/>
                <a:cs typeface="Times New Roman" panose="02020603050405020304" pitchFamily="18" charset="0"/>
              </a:rPr>
              <a:t>Maps</a:t>
            </a:r>
            <a:endParaRPr lang="en-US" altLang="en-US" sz="2000" b="1" dirty="0">
              <a:solidFill>
                <a:schemeClr val="tx1"/>
              </a:solidFill>
              <a:latin typeface="Times New Roman" panose="02020603050405020304" pitchFamily="18" charset="0"/>
              <a:cs typeface="Times New Roman" panose="02020603050405020304" pitchFamily="18" charset="0"/>
            </a:endParaRPr>
          </a:p>
          <a:p>
            <a:pPr marL="457200" indent="-457200" algn="l">
              <a:lnSpc>
                <a:spcPct val="100000"/>
              </a:lnSpc>
              <a:buFont typeface="+mj-lt"/>
              <a:buAutoNum type="arabicPeriod"/>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Puerto Plata </a:t>
            </a:r>
            <a:r>
              <a:rPr lang="en-US" sz="2000" b="1" dirty="0">
                <a:solidFill>
                  <a:schemeClr val="tx1"/>
                </a:solidFill>
                <a:latin typeface="Times New Roman" panose="02020603050405020304" pitchFamily="18" charset="0"/>
                <a:cs typeface="Times New Roman" panose="02020603050405020304" pitchFamily="18" charset="0"/>
              </a:rPr>
              <a:t>Transportation </a:t>
            </a:r>
          </a:p>
          <a:p>
            <a:pPr marL="457200" indent="-457200" algn="l">
              <a:lnSpc>
                <a:spcPct val="100000"/>
              </a:lnSpc>
              <a:buFont typeface="+mj-lt"/>
              <a:buAutoNum type="arabicPeriod"/>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Historical Highlights</a:t>
            </a:r>
          </a:p>
          <a:p>
            <a:pPr marL="457200" indent="-457200" algn="l">
              <a:lnSpc>
                <a:spcPct val="100000"/>
              </a:lnSpc>
              <a:buFont typeface="+mj-lt"/>
              <a:buAutoNum type="arabicPeriod"/>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lnSpc>
                <a:spcPct val="100000"/>
              </a:lnSpc>
              <a:buFont typeface="+mj-lt"/>
              <a:buAutoNum type="arabicPeriod"/>
            </a:pPr>
            <a:r>
              <a:rPr lang="en-US" sz="2000" b="1" kern="100" dirty="0">
                <a:solidFill>
                  <a:schemeClr val="tx1"/>
                </a:solidFill>
                <a:latin typeface="Times New Roman" panose="02020603050405020304" pitchFamily="18" charset="0"/>
                <a:cs typeface="Times New Roman" panose="02020603050405020304" pitchFamily="18" charset="0"/>
              </a:rPr>
              <a:t>Outdoor Adventures</a:t>
            </a:r>
          </a:p>
          <a:p>
            <a:pPr marL="457200" indent="-457200" algn="l">
              <a:lnSpc>
                <a:spcPct val="100000"/>
              </a:lnSpc>
              <a:buFont typeface="+mj-lt"/>
              <a:buAutoNum type="arabicPeriod"/>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Natural Wonders and Beaches</a:t>
            </a:r>
            <a:endParaRPr lang="en-US" sz="2000" b="1" dirty="0">
              <a:solidFill>
                <a:schemeClr val="tx1"/>
              </a:solidFill>
              <a:latin typeface="Times New Roman" panose="02020603050405020304" pitchFamily="18" charset="0"/>
              <a:cs typeface="Times New Roman" panose="02020603050405020304" pitchFamily="18" charset="0"/>
            </a:endParaRPr>
          </a:p>
          <a:p>
            <a:pPr marL="457200" indent="-457200" algn="l">
              <a:lnSpc>
                <a:spcPct val="100000"/>
              </a:lnSpc>
              <a:buFont typeface="+mj-lt"/>
              <a:buAutoNum type="arabicPeriod"/>
            </a:pPr>
            <a:r>
              <a:rPr lang="en-US" sz="2000" b="1" dirty="0">
                <a:effectLst/>
                <a:latin typeface="Times New Roman" panose="02020603050405020304" pitchFamily="18" charset="0"/>
                <a:cs typeface="Times New Roman" panose="02020603050405020304" pitchFamily="18" charset="0"/>
              </a:rPr>
              <a:t>Cultural Experiences</a:t>
            </a:r>
          </a:p>
          <a:p>
            <a:pPr marL="457200" indent="-457200" algn="l">
              <a:lnSpc>
                <a:spcPct val="100000"/>
              </a:lnSpc>
              <a:buFont typeface="+mj-lt"/>
              <a:buAutoNum type="arabicPeriod"/>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marL="457200" indent="-457200" algn="l">
              <a:lnSpc>
                <a:spcPct val="100000"/>
              </a:lnSpc>
              <a:buFont typeface="+mj-lt"/>
              <a:buAutoNum type="arabicPeriod"/>
            </a:pPr>
            <a:r>
              <a:rPr lang="en-US" sz="2000" b="1" dirty="0">
                <a:solidFill>
                  <a:srgbClr val="000000"/>
                </a:solidFill>
                <a:latin typeface="Times New Roman" panose="02020603050405020304" pitchFamily="18" charset="0"/>
                <a:cs typeface="Times New Roman" panose="02020603050405020304" pitchFamily="18" charset="0"/>
              </a:rPr>
              <a:t>Final Thoughts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3">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17464"/>
            <a:ext cx="10080625" cy="1165327"/>
          </a:xfrm>
          <a:prstGeom prst="rect">
            <a:avLst/>
          </a:prstGeom>
        </p:spPr>
        <p:txBody>
          <a:bodyPr vert="horz" anchor="ctr"/>
          <a:lstStyle/>
          <a:p>
            <a:pPr algn="ctr"/>
            <a:r>
              <a:rPr lang="en-US" sz="5000" b="1" dirty="0">
                <a:effectLst/>
                <a:latin typeface="Times New Roman, serif"/>
              </a:rPr>
              <a:t>Cultural Experiences</a:t>
            </a:r>
            <a:endParaRPr lang="en-US" sz="50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DFEB5E3-BBBC-39C7-E33B-4E267EFF8795}"/>
              </a:ext>
            </a:extLst>
          </p:cNvPr>
          <p:cNvSpPr txBox="1"/>
          <p:nvPr/>
        </p:nvSpPr>
        <p:spPr>
          <a:xfrm>
            <a:off x="4027922" y="1147007"/>
            <a:ext cx="5816467" cy="2246769"/>
          </a:xfrm>
          <a:prstGeom prst="rect">
            <a:avLst/>
          </a:prstGeom>
          <a:noFill/>
        </p:spPr>
        <p:txBody>
          <a:bodyPr wrap="square">
            <a:spAutoFit/>
          </a:bodyPr>
          <a:lstStyle/>
          <a:p>
            <a:pPr marL="457200" indent="-457200" rtl="0">
              <a:spcAft>
                <a:spcPts val="576"/>
              </a:spcAft>
              <a:buFont typeface="Arial" panose="020B0604020202020204" pitchFamily="34" charset="0"/>
              <a:buChar char="•"/>
            </a:pPr>
            <a:r>
              <a:rPr lang="en-US" sz="2800" dirty="0">
                <a:effectLst/>
                <a:latin typeface="Times New Roman, serif"/>
              </a:rPr>
              <a:t>Immerse yourself in the local culture by visiting </a:t>
            </a:r>
            <a:r>
              <a:rPr lang="en-US" sz="2800" i="1" dirty="0">
                <a:effectLst/>
                <a:latin typeface="Times New Roman, serif"/>
              </a:rPr>
              <a:t>Central Park</a:t>
            </a:r>
            <a:r>
              <a:rPr lang="en-US" sz="2800" dirty="0">
                <a:effectLst/>
                <a:latin typeface="Times New Roman, serif"/>
              </a:rPr>
              <a:t> (Parque Central), a bustling hub of activity where you can mingle with locals and enjoy live music. </a:t>
            </a:r>
          </a:p>
        </p:txBody>
      </p:sp>
      <p:pic>
        <p:nvPicPr>
          <p:cNvPr id="6" name="Picture 5">
            <a:extLst>
              <a:ext uri="{FF2B5EF4-FFF2-40B4-BE49-F238E27FC236}">
                <a16:creationId xmlns:a16="http://schemas.microsoft.com/office/drawing/2014/main" id="{409C54E4-D5F0-6110-7420-802D63903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6" y="1147007"/>
            <a:ext cx="3879909" cy="2588155"/>
          </a:xfrm>
          <a:prstGeom prst="rect">
            <a:avLst/>
          </a:prstGeom>
        </p:spPr>
      </p:pic>
      <p:sp>
        <p:nvSpPr>
          <p:cNvPr id="8" name="TextBox 7">
            <a:extLst>
              <a:ext uri="{FF2B5EF4-FFF2-40B4-BE49-F238E27FC236}">
                <a16:creationId xmlns:a16="http://schemas.microsoft.com/office/drawing/2014/main" id="{F3DB8F8A-408E-C4E0-DD8A-809CFF08A849}"/>
              </a:ext>
            </a:extLst>
          </p:cNvPr>
          <p:cNvSpPr txBox="1"/>
          <p:nvPr/>
        </p:nvSpPr>
        <p:spPr>
          <a:xfrm>
            <a:off x="87548" y="3735162"/>
            <a:ext cx="9756841" cy="1815882"/>
          </a:xfrm>
          <a:prstGeom prst="rect">
            <a:avLst/>
          </a:prstGeom>
          <a:noFill/>
        </p:spPr>
        <p:txBody>
          <a:bodyPr wrap="square">
            <a:spAutoFit/>
          </a:bodyPr>
          <a:lstStyle/>
          <a:p>
            <a:pPr marL="457200" indent="-457200" rtl="0">
              <a:spcAft>
                <a:spcPts val="576"/>
              </a:spcAft>
              <a:buFont typeface="Arial" panose="020B0604020202020204" pitchFamily="34" charset="0"/>
              <a:buChar char="•"/>
            </a:pPr>
            <a:r>
              <a:rPr lang="en-US" sz="2800" dirty="0">
                <a:effectLst/>
                <a:latin typeface="Times New Roman, serif"/>
              </a:rPr>
              <a:t>The city’s colorful festivals, such as the Puerto Plata Carnival in February, provide a joyous celebration of Dominican traditions, complete with lively parades and rhythmic merengue.</a:t>
            </a:r>
            <a:endParaRPr lang="en-US" sz="28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C8ECECA-7278-5A37-1938-60CDD9904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1A597-00B6-DB7E-B738-F50C24E52EE9}"/>
              </a:ext>
            </a:extLst>
          </p:cNvPr>
          <p:cNvSpPr txBox="1">
            <a:spLocks noGrp="1"/>
          </p:cNvSpPr>
          <p:nvPr>
            <p:ph type="title" idx="4294967295"/>
          </p:nvPr>
        </p:nvSpPr>
        <p:spPr>
          <a:xfrm>
            <a:off x="-1" y="-17463"/>
            <a:ext cx="10080626" cy="1369608"/>
          </a:xfrm>
          <a:prstGeom prst="rect">
            <a:avLst/>
          </a:prstGeom>
        </p:spPr>
        <p:txBody>
          <a:bodyPr vert="horz" anchor="ctr"/>
          <a:lstStyle/>
          <a:p>
            <a:pPr algn="ctr"/>
            <a:r>
              <a:rPr lang="en-US" sz="5000" b="1" dirty="0">
                <a:effectLst/>
                <a:latin typeface="Times New Roman, serif"/>
              </a:rPr>
              <a:t>Cultural Experiences</a:t>
            </a:r>
            <a:endParaRPr lang="en-US" sz="50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5BFF9BE-81A8-77C5-B1BB-8ECE3B4AC368}"/>
              </a:ext>
            </a:extLst>
          </p:cNvPr>
          <p:cNvSpPr txBox="1"/>
          <p:nvPr/>
        </p:nvSpPr>
        <p:spPr>
          <a:xfrm>
            <a:off x="505838" y="1352144"/>
            <a:ext cx="5059936" cy="4025443"/>
          </a:xfrm>
          <a:prstGeom prst="rect">
            <a:avLst/>
          </a:prstGeom>
          <a:noFill/>
        </p:spPr>
        <p:txBody>
          <a:bodyPr wrap="square">
            <a:spAutoFit/>
          </a:bodyPr>
          <a:lstStyle/>
          <a:p>
            <a:pPr marL="457200" indent="-457200" rtl="0">
              <a:spcAft>
                <a:spcPts val="576"/>
              </a:spcAft>
              <a:buFont typeface="Arial" panose="020B0604020202020204" pitchFamily="34" charset="0"/>
              <a:buChar char="•"/>
            </a:pPr>
            <a:r>
              <a:rPr lang="en-US" sz="2800" dirty="0">
                <a:effectLst/>
                <a:latin typeface="Times New Roman, serif"/>
              </a:rPr>
              <a:t>Food lovers will appreciate the rich culinary scene. </a:t>
            </a:r>
          </a:p>
          <a:p>
            <a:pPr marL="457200" indent="-457200" rtl="0">
              <a:spcAft>
                <a:spcPts val="576"/>
              </a:spcAft>
              <a:buFont typeface="Arial" panose="020B0604020202020204" pitchFamily="34" charset="0"/>
              <a:buChar char="•"/>
            </a:pPr>
            <a:r>
              <a:rPr lang="en-US" sz="2800" dirty="0">
                <a:effectLst/>
                <a:latin typeface="Times New Roman, serif"/>
              </a:rPr>
              <a:t>Savor traditional dishes like </a:t>
            </a:r>
            <a:r>
              <a:rPr lang="en-US" sz="2800" i="1" dirty="0">
                <a:effectLst/>
                <a:latin typeface="Times New Roman, serif"/>
              </a:rPr>
              <a:t>mofongo</a:t>
            </a:r>
            <a:r>
              <a:rPr lang="en-US" sz="2800" dirty="0">
                <a:effectLst/>
                <a:latin typeface="Times New Roman, serif"/>
              </a:rPr>
              <a:t> and fresh seafood at local eateries, or sip on a refreshing </a:t>
            </a:r>
            <a:r>
              <a:rPr lang="en-US" sz="2800" i="1" dirty="0">
                <a:effectLst/>
                <a:latin typeface="Times New Roman, serif"/>
              </a:rPr>
              <a:t>mamajuana</a:t>
            </a:r>
            <a:r>
              <a:rPr lang="en-US" sz="2800" dirty="0">
                <a:effectLst/>
                <a:latin typeface="Times New Roman, serif"/>
              </a:rPr>
              <a:t>, a uniquely Dominican drink infused with rum, honey, and spices.</a:t>
            </a:r>
            <a:endParaRPr lang="en-US" sz="2800" dirty="0">
              <a:effectLst/>
            </a:endParaRPr>
          </a:p>
        </p:txBody>
      </p:sp>
      <p:pic>
        <p:nvPicPr>
          <p:cNvPr id="5" name="Picture 4">
            <a:extLst>
              <a:ext uri="{FF2B5EF4-FFF2-40B4-BE49-F238E27FC236}">
                <a16:creationId xmlns:a16="http://schemas.microsoft.com/office/drawing/2014/main" id="{1C839908-E6E6-41A9-D011-076925BC4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774" y="1352143"/>
            <a:ext cx="4514851" cy="3326861"/>
          </a:xfrm>
          <a:prstGeom prst="rect">
            <a:avLst/>
          </a:prstGeom>
        </p:spPr>
      </p:pic>
    </p:spTree>
    <p:extLst>
      <p:ext uri="{BB962C8B-B14F-4D97-AF65-F5344CB8AC3E}">
        <p14:creationId xmlns:p14="http://schemas.microsoft.com/office/powerpoint/2010/main" val="383079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813554"/>
            <a:ext cx="10091110" cy="9633406"/>
          </a:xfrm>
          <a:prstGeom prst="rect">
            <a:avLst/>
          </a:prstGeom>
          <a:noFill/>
        </p:spPr>
        <p:txBody>
          <a:bodyPr wrap="square">
            <a:spAutoFit/>
          </a:bodyPr>
          <a:lstStyle/>
          <a:p>
            <a:pPr>
              <a:buClrTx/>
              <a:buFontTx/>
              <a:buNone/>
            </a:pPr>
            <a:r>
              <a:rPr lang="en-US" altLang="en-US" sz="2400" dirty="0">
                <a:latin typeface="Times New Roman" panose="02020603050405020304" pitchFamily="18" charset="0"/>
                <a:cs typeface="Times New Roman" panose="02020603050405020304" pitchFamily="18" charset="0"/>
              </a:rPr>
              <a:t>If your looking for a change from ships cuisine, there are a lot of excellent restaurants in </a:t>
            </a:r>
            <a:r>
              <a:rPr lang="en-US" sz="2400" dirty="0">
                <a:effectLst/>
                <a:latin typeface="Times New Roman, serif"/>
              </a:rPr>
              <a:t>Puerto Plata to consider, e</a:t>
            </a:r>
            <a:r>
              <a:rPr lang="en-US" altLang="en-US" sz="2400" dirty="0">
                <a:latin typeface="Times New Roman" panose="02020603050405020304" pitchFamily="18" charset="0"/>
                <a:cs typeface="Times New Roman" panose="02020603050405020304" pitchFamily="18" charset="0"/>
              </a:rPr>
              <a:t>specially for seafood. </a:t>
            </a:r>
          </a:p>
          <a:p>
            <a:pPr>
              <a:buClrTx/>
              <a:buFontTx/>
              <a:buNone/>
            </a:pPr>
            <a:r>
              <a:rPr lang="en-US" altLang="en-US" sz="2400" dirty="0">
                <a:latin typeface="Times New Roman" panose="02020603050405020304" pitchFamily="18" charset="0"/>
                <a:cs typeface="Times New Roman" panose="02020603050405020304" pitchFamily="18" charset="0"/>
              </a:rPr>
              <a:t>Here are some recommendations for some excellent food in </a:t>
            </a:r>
            <a:r>
              <a:rPr lang="en-US" sz="2400" dirty="0">
                <a:effectLst/>
                <a:latin typeface="Times New Roman, serif"/>
              </a:rPr>
              <a:t>Puerto Plata: </a:t>
            </a:r>
            <a:endParaRPr lang="en-US" alt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Waterfront Playa Alicia Caribbean, Seafood, $$ -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 Papillon Seafood, International, $$ -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Ristorante </a:t>
            </a:r>
            <a:r>
              <a:rPr lang="en-US" sz="2400" dirty="0" err="1">
                <a:latin typeface="Times New Roman" panose="02020603050405020304" pitchFamily="18" charset="0"/>
                <a:cs typeface="Times New Roman" panose="02020603050405020304" pitchFamily="18" charset="0"/>
              </a:rPr>
              <a:t>Passatore</a:t>
            </a:r>
            <a:r>
              <a:rPr lang="en-US" sz="2400" dirty="0">
                <a:latin typeface="Times New Roman" panose="02020603050405020304" pitchFamily="18" charset="0"/>
                <a:cs typeface="Times New Roman" panose="02020603050405020304" pitchFamily="18" charset="0"/>
              </a:rPr>
              <a:t> Italian, Seafood, $$ -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Charros </a:t>
            </a:r>
            <a:r>
              <a:rPr lang="en-US" sz="2400" dirty="0" err="1">
                <a:latin typeface="Times New Roman" panose="02020603050405020304" pitchFamily="18" charset="0"/>
                <a:cs typeface="Times New Roman" panose="02020603050405020304" pitchFamily="18" charset="0"/>
              </a:rPr>
              <a:t>CaribeMex</a:t>
            </a:r>
            <a:r>
              <a:rPr lang="en-US" sz="2400" dirty="0">
                <a:latin typeface="Times New Roman" panose="02020603050405020304" pitchFamily="18" charset="0"/>
                <a:cs typeface="Times New Roman" panose="02020603050405020304" pitchFamily="18" charset="0"/>
              </a:rPr>
              <a:t> Mexican, Caribbean, $$ - $$$</a:t>
            </a:r>
          </a:p>
          <a:p>
            <a:pPr marL="342900" indent="-342900">
              <a:buFont typeface="Arial" panose="020B0604020202020204" pitchFamily="34" charset="0"/>
              <a:buChar char="•"/>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 Petit Francois </a:t>
            </a:r>
            <a:r>
              <a:rPr lang="en-US" sz="2400" dirty="0">
                <a:latin typeface="Times New Roman" panose="02020603050405020304" pitchFamily="18" charset="0"/>
                <a:cs typeface="Times New Roman" panose="02020603050405020304" pitchFamily="18" charset="0"/>
              </a:rPr>
              <a:t>Caribbean, Canadian, $$ -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 Catalina Latin, International, $$ -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 Asadero Rincon </a:t>
            </a:r>
            <a:r>
              <a:rPr lang="en-US" sz="2400" dirty="0" err="1">
                <a:latin typeface="Times New Roman" panose="02020603050405020304" pitchFamily="18" charset="0"/>
                <a:cs typeface="Times New Roman" panose="02020603050405020304" pitchFamily="18" charset="0"/>
              </a:rPr>
              <a:t>Parrillero</a:t>
            </a:r>
            <a:r>
              <a:rPr lang="en-US" sz="2400" dirty="0">
                <a:latin typeface="Times New Roman" panose="02020603050405020304" pitchFamily="18" charset="0"/>
                <a:cs typeface="Times New Roman" panose="02020603050405020304" pitchFamily="18" charset="0"/>
              </a:rPr>
              <a:t> Steakhouse, Caribbean, $$ - $$$</a:t>
            </a:r>
          </a:p>
          <a:p>
            <a:endParaRPr lang="en-US" sz="24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Enjoy your dining ashore!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kumimoji="0" lang="en-US" altLang="en-US" sz="2400" b="0" i="0" u="none" strike="noStrike" cap="none" normalizeH="0" baseline="0" dirty="0">
              <a:ln>
                <a:noFill/>
              </a:ln>
              <a:solidFill>
                <a:schemeClr val="tx1"/>
              </a:solidFill>
              <a:effectLst/>
              <a:latin typeface="Arial" panose="020B0604020202020204" pitchFamily="34" charset="0"/>
            </a:endParaRPr>
          </a:p>
          <a:p>
            <a:endParaRPr lang="en-US" sz="2400" dirty="0"/>
          </a:p>
          <a:p>
            <a:endParaRPr lang="en-US" sz="2400" dirty="0"/>
          </a:p>
          <a:p>
            <a:endParaRPr lang="en-US" sz="2400" b="1" dirty="0"/>
          </a:p>
          <a:p>
            <a:endParaRPr lang="en-US" sz="2400" b="1" dirty="0"/>
          </a:p>
          <a:p>
            <a:endParaRPr lang="en-US" sz="2400" b="1" dirty="0"/>
          </a:p>
          <a:p>
            <a:endParaRPr lang="en-US" sz="2400" b="1" dirty="0"/>
          </a:p>
          <a:p>
            <a:pPr>
              <a:buClrTx/>
              <a:buFontTx/>
              <a:buNone/>
            </a:pPr>
            <a:endParaRPr lang="en-US" altLang="en-US" sz="24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4725159B-6C43-6610-5211-1FA1FDE98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916" y="1974715"/>
            <a:ext cx="3087194" cy="2199769"/>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D239B36-5009-4CFE-50E2-F382A16A8D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288E7-DE11-DF87-F261-CBF0FE4D4A31}"/>
              </a:ext>
            </a:extLst>
          </p:cNvPr>
          <p:cNvSpPr txBox="1">
            <a:spLocks noGrp="1"/>
          </p:cNvSpPr>
          <p:nvPr>
            <p:ph type="title" idx="4294967295"/>
          </p:nvPr>
        </p:nvSpPr>
        <p:spPr>
          <a:xfrm>
            <a:off x="-1" y="179388"/>
            <a:ext cx="10080625" cy="1046297"/>
          </a:xfrm>
          <a:prstGeom prst="rect">
            <a:avLst/>
          </a:prstGeom>
        </p:spPr>
        <p:txBody>
          <a:bodyPr vert="horz"/>
          <a:lstStyle/>
          <a:p>
            <a:pPr algn="ctr" rtl="0">
              <a:spcAft>
                <a:spcPts val="576"/>
              </a:spcAft>
            </a:pPr>
            <a:r>
              <a:rPr lang="en-US" b="1" dirty="0">
                <a:effectLst/>
                <a:latin typeface="Times New Roman, serif"/>
              </a:rPr>
              <a:t>Practical Tips</a:t>
            </a:r>
            <a:endParaRPr lang="en-US" dirty="0">
              <a:effectLst/>
            </a:endParaRPr>
          </a:p>
        </p:txBody>
      </p:sp>
      <p:sp>
        <p:nvSpPr>
          <p:cNvPr id="3" name="Text Placeholder 2">
            <a:extLst>
              <a:ext uri="{FF2B5EF4-FFF2-40B4-BE49-F238E27FC236}">
                <a16:creationId xmlns:a16="http://schemas.microsoft.com/office/drawing/2014/main" id="{9DD478B0-EE8E-F0AC-110C-EFE5E6FA4BD4}"/>
              </a:ext>
            </a:extLst>
          </p:cNvPr>
          <p:cNvSpPr txBox="1">
            <a:spLocks noGrp="1"/>
          </p:cNvSpPr>
          <p:nvPr>
            <p:ph type="body" idx="4294967295"/>
          </p:nvPr>
        </p:nvSpPr>
        <p:spPr>
          <a:xfrm>
            <a:off x="301557" y="1079500"/>
            <a:ext cx="9572017" cy="4591050"/>
          </a:xfrm>
          <a:prstGeom prst="rect">
            <a:avLst/>
          </a:prstGeom>
        </p:spPr>
        <p:txBody>
          <a:bodyPr vert="horz"/>
          <a:lstStyle/>
          <a:p>
            <a:pPr rtl="0">
              <a:lnSpc>
                <a:spcPct val="100000"/>
              </a:lnSpc>
              <a:spcAft>
                <a:spcPts val="576"/>
              </a:spcAft>
              <a:buFont typeface="Arial" panose="020B0604020202020204" pitchFamily="34" charset="0"/>
              <a:buChar char="•"/>
            </a:pPr>
            <a:r>
              <a:rPr lang="en-US" sz="2400" b="1" dirty="0">
                <a:effectLst/>
                <a:latin typeface="Times New Roman, serif"/>
              </a:rPr>
              <a:t>Best Time to Visit:</a:t>
            </a:r>
            <a:r>
              <a:rPr lang="en-US" sz="2400" dirty="0">
                <a:effectLst/>
                <a:latin typeface="Times New Roman, serif"/>
              </a:rPr>
              <a:t> The dry season, from December to April, offers ideal weather for outdoor activities and beach days.</a:t>
            </a:r>
            <a:endParaRPr lang="en-US" sz="2400" dirty="0">
              <a:effectLst/>
            </a:endParaRPr>
          </a:p>
          <a:p>
            <a:pPr rtl="0">
              <a:lnSpc>
                <a:spcPct val="100000"/>
              </a:lnSpc>
              <a:spcAft>
                <a:spcPts val="576"/>
              </a:spcAft>
              <a:buFont typeface="Arial" panose="020B0604020202020204" pitchFamily="34" charset="0"/>
              <a:buChar char="•"/>
            </a:pPr>
            <a:r>
              <a:rPr lang="en-US" sz="2400" b="1" dirty="0">
                <a:effectLst/>
                <a:latin typeface="Times New Roman, serif"/>
              </a:rPr>
              <a:t>Getting Around:</a:t>
            </a:r>
            <a:r>
              <a:rPr lang="en-US" sz="2400" dirty="0">
                <a:effectLst/>
                <a:latin typeface="Times New Roman, serif"/>
              </a:rPr>
              <a:t> Taxis and </a:t>
            </a:r>
            <a:r>
              <a:rPr lang="en-US" sz="2400" dirty="0" err="1">
                <a:effectLst/>
                <a:latin typeface="Times New Roman, serif"/>
              </a:rPr>
              <a:t>motoconchos</a:t>
            </a:r>
            <a:r>
              <a:rPr lang="en-US" sz="2400" dirty="0">
                <a:effectLst/>
                <a:latin typeface="Times New Roman, serif"/>
              </a:rPr>
              <a:t> (motorcycle taxis) are readily available, but renting a car provides more flexibility to explore.</a:t>
            </a:r>
          </a:p>
          <a:p>
            <a:pPr rtl="0">
              <a:lnSpc>
                <a:spcPct val="100000"/>
              </a:lnSpc>
              <a:spcAft>
                <a:spcPts val="576"/>
              </a:spcAft>
              <a:buFont typeface="Arial" panose="020B0604020202020204" pitchFamily="34" charset="0"/>
              <a:buChar char="•"/>
            </a:pPr>
            <a:r>
              <a:rPr lang="en-US" sz="2400" b="1" dirty="0">
                <a:effectLst/>
                <a:latin typeface="Times New Roman, serif"/>
              </a:rPr>
              <a:t>Local Currency:</a:t>
            </a:r>
            <a:r>
              <a:rPr lang="en-US" sz="2400" dirty="0">
                <a:effectLst/>
                <a:latin typeface="Times New Roman, serif"/>
              </a:rPr>
              <a:t> The Dominican Peso (DOP) is the official currency, though US dollars are widely accepted in tourist areas.</a:t>
            </a:r>
          </a:p>
          <a:p>
            <a:pPr rtl="0">
              <a:lnSpc>
                <a:spcPct val="100000"/>
              </a:lnSpc>
              <a:spcAft>
                <a:spcPts val="576"/>
              </a:spcAft>
              <a:buFont typeface="Arial" panose="020B0604020202020204" pitchFamily="34" charset="0"/>
              <a:buChar char="•"/>
            </a:pPr>
            <a:r>
              <a:rPr lang="en-US" sz="2400" b="1" dirty="0">
                <a:effectLst/>
                <a:latin typeface="Times New Roman, serif"/>
              </a:rPr>
              <a:t>Language:</a:t>
            </a:r>
            <a:r>
              <a:rPr lang="en-US" sz="2400" dirty="0">
                <a:effectLst/>
                <a:latin typeface="Times New Roman, serif"/>
              </a:rPr>
              <a:t> Spanish is the official language, but English is commonly spoken in tourist areas.</a:t>
            </a:r>
            <a:endParaRPr lang="en-US" sz="2400" dirty="0">
              <a:effectLst/>
            </a:endParaRPr>
          </a:p>
        </p:txBody>
      </p:sp>
    </p:spTree>
    <p:extLst>
      <p:ext uri="{BB962C8B-B14F-4D97-AF65-F5344CB8AC3E}">
        <p14:creationId xmlns:p14="http://schemas.microsoft.com/office/powerpoint/2010/main" val="91677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186774"/>
          </a:xfrm>
          <a:prstGeom prst="rect">
            <a:avLst/>
          </a:prstGeom>
        </p:spPr>
        <p:txBody>
          <a:bodyPr vert="horz" anchor="ctr"/>
          <a:lstStyle/>
          <a:p>
            <a:pPr lvl="0" algn="ctr" rtl="0"/>
            <a:r>
              <a:rPr lang="en-US" dirty="0">
                <a:solidFill>
                  <a:srgbClr val="000000"/>
                </a:solidFill>
                <a:latin typeface="Times New Roman" panose="02020603050405020304" pitchFamily="18" charset="0"/>
                <a:cs typeface="Times New Roman" panose="02020603050405020304" pitchFamily="18" charset="0"/>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252918" y="1186774"/>
            <a:ext cx="9827706" cy="3035030"/>
          </a:xfrm>
          <a:prstGeom prst="rect">
            <a:avLst/>
          </a:prstGeom>
        </p:spPr>
        <p:txBody>
          <a:bodyPr vert="horz"/>
          <a:lstStyle/>
          <a:p>
            <a:pPr rtl="0">
              <a:spcAft>
                <a:spcPts val="576"/>
              </a:spcAft>
            </a:pPr>
            <a:r>
              <a:rPr lang="en-US" dirty="0">
                <a:effectLst/>
                <a:latin typeface="Times New Roman, serif"/>
              </a:rPr>
              <a:t>With its perfect mix of natural beauty, rich history, and warm hospitality, Puerto Plata invites you to create unforgettable memories. </a:t>
            </a:r>
          </a:p>
          <a:p>
            <a:pPr rtl="0">
              <a:spcAft>
                <a:spcPts val="576"/>
              </a:spcAft>
            </a:pPr>
            <a:r>
              <a:rPr lang="en-US" dirty="0">
                <a:effectLst/>
                <a:latin typeface="Times New Roman, serif"/>
              </a:rPr>
              <a:t>Whether you’re lounging on pristine beaches, exploring cultural landmarks, or diving into thrilling adventures, this Dominican gem has something for everyone. </a:t>
            </a:r>
          </a:p>
          <a:p>
            <a:pPr rtl="0">
              <a:spcAft>
                <a:spcPts val="576"/>
              </a:spcAft>
            </a:pPr>
            <a:r>
              <a:rPr lang="en-US" dirty="0">
                <a:effectLst/>
                <a:latin typeface="Times New Roman, serif"/>
              </a:rPr>
              <a:t>Get ready to discover the magic of Puerto Plata!</a:t>
            </a:r>
            <a:endParaRPr lang="en-US"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Puerto Plata</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1485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algn="ctr" hangingPunct="0">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anose="02020603050405020304" pitchFamily="18" charset="0"/>
                <a:ea typeface="Arial" pitchFamily="34"/>
                <a:cs typeface="Times New Roman" panose="02020603050405020304" pitchFamily="18" charset="0"/>
              </a:rPr>
              <a:t>The </a:t>
            </a:r>
            <a:r>
              <a:rPr lang="es-ES" sz="2400" dirty="0" err="1">
                <a:latin typeface="Times New Roman" panose="02020603050405020304" pitchFamily="18" charset="0"/>
                <a:cs typeface="Times New Roman" panose="02020603050405020304" pitchFamily="18" charset="0"/>
              </a:rPr>
              <a:t>Dominican</a:t>
            </a:r>
            <a:r>
              <a:rPr lang="es-ES" sz="2400" dirty="0">
                <a:latin typeface="Times New Roman" panose="02020603050405020304" pitchFamily="18" charset="0"/>
                <a:cs typeface="Times New Roman" panose="02020603050405020304" pitchFamily="18" charset="0"/>
              </a:rPr>
              <a:t> Peso</a:t>
            </a:r>
            <a:r>
              <a:rPr lang="en-US" sz="2400" b="0" i="0" u="none" strike="noStrike" kern="1200" baseline="0" dirty="0">
                <a:ln>
                  <a:noFill/>
                </a:ln>
                <a:solidFill>
                  <a:srgbClr val="000000"/>
                </a:solidFill>
                <a:latin typeface="Times New Roman" panose="02020603050405020304" pitchFamily="18" charset="0"/>
                <a:ea typeface="Arial" pitchFamily="34"/>
                <a:cs typeface="Times New Roman" panose="02020603050405020304" pitchFamily="18" charset="0"/>
              </a:rPr>
              <a:t> is the official currency of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Dominican Republic</a:t>
            </a:r>
          </a:p>
          <a:p>
            <a:pPr algn="ctr"/>
            <a:r>
              <a:rPr lang="en-US" sz="2400" b="0"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Official Exchange is </a:t>
            </a:r>
            <a:r>
              <a:rPr lang="es-ES" sz="2400" dirty="0">
                <a:latin typeface="Times New Roman" panose="02020603050405020304" pitchFamily="18" charset="0"/>
                <a:cs typeface="Times New Roman" panose="02020603050405020304" pitchFamily="18" charset="0"/>
              </a:rPr>
              <a:t>1.00 US </a:t>
            </a:r>
            <a:r>
              <a:rPr lang="es-ES" sz="2400" dirty="0" err="1">
                <a:latin typeface="Times New Roman" panose="02020603050405020304" pitchFamily="18" charset="0"/>
                <a:cs typeface="Times New Roman" panose="02020603050405020304" pitchFamily="18" charset="0"/>
              </a:rPr>
              <a:t>Dollar</a:t>
            </a:r>
            <a:r>
              <a:rPr lang="es-ES" sz="2400" dirty="0">
                <a:latin typeface="Times New Roman" panose="02020603050405020304" pitchFamily="18" charset="0"/>
                <a:cs typeface="Times New Roman" panose="02020603050405020304" pitchFamily="18" charset="0"/>
              </a:rPr>
              <a:t> = 60.66 </a:t>
            </a:r>
            <a:r>
              <a:rPr lang="es-ES" sz="2400" dirty="0" err="1">
                <a:latin typeface="Times New Roman" panose="02020603050405020304" pitchFamily="18" charset="0"/>
                <a:cs typeface="Times New Roman" panose="02020603050405020304" pitchFamily="18" charset="0"/>
              </a:rPr>
              <a:t>Dominican</a:t>
            </a:r>
            <a:r>
              <a:rPr lang="es-ES" sz="2400" dirty="0">
                <a:latin typeface="Times New Roman" panose="02020603050405020304" pitchFamily="18" charset="0"/>
                <a:cs typeface="Times New Roman" panose="02020603050405020304" pitchFamily="18" charset="0"/>
              </a:rPr>
              <a:t> Pesos </a:t>
            </a:r>
            <a:r>
              <a:rPr lang="en-US" sz="2400" dirty="0">
                <a:solidFill>
                  <a:srgbClr val="000000"/>
                </a:solidFill>
                <a:latin typeface="Times New Roman" panose="02020603050405020304" pitchFamily="18" charset="0"/>
                <a:ea typeface="Segoe UI" pitchFamily="34"/>
                <a:cs typeface="Times New Roman" panose="02020603050405020304" pitchFamily="18" charset="0"/>
              </a:rPr>
              <a:t>or</a:t>
            </a:r>
            <a:endParaRPr lang="en-US" sz="2400" b="0"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100.00 Dominican Pesos = $1.65 US Dollars</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Picture 3">
            <a:extLst>
              <a:ext uri="{FF2B5EF4-FFF2-40B4-BE49-F238E27FC236}">
                <a16:creationId xmlns:a16="http://schemas.microsoft.com/office/drawing/2014/main" id="{3261EF74-28EE-1BC3-D81C-E6A5429DD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983" y="2170059"/>
            <a:ext cx="5267406" cy="35004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553682-5A96-2279-B399-6BEC2E032A1C}"/>
              </a:ext>
            </a:extLst>
          </p:cNvPr>
          <p:cNvPicPr>
            <a:picLocks noChangeAspect="1"/>
          </p:cNvPicPr>
          <p:nvPr/>
        </p:nvPicPr>
        <p:blipFill>
          <a:blip r:embed="rId3">
            <a:extLst>
              <a:ext uri="{28A0092B-C50C-407E-A947-70E740481C1C}">
                <a14:useLocalDpi xmlns:a14="http://schemas.microsoft.com/office/drawing/2010/main" val="0"/>
              </a:ext>
            </a:extLst>
          </a:blip>
          <a:srcRect l="676" t="1155" r="1186" b="22564"/>
          <a:stretch/>
        </p:blipFill>
        <p:spPr>
          <a:xfrm>
            <a:off x="0" y="-7465"/>
            <a:ext cx="10080625" cy="5678015"/>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6</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813243" y="3803514"/>
            <a:ext cx="6862441" cy="765175"/>
          </a:xfrm>
          <a:prstGeom prst="rect">
            <a:avLst/>
          </a:prstGeom>
        </p:spPr>
        <p:txBody>
          <a:bodyPr vert="horz"/>
          <a:lstStyle/>
          <a:p>
            <a:pPr lvl="0" algn="ctr" rtl="0"/>
            <a:r>
              <a:rPr lang="en-US" sz="4800" kern="100" dirty="0">
                <a:effectLst/>
                <a:latin typeface="Times New Roman" panose="02020603050405020304" pitchFamily="18" charset="0"/>
                <a:ea typeface="Calibri" panose="020F0502020204030204" pitchFamily="34" charset="0"/>
                <a:cs typeface="Times New Roman" panose="02020603050405020304" pitchFamily="18" charset="0"/>
              </a:rPr>
              <a:t>Dominican Republic</a:t>
            </a:r>
            <a:endParaRPr lang="en-US" sz="4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336F072-70B3-E579-A026-5B032D601FA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E1477F6-1A51-F4EC-025D-AC71D788BE79}"/>
              </a:ext>
            </a:extLst>
          </p:cNvPr>
          <p:cNvPicPr>
            <a:picLocks noChangeAspect="1"/>
          </p:cNvPicPr>
          <p:nvPr/>
        </p:nvPicPr>
        <p:blipFill>
          <a:blip r:embed="rId3">
            <a:extLst>
              <a:ext uri="{28A0092B-C50C-407E-A947-70E740481C1C}">
                <a14:useLocalDpi xmlns:a14="http://schemas.microsoft.com/office/drawing/2010/main" val="0"/>
              </a:ext>
            </a:extLst>
          </a:blip>
          <a:srcRect l="19747" r="-1"/>
          <a:stretch/>
        </p:blipFill>
        <p:spPr>
          <a:xfrm>
            <a:off x="-1" y="0"/>
            <a:ext cx="10091490" cy="5670550"/>
          </a:xfrm>
          <a:prstGeom prst="rect">
            <a:avLst/>
          </a:prstGeom>
        </p:spPr>
      </p:pic>
      <p:sp>
        <p:nvSpPr>
          <p:cNvPr id="2" name="Title 1">
            <a:extLst>
              <a:ext uri="{FF2B5EF4-FFF2-40B4-BE49-F238E27FC236}">
                <a16:creationId xmlns:a16="http://schemas.microsoft.com/office/drawing/2014/main" id="{1AB9C8C8-ABCC-26B8-3295-7AA6F2A66078}"/>
              </a:ext>
            </a:extLst>
          </p:cNvPr>
          <p:cNvSpPr txBox="1">
            <a:spLocks noGrp="1"/>
          </p:cNvSpPr>
          <p:nvPr>
            <p:ph type="title" idx="4294967295"/>
          </p:nvPr>
        </p:nvSpPr>
        <p:spPr>
          <a:xfrm>
            <a:off x="-1" y="0"/>
            <a:ext cx="10080626" cy="992221"/>
          </a:xfrm>
          <a:prstGeom prst="rect">
            <a:avLst/>
          </a:prstGeom>
        </p:spPr>
        <p:txBody>
          <a:bodyPr vert="horz" anchor="ctr"/>
          <a:lstStyle/>
          <a:p>
            <a:pPr lvl="0" algn="ctr" rtl="0"/>
            <a:r>
              <a:rPr lang="en-US" sz="4800" kern="100" dirty="0">
                <a:effectLst/>
                <a:latin typeface="Times New Roman" panose="02020603050405020304" pitchFamily="18" charset="0"/>
                <a:ea typeface="Calibri" panose="020F0502020204030204" pitchFamily="34" charset="0"/>
                <a:cs typeface="Times New Roman" panose="02020603050405020304" pitchFamily="18" charset="0"/>
              </a:rPr>
              <a:t>Dominican Republic</a:t>
            </a:r>
            <a:endParaRPr lang="en-US" sz="4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15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C9271B-3664-98C1-A566-511A7719AF74}"/>
              </a:ext>
            </a:extLst>
          </p:cNvPr>
          <p:cNvPicPr>
            <a:picLocks noChangeAspect="1"/>
          </p:cNvPicPr>
          <p:nvPr/>
        </p:nvPicPr>
        <p:blipFill>
          <a:blip r:embed="rId3">
            <a:extLst>
              <a:ext uri="{28A0092B-C50C-407E-A947-70E740481C1C}">
                <a14:useLocalDpi xmlns:a14="http://schemas.microsoft.com/office/drawing/2010/main" val="0"/>
              </a:ext>
            </a:extLst>
          </a:blip>
          <a:srcRect l="9875" b="1320"/>
          <a:stretch/>
        </p:blipFill>
        <p:spPr>
          <a:xfrm>
            <a:off x="-1" y="1"/>
            <a:ext cx="10080625" cy="5670549"/>
          </a:xfrm>
          <a:prstGeom prst="rect">
            <a:avLst/>
          </a:prstGeom>
        </p:spPr>
      </p:pic>
      <p:sp>
        <p:nvSpPr>
          <p:cNvPr id="8" name="TextBox 7">
            <a:extLst>
              <a:ext uri="{FF2B5EF4-FFF2-40B4-BE49-F238E27FC236}">
                <a16:creationId xmlns:a16="http://schemas.microsoft.com/office/drawing/2014/main" id="{F34484D4-C050-ABF7-275F-351785E4FBD6}"/>
              </a:ext>
            </a:extLst>
          </p:cNvPr>
          <p:cNvSpPr txBox="1"/>
          <p:nvPr/>
        </p:nvSpPr>
        <p:spPr>
          <a:xfrm>
            <a:off x="6429983" y="121756"/>
            <a:ext cx="3297677" cy="769441"/>
          </a:xfrm>
          <a:prstGeom prst="rect">
            <a:avLst/>
          </a:prstGeom>
          <a:noFill/>
        </p:spPr>
        <p:txBody>
          <a:bodyPr wrap="square">
            <a:spAutoFit/>
          </a:bodyPr>
          <a:lstStyle/>
          <a:p>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Puerto Plata </a:t>
            </a:r>
            <a:endParaRPr lang="en-US" sz="4400" dirty="0"/>
          </a:p>
        </p:txBody>
      </p:sp>
      <p:sp>
        <p:nvSpPr>
          <p:cNvPr id="10" name="TextBox 9">
            <a:extLst>
              <a:ext uri="{FF2B5EF4-FFF2-40B4-BE49-F238E27FC236}">
                <a16:creationId xmlns:a16="http://schemas.microsoft.com/office/drawing/2014/main" id="{939CD998-E9A6-3202-3286-B122E1D2B04E}"/>
              </a:ext>
            </a:extLst>
          </p:cNvPr>
          <p:cNvSpPr txBox="1"/>
          <p:nvPr/>
        </p:nvSpPr>
        <p:spPr>
          <a:xfrm rot="17369298">
            <a:off x="3701373" y="2111060"/>
            <a:ext cx="724711" cy="369332"/>
          </a:xfrm>
          <a:prstGeom prst="rect">
            <a:avLst/>
          </a:prstGeom>
          <a:noFill/>
        </p:spPr>
        <p:txBody>
          <a:bodyPr wrap="square">
            <a:spAutoFit/>
          </a:bodyPr>
          <a:lstStyle/>
          <a:p>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ship</a:t>
            </a:r>
            <a:endParaRPr lang="en-US" dirty="0"/>
          </a:p>
        </p:txBody>
      </p:sp>
    </p:spTree>
    <p:extLst>
      <p:ext uri="{BB962C8B-B14F-4D97-AF65-F5344CB8AC3E}">
        <p14:creationId xmlns:p14="http://schemas.microsoft.com/office/powerpoint/2010/main" val="374658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5558"/>
            <a:ext cx="10080625" cy="1211787"/>
          </a:xfrm>
          <a:prstGeom prst="rect">
            <a:avLst/>
          </a:prstGeom>
        </p:spPr>
        <p:txBody>
          <a:bodyPr vert="horz" anchor="ctr"/>
          <a:lstStyle/>
          <a:p>
            <a:pPr algn="ctr"/>
            <a:r>
              <a:rPr lang="en-US" b="1" dirty="0">
                <a:latin typeface="Times New Roman" panose="02020603050405020304" pitchFamily="18" charset="0"/>
                <a:cs typeface="Times New Roman" panose="02020603050405020304" pitchFamily="18" charset="0"/>
              </a:rPr>
              <a:t>Puerto Plata </a:t>
            </a:r>
            <a:r>
              <a:rPr lang="en-US"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BA3E0C0B-172D-76D3-3276-0ABC4D9CFB0B}"/>
              </a:ext>
            </a:extLst>
          </p:cNvPr>
          <p:cNvSpPr txBox="1"/>
          <p:nvPr/>
        </p:nvSpPr>
        <p:spPr>
          <a:xfrm>
            <a:off x="573933" y="1060314"/>
            <a:ext cx="4991842" cy="3139321"/>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Dominican Republic’s public transportation system is surprisingly modern and extensive.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Taxis are ubiquitous, Uber is available in three major cities–Santo Domingo, Santiago, and Puerto Plata, and there’s always a form of bus service, big or small, going to any town or city you want to explore. </a:t>
            </a:r>
          </a:p>
        </p:txBody>
      </p:sp>
      <p:pic>
        <p:nvPicPr>
          <p:cNvPr id="9" name="Picture 8">
            <a:extLst>
              <a:ext uri="{FF2B5EF4-FFF2-40B4-BE49-F238E27FC236}">
                <a16:creationId xmlns:a16="http://schemas.microsoft.com/office/drawing/2014/main" id="{C71A1C5D-22EE-8CC4-E11A-3FDF0AE5ABB1}"/>
              </a:ext>
            </a:extLst>
          </p:cNvPr>
          <p:cNvPicPr>
            <a:picLocks noChangeAspect="1"/>
          </p:cNvPicPr>
          <p:nvPr/>
        </p:nvPicPr>
        <p:blipFill>
          <a:blip r:embed="rId3">
            <a:extLst>
              <a:ext uri="{28A0092B-C50C-407E-A947-70E740481C1C}">
                <a14:useLocalDpi xmlns:a14="http://schemas.microsoft.com/office/drawing/2010/main" val="0"/>
              </a:ext>
            </a:extLst>
          </a:blip>
          <a:srcRect b="12811"/>
          <a:stretch/>
        </p:blipFill>
        <p:spPr>
          <a:xfrm>
            <a:off x="5565775" y="1083940"/>
            <a:ext cx="4514850" cy="2840206"/>
          </a:xfrm>
          <a:prstGeom prst="rect">
            <a:avLst/>
          </a:prstGeom>
        </p:spPr>
      </p:pic>
      <p:sp>
        <p:nvSpPr>
          <p:cNvPr id="11" name="TextBox 10">
            <a:extLst>
              <a:ext uri="{FF2B5EF4-FFF2-40B4-BE49-F238E27FC236}">
                <a16:creationId xmlns:a16="http://schemas.microsoft.com/office/drawing/2014/main" id="{690311AB-DC12-838B-E02A-3FE0F20F662B}"/>
              </a:ext>
            </a:extLst>
          </p:cNvPr>
          <p:cNvSpPr txBox="1"/>
          <p:nvPr/>
        </p:nvSpPr>
        <p:spPr>
          <a:xfrm>
            <a:off x="573933" y="4103399"/>
            <a:ext cx="9309368" cy="1446550"/>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Motorbike taxis are popular among locals in the big cities like Santo Domingo or Puerto Plata, and even </a:t>
            </a:r>
            <a:r>
              <a:rPr lang="en-US" sz="2200" dirty="0" err="1">
                <a:latin typeface="Times New Roman" panose="02020603050405020304" pitchFamily="18" charset="0"/>
                <a:cs typeface="Times New Roman" panose="02020603050405020304" pitchFamily="18" charset="0"/>
              </a:rPr>
              <a:t>Jarabacoa</a:t>
            </a:r>
            <a:r>
              <a:rPr lang="en-US" sz="2200" dirty="0">
                <a:latin typeface="Times New Roman" panose="02020603050405020304" pitchFamily="18" charset="0"/>
                <a:cs typeface="Times New Roman" panose="02020603050405020304" pitchFamily="18" charset="0"/>
              </a:rPr>
              <a:t>, because they are the cheapest and fastest way to get past traffic. I don’t recommend </a:t>
            </a:r>
            <a:r>
              <a:rPr lang="en-US" sz="2200" dirty="0" err="1">
                <a:latin typeface="Times New Roman" panose="02020603050405020304" pitchFamily="18" charset="0"/>
                <a:cs typeface="Times New Roman" panose="02020603050405020304" pitchFamily="18" charset="0"/>
              </a:rPr>
              <a:t>mortobike</a:t>
            </a:r>
            <a:r>
              <a:rPr lang="en-US" sz="2200" dirty="0">
                <a:latin typeface="Times New Roman" panose="02020603050405020304" pitchFamily="18" charset="0"/>
                <a:cs typeface="Times New Roman" panose="02020603050405020304" pitchFamily="18" charset="0"/>
              </a:rPr>
              <a:t> taxis for cruisers, but that is up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935</TotalTime>
  <Words>1666</Words>
  <Application>Microsoft Office PowerPoint</Application>
  <PresentationFormat>Custom</PresentationFormat>
  <Paragraphs>147</Paragraphs>
  <Slides>25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Liberation Sans</vt:lpstr>
      <vt:lpstr>Times New Roman</vt:lpstr>
      <vt:lpstr>Times New Roman, serif</vt:lpstr>
      <vt:lpstr>Default</vt:lpstr>
      <vt:lpstr>Exploring Puerto Plata Dominican Republic Presented by Marc Silver</vt:lpstr>
      <vt:lpstr>What I Will Cover</vt:lpstr>
      <vt:lpstr>My Port Philosophy</vt:lpstr>
      <vt:lpstr>PowerPoint Presentation</vt:lpstr>
      <vt:lpstr>PowerPoint Presentation</vt:lpstr>
      <vt:lpstr>Dominican Republic</vt:lpstr>
      <vt:lpstr>Dominican Republic</vt:lpstr>
      <vt:lpstr>PowerPoint Presentation</vt:lpstr>
      <vt:lpstr>Puerto Plata Transportation </vt:lpstr>
      <vt:lpstr>Puerto Plata Buses </vt:lpstr>
      <vt:lpstr>Puerto Plata Car Rental </vt:lpstr>
      <vt:lpstr>Historical Highlights</vt:lpstr>
      <vt:lpstr>Historical Highlights</vt:lpstr>
      <vt:lpstr>Historical Highlights</vt:lpstr>
      <vt:lpstr>Historical Highlights</vt:lpstr>
      <vt:lpstr>PowerPoint Presentation</vt:lpstr>
      <vt:lpstr>PowerPoint Presentation</vt:lpstr>
      <vt:lpstr>Natural Wonders and Beaches</vt:lpstr>
      <vt:lpstr>Mount Isabel de Torres</vt:lpstr>
      <vt:lpstr>Cultural Experiences</vt:lpstr>
      <vt:lpstr>Cultural Experiences</vt:lpstr>
      <vt:lpstr>PowerPoint Presentation</vt:lpstr>
      <vt:lpstr>Practical Tips</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115</cp:revision>
  <dcterms:created xsi:type="dcterms:W3CDTF">2023-03-25T21:24:27Z</dcterms:created>
  <dcterms:modified xsi:type="dcterms:W3CDTF">2025-02-09T00:56:33Z</dcterms:modified>
</cp:coreProperties>
</file>