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8" r:id="rId2"/>
    <p:sldId id="273" r:id="rId3"/>
    <p:sldId id="274" r:id="rId4"/>
    <p:sldId id="275" r:id="rId5"/>
    <p:sldId id="276" r:id="rId6"/>
    <p:sldId id="257" r:id="rId7"/>
    <p:sldId id="277" r:id="rId8"/>
    <p:sldId id="278" r:id="rId9"/>
    <p:sldId id="258" r:id="rId10"/>
    <p:sldId id="282" r:id="rId11"/>
    <p:sldId id="284" r:id="rId12"/>
    <p:sldId id="285" r:id="rId13"/>
    <p:sldId id="262" r:id="rId14"/>
    <p:sldId id="287" r:id="rId15"/>
    <p:sldId id="286" r:id="rId16"/>
    <p:sldId id="264" r:id="rId17"/>
    <p:sldId id="288" r:id="rId18"/>
    <p:sldId id="266" r:id="rId19"/>
    <p:sldId id="267"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4660"/>
  </p:normalViewPr>
  <p:slideViewPr>
    <p:cSldViewPr snapToGrid="0" snapToObjects="1">
      <p:cViewPr varScale="1">
        <p:scale>
          <a:sx n="82" d="100"/>
          <a:sy n="82" d="100"/>
        </p:scale>
        <p:origin x="10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863C0-45B0-4425-9929-12CD5F8059CE}" type="datetimeFigureOut">
              <a:rPr lang="en-US" smtClean="0"/>
              <a:t>10/17/2025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645-CB9E-4DB3-919A-9ACB85C26875}" type="slidenum">
              <a:rPr lang="en-US" smtClean="0"/>
              <a:t>‹#›</a:t>
            </a:fld>
            <a:endParaRPr lang="en-US"/>
          </a:p>
        </p:txBody>
      </p:sp>
    </p:spTree>
    <p:extLst>
      <p:ext uri="{BB962C8B-B14F-4D97-AF65-F5344CB8AC3E}">
        <p14:creationId xmlns:p14="http://schemas.microsoft.com/office/powerpoint/2010/main" val="331227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63645-CB9E-4DB3-919A-9ACB85C26875}" type="slidenum">
              <a:rPr lang="en-US" smtClean="0"/>
              <a:t>8</a:t>
            </a:fld>
            <a:endParaRPr lang="en-US"/>
          </a:p>
        </p:txBody>
      </p:sp>
    </p:spTree>
    <p:extLst>
      <p:ext uri="{BB962C8B-B14F-4D97-AF65-F5344CB8AC3E}">
        <p14:creationId xmlns:p14="http://schemas.microsoft.com/office/powerpoint/2010/main" val="273248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63645-CB9E-4DB3-919A-9ACB85C26875}" type="slidenum">
              <a:rPr lang="en-US" smtClean="0"/>
              <a:t>11</a:t>
            </a:fld>
            <a:endParaRPr lang="en-US"/>
          </a:p>
        </p:txBody>
      </p:sp>
    </p:spTree>
    <p:extLst>
      <p:ext uri="{BB962C8B-B14F-4D97-AF65-F5344CB8AC3E}">
        <p14:creationId xmlns:p14="http://schemas.microsoft.com/office/powerpoint/2010/main" val="318033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6241713" y="-13793788"/>
            <a:ext cx="19477038"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ebp"/><Relationship Id="rId7" Type="http://schemas.openxmlformats.org/officeDocument/2006/relationships/image" Target="../media/image13.web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ebp"/><Relationship Id="rId5" Type="http://schemas.openxmlformats.org/officeDocument/2006/relationships/image" Target="../media/image11.webp"/><Relationship Id="rId4" Type="http://schemas.openxmlformats.org/officeDocument/2006/relationships/image" Target="../media/image10.webp"/></Relationships>
</file>

<file path=ppt/slides/_rels/slide12.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793160"/>
            <a:ext cx="4216320" cy="3271680"/>
          </a:xfrm>
        </p:spPr>
        <p:txBody>
          <a:bodyPr vert="horz" lIns="82944" tIns="41472" rIns="82944" bIns="41472" rtlCol="0" anchor="ctr">
            <a:normAutofit fontScale="90000"/>
          </a:bodyPr>
          <a:lstStyle/>
          <a:p>
            <a:pPr defTabSz="414726"/>
            <a:r>
              <a:rPr lang="en-US" sz="5400" dirty="0">
                <a:latin typeface="Times New Roman" panose="02020603050405020304" pitchFamily="18" charset="0"/>
                <a:cs typeface="Times New Roman" panose="02020603050405020304" pitchFamily="18" charset="0"/>
              </a:rPr>
              <a:t>Puerto Madryn, Argentina </a:t>
            </a:r>
            <a:r>
              <a:rPr lang="en-US" sz="4000" dirty="0">
                <a:latin typeface="Times New Roman" panose="02020603050405020304" pitchFamily="18" charset="0"/>
                <a:cs typeface="Times New Roman" panose="02020603050405020304" pitchFamily="18" charset="0"/>
              </a:rPr>
              <a:t>Gateway to Patagonia’s Wildlife</a:t>
            </a:r>
            <a:br>
              <a:rPr lang="en-US" sz="4898" dirty="0">
                <a:latin typeface="Times New Roman" panose="02020603050405020304" pitchFamily="18" charset="0"/>
                <a:cs typeface="Times New Roman" panose="02020603050405020304" pitchFamily="18" charset="0"/>
              </a:rPr>
            </a:br>
            <a:r>
              <a:rPr lang="en-US" sz="2540" dirty="0">
                <a:latin typeface="Times New Roman" panose="02020603050405020304" pitchFamily="18" charset="0"/>
                <a:cs typeface="Times New Roman" panose="02020603050405020304" pitchFamily="18" charset="0"/>
              </a:rPr>
              <a:t>Presented by</a:t>
            </a:r>
            <a:br>
              <a:rPr lang="en-US" sz="2540" dirty="0">
                <a:latin typeface="Times New Roman" panose="02020603050405020304" pitchFamily="18" charset="0"/>
                <a:cs typeface="Times New Roman" panose="02020603050405020304" pitchFamily="18" charset="0"/>
              </a:rPr>
            </a:br>
            <a:r>
              <a:rPr lang="en-US" sz="4898" dirty="0">
                <a:latin typeface="Times New Roman" panose="02020603050405020304" pitchFamily="18" charset="0"/>
                <a:cs typeface="Times New Roman" panose="02020603050405020304" pitchFamily="18" charset="0"/>
              </a:rPr>
              <a:t>Marc Silver</a:t>
            </a:r>
          </a:p>
        </p:txBody>
      </p:sp>
      <p:pic>
        <p:nvPicPr>
          <p:cNvPr id="4" name="Picture 3">
            <a:extLst>
              <a:ext uri="{FF2B5EF4-FFF2-40B4-BE49-F238E27FC236}">
                <a16:creationId xmlns:a16="http://schemas.microsoft.com/office/drawing/2014/main" id="{FCE6E78B-9D4D-B589-A063-FA83B236C797}"/>
              </a:ext>
            </a:extLst>
          </p:cNvPr>
          <p:cNvPicPr>
            <a:picLocks noChangeAspect="1"/>
          </p:cNvPicPr>
          <p:nvPr/>
        </p:nvPicPr>
        <p:blipFill>
          <a:blip r:embed="rId3"/>
          <a:stretch>
            <a:fillRect/>
          </a:stretch>
        </p:blipFill>
        <p:spPr>
          <a:xfrm>
            <a:off x="4366356" y="1875221"/>
            <a:ext cx="4648689" cy="31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6D1D-B220-2E1B-8417-E3D09A07146F}"/>
              </a:ext>
            </a:extLst>
          </p:cNvPr>
          <p:cNvSpPr>
            <a:spLocks noGrp="1"/>
          </p:cNvSpPr>
          <p:nvPr>
            <p:ph type="title"/>
          </p:nvPr>
        </p:nvSpPr>
        <p:spPr>
          <a:xfrm>
            <a:off x="457200" y="-5862"/>
            <a:ext cx="8229600" cy="1143000"/>
          </a:xfrm>
        </p:spPr>
        <p:txBody>
          <a:bodyPr/>
          <a:lstStyle/>
          <a:p>
            <a:r>
              <a:rPr lang="en-US" dirty="0">
                <a:latin typeface="Times New Roman" panose="02020603050405020304" pitchFamily="18" charset="0"/>
                <a:cs typeface="Times New Roman" panose="02020603050405020304" pitchFamily="18" charset="0"/>
              </a:rPr>
              <a:t>Getting Around </a:t>
            </a:r>
            <a:r>
              <a:rPr lang="en-US" dirty="0">
                <a:latin typeface="Times New Roman" panose="02020603050405020304" pitchFamily="18" charset="0"/>
                <a:ea typeface="Tahoma" panose="020B0604030504040204" pitchFamily="34" charset="0"/>
                <a:cs typeface="Times New Roman" panose="02020603050405020304" pitchFamily="18" charset="0"/>
              </a:rPr>
              <a:t>Puerto Madryn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F3B367-FAF8-0A5B-E452-538E799E6A38}"/>
              </a:ext>
            </a:extLst>
          </p:cNvPr>
          <p:cNvSpPr>
            <a:spLocks noGrp="1"/>
          </p:cNvSpPr>
          <p:nvPr>
            <p:ph idx="1"/>
          </p:nvPr>
        </p:nvSpPr>
        <p:spPr>
          <a:xfrm>
            <a:off x="457200" y="1137138"/>
            <a:ext cx="8229600" cy="4983162"/>
          </a:xfrm>
        </p:spPr>
        <p:txBody>
          <a:bodyPr>
            <a:normAutofit/>
          </a:bodyPr>
          <a:lstStyle/>
          <a:p>
            <a:r>
              <a:rPr lang="en-US" sz="2400" dirty="0">
                <a:latin typeface="Times New Roman" panose="02020603050405020304" pitchFamily="18" charset="0"/>
                <a:cs typeface="Times New Roman" panose="02020603050405020304" pitchFamily="18" charset="0"/>
              </a:rPr>
              <a:t>Getting around Puerto Madryn is easy and affordable. The city is compact, so most attractions, restaurants, and beaches are within walking distance. </a:t>
            </a:r>
          </a:p>
          <a:p>
            <a:r>
              <a:rPr lang="en-US" sz="2400" dirty="0">
                <a:latin typeface="Times New Roman" panose="02020603050405020304" pitchFamily="18" charset="0"/>
                <a:cs typeface="Times New Roman" panose="02020603050405020304" pitchFamily="18" charset="0"/>
              </a:rPr>
              <a:t>Taxis are widely available and metered, while local buses connect the city center with nearby areas and the </a:t>
            </a:r>
            <a:r>
              <a:rPr lang="en-US" sz="2400" dirty="0" err="1">
                <a:latin typeface="Times New Roman" panose="02020603050405020304" pitchFamily="18" charset="0"/>
                <a:cs typeface="Times New Roman" panose="02020603050405020304" pitchFamily="18" charset="0"/>
              </a:rPr>
              <a:t>Ecocentro</a:t>
            </a:r>
            <a:r>
              <a:rPr lang="en-US" sz="2400" dirty="0">
                <a:latin typeface="Times New Roman" panose="02020603050405020304" pitchFamily="18" charset="0"/>
                <a:cs typeface="Times New Roman" panose="02020603050405020304" pitchFamily="18" charset="0"/>
              </a:rPr>
              <a:t> museum. </a:t>
            </a:r>
          </a:p>
          <a:p>
            <a:r>
              <a:rPr lang="en-US" sz="2400" dirty="0">
                <a:latin typeface="Times New Roman" panose="02020603050405020304" pitchFamily="18" charset="0"/>
                <a:cs typeface="Times New Roman" panose="02020603050405020304" pitchFamily="18" charset="0"/>
              </a:rPr>
              <a:t>For exploring farther afield, like </a:t>
            </a:r>
            <a:r>
              <a:rPr lang="en-US" sz="2400" dirty="0" err="1">
                <a:latin typeface="Times New Roman" panose="02020603050405020304" pitchFamily="18" charset="0"/>
                <a:cs typeface="Times New Roman" panose="02020603050405020304" pitchFamily="18" charset="0"/>
              </a:rPr>
              <a:t>Península</a:t>
            </a:r>
            <a:r>
              <a:rPr lang="en-US" sz="2400" dirty="0">
                <a:latin typeface="Times New Roman" panose="02020603050405020304" pitchFamily="18" charset="0"/>
                <a:cs typeface="Times New Roman" panose="02020603050405020304" pitchFamily="18" charset="0"/>
              </a:rPr>
              <a:t> Valdés, Punta Tombo, or Gaiman, it’s best to join a guided tour or rent a car, since public transport doesn’t reach the main wildlife reserves. </a:t>
            </a:r>
          </a:p>
        </p:txBody>
      </p:sp>
      <p:pic>
        <p:nvPicPr>
          <p:cNvPr id="6" name="Picture 5">
            <a:extLst>
              <a:ext uri="{FF2B5EF4-FFF2-40B4-BE49-F238E27FC236}">
                <a16:creationId xmlns:a16="http://schemas.microsoft.com/office/drawing/2014/main" id="{ACFEB700-CD8E-F000-E35E-9F09D385DEFB}"/>
              </a:ext>
            </a:extLst>
          </p:cNvPr>
          <p:cNvPicPr>
            <a:picLocks noChangeAspect="1"/>
          </p:cNvPicPr>
          <p:nvPr/>
        </p:nvPicPr>
        <p:blipFill>
          <a:blip r:embed="rId2"/>
          <a:stretch>
            <a:fillRect/>
          </a:stretch>
        </p:blipFill>
        <p:spPr>
          <a:xfrm>
            <a:off x="0" y="4646484"/>
            <a:ext cx="2989384" cy="2211515"/>
          </a:xfrm>
          <a:prstGeom prst="rect">
            <a:avLst/>
          </a:prstGeom>
        </p:spPr>
      </p:pic>
      <p:sp>
        <p:nvSpPr>
          <p:cNvPr id="8" name="TextBox 7">
            <a:extLst>
              <a:ext uri="{FF2B5EF4-FFF2-40B4-BE49-F238E27FC236}">
                <a16:creationId xmlns:a16="http://schemas.microsoft.com/office/drawing/2014/main" id="{103EA85F-E873-861A-DA32-735C25C1645C}"/>
              </a:ext>
            </a:extLst>
          </p:cNvPr>
          <p:cNvSpPr txBox="1"/>
          <p:nvPr/>
        </p:nvSpPr>
        <p:spPr>
          <a:xfrm>
            <a:off x="2989384" y="4669930"/>
            <a:ext cx="5697416"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waterfront promenade is perfect for strolling, and bike rentals are available for visitors who want to explore at their own pace along the scenic coastal routes. </a:t>
            </a:r>
          </a:p>
        </p:txBody>
      </p:sp>
    </p:spTree>
    <p:extLst>
      <p:ext uri="{BB962C8B-B14F-4D97-AF65-F5344CB8AC3E}">
        <p14:creationId xmlns:p14="http://schemas.microsoft.com/office/powerpoint/2010/main" val="33891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33848E-AB36-0C40-7887-2CF577B31CB6}"/>
              </a:ext>
            </a:extLst>
          </p:cNvPr>
          <p:cNvPicPr>
            <a:picLocks noChangeAspect="1"/>
          </p:cNvPicPr>
          <p:nvPr/>
        </p:nvPicPr>
        <p:blipFill>
          <a:blip r:embed="rId3"/>
          <a:srcRect l="7692"/>
          <a:stretch>
            <a:fillRect/>
          </a:stretch>
        </p:blipFill>
        <p:spPr>
          <a:xfrm>
            <a:off x="6037385" y="40178"/>
            <a:ext cx="3106616" cy="2336800"/>
          </a:xfrm>
          <a:prstGeom prst="rect">
            <a:avLst/>
          </a:prstGeom>
        </p:spPr>
      </p:pic>
      <p:sp>
        <p:nvSpPr>
          <p:cNvPr id="2" name="Title 1"/>
          <p:cNvSpPr>
            <a:spLocks noGrp="1"/>
          </p:cNvSpPr>
          <p:nvPr>
            <p:ph type="title"/>
          </p:nvPr>
        </p:nvSpPr>
        <p:spPr>
          <a:xfrm>
            <a:off x="1958" y="40178"/>
            <a:ext cx="6035428" cy="1143000"/>
          </a:xfrm>
        </p:spPr>
        <p:txBody>
          <a:bodyPr/>
          <a:lstStyle/>
          <a:p>
            <a:r>
              <a:rPr b="1" dirty="0">
                <a:latin typeface="Times New Roman" panose="02020603050405020304" pitchFamily="18" charset="0"/>
                <a:cs typeface="Times New Roman" panose="02020603050405020304" pitchFamily="18" charset="0"/>
              </a:rPr>
              <a:t>Wildlife Highlights</a:t>
            </a:r>
          </a:p>
        </p:txBody>
      </p:sp>
      <p:sp>
        <p:nvSpPr>
          <p:cNvPr id="3" name="Content Placeholder 2"/>
          <p:cNvSpPr>
            <a:spLocks noGrp="1"/>
          </p:cNvSpPr>
          <p:nvPr>
            <p:ph idx="1"/>
          </p:nvPr>
        </p:nvSpPr>
        <p:spPr>
          <a:xfrm>
            <a:off x="457200" y="1365740"/>
            <a:ext cx="8229600" cy="4525963"/>
          </a:xfrm>
        </p:spPr>
        <p:txBody>
          <a:bodyPr>
            <a:normAutofit/>
          </a:bodyPr>
          <a:lstStyle/>
          <a:p>
            <a:r>
              <a:rPr sz="2400" dirty="0">
                <a:latin typeface="Times New Roman" panose="02020603050405020304" pitchFamily="18" charset="0"/>
                <a:cs typeface="Times New Roman" panose="02020603050405020304" pitchFamily="18" charset="0"/>
              </a:rPr>
              <a:t>Southern Right Whales – June–December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breeding season.</a:t>
            </a:r>
          </a:p>
          <a:p>
            <a:r>
              <a:rPr sz="2400" dirty="0" err="1">
                <a:latin typeface="Times New Roman" panose="02020603050405020304" pitchFamily="18" charset="0"/>
                <a:cs typeface="Times New Roman" panose="02020603050405020304" pitchFamily="18" charset="0"/>
              </a:rPr>
              <a:t>Magellanic</a:t>
            </a:r>
            <a:r>
              <a:rPr sz="2400" dirty="0">
                <a:latin typeface="Times New Roman" panose="02020603050405020304" pitchFamily="18" charset="0"/>
                <a:cs typeface="Times New Roman" panose="02020603050405020304" pitchFamily="18" charset="0"/>
              </a:rPr>
              <a:t> Penguins – Colonies at Punta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Tombo</a:t>
            </a:r>
            <a:r>
              <a:rPr lang="en-US" sz="2400" dirty="0">
                <a:latin typeface="Times New Roman" panose="02020603050405020304" pitchFamily="18" charset="0"/>
                <a:cs typeface="Times New Roman" panose="02020603050405020304" pitchFamily="18" charset="0"/>
              </a:rPr>
              <a:t> 112 miles south of Madryn.</a:t>
            </a:r>
            <a:endParaRPr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Elephant Seals &amp; Sea Lions – Valdés beaches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about 75 miles North East.</a:t>
            </a:r>
            <a:endParaRPr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Orcas – Noted for strand-feeding.</a:t>
            </a:r>
          </a:p>
          <a:p>
            <a:r>
              <a:rPr sz="2400" dirty="0">
                <a:latin typeface="Times New Roman" panose="02020603050405020304" pitchFamily="18" charset="0"/>
                <a:cs typeface="Times New Roman" panose="02020603050405020304" pitchFamily="18" charset="0"/>
              </a:rPr>
              <a:t>Guanacos &amp; Rheas – Patagonian wildlife inland.</a:t>
            </a:r>
          </a:p>
        </p:txBody>
      </p:sp>
      <p:pic>
        <p:nvPicPr>
          <p:cNvPr id="9" name="Picture 8">
            <a:extLst>
              <a:ext uri="{FF2B5EF4-FFF2-40B4-BE49-F238E27FC236}">
                <a16:creationId xmlns:a16="http://schemas.microsoft.com/office/drawing/2014/main" id="{48E9D8A1-B7FB-8938-9898-5C3902831FB6}"/>
              </a:ext>
            </a:extLst>
          </p:cNvPr>
          <p:cNvPicPr>
            <a:picLocks noChangeAspect="1"/>
          </p:cNvPicPr>
          <p:nvPr/>
        </p:nvPicPr>
        <p:blipFill>
          <a:blip r:embed="rId4"/>
          <a:srcRect l="9683" r="21517"/>
          <a:stretch>
            <a:fillRect/>
          </a:stretch>
        </p:blipFill>
        <p:spPr>
          <a:xfrm>
            <a:off x="6808971" y="2376978"/>
            <a:ext cx="2335030" cy="2005496"/>
          </a:xfrm>
          <a:prstGeom prst="rect">
            <a:avLst/>
          </a:prstGeom>
        </p:spPr>
      </p:pic>
      <p:pic>
        <p:nvPicPr>
          <p:cNvPr id="11" name="Picture 10">
            <a:extLst>
              <a:ext uri="{FF2B5EF4-FFF2-40B4-BE49-F238E27FC236}">
                <a16:creationId xmlns:a16="http://schemas.microsoft.com/office/drawing/2014/main" id="{DD3BD9D9-478A-D964-644D-9F34CC7CB448}"/>
              </a:ext>
            </a:extLst>
          </p:cNvPr>
          <p:cNvPicPr>
            <a:picLocks noChangeAspect="1"/>
          </p:cNvPicPr>
          <p:nvPr/>
        </p:nvPicPr>
        <p:blipFill>
          <a:blip r:embed="rId5"/>
          <a:stretch>
            <a:fillRect/>
          </a:stretch>
        </p:blipFill>
        <p:spPr>
          <a:xfrm>
            <a:off x="1957" y="4710718"/>
            <a:ext cx="2850662" cy="2137997"/>
          </a:xfrm>
          <a:prstGeom prst="rect">
            <a:avLst/>
          </a:prstGeom>
        </p:spPr>
      </p:pic>
      <p:pic>
        <p:nvPicPr>
          <p:cNvPr id="13" name="Picture 12">
            <a:extLst>
              <a:ext uri="{FF2B5EF4-FFF2-40B4-BE49-F238E27FC236}">
                <a16:creationId xmlns:a16="http://schemas.microsoft.com/office/drawing/2014/main" id="{1F536A9F-693E-270B-368E-E8B67965909F}"/>
              </a:ext>
            </a:extLst>
          </p:cNvPr>
          <p:cNvPicPr>
            <a:picLocks noChangeAspect="1"/>
          </p:cNvPicPr>
          <p:nvPr/>
        </p:nvPicPr>
        <p:blipFill>
          <a:blip r:embed="rId6"/>
          <a:stretch>
            <a:fillRect/>
          </a:stretch>
        </p:blipFill>
        <p:spPr>
          <a:xfrm>
            <a:off x="2836988" y="4710717"/>
            <a:ext cx="3810000" cy="2123281"/>
          </a:xfrm>
          <a:prstGeom prst="rect">
            <a:avLst/>
          </a:prstGeom>
        </p:spPr>
      </p:pic>
      <p:pic>
        <p:nvPicPr>
          <p:cNvPr id="15" name="Picture 14">
            <a:extLst>
              <a:ext uri="{FF2B5EF4-FFF2-40B4-BE49-F238E27FC236}">
                <a16:creationId xmlns:a16="http://schemas.microsoft.com/office/drawing/2014/main" id="{C704A776-8999-274F-0627-5F2B235366EA}"/>
              </a:ext>
            </a:extLst>
          </p:cNvPr>
          <p:cNvPicPr>
            <a:picLocks noChangeAspect="1"/>
          </p:cNvPicPr>
          <p:nvPr/>
        </p:nvPicPr>
        <p:blipFill>
          <a:blip r:embed="rId7"/>
          <a:srcRect r="22104"/>
          <a:stretch>
            <a:fillRect/>
          </a:stretch>
        </p:blipFill>
        <p:spPr>
          <a:xfrm>
            <a:off x="6655149" y="4698651"/>
            <a:ext cx="2486894" cy="2135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b="1" dirty="0">
                <a:latin typeface="Times New Roman" panose="02020603050405020304" pitchFamily="18" charset="0"/>
                <a:cs typeface="Times New Roman" panose="02020603050405020304" pitchFamily="18" charset="0"/>
              </a:rPr>
              <a:t>Peninsula Valdés</a:t>
            </a:r>
          </a:p>
        </p:txBody>
      </p:sp>
      <p:sp>
        <p:nvSpPr>
          <p:cNvPr id="3" name="Content Placeholder 2"/>
          <p:cNvSpPr>
            <a:spLocks noGrp="1"/>
          </p:cNvSpPr>
          <p:nvPr>
            <p:ph idx="1"/>
          </p:nvPr>
        </p:nvSpPr>
        <p:spPr>
          <a:xfrm>
            <a:off x="457200" y="1167301"/>
            <a:ext cx="8229600" cy="4525963"/>
          </a:xfrm>
        </p:spPr>
        <p:txBody>
          <a:bodyPr/>
          <a:lstStyle/>
          <a:p>
            <a:r>
              <a:rPr dirty="0">
                <a:latin typeface="Times New Roman" panose="02020603050405020304" pitchFamily="18" charset="0"/>
                <a:cs typeface="Times New Roman" panose="02020603050405020304" pitchFamily="18" charset="0"/>
              </a:rPr>
              <a:t>Declared a UNESCO site in 1999.</a:t>
            </a:r>
          </a:p>
          <a:p>
            <a:r>
              <a:rPr dirty="0">
                <a:latin typeface="Times New Roman" panose="02020603050405020304" pitchFamily="18" charset="0"/>
                <a:cs typeface="Times New Roman" panose="02020603050405020304" pitchFamily="18" charset="0"/>
              </a:rPr>
              <a:t>Breeding ground for marine mammals.</a:t>
            </a:r>
          </a:p>
          <a:p>
            <a:r>
              <a:rPr dirty="0">
                <a:latin typeface="Times New Roman" panose="02020603050405020304" pitchFamily="18" charset="0"/>
                <a:cs typeface="Times New Roman" panose="02020603050405020304" pitchFamily="18" charset="0"/>
              </a:rPr>
              <a:t>Home to 180+ bird species and 40 mammal species.</a:t>
            </a:r>
          </a:p>
          <a:p>
            <a:r>
              <a:rPr dirty="0">
                <a:latin typeface="Times New Roman" panose="02020603050405020304" pitchFamily="18" charset="0"/>
                <a:cs typeface="Times New Roman" panose="02020603050405020304" pitchFamily="18" charset="0"/>
              </a:rPr>
              <a:t>Guided tours </a:t>
            </a:r>
            <a:br>
              <a:rPr lang="en-US" dirty="0">
                <a:latin typeface="Times New Roman" panose="02020603050405020304" pitchFamily="18" charset="0"/>
                <a:cs typeface="Times New Roman" panose="02020603050405020304" pitchFamily="18" charset="0"/>
              </a:rPr>
            </a:br>
            <a:r>
              <a:rPr dirty="0">
                <a:latin typeface="Times New Roman" panose="02020603050405020304" pitchFamily="18" charset="0"/>
                <a:cs typeface="Times New Roman" panose="02020603050405020304" pitchFamily="18" charset="0"/>
              </a:rPr>
              <a:t>available</a:t>
            </a:r>
            <a:r>
              <a:rPr lang="en-US" dirty="0">
                <a:latin typeface="Times New Roman" panose="02020603050405020304" pitchFamily="18" charset="0"/>
                <a:cs typeface="Times New Roman" panose="02020603050405020304" pitchFamily="18" charset="0"/>
              </a:rPr>
              <a:t> from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from</a:t>
            </a:r>
            <a:r>
              <a:rPr lang="en-US" dirty="0">
                <a:latin typeface="Times New Roman" panose="02020603050405020304" pitchFamily="18" charset="0"/>
                <a:cs typeface="Times New Roman" panose="02020603050405020304" pitchFamily="18" charset="0"/>
              </a:rPr>
              <a:t> $105 USD</a:t>
            </a:r>
            <a:r>
              <a:rPr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0F646791-92A2-4D93-EF25-F4425F335894}"/>
              </a:ext>
            </a:extLst>
          </p:cNvPr>
          <p:cNvPicPr>
            <a:picLocks noChangeAspect="1"/>
          </p:cNvPicPr>
          <p:nvPr/>
        </p:nvPicPr>
        <p:blipFill>
          <a:blip r:embed="rId2"/>
          <a:stretch>
            <a:fillRect/>
          </a:stretch>
        </p:blipFill>
        <p:spPr>
          <a:xfrm>
            <a:off x="3833446" y="2932067"/>
            <a:ext cx="5310554" cy="3901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5"/>
            <a:ext cx="8229600" cy="1143000"/>
          </a:xfrm>
        </p:spPr>
        <p:txBody>
          <a:bodyPr/>
          <a:lstStyle/>
          <a:p>
            <a:r>
              <a:rPr b="1" dirty="0">
                <a:latin typeface="Times New Roman" panose="02020603050405020304" pitchFamily="18" charset="0"/>
                <a:cs typeface="Times New Roman" panose="02020603050405020304" pitchFamily="18" charset="0"/>
              </a:rPr>
              <a:t>Punta Tombo Penguin Colony</a:t>
            </a:r>
          </a:p>
        </p:txBody>
      </p:sp>
      <p:sp>
        <p:nvSpPr>
          <p:cNvPr id="3" name="Content Placeholder 2"/>
          <p:cNvSpPr>
            <a:spLocks noGrp="1"/>
          </p:cNvSpPr>
          <p:nvPr>
            <p:ph idx="1"/>
          </p:nvPr>
        </p:nvSpPr>
        <p:spPr>
          <a:xfrm>
            <a:off x="457200" y="1354017"/>
            <a:ext cx="4991100" cy="4525963"/>
          </a:xfrm>
        </p:spPr>
        <p:txBody>
          <a:bodyPr>
            <a:normAutofit fontScale="85000" lnSpcReduction="20000"/>
          </a:bodyPr>
          <a:lstStyle/>
          <a:p>
            <a:r>
              <a:rPr dirty="0">
                <a:latin typeface="Times New Roman" panose="02020603050405020304" pitchFamily="18" charset="0"/>
                <a:cs typeface="Times New Roman" panose="02020603050405020304" pitchFamily="18" charset="0"/>
              </a:rPr>
              <a:t>One of the largest </a:t>
            </a:r>
            <a:r>
              <a:rPr dirty="0" err="1">
                <a:latin typeface="Times New Roman" panose="02020603050405020304" pitchFamily="18" charset="0"/>
                <a:cs typeface="Times New Roman" panose="02020603050405020304" pitchFamily="18" charset="0"/>
              </a:rPr>
              <a:t>Magellanic</a:t>
            </a:r>
            <a:r>
              <a:rPr dirty="0">
                <a:latin typeface="Times New Roman" panose="02020603050405020304" pitchFamily="18" charset="0"/>
                <a:cs typeface="Times New Roman" panose="02020603050405020304" pitchFamily="18" charset="0"/>
              </a:rPr>
              <a:t> penguin colonies in South America.</a:t>
            </a:r>
          </a:p>
          <a:p>
            <a:r>
              <a:rPr dirty="0">
                <a:latin typeface="Times New Roman" panose="02020603050405020304" pitchFamily="18" charset="0"/>
                <a:cs typeface="Times New Roman" panose="02020603050405020304" pitchFamily="18" charset="0"/>
              </a:rPr>
              <a:t>Over half a million penguins nest each summer.</a:t>
            </a:r>
          </a:p>
          <a:p>
            <a:r>
              <a:rPr dirty="0">
                <a:latin typeface="Times New Roman" panose="02020603050405020304" pitchFamily="18" charset="0"/>
                <a:cs typeface="Times New Roman" panose="02020603050405020304" pitchFamily="18" charset="0"/>
              </a:rPr>
              <a:t>Visitors walk along marked trails; penguins often cross paths.</a:t>
            </a:r>
          </a:p>
          <a:p>
            <a:r>
              <a:rPr dirty="0">
                <a:latin typeface="Times New Roman" panose="02020603050405020304" pitchFamily="18" charset="0"/>
                <a:cs typeface="Times New Roman" panose="02020603050405020304" pitchFamily="18" charset="0"/>
              </a:rPr>
              <a:t>Best visiting months: October–February.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Tours go from $110 to over $600.</a:t>
            </a:r>
            <a:endParaRPr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5EABAF6-FBCC-EBE1-A01D-B3C4B6ED6BD0}"/>
              </a:ext>
            </a:extLst>
          </p:cNvPr>
          <p:cNvPicPr>
            <a:picLocks noChangeAspect="1"/>
          </p:cNvPicPr>
          <p:nvPr/>
        </p:nvPicPr>
        <p:blipFill>
          <a:blip r:embed="rId2"/>
          <a:stretch>
            <a:fillRect/>
          </a:stretch>
        </p:blipFill>
        <p:spPr>
          <a:xfrm>
            <a:off x="5448300" y="1618334"/>
            <a:ext cx="3695700" cy="2463800"/>
          </a:xfrm>
          <a:prstGeom prst="rect">
            <a:avLst/>
          </a:prstGeom>
        </p:spPr>
      </p:pic>
      <p:pic>
        <p:nvPicPr>
          <p:cNvPr id="7" name="Picture 6">
            <a:extLst>
              <a:ext uri="{FF2B5EF4-FFF2-40B4-BE49-F238E27FC236}">
                <a16:creationId xmlns:a16="http://schemas.microsoft.com/office/drawing/2014/main" id="{41AA67F4-DBDA-32CA-21AB-6B22A5E4ACD2}"/>
              </a:ext>
            </a:extLst>
          </p:cNvPr>
          <p:cNvPicPr>
            <a:picLocks noChangeAspect="1"/>
          </p:cNvPicPr>
          <p:nvPr/>
        </p:nvPicPr>
        <p:blipFill>
          <a:blip r:embed="rId3"/>
          <a:stretch>
            <a:fillRect/>
          </a:stretch>
        </p:blipFill>
        <p:spPr>
          <a:xfrm>
            <a:off x="5448300" y="4173415"/>
            <a:ext cx="3695699" cy="2656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9"/>
            <a:ext cx="8229600" cy="1143000"/>
          </a:xfrm>
        </p:spPr>
        <p:txBody>
          <a:bodyPr/>
          <a:lstStyle/>
          <a:p>
            <a:r>
              <a:rPr b="1" dirty="0">
                <a:latin typeface="Times New Roman" panose="02020603050405020304" pitchFamily="18" charset="0"/>
                <a:cs typeface="Times New Roman" panose="02020603050405020304" pitchFamily="18" charset="0"/>
              </a:rPr>
              <a:t>Day Trip Ideas</a:t>
            </a:r>
          </a:p>
        </p:txBody>
      </p:sp>
      <p:sp>
        <p:nvSpPr>
          <p:cNvPr id="3" name="Content Placeholder 2"/>
          <p:cNvSpPr>
            <a:spLocks noGrp="1"/>
          </p:cNvSpPr>
          <p:nvPr>
            <p:ph idx="1"/>
          </p:nvPr>
        </p:nvSpPr>
        <p:spPr>
          <a:xfrm>
            <a:off x="457200" y="1330571"/>
            <a:ext cx="8229600" cy="4525963"/>
          </a:xfrm>
        </p:spPr>
        <p:txBody>
          <a:bodyPr>
            <a:normAutofit/>
          </a:bodyPr>
          <a:lstStyle/>
          <a:p>
            <a:r>
              <a:rPr sz="2800" dirty="0">
                <a:latin typeface="Times New Roman" panose="02020603050405020304" pitchFamily="18" charset="0"/>
                <a:cs typeface="Times New Roman" panose="02020603050405020304" pitchFamily="18" charset="0"/>
              </a:rPr>
              <a:t>Peninsula Valdés Tour – Whales, sea lions, seals.</a:t>
            </a:r>
          </a:p>
          <a:p>
            <a:r>
              <a:rPr sz="2800" dirty="0">
                <a:latin typeface="Times New Roman" panose="02020603050405020304" pitchFamily="18" charset="0"/>
                <a:cs typeface="Times New Roman" panose="02020603050405020304" pitchFamily="18" charset="0"/>
              </a:rPr>
              <a:t>Punta Tombo Penguin Reserve – Walk among penguins.</a:t>
            </a:r>
          </a:p>
          <a:p>
            <a:r>
              <a:rPr sz="2800" dirty="0">
                <a:latin typeface="Times New Roman" panose="02020603050405020304" pitchFamily="18" charset="0"/>
                <a:cs typeface="Times New Roman" panose="02020603050405020304" pitchFamily="18" charset="0"/>
              </a:rPr>
              <a:t>Gaiman Welsh Tea House – </a:t>
            </a:r>
            <a:br>
              <a:rPr lang="en-US" sz="2800" dirty="0">
                <a:latin typeface="Times New Roman" panose="02020603050405020304" pitchFamily="18" charset="0"/>
                <a:cs typeface="Times New Roman" panose="02020603050405020304" pitchFamily="18" charset="0"/>
              </a:rPr>
            </a:br>
            <a:r>
              <a:rPr sz="2800" dirty="0">
                <a:latin typeface="Times New Roman" panose="02020603050405020304" pitchFamily="18" charset="0"/>
                <a:cs typeface="Times New Roman" panose="02020603050405020304" pitchFamily="18" charset="0"/>
              </a:rPr>
              <a:t>Culture and cuisine.</a:t>
            </a:r>
            <a:r>
              <a:rPr lang="en-US" sz="2800" dirty="0">
                <a:latin typeface="Times New Roman" panose="02020603050405020304" pitchFamily="18" charset="0"/>
                <a:cs typeface="Times New Roman" panose="02020603050405020304" pitchFamily="18" charset="0"/>
              </a:rPr>
              <a:t> Tours from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about $85</a:t>
            </a:r>
            <a:endParaRPr sz="2800" dirty="0">
              <a:latin typeface="Times New Roman" panose="02020603050405020304" pitchFamily="18" charset="0"/>
              <a:cs typeface="Times New Roman" panose="02020603050405020304" pitchFamily="18" charset="0"/>
            </a:endParaRPr>
          </a:p>
          <a:p>
            <a:r>
              <a:rPr sz="2800" dirty="0">
                <a:latin typeface="Times New Roman" panose="02020603050405020304" pitchFamily="18" charset="0"/>
                <a:cs typeface="Times New Roman" panose="02020603050405020304" pitchFamily="18" charset="0"/>
              </a:rPr>
              <a:t>Trelew Paleontological Museum </a:t>
            </a:r>
            <a:br>
              <a:rPr lang="en-US" sz="2800" dirty="0">
                <a:latin typeface="Times New Roman" panose="02020603050405020304" pitchFamily="18" charset="0"/>
                <a:cs typeface="Times New Roman" panose="02020603050405020304" pitchFamily="18" charset="0"/>
              </a:rPr>
            </a:br>
            <a:r>
              <a:rPr sz="2800" dirty="0">
                <a:latin typeface="Times New Roman" panose="02020603050405020304" pitchFamily="18" charset="0"/>
                <a:cs typeface="Times New Roman" panose="02020603050405020304" pitchFamily="18" charset="0"/>
              </a:rPr>
              <a:t>– Fossils and history.</a:t>
            </a:r>
          </a:p>
        </p:txBody>
      </p:sp>
      <p:pic>
        <p:nvPicPr>
          <p:cNvPr id="7" name="Picture 6">
            <a:extLst>
              <a:ext uri="{FF2B5EF4-FFF2-40B4-BE49-F238E27FC236}">
                <a16:creationId xmlns:a16="http://schemas.microsoft.com/office/drawing/2014/main" id="{C351A1CB-A1B3-3B32-428D-0A5421815805}"/>
              </a:ext>
            </a:extLst>
          </p:cNvPr>
          <p:cNvPicPr>
            <a:picLocks noChangeAspect="1"/>
          </p:cNvPicPr>
          <p:nvPr/>
        </p:nvPicPr>
        <p:blipFill>
          <a:blip r:embed="rId2"/>
          <a:stretch>
            <a:fillRect/>
          </a:stretch>
        </p:blipFill>
        <p:spPr>
          <a:xfrm>
            <a:off x="5588000" y="2350477"/>
            <a:ext cx="3556000" cy="2286000"/>
          </a:xfrm>
          <a:prstGeom prst="rect">
            <a:avLst/>
          </a:prstGeom>
        </p:spPr>
      </p:pic>
      <p:pic>
        <p:nvPicPr>
          <p:cNvPr id="9" name="Picture 8">
            <a:extLst>
              <a:ext uri="{FF2B5EF4-FFF2-40B4-BE49-F238E27FC236}">
                <a16:creationId xmlns:a16="http://schemas.microsoft.com/office/drawing/2014/main" id="{EE85B9D0-C7CB-DBAA-635F-A4B6CD55EFA9}"/>
              </a:ext>
            </a:extLst>
          </p:cNvPr>
          <p:cNvPicPr>
            <a:picLocks noChangeAspect="1"/>
          </p:cNvPicPr>
          <p:nvPr/>
        </p:nvPicPr>
        <p:blipFill>
          <a:blip r:embed="rId3"/>
          <a:stretch>
            <a:fillRect/>
          </a:stretch>
        </p:blipFill>
        <p:spPr>
          <a:xfrm>
            <a:off x="890954" y="5052171"/>
            <a:ext cx="2696308" cy="1800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8"/>
            <a:ext cx="8229600" cy="1143000"/>
          </a:xfrm>
        </p:spPr>
        <p:txBody>
          <a:bodyPr/>
          <a:lstStyle/>
          <a:p>
            <a:r>
              <a:rPr b="1" dirty="0">
                <a:latin typeface="Times New Roman" panose="02020603050405020304" pitchFamily="18" charset="0"/>
                <a:cs typeface="Times New Roman" panose="02020603050405020304" pitchFamily="18" charset="0"/>
              </a:rPr>
              <a:t>Practical Tips</a:t>
            </a:r>
          </a:p>
        </p:txBody>
      </p:sp>
      <p:sp>
        <p:nvSpPr>
          <p:cNvPr id="3" name="Content Placeholder 2"/>
          <p:cNvSpPr>
            <a:spLocks noGrp="1"/>
          </p:cNvSpPr>
          <p:nvPr>
            <p:ph idx="1"/>
          </p:nvPr>
        </p:nvSpPr>
        <p:spPr>
          <a:xfrm>
            <a:off x="457200" y="1365740"/>
            <a:ext cx="8229600" cy="4525963"/>
          </a:xfrm>
        </p:spPr>
        <p:txBody>
          <a:bodyPr/>
          <a:lstStyle/>
          <a:p>
            <a:r>
              <a:rPr dirty="0">
                <a:latin typeface="Times New Roman" panose="02020603050405020304" pitchFamily="18" charset="0"/>
                <a:cs typeface="Times New Roman" panose="02020603050405020304" pitchFamily="18" charset="0"/>
              </a:rPr>
              <a:t>Currency: Argentine Peso (ARS).</a:t>
            </a:r>
          </a:p>
          <a:p>
            <a:r>
              <a:rPr dirty="0">
                <a:latin typeface="Times New Roman" panose="02020603050405020304" pitchFamily="18" charset="0"/>
                <a:cs typeface="Times New Roman" panose="02020603050405020304" pitchFamily="18" charset="0"/>
              </a:rPr>
              <a:t>Language: Spanish; some Welsh and English in Gaiman.</a:t>
            </a:r>
          </a:p>
          <a:p>
            <a:r>
              <a:rPr dirty="0">
                <a:latin typeface="Times New Roman" panose="02020603050405020304" pitchFamily="18" charset="0"/>
                <a:cs typeface="Times New Roman" panose="02020603050405020304" pitchFamily="18" charset="0"/>
              </a:rPr>
              <a:t>Weather: Windy and dry; best season Nov–Mar.</a:t>
            </a:r>
          </a:p>
          <a:p>
            <a:r>
              <a:rPr dirty="0">
                <a:latin typeface="Times New Roman" panose="02020603050405020304" pitchFamily="18" charset="0"/>
                <a:cs typeface="Times New Roman" panose="02020603050405020304" pitchFamily="18" charset="0"/>
              </a:rPr>
              <a:t>Souvenirs: Penguin carvings, wool goods, Welsh sweets.</a:t>
            </a:r>
          </a:p>
          <a:p>
            <a:r>
              <a:rPr dirty="0">
                <a:latin typeface="Times New Roman" panose="02020603050405020304" pitchFamily="18" charset="0"/>
                <a:cs typeface="Times New Roman" panose="02020603050405020304" pitchFamily="18" charset="0"/>
              </a:rPr>
              <a:t>Eco-Tip: Respect wildlife boundaries.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latin typeface="Times New Roman" panose="02020603050405020304" pitchFamily="18" charset="0"/>
                <a:cs typeface="Times New Roman" panose="02020603050405020304" pitchFamily="18" charset="0"/>
              </a:rPr>
              <a:t>Practical Tips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Currency: Argentine Peso (ARS).</a:t>
            </a:r>
          </a:p>
          <a:p>
            <a:r>
              <a:rPr lang="en-US" dirty="0">
                <a:latin typeface="Times New Roman" panose="02020603050405020304" pitchFamily="18" charset="0"/>
                <a:cs typeface="Times New Roman" panose="02020603050405020304" pitchFamily="18" charset="0"/>
              </a:rPr>
              <a:t>Language: Spanish; some Welsh and English in Gaiman.</a:t>
            </a:r>
          </a:p>
          <a:p>
            <a:r>
              <a:rPr lang="en-US" dirty="0">
                <a:latin typeface="Times New Roman" panose="02020603050405020304" pitchFamily="18" charset="0"/>
                <a:cs typeface="Times New Roman" panose="02020603050405020304" pitchFamily="18" charset="0"/>
              </a:rPr>
              <a:t>Weather: Windy and dry; best season Nov–Mar.</a:t>
            </a:r>
          </a:p>
          <a:p>
            <a:r>
              <a:rPr lang="en-US" dirty="0">
                <a:latin typeface="Times New Roman" panose="02020603050405020304" pitchFamily="18" charset="0"/>
                <a:cs typeface="Times New Roman" panose="02020603050405020304" pitchFamily="18" charset="0"/>
              </a:rPr>
              <a:t>Souvenirs: Penguin carvings, wool goods, Welsh sweets.</a:t>
            </a:r>
          </a:p>
          <a:p>
            <a:r>
              <a:rPr lang="en-US" dirty="0">
                <a:latin typeface="Times New Roman" panose="02020603050405020304" pitchFamily="18" charset="0"/>
                <a:cs typeface="Times New Roman" panose="02020603050405020304" pitchFamily="18" charset="0"/>
              </a:rPr>
              <a:t>Eco-Tip: Respect wildlife boundaries.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8"/>
            <a:ext cx="8229600" cy="1143000"/>
          </a:xfrm>
        </p:spPr>
        <p:txBody>
          <a:bodyPr/>
          <a:lstStyle/>
          <a:p>
            <a:r>
              <a:rPr b="1" dirty="0">
                <a:latin typeface="Times New Roman" panose="02020603050405020304" pitchFamily="18" charset="0"/>
                <a:cs typeface="Times New Roman" panose="02020603050405020304" pitchFamily="18" charset="0"/>
              </a:rPr>
              <a:t>Reflection</a:t>
            </a:r>
            <a:r>
              <a:rPr lang="en-US" b="1" dirty="0">
                <a:latin typeface="Times New Roman" panose="02020603050405020304" pitchFamily="18" charset="0"/>
                <a:cs typeface="Times New Roman" panose="02020603050405020304" pitchFamily="18" charset="0"/>
              </a:rPr>
              <a:t>s</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65740"/>
            <a:ext cx="8229600" cy="4525963"/>
          </a:xfrm>
        </p:spPr>
        <p:txBody>
          <a:bodyPr/>
          <a:lstStyle/>
          <a:p>
            <a:r>
              <a:rPr dirty="0">
                <a:latin typeface="Times New Roman" panose="02020603050405020304" pitchFamily="18" charset="0"/>
                <a:cs typeface="Times New Roman" panose="02020603050405020304" pitchFamily="18" charset="0"/>
              </a:rPr>
              <a:t>“Here, nature rules — vast, unspoiled, and magnificent.”</a:t>
            </a:r>
            <a:br>
              <a:rPr lang="en-U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a:p>
            <a:r>
              <a:rPr dirty="0">
                <a:latin typeface="Times New Roman" panose="02020603050405020304" pitchFamily="18" charset="0"/>
                <a:cs typeface="Times New Roman" panose="02020603050405020304" pitchFamily="18" charset="0"/>
              </a:rPr>
              <a:t>Puerto Madryn is Patagonia’s frontier — where land meets sea and wildlife reigns free.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8"/>
            <a:ext cx="8229600" cy="1143000"/>
          </a:xfrm>
        </p:spPr>
        <p:txBody>
          <a:bodyPr/>
          <a:lstStyle/>
          <a:p>
            <a:r>
              <a:rPr dirty="0">
                <a:latin typeface="Times New Roman" panose="02020603050405020304" pitchFamily="18" charset="0"/>
                <a:cs typeface="Times New Roman" panose="02020603050405020304" pitchFamily="18" charset="0"/>
              </a:rPr>
              <a:t>Reflection &amp; Closing</a:t>
            </a:r>
          </a:p>
        </p:txBody>
      </p:sp>
      <p:sp>
        <p:nvSpPr>
          <p:cNvPr id="3" name="Content Placeholder 2"/>
          <p:cNvSpPr>
            <a:spLocks noGrp="1"/>
          </p:cNvSpPr>
          <p:nvPr>
            <p:ph idx="1"/>
          </p:nvPr>
        </p:nvSpPr>
        <p:spPr>
          <a:xfrm>
            <a:off x="457200" y="1365740"/>
            <a:ext cx="8229600" cy="4525963"/>
          </a:xfrm>
        </p:spPr>
        <p:txBody>
          <a:bodyPr/>
          <a:lstStyle/>
          <a:p>
            <a:r>
              <a:rPr lang="en-US" dirty="0">
                <a:latin typeface="Times New Roman" panose="02020603050405020304" pitchFamily="18" charset="0"/>
                <a:cs typeface="Times New Roman" panose="02020603050405020304" pitchFamily="18" charset="0"/>
              </a:rPr>
              <a:t>“Here, nature rules — vast, unspoiled, and magnificent.”</a:t>
            </a:r>
          </a:p>
          <a:p>
            <a:r>
              <a:rPr lang="en-US" dirty="0">
                <a:latin typeface="Times New Roman" panose="02020603050405020304" pitchFamily="18" charset="0"/>
                <a:cs typeface="Times New Roman" panose="02020603050405020304" pitchFamily="18" charset="0"/>
              </a:rPr>
              <a:t>Puerto Madryn is Patagonia’s frontier — where land meets sea and wildlife reigns free.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latin typeface="Times New Roman" panose="02020603050405020304" pitchFamily="18" charset="0"/>
                <a:cs typeface="Times New Roman" panose="02020603050405020304" pitchFamily="18" charset="0"/>
              </a:rPr>
              <a:t>Q&amp;A</a:t>
            </a:r>
          </a:p>
        </p:txBody>
      </p:sp>
      <p:sp>
        <p:nvSpPr>
          <p:cNvPr id="3" name="Content Placeholder 2"/>
          <p:cNvSpPr>
            <a:spLocks noGrp="1"/>
          </p:cNvSpPr>
          <p:nvPr>
            <p:ph idx="1"/>
          </p:nvPr>
        </p:nvSpPr>
        <p:spPr/>
        <p:txBody>
          <a:bodyPr/>
          <a:lstStyle/>
          <a:p>
            <a:pPr algn="ctr"/>
            <a:r>
              <a:rPr lang="en-US" dirty="0">
                <a:latin typeface="Times New Roman" panose="02020603050405020304" pitchFamily="18" charset="0"/>
                <a:cs typeface="Times New Roman" panose="02020603050405020304" pitchFamily="18" charset="0"/>
              </a:rPr>
              <a:t>Questions &amp; Curiosities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Let’s explore Patagonia together.</a:t>
            </a:r>
          </a:p>
          <a:p>
            <a:pPr marL="0" indent="0">
              <a:buNone/>
            </a:pP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944069" y="289548"/>
            <a:ext cx="6857280" cy="854210"/>
          </a:xfrm>
        </p:spPr>
        <p:txBody>
          <a:bodyPr>
            <a:normAutofit/>
          </a:bodyPr>
          <a:lstStyle/>
          <a:p>
            <a:r>
              <a:rPr lang="en-US" sz="4354" b="1" dirty="0">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781908" y="1398313"/>
            <a:ext cx="6976752" cy="5144042"/>
          </a:xfrm>
        </p:spPr>
        <p:txBody>
          <a:bodyPr>
            <a:normAutofit fontScale="92500" lnSpcReduction="20000"/>
          </a:bodyPr>
          <a:lstStyle/>
          <a:p>
            <a:pPr indent="398463"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My Port Philosophy</a:t>
            </a:r>
            <a:endParaRPr lang="en-US" altLang="en-US" sz="2400" b="1" i="1" dirty="0">
              <a:solidFill>
                <a:schemeClr val="tx1"/>
              </a:solidFill>
              <a:latin typeface="Times New Roman" panose="02020603050405020304" pitchFamily="18" charset="0"/>
              <a:cs typeface="Times New Roman" panose="02020603050405020304" pitchFamily="18" charset="0"/>
            </a:endParaRPr>
          </a:p>
          <a:p>
            <a:pPr indent="398463"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Don’t Miss the Ship</a:t>
            </a:r>
          </a:p>
          <a:p>
            <a:pPr indent="398463"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Money</a:t>
            </a:r>
          </a:p>
          <a:p>
            <a:pPr indent="398463"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About </a:t>
            </a:r>
            <a:r>
              <a:rPr lang="en-US" sz="2400" b="1" dirty="0">
                <a:solidFill>
                  <a:schemeClr val="tx1"/>
                </a:solidFill>
                <a:latin typeface="Times New Roman" panose="02020603050405020304" pitchFamily="18" charset="0"/>
                <a:ea typeface="+mj-ea"/>
                <a:cs typeface="Times New Roman" panose="02020603050405020304" pitchFamily="18" charset="0"/>
              </a:rPr>
              <a:t>Puerto Madryn</a:t>
            </a:r>
          </a:p>
          <a:p>
            <a:pPr indent="398463"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Maps</a:t>
            </a:r>
          </a:p>
          <a:p>
            <a:pPr indent="398463" algn="l">
              <a:buFont typeface="Wingdings" panose="05000000000000000000" pitchFamily="2" charset="2"/>
              <a:buChar char=""/>
            </a:pPr>
            <a:r>
              <a:rPr lang="en-US" sz="2400" b="1" dirty="0">
                <a:solidFill>
                  <a:schemeClr val="tx1"/>
                </a:solidFill>
                <a:latin typeface="Times New Roman" panose="02020603050405020304" pitchFamily="18" charset="0"/>
                <a:ea typeface="+mj-ea"/>
                <a:cs typeface="Times New Roman" panose="02020603050405020304" pitchFamily="18" charset="0"/>
              </a:rPr>
              <a:t>Puerto Madryn History</a:t>
            </a:r>
            <a:endParaRPr lang="en-US" altLang="en-US" sz="2400" b="1" dirty="0">
              <a:solidFill>
                <a:schemeClr val="tx1"/>
              </a:solidFill>
              <a:latin typeface="Times New Roman" panose="02020603050405020304" pitchFamily="18" charset="0"/>
              <a:cs typeface="Times New Roman" panose="02020603050405020304" pitchFamily="18" charset="0"/>
            </a:endParaRPr>
          </a:p>
          <a:p>
            <a:pPr indent="398463"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 Brief History</a:t>
            </a:r>
          </a:p>
          <a:p>
            <a:pPr indent="398463" algn="l">
              <a:buFont typeface="Wingdings" panose="05000000000000000000" pitchFamily="2" charset="2"/>
              <a:buChar char=""/>
            </a:pPr>
            <a:r>
              <a:rPr lang="en-US" sz="2400" b="1" dirty="0">
                <a:solidFill>
                  <a:schemeClr val="tx1"/>
                </a:solidFill>
                <a:latin typeface="Times New Roman" panose="02020603050405020304" pitchFamily="18" charset="0"/>
                <a:ea typeface="+mj-ea"/>
                <a:cs typeface="Times New Roman" panose="02020603050405020304" pitchFamily="18" charset="0"/>
              </a:rPr>
              <a:t>Getting Around Puerto Madryn</a:t>
            </a:r>
            <a:endParaRPr lang="en-US" sz="2400" b="1" dirty="0">
              <a:solidFill>
                <a:schemeClr val="tx1"/>
              </a:solidFill>
              <a:latin typeface="Times New Roman" panose="02020603050405020304" pitchFamily="18" charset="0"/>
              <a:cs typeface="Times New Roman" panose="02020603050405020304" pitchFamily="18" charset="0"/>
            </a:endParaRPr>
          </a:p>
          <a:p>
            <a:pPr indent="398463"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Wildlife Highlights</a:t>
            </a:r>
          </a:p>
          <a:p>
            <a:pPr indent="398463"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Peninsula Valdés</a:t>
            </a:r>
          </a:p>
          <a:p>
            <a:pPr indent="398463"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Places to see or at least consider</a:t>
            </a:r>
          </a:p>
          <a:p>
            <a:pPr indent="398463"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Day Trip Ideas</a:t>
            </a:r>
          </a:p>
          <a:p>
            <a:pPr indent="398463"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Practical Tips</a:t>
            </a:r>
          </a:p>
          <a:p>
            <a:pPr indent="398463"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1719537"/>
            <a:ext cx="9144000" cy="856800"/>
          </a:xfrm>
          <a:prstGeom prst="rect">
            <a:avLst/>
          </a:prstGeom>
          <a:noFill/>
          <a:ln>
            <a:noFill/>
          </a:ln>
        </p:spPr>
        <p:txBody>
          <a:bodyPr vert="horz" wrap="square" lIns="81638" tIns="42452" rIns="81638" bIns="42452" rtlCol="0" anchor="ctr" anchorCtr="0" compatLnSpc="1">
            <a:noAutofit/>
          </a:bodyPr>
          <a:lstStyle/>
          <a:p>
            <a:pPr>
              <a:spcBef>
                <a:spcPts val="203"/>
              </a:spcBef>
              <a:spcAft>
                <a:spcPts val="203"/>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 pos="8709249" algn="l"/>
                <a:tab pos="9123975" algn="l"/>
                <a:tab pos="9538701" algn="l"/>
              </a:tabLst>
            </a:pPr>
            <a:r>
              <a:rPr lang="en-US" sz="4354"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2692977"/>
            <a:ext cx="9144000" cy="3257280"/>
          </a:xfrm>
          <a:prstGeom prst="rect">
            <a:avLst/>
          </a:prstGeom>
          <a:noFill/>
          <a:ln>
            <a:noFill/>
          </a:ln>
        </p:spPr>
        <p:txBody>
          <a:bodyPr vert="horz" wrap="square" lIns="81638" tIns="42452" rIns="81638" bIns="42452" rtlCol="0" anchor="t" anchorCtr="0" compatLnSpc="0">
            <a:normAutofit/>
          </a:bodyPr>
          <a:lstStyle/>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If you have any more questions, please ask.</a:t>
            </a: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I will do my best to answer them for you.</a:t>
            </a: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endParaRPr lang="en-US" sz="2800" b="1" dirty="0">
              <a:latin typeface="Times New Roman" panose="02020603050405020304" pitchFamily="18" charset="0"/>
              <a:cs typeface="Times New Roman" panose="02020603050405020304" pitchFamily="18" charset="0"/>
            </a:endParaRP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Have a great visit to Puerto Madryn!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5420" y="334958"/>
            <a:ext cx="9144000" cy="762388"/>
          </a:xfrm>
        </p:spPr>
        <p:txBody>
          <a:bodyPr vert="horz" wrap="square">
            <a:spAutoFit/>
          </a:bodyPr>
          <a:lstStyle/>
          <a:p>
            <a:pPr lvl="0" algn="ctr" rtl="0"/>
            <a:r>
              <a:rPr lang="en-US" sz="4354"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339968" y="1448953"/>
            <a:ext cx="8804031" cy="3960094"/>
          </a:xfrm>
          <a:prstGeom prst="rect">
            <a:avLst/>
          </a:prstGeom>
          <a:noFill/>
          <a:ln>
            <a:noFill/>
          </a:ln>
        </p:spPr>
        <p:txBody>
          <a:bodyPr vert="horz" wrap="none" lIns="81638" tIns="40819" rIns="81638" bIns="40819" anchorCtr="0" compatLnSpc="0">
            <a:noAutofit/>
          </a:bodyPr>
          <a:lstStyle/>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I’ve been cruising for over 46 years and have taken more than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100 cruises, so I consider myself an experienced cruiser.</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The information I’m sharing comes from all those years at sea.</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When the city I want to visit isn’t the same as the port city,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 always recommend taking a ship’s tour.</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But when a port has plenty to see nearby and it’s easy to explore,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I’ll do it on my own.</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This time, it’s worth letting the ship handle the logistics.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29420" y="1230924"/>
            <a:ext cx="8914579" cy="4851585"/>
          </a:xfrm>
          <a:prstGeom prst="rect">
            <a:avLst/>
          </a:prstGeom>
          <a:noFill/>
        </p:spPr>
        <p:txBody>
          <a:bodyPr wrap="square">
            <a:spAutoFit/>
          </a:bodyPr>
          <a:lstStyle/>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Pay attention to the time. - Ship time and local time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are often different. </a:t>
            </a:r>
            <a:r>
              <a:rPr lang="en-US" sz="2000" dirty="0">
                <a:latin typeface="Times New Roman" panose="02020603050405020304" pitchFamily="18" charset="0"/>
                <a:cs typeface="Times New Roman" panose="02020603050405020304" pitchFamily="18" charset="0"/>
              </a:rPr>
              <a:t>Ship time doesn’t always match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local time. </a:t>
            </a:r>
            <a:r>
              <a:rPr lang="en-US" altLang="en-US" sz="20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If a ship-sponsored excursion is late returning to port,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the ship will wait for you. If you are on your own.</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Be Prepared</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What to Do If You Miss the Ship</a:t>
            </a:r>
            <a:br>
              <a:rPr lang="en-US" altLang="en-US" sz="2000" b="1"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The Port Officials can help you with contacting your ship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0" y="268062"/>
            <a:ext cx="9143999" cy="762388"/>
          </a:xfrm>
          <a:prstGeom prst="rect">
            <a:avLst/>
          </a:prstGeom>
          <a:noFill/>
        </p:spPr>
        <p:txBody>
          <a:bodyPr wrap="square">
            <a:spAutoFit/>
          </a:bodyPr>
          <a:lstStyle/>
          <a:p>
            <a:pPr algn="ctr"/>
            <a:r>
              <a:rPr lang="en-US" altLang="en-US" sz="4354" b="1" dirty="0">
                <a:latin typeface="Times New Roman" panose="02020603050405020304" pitchFamily="18" charset="0"/>
                <a:cs typeface="Times New Roman" panose="02020603050405020304" pitchFamily="18" charset="0"/>
              </a:rPr>
              <a:t>Don’t Miss the Ship</a:t>
            </a:r>
            <a:endParaRPr lang="en-US" sz="4354"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4344" r="45149" b="14647"/>
          <a:stretch>
            <a:fillRect/>
          </a:stretch>
        </p:blipFill>
        <p:spPr>
          <a:xfrm>
            <a:off x="6037384" y="1030451"/>
            <a:ext cx="3106615" cy="2624964"/>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FBB3892-0118-B36D-C766-6C3095E12345}"/>
              </a:ext>
            </a:extLst>
          </p:cNvPr>
          <p:cNvSpPr/>
          <p:nvPr/>
        </p:nvSpPr>
        <p:spPr>
          <a:xfrm>
            <a:off x="1" y="727846"/>
            <a:ext cx="8946849" cy="12799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42452" rIns="81638" bIns="42452" anchor="ctr" anchorCtr="0" compatLnSpc="0">
            <a:noAutofit/>
          </a:bodyPr>
          <a:lstStyle/>
          <a:p>
            <a:pPr algn="ctr">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endParaRPr lang="en-US" sz="3628" dirty="0">
              <a:solidFill>
                <a:srgbClr val="000000"/>
              </a:solidFill>
              <a:latin typeface="Times New Roman" pitchFamily="18"/>
              <a:ea typeface="Times New Roman" pitchFamily="18"/>
              <a:cs typeface="Times New Roman" pitchFamily="18"/>
            </a:endParaRPr>
          </a:p>
        </p:txBody>
      </p:sp>
      <p:sp>
        <p:nvSpPr>
          <p:cNvPr id="4" name="TextBox 3">
            <a:extLst>
              <a:ext uri="{FF2B5EF4-FFF2-40B4-BE49-F238E27FC236}">
                <a16:creationId xmlns:a16="http://schemas.microsoft.com/office/drawing/2014/main" id="{06A41A5A-2D48-6545-99F7-62C5A0760B92}"/>
              </a:ext>
            </a:extLst>
          </p:cNvPr>
          <p:cNvSpPr txBox="1"/>
          <p:nvPr/>
        </p:nvSpPr>
        <p:spPr>
          <a:xfrm>
            <a:off x="0" y="1026262"/>
            <a:ext cx="9143998" cy="2548390"/>
          </a:xfrm>
          <a:prstGeom prst="rect">
            <a:avLst/>
          </a:prstGeom>
          <a:noFill/>
        </p:spPr>
        <p:txBody>
          <a:bodyPr wrap="square">
            <a:spAutoFit/>
          </a:bodyPr>
          <a:lstStyle/>
          <a:p>
            <a:pPr algn="ctr">
              <a:lnSpc>
                <a:spcPct val="90000"/>
              </a:lnSpc>
              <a:spcBef>
                <a:spcPts val="10"/>
              </a:spcBef>
              <a:spcAft>
                <a:spcPts val="10"/>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2800" b="1" dirty="0">
                <a:latin typeface="Times New Roman" panose="02020603050405020304" pitchFamily="18" charset="0"/>
                <a:cs typeface="Times New Roman" panose="02020603050405020304" pitchFamily="18" charset="0"/>
              </a:rPr>
              <a:t>The Argentine Peso </a:t>
            </a:r>
          </a:p>
          <a:p>
            <a:pPr algn="ctr">
              <a:lnSpc>
                <a:spcPct val="90000"/>
              </a:lnSpc>
              <a:spcBef>
                <a:spcPts val="10"/>
              </a:spcBef>
              <a:spcAft>
                <a:spcPts val="10"/>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2800" dirty="0">
                <a:latin typeface="Times New Roman" panose="02020603050405020304" pitchFamily="18" charset="0"/>
                <a:cs typeface="Times New Roman" panose="02020603050405020304" pitchFamily="18" charset="0"/>
              </a:rPr>
              <a:t>The official exchange rate is:</a:t>
            </a:r>
          </a:p>
          <a:p>
            <a:pPr algn="ctr" fontAlgn="base">
              <a:lnSpc>
                <a:spcPct val="90000"/>
              </a:lnSpc>
            </a:pPr>
            <a:r>
              <a:rPr lang="en-US" sz="2800" dirty="0">
                <a:latin typeface="Times New Roman" panose="02020603050405020304" pitchFamily="18" charset="0"/>
                <a:cs typeface="Times New Roman" panose="02020603050405020304" pitchFamily="18" charset="0"/>
              </a:rPr>
              <a:t>$1.00 US = 1,400 Argentine Pesos (ARS$)</a:t>
            </a:r>
          </a:p>
          <a:p>
            <a:pPr algn="ctr"/>
            <a:r>
              <a:rPr lang="en-US" sz="2800" dirty="0">
                <a:latin typeface="Times New Roman" panose="02020603050405020304" pitchFamily="18" charset="0"/>
                <a:cs typeface="Times New Roman" panose="02020603050405020304" pitchFamily="18" charset="0"/>
              </a:rPr>
              <a:t>100 Argentine Peso = 0.07 US Dollar</a:t>
            </a:r>
          </a:p>
          <a:p>
            <a:pPr algn="ctr"/>
            <a:r>
              <a:rPr lang="en-US" sz="2800" dirty="0">
                <a:latin typeface="Times New Roman" panose="02020603050405020304" pitchFamily="18" charset="0"/>
                <a:cs typeface="Times New Roman" panose="02020603050405020304" pitchFamily="18" charset="0"/>
              </a:rPr>
              <a:t>As of 2025, the rate hovers around 1,400 ARS to 1 USD,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but it changes daily.</a:t>
            </a:r>
          </a:p>
        </p:txBody>
      </p:sp>
      <p:sp>
        <p:nvSpPr>
          <p:cNvPr id="6" name="TextBox 5">
            <a:extLst>
              <a:ext uri="{FF2B5EF4-FFF2-40B4-BE49-F238E27FC236}">
                <a16:creationId xmlns:a16="http://schemas.microsoft.com/office/drawing/2014/main" id="{5DCFFFC5-5621-CD47-8324-24C05AC8A0AE}"/>
              </a:ext>
            </a:extLst>
          </p:cNvPr>
          <p:cNvSpPr txBox="1"/>
          <p:nvPr/>
        </p:nvSpPr>
        <p:spPr>
          <a:xfrm>
            <a:off x="105507" y="280060"/>
            <a:ext cx="9038492" cy="701731"/>
          </a:xfrm>
          <a:prstGeom prst="rect">
            <a:avLst/>
          </a:prstGeom>
          <a:noFill/>
        </p:spPr>
        <p:txBody>
          <a:bodyPr wrap="square">
            <a:spAutoFit/>
          </a:bodyPr>
          <a:lstStyle/>
          <a:p>
            <a:pPr algn="ctr">
              <a:lnSpc>
                <a:spcPct val="90000"/>
              </a:lnSpc>
              <a:spcBef>
                <a:spcPct val="0"/>
              </a:spcBef>
              <a:spcAft>
                <a:spcPts val="544"/>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4400" b="1" dirty="0">
                <a:latin typeface="Times New Roman" panose="02020603050405020304" pitchFamily="18" charset="0"/>
                <a:ea typeface="+mj-ea"/>
                <a:cs typeface="Times New Roman" panose="02020603050405020304" pitchFamily="18" charset="0"/>
              </a:rPr>
              <a:t>Money</a:t>
            </a:r>
          </a:p>
        </p:txBody>
      </p:sp>
      <p:pic>
        <p:nvPicPr>
          <p:cNvPr id="3" name="Picture 2">
            <a:extLst>
              <a:ext uri="{FF2B5EF4-FFF2-40B4-BE49-F238E27FC236}">
                <a16:creationId xmlns:a16="http://schemas.microsoft.com/office/drawing/2014/main" id="{55911284-B4B9-9B01-AD5B-30AA96F98C8C}"/>
              </a:ext>
            </a:extLst>
          </p:cNvPr>
          <p:cNvPicPr>
            <a:picLocks noChangeAspect="1"/>
          </p:cNvPicPr>
          <p:nvPr/>
        </p:nvPicPr>
        <p:blipFill>
          <a:blip r:embed="rId3"/>
          <a:srcRect b="9149"/>
          <a:stretch>
            <a:fillRect/>
          </a:stretch>
        </p:blipFill>
        <p:spPr>
          <a:xfrm>
            <a:off x="2262554" y="3553994"/>
            <a:ext cx="5029200" cy="3304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 calcmode="lin" valueType="num">
                                      <p:cBhvr additive="base">
                                        <p:cTn id="16"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3" end="3"/>
                                            </p:txEl>
                                          </p:spTgt>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3692"/>
          </a:xfrm>
        </p:spPr>
        <p:txBody>
          <a:bodyPr>
            <a:normAutofit/>
          </a:bodyPr>
          <a:lstStyle/>
          <a:p>
            <a:r>
              <a:rPr lang="en-US" b="1" dirty="0">
                <a:latin typeface="Times New Roman" panose="02020603050405020304" pitchFamily="18" charset="0"/>
                <a:cs typeface="Times New Roman" panose="02020603050405020304" pitchFamily="18" charset="0"/>
              </a:rPr>
              <a:t>About Puerto Madryn </a:t>
            </a:r>
          </a:p>
        </p:txBody>
      </p:sp>
      <p:sp>
        <p:nvSpPr>
          <p:cNvPr id="3" name="Content Placeholder 2"/>
          <p:cNvSpPr>
            <a:spLocks noGrp="1"/>
          </p:cNvSpPr>
          <p:nvPr>
            <p:ph idx="1"/>
          </p:nvPr>
        </p:nvSpPr>
        <p:spPr>
          <a:xfrm>
            <a:off x="457200" y="1113692"/>
            <a:ext cx="8229600" cy="5685693"/>
          </a:xfrm>
        </p:spPr>
        <p:txBody>
          <a:bodyPr>
            <a:normAutofit/>
          </a:bodyPr>
          <a:lstStyle/>
          <a:p>
            <a:r>
              <a:rPr lang="en-US" sz="2400" dirty="0">
                <a:latin typeface="Times New Roman" panose="02020603050405020304" pitchFamily="18" charset="0"/>
                <a:ea typeface="Tahoma" panose="020B0604030504040204" pitchFamily="34" charset="0"/>
                <a:cs typeface="Times New Roman" panose="02020603050405020304" pitchFamily="18" charset="0"/>
              </a:rPr>
              <a:t>Puerto Madryn lies on the shores of the Golfo Nuevo in northern Patagonia. It’s considered one of the best places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in the world for marine wildlife encounters. </a:t>
            </a:r>
          </a:p>
          <a:p>
            <a:r>
              <a:rPr lang="en-US" sz="2400" dirty="0">
                <a:latin typeface="Times New Roman" panose="02020603050405020304" pitchFamily="18" charset="0"/>
                <a:ea typeface="Tahoma" panose="020B0604030504040204" pitchFamily="34" charset="0"/>
                <a:cs typeface="Times New Roman" panose="02020603050405020304" pitchFamily="18" charset="0"/>
              </a:rPr>
              <a:t>Every summer, southern right whales gather in the calm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gulf waters, often visible right from the shoreline. </a:t>
            </a:r>
          </a:p>
          <a:p>
            <a:r>
              <a:rPr lang="en-US" sz="2400" dirty="0">
                <a:latin typeface="Times New Roman" panose="02020603050405020304" pitchFamily="18" charset="0"/>
                <a:ea typeface="Tahoma" panose="020B0604030504040204" pitchFamily="34" charset="0"/>
                <a:cs typeface="Times New Roman" panose="02020603050405020304" pitchFamily="18" charset="0"/>
              </a:rPr>
              <a:t>Nearby </a:t>
            </a:r>
            <a:r>
              <a:rPr lang="en-US" sz="2400" dirty="0" err="1">
                <a:latin typeface="Times New Roman" panose="02020603050405020304" pitchFamily="18" charset="0"/>
                <a:ea typeface="Tahoma" panose="020B0604030504040204" pitchFamily="34" charset="0"/>
                <a:cs typeface="Times New Roman" panose="02020603050405020304" pitchFamily="18" charset="0"/>
              </a:rPr>
              <a:t>Península</a:t>
            </a:r>
            <a:r>
              <a:rPr lang="en-US" sz="2400" dirty="0">
                <a:latin typeface="Times New Roman" panose="02020603050405020304" pitchFamily="18" charset="0"/>
                <a:ea typeface="Tahoma" panose="020B0604030504040204" pitchFamily="34" charset="0"/>
                <a:cs typeface="Times New Roman" panose="02020603050405020304" pitchFamily="18" charset="0"/>
              </a:rPr>
              <a:t> Valdés, a UNESCO World Heritage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Site, shelters sea lions, elephant seals, penguins, and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orcas that occasionally beach themselves to hunt. </a:t>
            </a:r>
          </a:p>
          <a:p>
            <a:r>
              <a:rPr lang="en-US" sz="2400" dirty="0">
                <a:latin typeface="Times New Roman" panose="02020603050405020304" pitchFamily="18" charset="0"/>
                <a:ea typeface="Tahoma" panose="020B0604030504040204" pitchFamily="34" charset="0"/>
                <a:cs typeface="Times New Roman" panose="02020603050405020304" pitchFamily="18" charset="0"/>
              </a:rPr>
              <a:t>The city’s relaxed waterfront, marine museums, and easy access to nature reserves make it a gateway to Patagonia’s rich coastal ecosystem. </a:t>
            </a:r>
          </a:p>
          <a:p>
            <a:r>
              <a:rPr lang="en-US" sz="2400" dirty="0">
                <a:latin typeface="Times New Roman" panose="02020603050405020304" pitchFamily="18" charset="0"/>
                <a:ea typeface="Tahoma" panose="020B0604030504040204" pitchFamily="34" charset="0"/>
                <a:cs typeface="Times New Roman" panose="02020603050405020304" pitchFamily="18" charset="0"/>
              </a:rPr>
              <a:t>Whether you’re watching whales from a cliffside or visiting a penguin colony, Puerto Madryn offers a rare blend of culture, history, and untamed beauty. </a:t>
            </a:r>
          </a:p>
        </p:txBody>
      </p:sp>
      <p:pic>
        <p:nvPicPr>
          <p:cNvPr id="5" name="Picture 4">
            <a:extLst>
              <a:ext uri="{FF2B5EF4-FFF2-40B4-BE49-F238E27FC236}">
                <a16:creationId xmlns:a16="http://schemas.microsoft.com/office/drawing/2014/main" id="{81238CC0-B776-DF58-4985-DCBF05660776}"/>
              </a:ext>
            </a:extLst>
          </p:cNvPr>
          <p:cNvPicPr>
            <a:picLocks noChangeAspect="1"/>
          </p:cNvPicPr>
          <p:nvPr/>
        </p:nvPicPr>
        <p:blipFill>
          <a:blip r:embed="rId2"/>
          <a:srcRect l="45460" r="35510"/>
          <a:stretch>
            <a:fillRect/>
          </a:stretch>
        </p:blipFill>
        <p:spPr>
          <a:xfrm>
            <a:off x="7866185" y="1113692"/>
            <a:ext cx="1277815" cy="3133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497F60-3F6C-2665-B1C1-9AF0B9BB224C}"/>
              </a:ext>
            </a:extLst>
          </p:cNvPr>
          <p:cNvPicPr>
            <a:picLocks noChangeAspect="1"/>
          </p:cNvPicPr>
          <p:nvPr/>
        </p:nvPicPr>
        <p:blipFill>
          <a:blip r:embed="rId2"/>
          <a:srcRect l="16192" r="9439"/>
          <a:stretch>
            <a:fillRect/>
          </a:stretch>
        </p:blipFill>
        <p:spPr>
          <a:xfrm>
            <a:off x="0" y="0"/>
            <a:ext cx="9144000" cy="6435969"/>
          </a:xfrm>
          <a:prstGeom prst="rect">
            <a:avLst/>
          </a:prstGeom>
        </p:spPr>
      </p:pic>
      <p:sp>
        <p:nvSpPr>
          <p:cNvPr id="7" name="TextBox 6">
            <a:extLst>
              <a:ext uri="{FF2B5EF4-FFF2-40B4-BE49-F238E27FC236}">
                <a16:creationId xmlns:a16="http://schemas.microsoft.com/office/drawing/2014/main" id="{04B25666-1206-68B6-BAA3-68C13EC91AF7}"/>
              </a:ext>
            </a:extLst>
          </p:cNvPr>
          <p:cNvSpPr txBox="1"/>
          <p:nvPr/>
        </p:nvSpPr>
        <p:spPr>
          <a:xfrm>
            <a:off x="4149969" y="4756611"/>
            <a:ext cx="457200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Puerto Madryn </a:t>
            </a:r>
            <a:endParaRPr lang="en-US" dirty="0"/>
          </a:p>
        </p:txBody>
      </p:sp>
    </p:spTree>
    <p:extLst>
      <p:ext uri="{BB962C8B-B14F-4D97-AF65-F5344CB8AC3E}">
        <p14:creationId xmlns:p14="http://schemas.microsoft.com/office/powerpoint/2010/main" val="202302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2DBE-1CD1-660B-90C2-E701D745EEAF}"/>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EF99B768-60A2-F6AC-B14D-A6C34DD23EF0}"/>
              </a:ext>
            </a:extLst>
          </p:cNvPr>
          <p:cNvSpPr txBox="1"/>
          <p:nvPr/>
        </p:nvSpPr>
        <p:spPr>
          <a:xfrm>
            <a:off x="5732585" y="2722656"/>
            <a:ext cx="1336431" cy="369332"/>
          </a:xfrm>
          <a:prstGeom prst="rect">
            <a:avLst/>
          </a:prstGeom>
          <a:noFill/>
        </p:spPr>
        <p:txBody>
          <a:bodyPr wrap="square">
            <a:spAutoFit/>
          </a:bodyPr>
          <a:lstStyle/>
          <a:p>
            <a:r>
              <a:rPr lang="en-US" altLang="en-US" sz="1800" dirty="0">
                <a:solidFill>
                  <a:schemeClr val="bg1"/>
                </a:solidFill>
                <a:latin typeface="Times New Roman" panose="02020603050405020304" pitchFamily="18" charset="0"/>
                <a:cs typeface="Times New Roman" panose="02020603050405020304" pitchFamily="18" charset="0"/>
              </a:rPr>
              <a:t>Cruise Port</a:t>
            </a:r>
            <a:endParaRPr lang="en-US" dirty="0">
              <a:solidFill>
                <a:schemeClr val="bg1"/>
              </a:solidFill>
            </a:endParaRPr>
          </a:p>
        </p:txBody>
      </p:sp>
      <p:sp>
        <p:nvSpPr>
          <p:cNvPr id="9" name="TextBox 8">
            <a:extLst>
              <a:ext uri="{FF2B5EF4-FFF2-40B4-BE49-F238E27FC236}">
                <a16:creationId xmlns:a16="http://schemas.microsoft.com/office/drawing/2014/main" id="{583CA7A0-F515-16F4-BFDC-80A3B6861424}"/>
              </a:ext>
            </a:extLst>
          </p:cNvPr>
          <p:cNvSpPr txBox="1"/>
          <p:nvPr/>
        </p:nvSpPr>
        <p:spPr>
          <a:xfrm>
            <a:off x="5169877" y="274638"/>
            <a:ext cx="4572000" cy="707886"/>
          </a:xfrm>
          <a:prstGeom prst="rect">
            <a:avLst/>
          </a:prstGeom>
          <a:noFill/>
        </p:spPr>
        <p:txBody>
          <a:bodyPr wrap="square">
            <a:spAutoFit/>
          </a:bodyPr>
          <a:lstStyle/>
          <a:p>
            <a:r>
              <a:rPr lang="en-US" sz="4000" dirty="0">
                <a:solidFill>
                  <a:schemeClr val="bg1"/>
                </a:solidFill>
                <a:latin typeface="Times New Roman" panose="02020603050405020304" pitchFamily="18" charset="0"/>
                <a:cs typeface="Times New Roman" panose="02020603050405020304" pitchFamily="18" charset="0"/>
              </a:rPr>
              <a:t>Puerto Madryn </a:t>
            </a:r>
            <a:endParaRPr lang="en-US" sz="4000" dirty="0">
              <a:solidFill>
                <a:schemeClr val="bg1"/>
              </a:solidFill>
            </a:endParaRPr>
          </a:p>
        </p:txBody>
      </p:sp>
      <p:pic>
        <p:nvPicPr>
          <p:cNvPr id="5" name="Content Placeholder 4">
            <a:extLst>
              <a:ext uri="{FF2B5EF4-FFF2-40B4-BE49-F238E27FC236}">
                <a16:creationId xmlns:a16="http://schemas.microsoft.com/office/drawing/2014/main" id="{C907C685-1F69-72FB-1D0E-6DC5703D9AFD}"/>
              </a:ext>
            </a:extLst>
          </p:cNvPr>
          <p:cNvPicPr>
            <a:picLocks noGrp="1" noChangeAspect="1"/>
          </p:cNvPicPr>
          <p:nvPr>
            <p:ph idx="1"/>
          </p:nvPr>
        </p:nvPicPr>
        <p:blipFill>
          <a:blip r:embed="rId3"/>
          <a:srcRect l="31585" t="2584" r="7309"/>
          <a:stretch>
            <a:fillRect/>
          </a:stretch>
        </p:blipFill>
        <p:spPr>
          <a:xfrm>
            <a:off x="0" y="0"/>
            <a:ext cx="9132276" cy="6858000"/>
          </a:xfrm>
        </p:spPr>
      </p:pic>
      <p:sp>
        <p:nvSpPr>
          <p:cNvPr id="8" name="TextBox 7">
            <a:extLst>
              <a:ext uri="{FF2B5EF4-FFF2-40B4-BE49-F238E27FC236}">
                <a16:creationId xmlns:a16="http://schemas.microsoft.com/office/drawing/2014/main" id="{C8C31C20-C8D4-6BF9-8B26-912922D571DE}"/>
              </a:ext>
            </a:extLst>
          </p:cNvPr>
          <p:cNvSpPr txBox="1"/>
          <p:nvPr/>
        </p:nvSpPr>
        <p:spPr>
          <a:xfrm>
            <a:off x="4812324" y="2055984"/>
            <a:ext cx="4870938" cy="338554"/>
          </a:xfrm>
          <a:prstGeom prst="rect">
            <a:avLst/>
          </a:prstGeom>
          <a:noFill/>
        </p:spPr>
        <p:txBody>
          <a:bodyPr wrap="square">
            <a:spAutoFit/>
          </a:bodyPr>
          <a:lstStyle/>
          <a:p>
            <a:pPr>
              <a:buNone/>
            </a:pPr>
            <a:r>
              <a:rPr lang="en-US" sz="1600" b="1" dirty="0">
                <a:latin typeface="Times New Roman" panose="02020603050405020304" pitchFamily="18" charset="0"/>
                <a:cs typeface="Times New Roman" panose="02020603050405020304" pitchFamily="18" charset="0"/>
              </a:rPr>
              <a:t>cruise ship pier</a:t>
            </a:r>
          </a:p>
        </p:txBody>
      </p:sp>
    </p:spTree>
    <p:extLst>
      <p:ext uri="{BB962C8B-B14F-4D97-AF65-F5344CB8AC3E}">
        <p14:creationId xmlns:p14="http://schemas.microsoft.com/office/powerpoint/2010/main" val="44830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7"/>
            <a:ext cx="8229600" cy="1143000"/>
          </a:xfrm>
        </p:spPr>
        <p:txBody>
          <a:bodyPr/>
          <a:lstStyle/>
          <a:p>
            <a:r>
              <a:rPr b="1" dirty="0">
                <a:latin typeface="Times New Roman" panose="02020603050405020304" pitchFamily="18" charset="0"/>
                <a:cs typeface="Times New Roman" panose="02020603050405020304" pitchFamily="18" charset="0"/>
              </a:rPr>
              <a:t>A Brief History</a:t>
            </a:r>
          </a:p>
        </p:txBody>
      </p:sp>
      <p:sp>
        <p:nvSpPr>
          <p:cNvPr id="3" name="Content Placeholder 2"/>
          <p:cNvSpPr>
            <a:spLocks noGrp="1"/>
          </p:cNvSpPr>
          <p:nvPr>
            <p:ph idx="1"/>
          </p:nvPr>
        </p:nvSpPr>
        <p:spPr>
          <a:xfrm>
            <a:off x="363415" y="1148007"/>
            <a:ext cx="8639907" cy="5709993"/>
          </a:xfrm>
        </p:spPr>
        <p:txBody>
          <a:bodyPr>
            <a:normAutofit/>
          </a:bodyPr>
          <a:lstStyle/>
          <a:p>
            <a:r>
              <a:rPr lang="en-US" sz="2400" dirty="0">
                <a:latin typeface="Times New Roman" panose="02020603050405020304" pitchFamily="18" charset="0"/>
                <a:cs typeface="Times New Roman" panose="02020603050405020304" pitchFamily="18" charset="0"/>
              </a:rPr>
              <a:t>Puerto Madryn was founded in 1865 by Welsh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immigrants who arrived aboard the ship </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Mimosa</a:t>
            </a:r>
            <a:r>
              <a:rPr lang="en-US" sz="2400" dirty="0">
                <a:latin typeface="Times New Roman" panose="02020603050405020304" pitchFamily="18" charset="0"/>
                <a:cs typeface="Times New Roman" panose="02020603050405020304" pitchFamily="18" charset="0"/>
              </a:rPr>
              <a:t>, seeking a new life in Patagonia. </a:t>
            </a:r>
          </a:p>
          <a:p>
            <a:r>
              <a:rPr lang="en-US" sz="2400" dirty="0">
                <a:latin typeface="Times New Roman" panose="02020603050405020304" pitchFamily="18" charset="0"/>
                <a:cs typeface="Times New Roman" panose="02020603050405020304" pitchFamily="18" charset="0"/>
              </a:rPr>
              <a:t>The settlement, named after Love Jones-Parry,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Baron of Madryn, their leader from Wales. </a:t>
            </a:r>
          </a:p>
          <a:p>
            <a:r>
              <a:rPr lang="en-US" sz="2400" dirty="0">
                <a:latin typeface="Times New Roman" panose="02020603050405020304" pitchFamily="18" charset="0"/>
                <a:cs typeface="Times New Roman" panose="02020603050405020304" pitchFamily="18" charset="0"/>
              </a:rPr>
              <a:t>The settlers built irrigation canals and farms, transforming the dry landscape into productive farmland. </a:t>
            </a:r>
          </a:p>
          <a:p>
            <a:r>
              <a:rPr lang="en-US" sz="2400" dirty="0">
                <a:latin typeface="Times New Roman" panose="02020603050405020304" pitchFamily="18" charset="0"/>
                <a:cs typeface="Times New Roman" panose="02020603050405020304" pitchFamily="18" charset="0"/>
              </a:rPr>
              <a:t>Their legacy lives on in nearby Welsh communities such as Gaiman, about an hour west of Puerto Madryn, where traditional tea houses, chapels, and cultural festivals celebrate their heritage. </a:t>
            </a:r>
          </a:p>
          <a:p>
            <a:r>
              <a:rPr lang="en-US" sz="2400" dirty="0">
                <a:latin typeface="Times New Roman" panose="02020603050405020304" pitchFamily="18" charset="0"/>
                <a:cs typeface="Times New Roman" panose="02020603050405020304" pitchFamily="18" charset="0"/>
              </a:rPr>
              <a:t>Together, these towns preserve a unique blend of Welsh and Patagonian traditions that still shape the region’s identity today. </a:t>
            </a:r>
          </a:p>
        </p:txBody>
      </p:sp>
      <p:pic>
        <p:nvPicPr>
          <p:cNvPr id="5" name="Picture 4">
            <a:extLst>
              <a:ext uri="{FF2B5EF4-FFF2-40B4-BE49-F238E27FC236}">
                <a16:creationId xmlns:a16="http://schemas.microsoft.com/office/drawing/2014/main" id="{0B7976C9-7F78-3AAC-0B3C-923C7C1D1BBF}"/>
              </a:ext>
            </a:extLst>
          </p:cNvPr>
          <p:cNvPicPr>
            <a:picLocks noChangeAspect="1"/>
          </p:cNvPicPr>
          <p:nvPr/>
        </p:nvPicPr>
        <p:blipFill>
          <a:blip r:embed="rId2"/>
          <a:srcRect l="20310" r="12950"/>
          <a:stretch>
            <a:fillRect/>
          </a:stretch>
        </p:blipFill>
        <p:spPr>
          <a:xfrm>
            <a:off x="6805245" y="885092"/>
            <a:ext cx="2356338"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1172</Words>
  <Application>Microsoft Office PowerPoint</Application>
  <PresentationFormat>On-screen Show (4:3)</PresentationFormat>
  <Paragraphs>112</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Puerto Madryn, Argentina Gateway to Patagonia’s Wildlife Presented by Marc Silver</vt:lpstr>
      <vt:lpstr>What I Will Cover</vt:lpstr>
      <vt:lpstr>My Port Philosophy</vt:lpstr>
      <vt:lpstr>PowerPoint Presentation</vt:lpstr>
      <vt:lpstr>PowerPoint Presentation</vt:lpstr>
      <vt:lpstr>About Puerto Madryn </vt:lpstr>
      <vt:lpstr>PowerPoint Presentation</vt:lpstr>
      <vt:lpstr>PowerPoint Presentation</vt:lpstr>
      <vt:lpstr>A Brief History</vt:lpstr>
      <vt:lpstr>Getting Around Puerto Madryn</vt:lpstr>
      <vt:lpstr>Wildlife Highlights</vt:lpstr>
      <vt:lpstr>Peninsula Valdés</vt:lpstr>
      <vt:lpstr>Punta Tombo Penguin Colony</vt:lpstr>
      <vt:lpstr>Day Trip Ideas</vt:lpstr>
      <vt:lpstr>Practical Tips</vt:lpstr>
      <vt:lpstr>Practical Tips</vt:lpstr>
      <vt:lpstr>Reflections</vt:lpstr>
      <vt:lpstr>Reflection &amp; Closing</vt:lpstr>
      <vt:lpstr>Q&amp;A</vt:lpstr>
      <vt:lpstr>Thanks For Coming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33</cp:revision>
  <dcterms:created xsi:type="dcterms:W3CDTF">2013-01-27T09:14:16Z</dcterms:created>
  <dcterms:modified xsi:type="dcterms:W3CDTF">2025-10-18T01:18:20Z</dcterms:modified>
  <cp:category/>
</cp:coreProperties>
</file>