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7_D4AEA188.xml" ContentType="application/vnd.ms-powerpoint.comments+xml"/>
  <Override PartName="/ppt/notesSlides/notesSlide11.xml" ContentType="application/vnd.openxmlformats-officedocument.presentationml.notesSlide+xml"/>
  <Override PartName="/ppt/comments/modernComment_132_2283E7A.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291" r:id="rId3"/>
    <p:sldId id="261" r:id="rId4"/>
    <p:sldId id="309" r:id="rId5"/>
    <p:sldId id="266" r:id="rId6"/>
    <p:sldId id="267" r:id="rId7"/>
    <p:sldId id="268" r:id="rId8"/>
    <p:sldId id="298" r:id="rId9"/>
    <p:sldId id="299" r:id="rId10"/>
    <p:sldId id="300" r:id="rId11"/>
    <p:sldId id="301" r:id="rId12"/>
    <p:sldId id="263" r:id="rId13"/>
    <p:sldId id="292" r:id="rId14"/>
    <p:sldId id="302" r:id="rId15"/>
    <p:sldId id="275" r:id="rId16"/>
    <p:sldId id="277" r:id="rId17"/>
    <p:sldId id="279" r:id="rId18"/>
    <p:sldId id="283" r:id="rId19"/>
    <p:sldId id="285" r:id="rId20"/>
    <p:sldId id="288" r:id="rId21"/>
    <p:sldId id="274" r:id="rId22"/>
    <p:sldId id="304" r:id="rId23"/>
    <p:sldId id="305" r:id="rId24"/>
    <p:sldId id="312" r:id="rId25"/>
    <p:sldId id="306" r:id="rId26"/>
    <p:sldId id="307" r:id="rId27"/>
    <p:sldId id="308" r:id="rId28"/>
    <p:sldId id="310" r:id="rId29"/>
    <p:sldId id="311" r:id="rId30"/>
    <p:sldId id="293" r:id="rId31"/>
    <p:sldId id="290"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4" autoAdjust="0"/>
    <p:restoredTop sz="94660"/>
  </p:normalViewPr>
  <p:slideViewPr>
    <p:cSldViewPr snapToGrid="0" showGuides="1">
      <p:cViewPr varScale="1">
        <p:scale>
          <a:sx n="82" d="100"/>
          <a:sy n="82" d="100"/>
        </p:scale>
        <p:origin x="12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modernComment_117_D4AEA188.xml><?xml version="1.0" encoding="utf-8"?>
<p188:cmLst xmlns:a="http://schemas.openxmlformats.org/drawingml/2006/main" xmlns:r="http://schemas.openxmlformats.org/officeDocument/2006/relationships" xmlns:p188="http://schemas.microsoft.com/office/powerpoint/2018/8/main">
  <p188:cm id="{D4ED8903-9508-4FB3-BAD0-36711E31FAC7}" authorId="{5A6809BF-033D-8017-B196-2FD9BEB1A563}" created="2024-07-14T18:49:01.162">
    <ac:txMkLst xmlns:ac="http://schemas.microsoft.com/office/drawing/2013/main/command">
      <pc:docMk xmlns:pc="http://schemas.microsoft.com/office/powerpoint/2013/main/command"/>
      <pc:sldMk xmlns:pc="http://schemas.microsoft.com/office/powerpoint/2013/main/command" cId="3568214408" sldId="279"/>
      <ac:spMk id="3" creationId="{8FD127F9-023B-8C16-DC0C-F9172DDEE08A}"/>
      <ac:txMk cp="218" len="15">
        <ac:context len="376" hash="3971097706"/>
      </ac:txMk>
    </ac:txMkLst>
    <p188:pos x="6318987" y="2558628"/>
    <p188:txBody>
      <a:bodyPr/>
      <a:lstStyle/>
      <a:p>
        <a:r>
          <a:rPr lang="en-US"/>
          <a:t>sulfur dioxide (SO2) </a:t>
        </a:r>
      </a:p>
    </p188:txBody>
  </p188:cm>
</p188:cmLst>
</file>

<file path=ppt/comments/modernComment_132_2283E7A.xml><?xml version="1.0" encoding="utf-8"?>
<p188:cmLst xmlns:a="http://schemas.openxmlformats.org/drawingml/2006/main" xmlns:r="http://schemas.openxmlformats.org/officeDocument/2006/relationships" xmlns:p188="http://schemas.microsoft.com/office/powerpoint/2018/8/main">
  <p188:cm id="{0C5E786C-2174-4D2D-BBA0-BF9AB76CA56F}" authorId="{5A6809BF-033D-8017-B196-2FD9BEB1A563}" created="2024-07-14T19:36:14.558">
    <ac:deMkLst xmlns:ac="http://schemas.microsoft.com/office/drawing/2013/main/command">
      <pc:docMk xmlns:pc="http://schemas.microsoft.com/office/powerpoint/2013/main/command"/>
      <pc:sldMk xmlns:pc="http://schemas.microsoft.com/office/powerpoint/2013/main/command" cId="36191866" sldId="306"/>
      <ac:spMk id="3" creationId="{DB390A14-D37F-A4A2-F736-1B2E1410C597}"/>
    </ac:deMkLst>
    <p188:txBody>
      <a:bodyPr/>
      <a:lstStyle/>
      <a:p>
        <a:r>
          <a:rPr lang="en-US"/>
          <a:t>Aspect: The direction vineyards face (north, south, east, west) affects sunlight exposure and temperature variations throughout the day. This can impact grape ripening and the development of flavors and aromas in the wines.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7/14/2024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3</a:t>
            </a:fld>
            <a:endParaRPr lang="en-US"/>
          </a:p>
        </p:txBody>
      </p:sp>
    </p:spTree>
    <p:extLst>
      <p:ext uri="{BB962C8B-B14F-4D97-AF65-F5344CB8AC3E}">
        <p14:creationId xmlns:p14="http://schemas.microsoft.com/office/powerpoint/2010/main" val="1569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16</a:t>
            </a:fld>
            <a:endParaRPr lang="en-US"/>
          </a:p>
        </p:txBody>
      </p:sp>
    </p:spTree>
    <p:extLst>
      <p:ext uri="{BB962C8B-B14F-4D97-AF65-F5344CB8AC3E}">
        <p14:creationId xmlns:p14="http://schemas.microsoft.com/office/powerpoint/2010/main" val="218307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18</a:t>
            </a:fld>
            <a:endParaRPr lang="en-US"/>
          </a:p>
        </p:txBody>
      </p:sp>
    </p:spTree>
    <p:extLst>
      <p:ext uri="{BB962C8B-B14F-4D97-AF65-F5344CB8AC3E}">
        <p14:creationId xmlns:p14="http://schemas.microsoft.com/office/powerpoint/2010/main" val="253327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26</a:t>
            </a:fld>
            <a:endParaRPr lang="en-US"/>
          </a:p>
        </p:txBody>
      </p:sp>
    </p:spTree>
    <p:extLst>
      <p:ext uri="{BB962C8B-B14F-4D97-AF65-F5344CB8AC3E}">
        <p14:creationId xmlns:p14="http://schemas.microsoft.com/office/powerpoint/2010/main" val="407152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27</a:t>
            </a:fld>
            <a:endParaRPr lang="en-US"/>
          </a:p>
        </p:txBody>
      </p:sp>
    </p:spTree>
    <p:extLst>
      <p:ext uri="{BB962C8B-B14F-4D97-AF65-F5344CB8AC3E}">
        <p14:creationId xmlns:p14="http://schemas.microsoft.com/office/powerpoint/2010/main" val="147690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28</a:t>
            </a:fld>
            <a:endParaRPr lang="en-US"/>
          </a:p>
        </p:txBody>
      </p:sp>
    </p:spTree>
    <p:extLst>
      <p:ext uri="{BB962C8B-B14F-4D97-AF65-F5344CB8AC3E}">
        <p14:creationId xmlns:p14="http://schemas.microsoft.com/office/powerpoint/2010/main" val="115468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31</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4</a:t>
            </a:fld>
            <a:endParaRPr lang="en-US"/>
          </a:p>
        </p:txBody>
      </p:sp>
    </p:spTree>
    <p:extLst>
      <p:ext uri="{BB962C8B-B14F-4D97-AF65-F5344CB8AC3E}">
        <p14:creationId xmlns:p14="http://schemas.microsoft.com/office/powerpoint/2010/main" val="51061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7</a:t>
            </a:fld>
            <a:endParaRPr lang="en-US"/>
          </a:p>
        </p:txBody>
      </p:sp>
    </p:spTree>
    <p:extLst>
      <p:ext uri="{BB962C8B-B14F-4D97-AF65-F5344CB8AC3E}">
        <p14:creationId xmlns:p14="http://schemas.microsoft.com/office/powerpoint/2010/main" val="325545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8</a:t>
            </a:fld>
            <a:endParaRPr lang="en-US"/>
          </a:p>
        </p:txBody>
      </p:sp>
    </p:spTree>
    <p:extLst>
      <p:ext uri="{BB962C8B-B14F-4D97-AF65-F5344CB8AC3E}">
        <p14:creationId xmlns:p14="http://schemas.microsoft.com/office/powerpoint/2010/main" val="105168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9</a:t>
            </a:fld>
            <a:endParaRPr lang="en-US"/>
          </a:p>
        </p:txBody>
      </p:sp>
    </p:spTree>
    <p:extLst>
      <p:ext uri="{BB962C8B-B14F-4D97-AF65-F5344CB8AC3E}">
        <p14:creationId xmlns:p14="http://schemas.microsoft.com/office/powerpoint/2010/main" val="218024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10</a:t>
            </a:fld>
            <a:endParaRPr lang="en-US"/>
          </a:p>
        </p:txBody>
      </p:sp>
    </p:spTree>
    <p:extLst>
      <p:ext uri="{BB962C8B-B14F-4D97-AF65-F5344CB8AC3E}">
        <p14:creationId xmlns:p14="http://schemas.microsoft.com/office/powerpoint/2010/main" val="37266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11</a:t>
            </a:fld>
            <a:endParaRPr lang="en-US"/>
          </a:p>
        </p:txBody>
      </p:sp>
    </p:spTree>
    <p:extLst>
      <p:ext uri="{BB962C8B-B14F-4D97-AF65-F5344CB8AC3E}">
        <p14:creationId xmlns:p14="http://schemas.microsoft.com/office/powerpoint/2010/main" val="165634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12</a:t>
            </a:fld>
            <a:endParaRPr lang="en-US"/>
          </a:p>
        </p:txBody>
      </p:sp>
    </p:spTree>
    <p:extLst>
      <p:ext uri="{BB962C8B-B14F-4D97-AF65-F5344CB8AC3E}">
        <p14:creationId xmlns:p14="http://schemas.microsoft.com/office/powerpoint/2010/main" val="107643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15</a:t>
            </a:fld>
            <a:endParaRPr lang="en-US"/>
          </a:p>
        </p:txBody>
      </p:sp>
    </p:spTree>
    <p:extLst>
      <p:ext uri="{BB962C8B-B14F-4D97-AF65-F5344CB8AC3E}">
        <p14:creationId xmlns:p14="http://schemas.microsoft.com/office/powerpoint/2010/main" val="162725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7/14/2024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2798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7/14/2024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0239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7/14/2024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9522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7/14/2024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709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7/14/2024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9758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7/14/2024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4790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7/14/2024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3292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7/14/2024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2018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7/14/2024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1518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7/14/2024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2782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7/14/2024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9723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7/14/2024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9529742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17_D4AEA18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microsoft.com/office/2018/10/relationships/comments" Target="../comments/modernComment_132_2283E7A.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039E37-CA2C-0860-F60F-98E5E4B0B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7568" r="102"/>
          <a:stretch/>
        </p:blipFill>
        <p:spPr bwMode="auto">
          <a:xfrm>
            <a:off x="-370703" y="0"/>
            <a:ext cx="1256270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B5AA13-B50D-1B6E-F531-0297F99DEB7F}"/>
              </a:ext>
            </a:extLst>
          </p:cNvPr>
          <p:cNvSpPr txBox="1"/>
          <p:nvPr/>
        </p:nvSpPr>
        <p:spPr>
          <a:xfrm>
            <a:off x="0" y="416457"/>
            <a:ext cx="12192000" cy="2970044"/>
          </a:xfrm>
          <a:prstGeom prst="rect">
            <a:avLst/>
          </a:prstGeom>
          <a:noFill/>
        </p:spPr>
        <p:txBody>
          <a:bodyPr wrap="square">
            <a:spAutoFit/>
          </a:bodyPr>
          <a:lstStyle/>
          <a:p>
            <a:pPr algn="ctr"/>
            <a:r>
              <a:rPr lang="en-US" sz="6000" b="1" kern="0" dirty="0">
                <a:solidFill>
                  <a:schemeClr val="bg1"/>
                </a:solidFill>
                <a:effectLst/>
                <a:latin typeface="Times New Roman" panose="02020603050405020304" pitchFamily="18" charset="0"/>
                <a:ea typeface="Times New Roman" panose="02020603050405020304" pitchFamily="18" charset="0"/>
              </a:rPr>
              <a:t>Wines of Portugal Pt II</a:t>
            </a:r>
            <a:br>
              <a:rPr lang="en-US" sz="1800" b="1" kern="0" dirty="0">
                <a:effectLst/>
                <a:latin typeface="Times New Roman" panose="02020603050405020304" pitchFamily="18" charset="0"/>
                <a:ea typeface="Times New Roman" panose="02020603050405020304" pitchFamily="18" charset="0"/>
              </a:rPr>
            </a:br>
            <a:r>
              <a:rPr lang="en-US" sz="2800" b="1" dirty="0">
                <a:solidFill>
                  <a:schemeClr val="bg1"/>
                </a:solidFill>
                <a:latin typeface="Aptos Display" panose="020B0004020202020204" pitchFamily="34" charset="0"/>
              </a:rPr>
              <a:t>Presented by</a:t>
            </a:r>
            <a:endParaRPr lang="en-US" sz="5500" b="1" dirty="0">
              <a:solidFill>
                <a:schemeClr val="bg1"/>
              </a:solidFill>
              <a:latin typeface="Aptos Display" panose="020B0004020202020204" pitchFamily="34" charset="0"/>
            </a:endParaRPr>
          </a:p>
          <a:p>
            <a:pPr algn="ctr"/>
            <a:r>
              <a:rPr lang="en-US" sz="4400" b="1" dirty="0">
                <a:solidFill>
                  <a:schemeClr val="bg1"/>
                </a:solidFill>
                <a:latin typeface="Aptos Display" panose="020B0004020202020204" pitchFamily="34" charset="0"/>
              </a:rPr>
              <a:t>Marc Silver</a:t>
            </a:r>
          </a:p>
          <a:p>
            <a:pPr algn="ctr"/>
            <a:endParaRPr lang="en-US" sz="5500"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12043714" cy="5550060"/>
          </a:xfrm>
        </p:spPr>
        <p:txBody>
          <a:bodyPr>
            <a:noAutofit/>
          </a:bodyPr>
          <a:lstStyle/>
          <a:p>
            <a:pPr lvl="0"/>
            <a:r>
              <a:rPr lang="en-US" sz="2400" b="1" dirty="0">
                <a:latin typeface="Times New Roman" panose="02020603050405020304" pitchFamily="18" charset="0"/>
                <a:cs typeface="Times New Roman" panose="02020603050405020304" pitchFamily="18" charset="0"/>
              </a:rPr>
              <a:t>Fortification</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The addition of grape spirit raises the alcohol content of the wine to approximately 19-20% ABV (alcohol by volume). </a:t>
            </a:r>
          </a:p>
          <a:p>
            <a:pPr lvl="1"/>
            <a:r>
              <a:rPr lang="en-US" dirty="0">
                <a:latin typeface="Times New Roman" panose="02020603050405020304" pitchFamily="18" charset="0"/>
                <a:cs typeface="Times New Roman" panose="02020603050405020304" pitchFamily="18" charset="0"/>
              </a:rPr>
              <a:t>This fortification process not only stops fermentation but also contributes to the unique character and flavor profile of Port wine.</a:t>
            </a:r>
          </a:p>
        </p:txBody>
      </p:sp>
      <p:pic>
        <p:nvPicPr>
          <p:cNvPr id="7" name="Picture 6" descr="A group of bottles with red and white crosses&#10;&#10;Description automatically generated">
            <a:extLst>
              <a:ext uri="{FF2B5EF4-FFF2-40B4-BE49-F238E27FC236}">
                <a16:creationId xmlns:a16="http://schemas.microsoft.com/office/drawing/2014/main" id="{33B913E5-2FEA-8CC0-8754-569B185C9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8583"/>
            <a:ext cx="12192000" cy="3009418"/>
          </a:xfrm>
          <a:prstGeom prst="rect">
            <a:avLst/>
          </a:prstGeom>
        </p:spPr>
      </p:pic>
    </p:spTree>
    <p:extLst>
      <p:ext uri="{BB962C8B-B14F-4D97-AF65-F5344CB8AC3E}">
        <p14:creationId xmlns:p14="http://schemas.microsoft.com/office/powerpoint/2010/main" val="22181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2000" cy="1551792"/>
          </a:xfrm>
        </p:spPr>
        <p:txBody>
          <a:bodyPr>
            <a:normAutofit/>
          </a:bodyPr>
          <a:lstStyle/>
          <a:p>
            <a:pPr marL="0" marR="0" algn="ct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3" y="1446837"/>
            <a:ext cx="6522147" cy="5550060"/>
          </a:xfrm>
        </p:spPr>
        <p:txBody>
          <a:bodyPr>
            <a:noAutofit/>
          </a:bodyPr>
          <a:lstStyle/>
          <a:p>
            <a:pPr lvl="0"/>
            <a:r>
              <a:rPr lang="en-US" sz="2400" b="1" dirty="0">
                <a:latin typeface="Times New Roman" panose="02020603050405020304" pitchFamily="18" charset="0"/>
                <a:cs typeface="Times New Roman" panose="02020603050405020304" pitchFamily="18" charset="0"/>
              </a:rPr>
              <a:t>Aging</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After fortification, Port wine is aged in oak barrels for varying lengths of time, depending on the style of Port being produced:</a:t>
            </a:r>
          </a:p>
          <a:p>
            <a:pPr lvl="2"/>
            <a:r>
              <a:rPr lang="en-US" sz="2400" b="1" dirty="0">
                <a:latin typeface="Times New Roman" panose="02020603050405020304" pitchFamily="18" charset="0"/>
                <a:cs typeface="Times New Roman" panose="02020603050405020304" pitchFamily="18" charset="0"/>
              </a:rPr>
              <a:t>Ruby Ports</a:t>
            </a:r>
            <a:r>
              <a:rPr lang="en-US" sz="2400" dirty="0">
                <a:latin typeface="Times New Roman" panose="02020603050405020304" pitchFamily="18" charset="0"/>
                <a:cs typeface="Times New Roman" panose="02020603050405020304" pitchFamily="18" charset="0"/>
              </a:rPr>
              <a:t>: Generally aged for a shorter period in large oak vats to preserve their fruity flavors and vibrant color.</a:t>
            </a:r>
          </a:p>
          <a:p>
            <a:pPr lvl="2"/>
            <a:r>
              <a:rPr lang="en-US" sz="2400" b="1" dirty="0">
                <a:latin typeface="Times New Roman" panose="02020603050405020304" pitchFamily="18" charset="0"/>
                <a:cs typeface="Times New Roman" panose="02020603050405020304" pitchFamily="18" charset="0"/>
              </a:rPr>
              <a:t>Tawny Ports</a:t>
            </a:r>
            <a:r>
              <a:rPr lang="en-US" sz="2400" dirty="0">
                <a:latin typeface="Times New Roman" panose="02020603050405020304" pitchFamily="18" charset="0"/>
                <a:cs typeface="Times New Roman" panose="02020603050405020304" pitchFamily="18" charset="0"/>
              </a:rPr>
              <a:t>: Aged for longer periods in smaller oak barrels, allowing them to develop nutty, caramelized flavors and a tawny color.</a:t>
            </a:r>
          </a:p>
          <a:p>
            <a:pPr lvl="2"/>
            <a:r>
              <a:rPr lang="en-US" sz="2400" b="1" dirty="0">
                <a:latin typeface="Times New Roman" panose="02020603050405020304" pitchFamily="18" charset="0"/>
                <a:cs typeface="Times New Roman" panose="02020603050405020304" pitchFamily="18" charset="0"/>
              </a:rPr>
              <a:t>Vintage Ports</a:t>
            </a:r>
            <a:r>
              <a:rPr lang="en-US" sz="2400" dirty="0">
                <a:latin typeface="Times New Roman" panose="02020603050405020304" pitchFamily="18" charset="0"/>
                <a:cs typeface="Times New Roman" panose="02020603050405020304" pitchFamily="18" charset="0"/>
              </a:rPr>
              <a:t>: Considered the highest quality, they are aged in bottle for a minimum of two years and typically improve with decades of aging.</a:t>
            </a:r>
          </a:p>
        </p:txBody>
      </p:sp>
      <p:pic>
        <p:nvPicPr>
          <p:cNvPr id="5" name="Picture 4" descr="A close-up of a wine cellar&#10;&#10;Description automatically generated">
            <a:extLst>
              <a:ext uri="{FF2B5EF4-FFF2-40B4-BE49-F238E27FC236}">
                <a16:creationId xmlns:a16="http://schemas.microsoft.com/office/drawing/2014/main" id="{E58CE285-BC1D-41D4-C042-6D31AC273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046" y="1607764"/>
            <a:ext cx="5585954" cy="4101374"/>
          </a:xfrm>
          <a:prstGeom prst="rect">
            <a:avLst/>
          </a:prstGeom>
        </p:spPr>
      </p:pic>
    </p:spTree>
    <p:extLst>
      <p:ext uri="{BB962C8B-B14F-4D97-AF65-F5344CB8AC3E}">
        <p14:creationId xmlns:p14="http://schemas.microsoft.com/office/powerpoint/2010/main" val="34055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6116569" y="365125"/>
            <a:ext cx="6072383" cy="1807305"/>
          </a:xfrm>
        </p:spPr>
        <p:txBody>
          <a:bodyPr vert="horz" lIns="91440" tIns="45720" rIns="91440" bIns="45720" rtlCol="0" anchor="ctr">
            <a:noAutofit/>
          </a:bodyPr>
          <a:lstStyle/>
          <a:p>
            <a:pPr marL="0" marR="0" algn="ctr">
              <a:spcAft>
                <a:spcPts val="800"/>
              </a:spcAft>
            </a:pPr>
            <a:r>
              <a:rPr lang="en-US" b="1" dirty="0">
                <a:effectLst/>
                <a:latin typeface="Times New Roman" panose="02020603050405020304" pitchFamily="18" charset="0"/>
                <a:cs typeface="Times New Roman" panose="02020603050405020304" pitchFamily="18" charset="0"/>
              </a:rPr>
              <a:t>Production Technique of Port Wine </a:t>
            </a:r>
            <a:r>
              <a:rPr lang="en-US" sz="2800" b="1" dirty="0">
                <a:effectLst/>
                <a:latin typeface="Times New Roman" panose="02020603050405020304" pitchFamily="18" charset="0"/>
                <a:cs typeface="Times New Roman" panose="02020603050405020304" pitchFamily="18" charset="0"/>
              </a:rPr>
              <a:t>Cont.</a:t>
            </a:r>
          </a:p>
        </p:txBody>
      </p:sp>
      <p:pic>
        <p:nvPicPr>
          <p:cNvPr id="4" name="Picture 3" descr="A person pouring wine into glasses&#10;&#10;Description automatically generated">
            <a:extLst>
              <a:ext uri="{FF2B5EF4-FFF2-40B4-BE49-F238E27FC236}">
                <a16:creationId xmlns:a16="http://schemas.microsoft.com/office/drawing/2014/main" id="{7AD2FC5F-9F39-59D0-98BD-7F73E2A3A9F8}"/>
              </a:ext>
            </a:extLst>
          </p:cNvPr>
          <p:cNvPicPr>
            <a:picLocks noChangeAspect="1"/>
          </p:cNvPicPr>
          <p:nvPr/>
        </p:nvPicPr>
        <p:blipFill rotWithShape="1">
          <a:blip r:embed="rId3">
            <a:extLst>
              <a:ext uri="{28A0092B-C50C-407E-A947-70E740481C1C}">
                <a14:useLocalDpi xmlns:a14="http://schemas.microsoft.com/office/drawing/2010/main" val="0"/>
              </a:ext>
            </a:extLst>
          </a:blip>
          <a:srcRect l="23129" r="1064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TextBox 8">
            <a:extLst>
              <a:ext uri="{FF2B5EF4-FFF2-40B4-BE49-F238E27FC236}">
                <a16:creationId xmlns:a16="http://schemas.microsoft.com/office/drawing/2014/main" id="{B0B4BE07-5E91-3A14-2156-CCEACAD34646}"/>
              </a:ext>
            </a:extLst>
          </p:cNvPr>
          <p:cNvSpPr txBox="1"/>
          <p:nvPr/>
        </p:nvSpPr>
        <p:spPr>
          <a:xfrm>
            <a:off x="6513788" y="2333297"/>
            <a:ext cx="4840010" cy="3843666"/>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Blending</a:t>
            </a:r>
            <a:r>
              <a:rPr lang="en-US" sz="2400" dirty="0">
                <a:latin typeface="Times New Roman" panose="02020603050405020304" pitchFamily="18" charset="0"/>
                <a:cs typeface="Times New Roman" panose="02020603050405020304" pitchFamily="18" charset="0"/>
              </a:rPr>
              <a:t>:</a:t>
            </a:r>
          </a:p>
          <a:p>
            <a:pPr lvl="1" indent="-228600" defTabSz="9144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Port wine is often blended to achieve consistency and balance across different batches and vintages. </a:t>
            </a:r>
          </a:p>
          <a:p>
            <a:pPr lvl="1" indent="-228600" defTabSz="9144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Master blenders (or "</a:t>
            </a:r>
            <a:r>
              <a:rPr lang="en-US" sz="2400" dirty="0" err="1">
                <a:latin typeface="Times New Roman" panose="02020603050405020304" pitchFamily="18" charset="0"/>
                <a:cs typeface="Times New Roman" panose="02020603050405020304" pitchFamily="18" charset="0"/>
              </a:rPr>
              <a:t>mestres</a:t>
            </a:r>
            <a:r>
              <a:rPr lang="en-US" sz="2400" dirty="0">
                <a:latin typeface="Times New Roman" panose="02020603050405020304" pitchFamily="18" charset="0"/>
                <a:cs typeface="Times New Roman" panose="02020603050405020304" pitchFamily="18" charset="0"/>
              </a:rPr>
              <a:t>") have the expertise to combine wines from different vineyards, varieties, and ages to create harmonious blends.</a:t>
            </a:r>
          </a:p>
        </p:txBody>
      </p:sp>
    </p:spTree>
    <p:extLst>
      <p:ext uri="{BB962C8B-B14F-4D97-AF65-F5344CB8AC3E}">
        <p14:creationId xmlns:p14="http://schemas.microsoft.com/office/powerpoint/2010/main" val="1713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AC29-A201-E025-3B2C-59853197F09B}"/>
              </a:ext>
            </a:extLst>
          </p:cNvPr>
          <p:cNvSpPr>
            <a:spLocks noGrp="1"/>
          </p:cNvSpPr>
          <p:nvPr>
            <p:ph type="title"/>
          </p:nvPr>
        </p:nvSpPr>
        <p:spPr>
          <a:xfrm>
            <a:off x="11480" y="0"/>
            <a:ext cx="6226167" cy="1929545"/>
          </a:xfrm>
        </p:spPr>
        <p:txBody>
          <a:bodyPr>
            <a:normAutofit/>
          </a:bodyPr>
          <a:lstStyle/>
          <a:p>
            <a:pPr algn="ct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dirty="0"/>
          </a:p>
        </p:txBody>
      </p:sp>
      <p:sp>
        <p:nvSpPr>
          <p:cNvPr id="4" name="Content Placeholder 3">
            <a:extLst>
              <a:ext uri="{FF2B5EF4-FFF2-40B4-BE49-F238E27FC236}">
                <a16:creationId xmlns:a16="http://schemas.microsoft.com/office/drawing/2014/main" id="{95CD4690-1628-DD46-814F-A5698938052E}"/>
              </a:ext>
            </a:extLst>
          </p:cNvPr>
          <p:cNvSpPr>
            <a:spLocks noGrp="1"/>
          </p:cNvSpPr>
          <p:nvPr>
            <p:ph idx="1"/>
          </p:nvPr>
        </p:nvSpPr>
        <p:spPr>
          <a:xfrm>
            <a:off x="838200" y="2333297"/>
            <a:ext cx="4941277" cy="3843666"/>
          </a:xfrm>
        </p:spPr>
        <p:txBody>
          <a:bodyPr>
            <a:normAutofit/>
          </a:bodyPr>
          <a:lstStyle/>
          <a:p>
            <a:pPr lvl="0"/>
            <a:r>
              <a:rPr lang="en-US" sz="2400" b="1" dirty="0">
                <a:latin typeface="Times New Roman" panose="02020603050405020304" pitchFamily="18" charset="0"/>
                <a:cs typeface="Times New Roman" panose="02020603050405020304" pitchFamily="18" charset="0"/>
              </a:rPr>
              <a:t>Bottling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Port wine is bottled according to its style and aging profile.</a:t>
            </a:r>
          </a:p>
          <a:p>
            <a:r>
              <a:rPr lang="en-US" sz="2400" dirty="0">
                <a:latin typeface="Times New Roman" panose="02020603050405020304" pitchFamily="18" charset="0"/>
                <a:cs typeface="Times New Roman" panose="02020603050405020304" pitchFamily="18" charset="0"/>
              </a:rPr>
              <a:t>Vintage Ports are bottled without filtration to preserve their depth and complexity, while other styles may undergo filtration before bottling</a:t>
            </a:r>
          </a:p>
        </p:txBody>
      </p:sp>
      <p:pic>
        <p:nvPicPr>
          <p:cNvPr id="5" name="Picture 4" descr="A machine with bottles on it&#10;&#10;Description automatically generated">
            <a:extLst>
              <a:ext uri="{FF2B5EF4-FFF2-40B4-BE49-F238E27FC236}">
                <a16:creationId xmlns:a16="http://schemas.microsoft.com/office/drawing/2014/main" id="{2B147C7C-78CD-D7F1-EB51-0D682178296F}"/>
              </a:ext>
            </a:extLst>
          </p:cNvPr>
          <p:cNvPicPr>
            <a:picLocks noChangeAspect="1"/>
          </p:cNvPicPr>
          <p:nvPr/>
        </p:nvPicPr>
        <p:blipFill rotWithShape="1">
          <a:blip r:embed="rId2">
            <a:extLst>
              <a:ext uri="{28A0092B-C50C-407E-A947-70E740481C1C}">
                <a14:useLocalDpi xmlns:a14="http://schemas.microsoft.com/office/drawing/2010/main" val="0"/>
              </a:ext>
            </a:extLst>
          </a:blip>
          <a:srcRect l="25785" r="90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454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AC29-A201-E025-3B2C-59853197F09B}"/>
              </a:ext>
            </a:extLst>
          </p:cNvPr>
          <p:cNvSpPr>
            <a:spLocks noGrp="1"/>
          </p:cNvSpPr>
          <p:nvPr>
            <p:ph type="title"/>
          </p:nvPr>
        </p:nvSpPr>
        <p:spPr>
          <a:xfrm>
            <a:off x="0" y="38245"/>
            <a:ext cx="12192000" cy="1431035"/>
          </a:xfrm>
        </p:spPr>
        <p:txBody>
          <a:bodyPr/>
          <a:lstStyle/>
          <a:p>
            <a:pPr algn="ct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dirty="0"/>
          </a:p>
        </p:txBody>
      </p:sp>
      <p:sp>
        <p:nvSpPr>
          <p:cNvPr id="4" name="Content Placeholder 3">
            <a:extLst>
              <a:ext uri="{FF2B5EF4-FFF2-40B4-BE49-F238E27FC236}">
                <a16:creationId xmlns:a16="http://schemas.microsoft.com/office/drawing/2014/main" id="{95CD4690-1628-DD46-814F-A5698938052E}"/>
              </a:ext>
            </a:extLst>
          </p:cNvPr>
          <p:cNvSpPr>
            <a:spLocks noGrp="1"/>
          </p:cNvSpPr>
          <p:nvPr>
            <p:ph idx="1"/>
          </p:nvPr>
        </p:nvSpPr>
        <p:spPr>
          <a:xfrm>
            <a:off x="1" y="1469280"/>
            <a:ext cx="6803280" cy="5574458"/>
          </a:xfrm>
        </p:spPr>
        <p:txBody>
          <a:bodyPr>
            <a:normAutofit/>
          </a:bodyPr>
          <a:lstStyle/>
          <a:p>
            <a:pPr lvl="0"/>
            <a:r>
              <a:rPr lang="en-US" sz="2400" b="1" dirty="0">
                <a:latin typeface="Times New Roman" panose="02020603050405020304" pitchFamily="18" charset="0"/>
                <a:cs typeface="Times New Roman" panose="02020603050405020304" pitchFamily="18" charset="0"/>
              </a:rPr>
              <a:t>Labeling and Regulation</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Port wine is subject to strict regulations governed by the Instituto dos Vinhos do Douro e Porto (IVDP), ensuring quality standards and geographical indication protection. </a:t>
            </a:r>
          </a:p>
          <a:p>
            <a:pPr lvl="1"/>
            <a:r>
              <a:rPr lang="en-US" dirty="0">
                <a:latin typeface="Times New Roman" panose="02020603050405020304" pitchFamily="18" charset="0"/>
                <a:cs typeface="Times New Roman" panose="02020603050405020304" pitchFamily="18" charset="0"/>
              </a:rPr>
              <a:t>Labels indicate the style of Port (e.g., Ruby, Tawny, Vintage), age designation (e.g., LBV, 10-year-old, 20-year-old), and producer information.</a:t>
            </a:r>
          </a:p>
          <a:p>
            <a:r>
              <a:rPr lang="en-US" sz="2400" dirty="0">
                <a:latin typeface="Times New Roman" panose="02020603050405020304" pitchFamily="18" charset="0"/>
                <a:cs typeface="Times New Roman" panose="02020603050405020304" pitchFamily="18" charset="0"/>
              </a:rPr>
              <a:t>Overall, the production of Port wine involves a combination of traditional winemaking techniques, meticulous vineyard management, and careful aging processes that contribute to its rich and complex flavors, making it one of Portugal's most revered and internationally recognized wines.</a:t>
            </a:r>
          </a:p>
          <a:p>
            <a:endParaRPr lang="en-US" dirty="0"/>
          </a:p>
        </p:txBody>
      </p:sp>
      <p:pic>
        <p:nvPicPr>
          <p:cNvPr id="5" name="Picture 4" descr="A label with text and labels&#10;&#10;Description automatically generated with medium confidence">
            <a:extLst>
              <a:ext uri="{FF2B5EF4-FFF2-40B4-BE49-F238E27FC236}">
                <a16:creationId xmlns:a16="http://schemas.microsoft.com/office/drawing/2014/main" id="{C9ACA394-0842-AEB6-5FA4-F707C43B1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80" y="1469280"/>
            <a:ext cx="5388720" cy="5388720"/>
          </a:xfrm>
          <a:prstGeom prst="rect">
            <a:avLst/>
          </a:prstGeom>
        </p:spPr>
      </p:pic>
    </p:spTree>
    <p:extLst>
      <p:ext uri="{BB962C8B-B14F-4D97-AF65-F5344CB8AC3E}">
        <p14:creationId xmlns:p14="http://schemas.microsoft.com/office/powerpoint/2010/main" val="14553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6901731" y="1"/>
            <a:ext cx="5290249" cy="1594338"/>
          </a:xfrm>
        </p:spPr>
        <p:txBody>
          <a:bodyPr>
            <a:normAutofit/>
          </a:bodyPr>
          <a:lstStyle/>
          <a:p>
            <a:pPr marL="0" marR="0" algn="ctr">
              <a:spcBef>
                <a:spcPts val="0"/>
              </a:spcBef>
              <a:spcAft>
                <a:spcPts val="80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6901712" y="1594339"/>
            <a:ext cx="5290249" cy="5263651"/>
          </a:xfrm>
        </p:spPr>
        <p:txBody>
          <a:bodyPr>
            <a:normAutofit/>
          </a:bodyPr>
          <a:lstStyle/>
          <a:p>
            <a:r>
              <a:rPr lang="en-US" sz="2400" dirty="0">
                <a:latin typeface="Times New Roman" panose="02020603050405020304" pitchFamily="18" charset="0"/>
                <a:cs typeface="Times New Roman" panose="02020603050405020304" pitchFamily="18" charset="0"/>
              </a:rPr>
              <a:t>Traditional and modern winemaking practices represent distinct approaches to producing wine, each influenced by historical techniques, technological advancements, and cultural preferences. Here are the key differences between these two approaches:</a:t>
            </a:r>
          </a:p>
          <a:p>
            <a:pPr marL="0" indent="0">
              <a:buNone/>
            </a:pPr>
            <a:r>
              <a:rPr lang="en-US" sz="2400" b="1" dirty="0">
                <a:latin typeface="Times New Roman" panose="02020603050405020304" pitchFamily="18" charset="0"/>
                <a:cs typeface="Times New Roman" panose="02020603050405020304" pitchFamily="18" charset="0"/>
              </a:rPr>
              <a:t>Traditional Winemaking Practices:</a:t>
            </a:r>
          </a:p>
          <a:p>
            <a:pPr marL="0" indent="0">
              <a:buNone/>
            </a:pPr>
            <a:r>
              <a:rPr lang="en-US" sz="2400" b="1" dirty="0">
                <a:latin typeface="Times New Roman" panose="02020603050405020304" pitchFamily="18" charset="0"/>
                <a:cs typeface="Times New Roman" panose="02020603050405020304" pitchFamily="18" charset="0"/>
              </a:rPr>
              <a:t>Hand Harvesting</a:t>
            </a: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Grapes are typically harvested by hand, allowing for selective picking of ripe fruit and gentle handling to avoid damaging the grapes.</a:t>
            </a:r>
          </a:p>
          <a:p>
            <a:endParaRPr lang="en-US" sz="1700" dirty="0"/>
          </a:p>
        </p:txBody>
      </p:sp>
      <p:pic>
        <p:nvPicPr>
          <p:cNvPr id="5" name="Picture 4" descr="A group of people working in a vineyard&#10;&#10;Description automatically generated">
            <a:extLst>
              <a:ext uri="{FF2B5EF4-FFF2-40B4-BE49-F238E27FC236}">
                <a16:creationId xmlns:a16="http://schemas.microsoft.com/office/drawing/2014/main" id="{1F7321CC-BB51-67C7-07EB-7B8192A56972}"/>
              </a:ext>
            </a:extLst>
          </p:cNvPr>
          <p:cNvPicPr>
            <a:picLocks noChangeAspect="1"/>
          </p:cNvPicPr>
          <p:nvPr/>
        </p:nvPicPr>
        <p:blipFill rotWithShape="1">
          <a:blip r:embed="rId3">
            <a:extLst>
              <a:ext uri="{28A0092B-C50C-407E-A947-70E740481C1C}">
                <a14:useLocalDpi xmlns:a14="http://schemas.microsoft.com/office/drawing/2010/main" val="0"/>
              </a:ext>
            </a:extLst>
          </a:blip>
          <a:srcRect l="11713" r="24848"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37680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3299-A2DF-6F0C-96A4-93D6027DF0AA}"/>
              </a:ext>
            </a:extLst>
          </p:cNvPr>
          <p:cNvSpPr>
            <a:spLocks noGrp="1"/>
          </p:cNvSpPr>
          <p:nvPr>
            <p:ph type="title"/>
          </p:nvPr>
        </p:nvSpPr>
        <p:spPr>
          <a:xfrm>
            <a:off x="1" y="0"/>
            <a:ext cx="12191999" cy="1581665"/>
          </a:xfrm>
        </p:spPr>
        <p:txBody>
          <a:bodyPr anchor="ctr">
            <a:normAutofit/>
          </a:bodyPr>
          <a:lstStyle/>
          <a:p>
            <a:pPr marL="0" marR="0" algn="ctr">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520994-5912-1BB3-C573-6999162F1136}"/>
              </a:ext>
            </a:extLst>
          </p:cNvPr>
          <p:cNvSpPr>
            <a:spLocks noGrp="1"/>
          </p:cNvSpPr>
          <p:nvPr>
            <p:ph idx="1"/>
          </p:nvPr>
        </p:nvSpPr>
        <p:spPr>
          <a:xfrm>
            <a:off x="92597" y="1581665"/>
            <a:ext cx="7433617" cy="5276333"/>
          </a:xfrm>
        </p:spPr>
        <p:txBody>
          <a:bodyPr anchor="t">
            <a:normAutofit/>
          </a:bodyPr>
          <a:lstStyle/>
          <a:p>
            <a:pPr lvl="0"/>
            <a:r>
              <a:rPr lang="en-US" sz="2400" b="1" dirty="0">
                <a:latin typeface="Times New Roman" panose="02020603050405020304" pitchFamily="18" charset="0"/>
                <a:cs typeface="Times New Roman" panose="02020603050405020304" pitchFamily="18" charset="0"/>
              </a:rPr>
              <a:t>Grape Crushing</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Traditional winemaking often involves grape stomping (foot treading) or gentle crushing by hand or with traditional presses. This method can be slower but is believed to extract flavors more delicately.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Fermentation</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Natural or ambient yeast present on grape skins or in the winery initiates fermentation. Temperature control may be limited, relying on cellar conditions to guide fermentation speed and style.</a:t>
            </a:r>
          </a:p>
        </p:txBody>
      </p:sp>
      <p:pic>
        <p:nvPicPr>
          <p:cNvPr id="5" name="Picture 4" descr="A group of people standing in a pile of grapes&#10;&#10;Description automatically generated">
            <a:extLst>
              <a:ext uri="{FF2B5EF4-FFF2-40B4-BE49-F238E27FC236}">
                <a16:creationId xmlns:a16="http://schemas.microsoft.com/office/drawing/2014/main" id="{C06EF171-8726-A17C-6CA7-251CD6AB0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581664"/>
            <a:ext cx="4114800" cy="2743200"/>
          </a:xfrm>
          <a:prstGeom prst="rect">
            <a:avLst/>
          </a:prstGeom>
        </p:spPr>
      </p:pic>
      <p:pic>
        <p:nvPicPr>
          <p:cNvPr id="7" name="Picture 6" descr="A person holding a stick in a barrel of wine&#10;&#10;Description automatically generated">
            <a:extLst>
              <a:ext uri="{FF2B5EF4-FFF2-40B4-BE49-F238E27FC236}">
                <a16:creationId xmlns:a16="http://schemas.microsoft.com/office/drawing/2014/main" id="{DCA36A7D-7619-FFFF-8015-30486CAAE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1" y="4391360"/>
            <a:ext cx="4114800" cy="2466638"/>
          </a:xfrm>
          <a:prstGeom prst="rect">
            <a:avLst/>
          </a:prstGeom>
        </p:spPr>
      </p:pic>
    </p:spTree>
    <p:extLst>
      <p:ext uri="{BB962C8B-B14F-4D97-AF65-F5344CB8AC3E}">
        <p14:creationId xmlns:p14="http://schemas.microsoft.com/office/powerpoint/2010/main" val="29381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0"/>
            <a:ext cx="12192000" cy="1519885"/>
          </a:xfrm>
        </p:spPr>
        <p:txBody>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5510156" y="1519886"/>
            <a:ext cx="6681844" cy="3673437"/>
          </a:xfrm>
        </p:spPr>
        <p:txBody>
          <a:bodyPr>
            <a:normAutofit/>
          </a:bodyPr>
          <a:lstStyle/>
          <a:p>
            <a:pPr lvl="0"/>
            <a:r>
              <a:rPr lang="en-US" sz="2400" b="1" dirty="0">
                <a:latin typeface="Times New Roman" panose="02020603050405020304" pitchFamily="18" charset="0"/>
                <a:cs typeface="Times New Roman" panose="02020603050405020304" pitchFamily="18" charset="0"/>
              </a:rPr>
              <a:t>Aging</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Wines may be aged in large, old oak barrels or other neutral vessels that impart minimal flavor. The focus is on allowing the wine to evolve slowly, with minimal intervention.</a:t>
            </a:r>
          </a:p>
          <a:p>
            <a:pPr lvl="0"/>
            <a:r>
              <a:rPr lang="en-US" sz="2400" b="1" dirty="0">
                <a:latin typeface="Times New Roman" panose="02020603050405020304" pitchFamily="18" charset="0"/>
                <a:cs typeface="Times New Roman" panose="02020603050405020304" pitchFamily="18" charset="0"/>
              </a:rPr>
              <a:t>Additives</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Sulfites, also known as sulfur dioxide plays a crucial role in the process of making wine. They are naturally occurring compounds found in many foods and beverages including wine. </a:t>
            </a:r>
          </a:p>
          <a:p>
            <a:pPr marL="457200" lvl="1" indent="0">
              <a:buNone/>
            </a:pPr>
            <a:endParaRPr lang="en-US" dirty="0">
              <a:latin typeface="Times New Roman" panose="02020603050405020304" pitchFamily="18" charset="0"/>
              <a:cs typeface="Times New Roman" panose="02020603050405020304" pitchFamily="18" charset="0"/>
            </a:endParaRPr>
          </a:p>
        </p:txBody>
      </p:sp>
      <p:pic>
        <p:nvPicPr>
          <p:cNvPr id="5" name="Picture 4" descr="A stack of barrels in a cellar&#10;&#10;Description automatically generated">
            <a:extLst>
              <a:ext uri="{FF2B5EF4-FFF2-40B4-BE49-F238E27FC236}">
                <a16:creationId xmlns:a16="http://schemas.microsoft.com/office/drawing/2014/main" id="{BCA9BE4E-F240-A7B7-3E09-A7384D067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19885"/>
            <a:ext cx="5510157" cy="3673438"/>
          </a:xfrm>
          <a:prstGeom prst="rect">
            <a:avLst/>
          </a:prstGeom>
        </p:spPr>
      </p:pic>
      <p:sp>
        <p:nvSpPr>
          <p:cNvPr id="7" name="TextBox 6">
            <a:extLst>
              <a:ext uri="{FF2B5EF4-FFF2-40B4-BE49-F238E27FC236}">
                <a16:creationId xmlns:a16="http://schemas.microsoft.com/office/drawing/2014/main" id="{1455E03C-C268-9E4C-E0CD-4EE1538E72BD}"/>
              </a:ext>
            </a:extLst>
          </p:cNvPr>
          <p:cNvSpPr txBox="1"/>
          <p:nvPr/>
        </p:nvSpPr>
        <p:spPr>
          <a:xfrm>
            <a:off x="0" y="5465987"/>
            <a:ext cx="12192000" cy="1200329"/>
          </a:xfrm>
          <a:prstGeom prst="rect">
            <a:avLst/>
          </a:prstGeom>
          <a:noFill/>
        </p:spPr>
        <p:txBody>
          <a:bodyPr wrap="square">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 wines with high acidity may not need additional sulfites because they have inherent preservation properties. However. White wines or those with lower acidity might benefit from an extra dose of this preservative.</a:t>
            </a:r>
          </a:p>
        </p:txBody>
      </p:sp>
    </p:spTree>
    <p:extLst>
      <p:ext uri="{BB962C8B-B14F-4D97-AF65-F5344CB8AC3E}">
        <p14:creationId xmlns:p14="http://schemas.microsoft.com/office/powerpoint/2010/main" val="35682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0"/>
            <a:ext cx="12191996" cy="1631091"/>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72995" y="1631092"/>
            <a:ext cx="5711990" cy="5226907"/>
          </a:xfrm>
        </p:spPr>
        <p:txBody>
          <a:bodyPr>
            <a:noAutofit/>
          </a:bodyPr>
          <a:lstStyle/>
          <a:p>
            <a:r>
              <a:rPr lang="en-US" sz="2400" b="1" dirty="0">
                <a:latin typeface="Times New Roman" panose="02020603050405020304" pitchFamily="18" charset="0"/>
                <a:cs typeface="Times New Roman" panose="02020603050405020304" pitchFamily="18" charset="0"/>
              </a:rPr>
              <a:t>Modern Winemaking Practices:</a:t>
            </a:r>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Mechanized Harvesting</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Grapes are often harvested mechanically, which is faster and more cost-effective. This method can be less selective but ensures efficiency in large vineyards.</a:t>
            </a:r>
          </a:p>
          <a:p>
            <a:pPr lvl="0"/>
            <a:r>
              <a:rPr lang="en-US" sz="2400" b="1" dirty="0">
                <a:latin typeface="Times New Roman" panose="02020603050405020304" pitchFamily="18" charset="0"/>
                <a:cs typeface="Times New Roman" panose="02020603050405020304" pitchFamily="18" charset="0"/>
              </a:rPr>
              <a:t>Grape Processing</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Crushed mechanically with advanced destemming and crushing machines that ensure rapid processing of large quantities of grapes. This can lead to more rapid extraction of flavors and tannins.</a:t>
            </a:r>
          </a:p>
        </p:txBody>
      </p:sp>
      <p:pic>
        <p:nvPicPr>
          <p:cNvPr id="7" name="Picture 6" descr="A person working in a vineyard&#10;&#10;Description automatically generated">
            <a:extLst>
              <a:ext uri="{FF2B5EF4-FFF2-40B4-BE49-F238E27FC236}">
                <a16:creationId xmlns:a16="http://schemas.microsoft.com/office/drawing/2014/main" id="{E5C9E468-DBFC-B8F6-13C8-AA6E68830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155" y="1631091"/>
            <a:ext cx="6380841" cy="4253894"/>
          </a:xfrm>
          <a:prstGeom prst="rect">
            <a:avLst/>
          </a:prstGeom>
        </p:spPr>
      </p:pic>
    </p:spTree>
    <p:extLst>
      <p:ext uri="{BB962C8B-B14F-4D97-AF65-F5344CB8AC3E}">
        <p14:creationId xmlns:p14="http://schemas.microsoft.com/office/powerpoint/2010/main" val="30907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6116569" y="1"/>
            <a:ext cx="6072383" cy="2172430"/>
          </a:xfrm>
        </p:spPr>
        <p:txBody>
          <a:bodyPr>
            <a:normAutofit/>
          </a:bodyPr>
          <a:lstStyle/>
          <a:p>
            <a:pPr algn="ct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 </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34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6116569" y="2172430"/>
            <a:ext cx="6072383" cy="4685569"/>
          </a:xfrm>
        </p:spPr>
        <p:txBody>
          <a:bodyPr>
            <a:normAutofit/>
          </a:bodyPr>
          <a:lstStyle/>
          <a:p>
            <a:pPr lvl="0"/>
            <a:r>
              <a:rPr lang="en-US" sz="2400" b="1" dirty="0">
                <a:latin typeface="Times New Roman" panose="02020603050405020304" pitchFamily="18" charset="0"/>
                <a:cs typeface="Times New Roman" panose="02020603050405020304" pitchFamily="18" charset="0"/>
              </a:rPr>
              <a:t>Fermentation</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Selected yeast strains are often used for predictable fermentation results. Temperature-controlled stainless-steel tanks or other vessels allow precise control over fermentation conditions.</a:t>
            </a:r>
          </a:p>
          <a:p>
            <a:pPr lvl="0"/>
            <a:r>
              <a:rPr lang="en-US" sz="2400" b="1" dirty="0">
                <a:latin typeface="Times New Roman" panose="02020603050405020304" pitchFamily="18" charset="0"/>
                <a:cs typeface="Times New Roman" panose="02020603050405020304" pitchFamily="18" charset="0"/>
              </a:rPr>
              <a:t>Aging</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Wines may be aged in small oak barrels, often new or lightly toasted, which impart specific flavors and aromas to the wine. Aging times may be shorter to maintain fruit-forward characteristics.</a:t>
            </a:r>
          </a:p>
        </p:txBody>
      </p:sp>
      <p:pic>
        <p:nvPicPr>
          <p:cNvPr id="5" name="Picture 4" descr="A large metal tanks in a factory&#10;&#10;Description automatically generated">
            <a:extLst>
              <a:ext uri="{FF2B5EF4-FFF2-40B4-BE49-F238E27FC236}">
                <a16:creationId xmlns:a16="http://schemas.microsoft.com/office/drawing/2014/main" id="{486B72DB-9BB8-6C55-2697-2CFC6D45FC88}"/>
              </a:ext>
            </a:extLst>
          </p:cNvPr>
          <p:cNvPicPr>
            <a:picLocks noChangeAspect="1"/>
          </p:cNvPicPr>
          <p:nvPr/>
        </p:nvPicPr>
        <p:blipFill rotWithShape="1">
          <a:blip r:embed="rId2">
            <a:extLst>
              <a:ext uri="{28A0092B-C50C-407E-A947-70E740481C1C}">
                <a14:useLocalDpi xmlns:a14="http://schemas.microsoft.com/office/drawing/2010/main" val="0"/>
              </a:ext>
            </a:extLst>
          </a:blip>
          <a:srcRect l="24063" r="1647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21803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C80C-C707-2417-5FA3-325EBA78608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 I will cover</a:t>
            </a:r>
          </a:p>
        </p:txBody>
      </p:sp>
      <p:sp>
        <p:nvSpPr>
          <p:cNvPr id="3" name="Content Placeholder 2">
            <a:extLst>
              <a:ext uri="{FF2B5EF4-FFF2-40B4-BE49-F238E27FC236}">
                <a16:creationId xmlns:a16="http://schemas.microsoft.com/office/drawing/2014/main" id="{C262B3C8-F75E-26BA-7EAC-81C0FAC12CED}"/>
              </a:ext>
            </a:extLst>
          </p:cNvPr>
          <p:cNvSpPr>
            <a:spLocks noGrp="1"/>
          </p:cNvSpPr>
          <p:nvPr>
            <p:ph idx="1"/>
          </p:nvPr>
        </p:nvSpPr>
        <p:spPr/>
        <p:txBody>
          <a:bodyPr>
            <a:normAutofit/>
          </a:bodyPr>
          <a:lstStyle/>
          <a:p>
            <a:r>
              <a:rPr lang="en-US" b="1" kern="0" dirty="0">
                <a:latin typeface="Times New Roman" panose="02020603050405020304" pitchFamily="18" charset="0"/>
                <a:ea typeface="Times New Roman" panose="02020603050405020304" pitchFamily="18" charset="0"/>
                <a:cs typeface="Times New Roman" panose="02020603050405020304" pitchFamily="18" charset="0"/>
              </a:rPr>
              <a:t>What I covered in Part I</a:t>
            </a:r>
            <a:endPar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kern="0" dirty="0">
                <a:latin typeface="Times New Roman" panose="02020603050405020304" pitchFamily="18" charset="0"/>
                <a:cs typeface="Times New Roman" panose="02020603050405020304" pitchFamily="18" charset="0"/>
              </a:rPr>
              <a:t>Today’s Topics</a:t>
            </a:r>
          </a:p>
          <a:p>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p>
          <a:p>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Traditional vs. Modern Winemaking</a:t>
            </a:r>
            <a:endParaRPr lang="en-US" b="1"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Influence of Terroir and Climate</a:t>
            </a:r>
          </a:p>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Impact on Wine Styles</a:t>
            </a:r>
            <a:endParaRPr lang="en-US" sz="2800" b="1" dirty="0">
              <a:latin typeface="Times New Roman" panose="02020603050405020304" pitchFamily="18" charset="0"/>
              <a:cs typeface="Times New Roman" panose="02020603050405020304" pitchFamily="18" charset="0"/>
            </a:endParaRP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a:t>
            </a:r>
          </a:p>
          <a:p>
            <a:r>
              <a:rPr lang="en-US" b="1" dirty="0">
                <a:latin typeface="Times New Roman" panose="02020603050405020304" pitchFamily="18" charset="0"/>
                <a:cs typeface="Times New Roman" panose="02020603050405020304" pitchFamily="18" charset="0"/>
              </a:rPr>
              <a:t>Acknowledgement</a:t>
            </a: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rgbClr val="000000"/>
              </a:solidFill>
              <a:effectLst/>
              <a:latin typeface="Aptos Display" panose="020B0004020202020204" pitchFamily="34" charset="0"/>
              <a:ea typeface="Times New Roman" panose="02020603050405020304" pitchFamily="18" charset="0"/>
            </a:endParaRPr>
          </a:p>
          <a:p>
            <a:endParaRPr lang="en-US" sz="2800" dirty="0"/>
          </a:p>
          <a:p>
            <a:endParaRPr lang="en-US" dirty="0">
              <a:latin typeface="Aptos Display" panose="020B0004020202020204" pitchFamily="34" charset="0"/>
            </a:endParaRPr>
          </a:p>
        </p:txBody>
      </p:sp>
    </p:spTree>
    <p:extLst>
      <p:ext uri="{BB962C8B-B14F-4D97-AF65-F5344CB8AC3E}">
        <p14:creationId xmlns:p14="http://schemas.microsoft.com/office/powerpoint/2010/main" val="3850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3048" y="1"/>
            <a:ext cx="6092565" cy="2172430"/>
          </a:xfrm>
        </p:spPr>
        <p:txBody>
          <a:bodyPr>
            <a:normAutofit/>
          </a:bodyPr>
          <a:lstStyle/>
          <a:p>
            <a:pPr algn="ct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37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3048" y="2172431"/>
            <a:ext cx="6223119" cy="4685568"/>
          </a:xfrm>
        </p:spPr>
        <p:txBody>
          <a:bodyPr>
            <a:normAutofit/>
          </a:bodyPr>
          <a:lstStyle/>
          <a:p>
            <a:pPr lvl="0"/>
            <a:r>
              <a:rPr lang="en-US" sz="2400" b="1" dirty="0">
                <a:latin typeface="Times New Roman" panose="02020603050405020304" pitchFamily="18" charset="0"/>
                <a:cs typeface="Times New Roman" panose="02020603050405020304" pitchFamily="18" charset="0"/>
              </a:rPr>
              <a:t>Additives</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Use of commercial yeast strains, enzymes, fining agents, and other additives to control fermentation, stabilize the wine, adjust acidity, or enhance flavors and aromas.</a:t>
            </a:r>
          </a:p>
          <a:p>
            <a:pPr lvl="0"/>
            <a:r>
              <a:rPr lang="en-US" sz="2400" b="1" dirty="0">
                <a:latin typeface="Times New Roman" panose="02020603050405020304" pitchFamily="18" charset="0"/>
                <a:cs typeface="Times New Roman" panose="02020603050405020304" pitchFamily="18" charset="0"/>
              </a:rPr>
              <a:t>Philosophy</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Focus on consistency, quality control, and market preferences. Modern winemakers often aim to produce wines that are fruitier, more approachable in their youth, and aligned with consumer taste preferences.</a:t>
            </a:r>
          </a:p>
        </p:txBody>
      </p:sp>
      <p:pic>
        <p:nvPicPr>
          <p:cNvPr id="5" name="Picture 4" descr="A person smelling a glass of wine&#10;&#10;Description automatically generated">
            <a:extLst>
              <a:ext uri="{FF2B5EF4-FFF2-40B4-BE49-F238E27FC236}">
                <a16:creationId xmlns:a16="http://schemas.microsoft.com/office/drawing/2014/main" id="{67E6B71C-8E3F-C6FF-5FE1-9F01EF87596D}"/>
              </a:ext>
            </a:extLst>
          </p:cNvPr>
          <p:cNvPicPr>
            <a:picLocks noChangeAspect="1"/>
          </p:cNvPicPr>
          <p:nvPr/>
        </p:nvPicPr>
        <p:blipFill rotWithShape="1">
          <a:blip r:embed="rId2">
            <a:extLst>
              <a:ext uri="{28A0092B-C50C-407E-A947-70E740481C1C}">
                <a14:useLocalDpi xmlns:a14="http://schemas.microsoft.com/office/drawing/2010/main" val="0"/>
              </a:ext>
            </a:extLst>
          </a:blip>
          <a:srcRect l="14961" r="2707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450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664676"/>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a:t>
            </a:r>
            <a:b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Traditional vs. Modern Winemaking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3785" y="1547446"/>
            <a:ext cx="12095167" cy="3036277"/>
          </a:xfrm>
        </p:spPr>
        <p:txBody>
          <a:bodyPr>
            <a:noAutofit/>
          </a:bodyPr>
          <a:lstStyle/>
          <a:p>
            <a:r>
              <a:rPr lang="en-US" sz="2400" b="1" dirty="0">
                <a:latin typeface="Times New Roman" panose="02020603050405020304" pitchFamily="18" charset="0"/>
                <a:cs typeface="Times New Roman" panose="02020603050405020304" pitchFamily="18" charset="0"/>
              </a:rPr>
              <a:t>Key Considerations:</a:t>
            </a:r>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Technology</a:t>
            </a:r>
            <a:r>
              <a:rPr lang="en-US" sz="2400" dirty="0">
                <a:latin typeface="Times New Roman" panose="02020603050405020304" pitchFamily="18" charset="0"/>
                <a:cs typeface="Times New Roman" panose="02020603050405020304" pitchFamily="18" charset="0"/>
              </a:rPr>
              <a:t>: Modern winemaking relies heavily on technological advancements in equipment, vineyard management, and cellar techniques to optimize quality and efficiency.</a:t>
            </a:r>
          </a:p>
          <a:p>
            <a:pPr lvl="0"/>
            <a:r>
              <a:rPr lang="en-US" sz="2400" b="1" dirty="0">
                <a:latin typeface="Times New Roman" panose="02020603050405020304" pitchFamily="18" charset="0"/>
                <a:cs typeface="Times New Roman" panose="02020603050405020304" pitchFamily="18" charset="0"/>
              </a:rPr>
              <a:t>Terroir vs. Consistency</a:t>
            </a:r>
            <a:r>
              <a:rPr lang="en-US" sz="2400" dirty="0">
                <a:latin typeface="Times New Roman" panose="02020603050405020304" pitchFamily="18" charset="0"/>
                <a:cs typeface="Times New Roman" panose="02020603050405020304" pitchFamily="18" charset="0"/>
              </a:rPr>
              <a:t>: Traditional methods prioritize the expression of terroir and natural grape characteristics, while modern methods prioritize consistency and meeting market demands.</a:t>
            </a:r>
          </a:p>
        </p:txBody>
      </p:sp>
      <p:pic>
        <p:nvPicPr>
          <p:cNvPr id="5" name="Picture 4" descr="A diagram of different types of material&#10;&#10;Description automatically generated">
            <a:extLst>
              <a:ext uri="{FF2B5EF4-FFF2-40B4-BE49-F238E27FC236}">
                <a16:creationId xmlns:a16="http://schemas.microsoft.com/office/drawing/2014/main" id="{52A7DA77-649F-D5D5-5AA9-0421F1DE0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046" y="3568564"/>
            <a:ext cx="7115907" cy="3302742"/>
          </a:xfrm>
          <a:prstGeom prst="rect">
            <a:avLst/>
          </a:prstGeom>
        </p:spPr>
      </p:pic>
    </p:spTree>
    <p:extLst>
      <p:ext uri="{BB962C8B-B14F-4D97-AF65-F5344CB8AC3E}">
        <p14:creationId xmlns:p14="http://schemas.microsoft.com/office/powerpoint/2010/main" val="32709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rmAutofit/>
          </a:bodyPr>
          <a:lstStyle/>
          <a:p>
            <a:pPr algn="ctr"/>
            <a:r>
              <a:rPr lang="en-US" b="1" dirty="0">
                <a:latin typeface="Times New Roman" panose="02020603050405020304" pitchFamily="18" charset="0"/>
                <a:cs typeface="Times New Roman" panose="02020603050405020304" pitchFamily="18" charset="0"/>
              </a:rPr>
              <a:t>The Influence of Terroir and Climate</a:t>
            </a: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12090098" cy="1272745"/>
          </a:xfrm>
        </p:spPr>
        <p:txBody>
          <a:bodyPr>
            <a:noAutofit/>
          </a:bodyPr>
          <a:lstStyle/>
          <a:p>
            <a:r>
              <a:rPr lang="en-US" sz="2400" dirty="0">
                <a:latin typeface="Times New Roman" panose="02020603050405020304" pitchFamily="18" charset="0"/>
                <a:cs typeface="Times New Roman" panose="02020603050405020304" pitchFamily="18" charset="0"/>
              </a:rPr>
              <a:t>The confluence of soil, climate, and topography, or terroir, is evident in Portugal’s varied wines. Indigenous grapes like </a:t>
            </a:r>
            <a:r>
              <a:rPr lang="en-US" sz="2400" dirty="0" err="1">
                <a:latin typeface="Times New Roman" panose="02020603050405020304" pitchFamily="18" charset="0"/>
                <a:cs typeface="Times New Roman" panose="02020603050405020304" pitchFamily="18" charset="0"/>
              </a:rPr>
              <a:t>Touriga</a:t>
            </a:r>
            <a:r>
              <a:rPr lang="en-US" sz="2400" dirty="0">
                <a:latin typeface="Times New Roman" panose="02020603050405020304" pitchFamily="18" charset="0"/>
                <a:cs typeface="Times New Roman" panose="02020603050405020304" pitchFamily="18" charset="0"/>
              </a:rPr>
              <a:t> Nacional, </a:t>
            </a:r>
            <a:r>
              <a:rPr lang="en-US" sz="2400" dirty="0" err="1">
                <a:latin typeface="Times New Roman" panose="02020603050405020304" pitchFamily="18" charset="0"/>
                <a:cs typeface="Times New Roman" panose="02020603050405020304" pitchFamily="18" charset="0"/>
              </a:rPr>
              <a:t>Alvarinho</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Arinto</a:t>
            </a:r>
            <a:r>
              <a:rPr lang="en-US" sz="2400" dirty="0">
                <a:latin typeface="Times New Roman" panose="02020603050405020304" pitchFamily="18" charset="0"/>
                <a:cs typeface="Times New Roman" panose="02020603050405020304" pitchFamily="18" charset="0"/>
              </a:rPr>
              <a:t>, among others, are true reflections of the country’s unique viticultural landscape. </a:t>
            </a:r>
          </a:p>
        </p:txBody>
      </p:sp>
      <p:pic>
        <p:nvPicPr>
          <p:cNvPr id="5" name="Picture 4" descr="A vineyard with rows of vines&#10;&#10;Description automatically generated">
            <a:extLst>
              <a:ext uri="{FF2B5EF4-FFF2-40B4-BE49-F238E27FC236}">
                <a16:creationId xmlns:a16="http://schemas.microsoft.com/office/drawing/2014/main" id="{6D108943-4886-6CE0-E7CF-735236C86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0353"/>
            <a:ext cx="8758238" cy="4587648"/>
          </a:xfrm>
          <a:prstGeom prst="rect">
            <a:avLst/>
          </a:prstGeom>
        </p:spPr>
      </p:pic>
      <p:sp>
        <p:nvSpPr>
          <p:cNvPr id="7" name="TextBox 6">
            <a:extLst>
              <a:ext uri="{FF2B5EF4-FFF2-40B4-BE49-F238E27FC236}">
                <a16:creationId xmlns:a16="http://schemas.microsoft.com/office/drawing/2014/main" id="{CA5A03BE-854A-8DCA-BC79-F36A9027E62E}"/>
              </a:ext>
            </a:extLst>
          </p:cNvPr>
          <p:cNvSpPr txBox="1"/>
          <p:nvPr/>
        </p:nvSpPr>
        <p:spPr>
          <a:xfrm>
            <a:off x="8857092" y="2270352"/>
            <a:ext cx="3331860"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influence of terroir and climate on Portuguese wine production is profound, shaping the characteristics and quality of wines produced across the country's diverse wine regions. </a:t>
            </a:r>
          </a:p>
        </p:txBody>
      </p:sp>
    </p:spTree>
    <p:extLst>
      <p:ext uri="{BB962C8B-B14F-4D97-AF65-F5344CB8AC3E}">
        <p14:creationId xmlns:p14="http://schemas.microsoft.com/office/powerpoint/2010/main" val="10315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dirty="0">
                <a:latin typeface="Times New Roman" panose="02020603050405020304" pitchFamily="18" charset="0"/>
                <a:cs typeface="Times New Roman" panose="02020603050405020304" pitchFamily="18" charset="0"/>
              </a:rPr>
              <a:t>The Influence of Terroir and Climate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4732438" cy="4279873"/>
          </a:xfrm>
        </p:spPr>
        <p:txBody>
          <a:bodyPr>
            <a:noAutofit/>
          </a:bodyPr>
          <a:lstStyle/>
          <a:p>
            <a:r>
              <a:rPr lang="en-US" sz="2400" b="1" dirty="0">
                <a:latin typeface="Times New Roman" panose="02020603050405020304" pitchFamily="18" charset="0"/>
                <a:cs typeface="Times New Roman" panose="02020603050405020304" pitchFamily="18" charset="0"/>
              </a:rPr>
              <a:t>Terroir: </a:t>
            </a:r>
            <a:r>
              <a:rPr lang="en-US" sz="2400" dirty="0">
                <a:latin typeface="Times New Roman" panose="02020603050405020304" pitchFamily="18" charset="0"/>
                <a:cs typeface="Times New Roman" panose="02020603050405020304" pitchFamily="18" charset="0"/>
              </a:rPr>
              <a:t>is widely used in Portugal to describe the natural environment in which grapes are grown.</a:t>
            </a:r>
            <a:r>
              <a:rPr lang="en-US" sz="1600" dirty="0"/>
              <a:t> </a:t>
            </a:r>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Soil Composition</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Portugal boasts a variety of soil types due to its diverse geography. In the Douro Valley, schist soils prevail, offering good drainage and mineral uptake, which contributes to the complexity and minerality of Port wines. </a:t>
            </a: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group of brown and brown soil&#10;&#10;Description automatically generated">
            <a:extLst>
              <a:ext uri="{FF2B5EF4-FFF2-40B4-BE49-F238E27FC236}">
                <a16:creationId xmlns:a16="http://schemas.microsoft.com/office/drawing/2014/main" id="{D289671A-42CE-A4AC-D2ED-16E27DD37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292" y="1124464"/>
            <a:ext cx="7360708" cy="4186090"/>
          </a:xfrm>
          <a:prstGeom prst="rect">
            <a:avLst/>
          </a:prstGeom>
        </p:spPr>
      </p:pic>
      <p:sp>
        <p:nvSpPr>
          <p:cNvPr id="7" name="TextBox 6">
            <a:extLst>
              <a:ext uri="{FF2B5EF4-FFF2-40B4-BE49-F238E27FC236}">
                <a16:creationId xmlns:a16="http://schemas.microsoft.com/office/drawing/2014/main" id="{17E4A683-E941-71A1-3FFB-407635CF84F3}"/>
              </a:ext>
            </a:extLst>
          </p:cNvPr>
          <p:cNvSpPr txBox="1"/>
          <p:nvPr/>
        </p:nvSpPr>
        <p:spPr>
          <a:xfrm>
            <a:off x="-360947" y="5511687"/>
            <a:ext cx="12549899" cy="830997"/>
          </a:xfrm>
          <a:prstGeom prst="rect">
            <a:avLst/>
          </a:prstGeom>
          <a:noFill/>
        </p:spPr>
        <p:txBody>
          <a:bodyPr wrap="square">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regions like </a:t>
            </a:r>
            <a:r>
              <a:rPr lang="en-US" sz="2400" dirty="0" err="1">
                <a:latin typeface="Times New Roman" panose="02020603050405020304" pitchFamily="18" charset="0"/>
                <a:cs typeface="Times New Roman" panose="02020603050405020304" pitchFamily="18" charset="0"/>
              </a:rPr>
              <a:t>Dão</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Alentejo</a:t>
            </a:r>
            <a:r>
              <a:rPr lang="en-US" sz="2400" dirty="0">
                <a:latin typeface="Times New Roman" panose="02020603050405020304" pitchFamily="18" charset="0"/>
                <a:cs typeface="Times New Roman" panose="02020603050405020304" pitchFamily="18" charset="0"/>
              </a:rPr>
              <a:t>, clay-limestone soils can impart different characteristics to the wines, influencing their structure and texture.</a:t>
            </a:r>
          </a:p>
        </p:txBody>
      </p:sp>
    </p:spTree>
    <p:extLst>
      <p:ext uri="{BB962C8B-B14F-4D97-AF65-F5344CB8AC3E}">
        <p14:creationId xmlns:p14="http://schemas.microsoft.com/office/powerpoint/2010/main" val="29284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4196280"/>
            <a:ext cx="4654294" cy="2661719"/>
          </a:xfrm>
        </p:spPr>
        <p:txBody>
          <a:bodyPr anchor="ctr">
            <a:normAutofit/>
          </a:bodyPr>
          <a:lstStyle/>
          <a:p>
            <a:pPr marL="0" marR="0" algn="ctr">
              <a:spcBef>
                <a:spcPts val="0"/>
              </a:spcBef>
              <a:spcAft>
                <a:spcPts val="800"/>
              </a:spcAft>
            </a:pPr>
            <a:r>
              <a:rPr lang="en-US" sz="3600" b="1" dirty="0">
                <a:latin typeface="Times New Roman" panose="02020603050405020304" pitchFamily="18" charset="0"/>
                <a:cs typeface="Times New Roman" panose="02020603050405020304" pitchFamily="18" charset="0"/>
              </a:rPr>
              <a:t>The Influence of Terroir and Climate </a:t>
            </a:r>
            <a:r>
              <a:rPr lang="en-US" sz="2000" b="1" dirty="0">
                <a:latin typeface="Times New Roman" panose="02020603050405020304" pitchFamily="18" charset="0"/>
                <a:cs typeface="Times New Roman" panose="02020603050405020304" pitchFamily="18" charset="0"/>
              </a:rPr>
              <a:t>Cont.</a:t>
            </a:r>
            <a:endParaRPr lang="en-US" sz="3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4654294" y="4196271"/>
            <a:ext cx="7537701" cy="2661719"/>
          </a:xfrm>
        </p:spPr>
        <p:txBody>
          <a:bodyPr anchor="ctr">
            <a:normAutofit/>
          </a:bodyPr>
          <a:lstStyle/>
          <a:p>
            <a:pPr lvl="0"/>
            <a:r>
              <a:rPr lang="en-US" sz="2400" b="1" dirty="0">
                <a:latin typeface="Times New Roman" panose="02020603050405020304" pitchFamily="18" charset="0"/>
                <a:cs typeface="Times New Roman" panose="02020603050405020304" pitchFamily="18" charset="0"/>
              </a:rPr>
              <a:t>Topography</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The terrain varies significantly across Portugal’s wine regions, from the steep terraced vineyards of Douro to the rolling hills of </a:t>
            </a:r>
            <a:r>
              <a:rPr lang="en-US" dirty="0" err="1">
                <a:latin typeface="Times New Roman" panose="02020603050405020304" pitchFamily="18" charset="0"/>
                <a:cs typeface="Times New Roman" panose="02020603050405020304" pitchFamily="18" charset="0"/>
              </a:rPr>
              <a:t>Alentejo</a:t>
            </a:r>
            <a:r>
              <a:rPr lang="en-US" dirty="0">
                <a:latin typeface="Times New Roman" panose="02020603050405020304" pitchFamily="18" charset="0"/>
                <a:cs typeface="Times New Roman" panose="02020603050405020304" pitchFamily="18" charset="0"/>
              </a:rPr>
              <a:t>. Slope orientation affects sun exposure and drainage, influencing grape ripeness, acidity levels, and overall wine quality.</a:t>
            </a:r>
          </a:p>
          <a:p>
            <a:pPr marL="342900" marR="0" lvl="0" indent="-342900">
              <a:buSzPts val="1000"/>
              <a:buFont typeface="Symbol" panose="05050102010706020507" pitchFamily="18" charset="2"/>
              <a:buChar char=""/>
              <a:tabLst>
                <a:tab pos="457200" algn="l"/>
              </a:tabLst>
            </a:pPr>
            <a:endParaRPr lang="en-US" sz="1700" dirty="0">
              <a:effectLst/>
              <a:latin typeface="Times New Roman" panose="02020603050405020304" pitchFamily="18" charset="0"/>
              <a:ea typeface="Times New Roman" panose="02020603050405020304" pitchFamily="18" charset="0"/>
            </a:endParaRPr>
          </a:p>
        </p:txBody>
      </p:sp>
      <p:pic>
        <p:nvPicPr>
          <p:cNvPr id="7" name="Picture 6" descr="A close-up of a vineyard&#10;&#10;Description automatically generated">
            <a:extLst>
              <a:ext uri="{FF2B5EF4-FFF2-40B4-BE49-F238E27FC236}">
                <a16:creationId xmlns:a16="http://schemas.microsoft.com/office/drawing/2014/main" id="{F08D0E7A-A4D1-66A5-501F-D0C96A48F16D}"/>
              </a:ext>
            </a:extLst>
          </p:cNvPr>
          <p:cNvPicPr>
            <a:picLocks noChangeAspect="1"/>
          </p:cNvPicPr>
          <p:nvPr/>
        </p:nvPicPr>
        <p:blipFill rotWithShape="1">
          <a:blip r:embed="rId2">
            <a:extLst>
              <a:ext uri="{28A0092B-C50C-407E-A947-70E740481C1C}">
                <a14:useLocalDpi xmlns:a14="http://schemas.microsoft.com/office/drawing/2010/main" val="0"/>
              </a:ext>
            </a:extLst>
          </a:blip>
          <a:srcRect t="8322" r="-2" b="-2"/>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Picture 4" descr="A large green field with rocks&#10;&#10;Description automatically generated with medium confidence">
            <a:extLst>
              <a:ext uri="{FF2B5EF4-FFF2-40B4-BE49-F238E27FC236}">
                <a16:creationId xmlns:a16="http://schemas.microsoft.com/office/drawing/2014/main" id="{DDFBB469-7AA2-8729-9864-6B5D68191759}"/>
              </a:ext>
            </a:extLst>
          </p:cNvPr>
          <p:cNvPicPr>
            <a:picLocks noChangeAspect="1"/>
          </p:cNvPicPr>
          <p:nvPr/>
        </p:nvPicPr>
        <p:blipFill rotWithShape="1">
          <a:blip r:embed="rId3">
            <a:extLst>
              <a:ext uri="{28A0092B-C50C-407E-A947-70E740481C1C}">
                <a14:useLocalDpi xmlns:a14="http://schemas.microsoft.com/office/drawing/2010/main" val="0"/>
              </a:ext>
            </a:extLst>
          </a:blip>
          <a:srcRect r="11647" b="1"/>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Tree>
    <p:extLst>
      <p:ext uri="{BB962C8B-B14F-4D97-AF65-F5344CB8AC3E}">
        <p14:creationId xmlns:p14="http://schemas.microsoft.com/office/powerpoint/2010/main" val="35345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dirty="0">
                <a:latin typeface="Times New Roman" panose="02020603050405020304" pitchFamily="18" charset="0"/>
                <a:cs typeface="Times New Roman" panose="02020603050405020304" pitchFamily="18" charset="0"/>
              </a:rPr>
              <a:t>The Influence of Terroir and Climate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272746"/>
            <a:ext cx="9089167" cy="5560540"/>
          </a:xfrm>
        </p:spPr>
        <p:txBody>
          <a:bodyPr>
            <a:noAutofit/>
          </a:bodyPr>
          <a:lstStyle/>
          <a:p>
            <a:pPr marL="342900" marR="0" lvl="0" indent="-342900">
              <a:lnSpc>
                <a:spcPct val="100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Macroclimate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0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Portugal experiences a range of climates, from the temperate maritime climate of the coastal regions (e.g., Vinho Verde, Lisboa) to the Mediterranean climate of central and southern Portugal (e.g.,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Alentejo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Dão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These climates influence overall grape ripening, disease pressure, and harvest timing.</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0">
              <a:lnSpc>
                <a:spcPct val="100000"/>
              </a:lnSpc>
            </a:pPr>
            <a:r>
              <a:rPr lang="en-US" sz="2400" b="1" dirty="0">
                <a:latin typeface="Times New Roman" panose="02020603050405020304" pitchFamily="18" charset="0"/>
                <a:cs typeface="Times New Roman" panose="02020603050405020304" pitchFamily="18" charset="0"/>
              </a:rPr>
              <a:t>Microclimate</a:t>
            </a:r>
            <a:r>
              <a:rPr lang="en-US" sz="2400" dirty="0">
                <a:latin typeface="Times New Roman" panose="02020603050405020304" pitchFamily="18" charset="0"/>
                <a:cs typeface="Times New Roman" panose="02020603050405020304" pitchFamily="18" charset="0"/>
              </a:rPr>
              <a:t>:</a:t>
            </a:r>
          </a:p>
          <a:p>
            <a:pPr lvl="1">
              <a:lnSpc>
                <a:spcPct val="100000"/>
              </a:lnSpc>
            </a:pPr>
            <a:r>
              <a:rPr lang="en-US" dirty="0">
                <a:latin typeface="Times New Roman" panose="02020603050405020304" pitchFamily="18" charset="0"/>
                <a:cs typeface="Times New Roman" panose="02020603050405020304" pitchFamily="18" charset="0"/>
              </a:rPr>
              <a:t>Each wine region in Portugal has its own microclimate, influenced by altitude, proximity to the Atlantic Ocean, and mountain ranges. For example, the coastal regions like Vinho Verde benefit from cool, maritime influences that preserve acidity in white wines, while inland regions like Douro experience hotter, drier summers, ideal for the production of robust red wines.</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map of the country&#10;&#10;Description automatically generated">
            <a:extLst>
              <a:ext uri="{FF2B5EF4-FFF2-40B4-BE49-F238E27FC236}">
                <a16:creationId xmlns:a16="http://schemas.microsoft.com/office/drawing/2014/main" id="{F549CDD6-03D1-C98D-575B-0C2D2E5646BD}"/>
              </a:ext>
            </a:extLst>
          </p:cNvPr>
          <p:cNvPicPr>
            <a:picLocks noChangeAspect="1"/>
          </p:cNvPicPr>
          <p:nvPr/>
        </p:nvPicPr>
        <p:blipFill rotWithShape="1">
          <a:blip r:embed="rId3">
            <a:extLst>
              <a:ext uri="{28A0092B-C50C-407E-A947-70E740481C1C}">
                <a14:useLocalDpi xmlns:a14="http://schemas.microsoft.com/office/drawing/2010/main" val="0"/>
              </a:ext>
            </a:extLst>
          </a:blip>
          <a:srcRect t="16396" r="64170"/>
          <a:stretch/>
        </p:blipFill>
        <p:spPr>
          <a:xfrm>
            <a:off x="9188021" y="1272746"/>
            <a:ext cx="3000931" cy="5625081"/>
          </a:xfrm>
          <a:prstGeom prst="rect">
            <a:avLst/>
          </a:prstGeom>
        </p:spPr>
      </p:pic>
    </p:spTree>
    <p:extLst>
      <p:ext uri="{BB962C8B-B14F-4D97-AF65-F5344CB8AC3E}">
        <p14:creationId xmlns:p14="http://schemas.microsoft.com/office/powerpoint/2010/main" val="361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dirty="0">
                <a:latin typeface="Times New Roman" panose="02020603050405020304" pitchFamily="18" charset="0"/>
                <a:cs typeface="Times New Roman" panose="02020603050405020304" pitchFamily="18" charset="0"/>
              </a:rPr>
              <a:t>The Influence of Terroir and Climate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7438542" y="1124464"/>
            <a:ext cx="4485727" cy="5733536"/>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Local Varieties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Portugal is home to numerous indigenous grape varieties adapted to specific terroirs. </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For instance,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thrives in the schist soils of Douro, while Baga excels in the limestone-rich soils of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Bairrada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These varieties have evolved to express the unique terroir of their respective regions.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roup of wine bottles and glasses on a table&#10;&#10;Description automatically generated">
            <a:extLst>
              <a:ext uri="{FF2B5EF4-FFF2-40B4-BE49-F238E27FC236}">
                <a16:creationId xmlns:a16="http://schemas.microsoft.com/office/drawing/2014/main" id="{A633D8FA-6983-75B7-37F8-EE44D028B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2746"/>
            <a:ext cx="7438543" cy="5585254"/>
          </a:xfrm>
          <a:prstGeom prst="rect">
            <a:avLst/>
          </a:prstGeom>
        </p:spPr>
      </p:pic>
    </p:spTree>
    <p:extLst>
      <p:ext uri="{BB962C8B-B14F-4D97-AF65-F5344CB8AC3E}">
        <p14:creationId xmlns:p14="http://schemas.microsoft.com/office/powerpoint/2010/main" val="30409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dirty="0">
                <a:latin typeface="Times New Roman" panose="02020603050405020304" pitchFamily="18" charset="0"/>
                <a:cs typeface="Times New Roman" panose="02020603050405020304" pitchFamily="18" charset="0"/>
              </a:rPr>
              <a:t>The Influence of Terroir and Climate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6"/>
            <a:ext cx="11825416" cy="1911812"/>
          </a:xfrm>
        </p:spPr>
        <p:txBody>
          <a:bodyPr>
            <a:noAutofit/>
          </a:bodyPr>
          <a:lstStyle/>
          <a:p>
            <a:pPr lvl="0"/>
            <a:r>
              <a:rPr lang="en-US" sz="2400" b="1" dirty="0">
                <a:latin typeface="Times New Roman" panose="02020603050405020304" pitchFamily="18" charset="0"/>
                <a:cs typeface="Times New Roman" panose="02020603050405020304" pitchFamily="18" charset="0"/>
              </a:rPr>
              <a:t>Temperature</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Temperature variations between day and night, as well as throughout the growing season, affect grape development and sugar accumulation. Warmer regions like </a:t>
            </a:r>
            <a:r>
              <a:rPr lang="en-US" dirty="0" err="1">
                <a:latin typeface="Times New Roman" panose="02020603050405020304" pitchFamily="18" charset="0"/>
                <a:cs typeface="Times New Roman" panose="02020603050405020304" pitchFamily="18" charset="0"/>
              </a:rPr>
              <a:t>Alentejo</a:t>
            </a:r>
            <a:r>
              <a:rPr lang="en-US" dirty="0">
                <a:latin typeface="Times New Roman" panose="02020603050405020304" pitchFamily="18" charset="0"/>
                <a:cs typeface="Times New Roman" panose="02020603050405020304" pitchFamily="18" charset="0"/>
              </a:rPr>
              <a:t> produce riper, fuller-bodied wines, while cooler regions like </a:t>
            </a:r>
            <a:r>
              <a:rPr lang="en-US" dirty="0" err="1">
                <a:latin typeface="Times New Roman" panose="02020603050405020304" pitchFamily="18" charset="0"/>
                <a:cs typeface="Times New Roman" panose="02020603050405020304" pitchFamily="18" charset="0"/>
              </a:rPr>
              <a:t>Bairrada</a:t>
            </a:r>
            <a:r>
              <a:rPr lang="en-US" dirty="0">
                <a:latin typeface="Times New Roman" panose="02020603050405020304" pitchFamily="18" charset="0"/>
                <a:cs typeface="Times New Roman" panose="02020603050405020304" pitchFamily="18" charset="0"/>
              </a:rPr>
              <a:t> produce wines with higher acidity and more delicate flavors.</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brochure of a castle&#10;&#10;Description automatically generated">
            <a:extLst>
              <a:ext uri="{FF2B5EF4-FFF2-40B4-BE49-F238E27FC236}">
                <a16:creationId xmlns:a16="http://schemas.microsoft.com/office/drawing/2014/main" id="{F5073B01-BD92-A390-3411-150B01F69D20}"/>
              </a:ext>
            </a:extLst>
          </p:cNvPr>
          <p:cNvPicPr>
            <a:picLocks noChangeAspect="1"/>
          </p:cNvPicPr>
          <p:nvPr/>
        </p:nvPicPr>
        <p:blipFill rotWithShape="1">
          <a:blip r:embed="rId3">
            <a:extLst>
              <a:ext uri="{28A0092B-C50C-407E-A947-70E740481C1C}">
                <a14:useLocalDpi xmlns:a14="http://schemas.microsoft.com/office/drawing/2010/main" val="0"/>
              </a:ext>
            </a:extLst>
          </a:blip>
          <a:srcRect t="7292" b="30000"/>
          <a:stretch/>
        </p:blipFill>
        <p:spPr>
          <a:xfrm>
            <a:off x="4982307" y="3491586"/>
            <a:ext cx="7206643" cy="3206162"/>
          </a:xfrm>
          <a:prstGeom prst="rect">
            <a:avLst/>
          </a:prstGeom>
        </p:spPr>
      </p:pic>
      <p:sp>
        <p:nvSpPr>
          <p:cNvPr id="7" name="TextBox 6">
            <a:extLst>
              <a:ext uri="{FF2B5EF4-FFF2-40B4-BE49-F238E27FC236}">
                <a16:creationId xmlns:a16="http://schemas.microsoft.com/office/drawing/2014/main" id="{0C503075-148C-747B-A77B-2A67FBF86ACD}"/>
              </a:ext>
            </a:extLst>
          </p:cNvPr>
          <p:cNvSpPr txBox="1"/>
          <p:nvPr/>
        </p:nvSpPr>
        <p:spPr>
          <a:xfrm>
            <a:off x="98853" y="3036278"/>
            <a:ext cx="4883455" cy="3785652"/>
          </a:xfrm>
          <a:prstGeom prst="rect">
            <a:avLst/>
          </a:prstGeom>
          <a:noFill/>
        </p:spPr>
        <p:txBody>
          <a:bodyPr wrap="square">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Rainfall</a:t>
            </a:r>
            <a:r>
              <a:rPr lang="en-US" sz="24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Rainfall patterns influence vine growth, grape development, and disease pressure. Regions like Vinho Verde benefit from higher rainfall, contributing to the fresh, vibrant acidity in their wines. Regions like </a:t>
            </a:r>
            <a:r>
              <a:rPr lang="en-US" sz="2400" dirty="0" err="1">
                <a:latin typeface="Times New Roman" panose="02020603050405020304" pitchFamily="18" charset="0"/>
                <a:cs typeface="Times New Roman" panose="02020603050405020304" pitchFamily="18" charset="0"/>
              </a:rPr>
              <a:t>Alentejo</a:t>
            </a:r>
            <a:r>
              <a:rPr lang="en-US" sz="2400" dirty="0">
                <a:latin typeface="Times New Roman" panose="02020603050405020304" pitchFamily="18" charset="0"/>
                <a:cs typeface="Times New Roman" panose="02020603050405020304" pitchFamily="18" charset="0"/>
              </a:rPr>
              <a:t> rely on irrigation due to lower rainfall levels.</a:t>
            </a:r>
          </a:p>
        </p:txBody>
      </p:sp>
    </p:spTree>
    <p:extLst>
      <p:ext uri="{BB962C8B-B14F-4D97-AF65-F5344CB8AC3E}">
        <p14:creationId xmlns:p14="http://schemas.microsoft.com/office/powerpoint/2010/main" val="4441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dirty="0">
                <a:latin typeface="Times New Roman" panose="02020603050405020304" pitchFamily="18" charset="0"/>
                <a:cs typeface="Times New Roman" panose="02020603050405020304" pitchFamily="18" charset="0"/>
              </a:rPr>
              <a:t>The Influence of Terroir and Climate </a:t>
            </a:r>
            <a:r>
              <a:rPr lang="en-US" sz="2800" b="1" dirty="0">
                <a:latin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3488408" cy="2304535"/>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Sunlight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Sunlight intensity and duration impact grape photosynthesis, sugar levels, and flavor development. Regions with ample sunlight, such as Douro, produce wines with rich fruit flavors and robust tannins, suitable for aging.</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diagram of a plant&#10;&#10;Description automatically generated">
            <a:extLst>
              <a:ext uri="{FF2B5EF4-FFF2-40B4-BE49-F238E27FC236}">
                <a16:creationId xmlns:a16="http://schemas.microsoft.com/office/drawing/2014/main" id="{CE128629-885C-C4AE-2518-47FD78DC0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846" y="1758462"/>
            <a:ext cx="8540154" cy="5099537"/>
          </a:xfrm>
          <a:prstGeom prst="rect">
            <a:avLst/>
          </a:prstGeom>
        </p:spPr>
      </p:pic>
    </p:spTree>
    <p:extLst>
      <p:ext uri="{BB962C8B-B14F-4D97-AF65-F5344CB8AC3E}">
        <p14:creationId xmlns:p14="http://schemas.microsoft.com/office/powerpoint/2010/main" val="25447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86AC-2438-CBFF-56D1-026764C05D4F}"/>
              </a:ext>
            </a:extLst>
          </p:cNvPr>
          <p:cNvSpPr>
            <a:spLocks noGrp="1"/>
          </p:cNvSpPr>
          <p:nvPr>
            <p:ph type="title"/>
          </p:nvPr>
        </p:nvSpPr>
        <p:spPr>
          <a:xfrm>
            <a:off x="0" y="1"/>
            <a:ext cx="12192000" cy="1266091"/>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Impact on Wine Styles</a:t>
            </a:r>
            <a:endParaRPr lang="en-US" dirty="0"/>
          </a:p>
        </p:txBody>
      </p:sp>
      <p:sp>
        <p:nvSpPr>
          <p:cNvPr id="3" name="Content Placeholder 2">
            <a:extLst>
              <a:ext uri="{FF2B5EF4-FFF2-40B4-BE49-F238E27FC236}">
                <a16:creationId xmlns:a16="http://schemas.microsoft.com/office/drawing/2014/main" id="{E0BA9D91-39BD-26E3-99BF-C638615782DE}"/>
              </a:ext>
            </a:extLst>
          </p:cNvPr>
          <p:cNvSpPr>
            <a:spLocks noGrp="1"/>
          </p:cNvSpPr>
          <p:nvPr>
            <p:ph idx="1"/>
          </p:nvPr>
        </p:nvSpPr>
        <p:spPr>
          <a:xfrm>
            <a:off x="140677" y="1266093"/>
            <a:ext cx="12051323" cy="5345722"/>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White Wines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In cooler, coastal regions like Vinho Verde, the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climate preserves acidity and freshness in white wines made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varieties like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Alvarinho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Loureiro.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Red Wines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In warmer, inland regions like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Alentejo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Douro, intense sunlight and heat produce ripe, bold red wines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with concentrated flavors and structured tannins.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Fortified Wines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hot, dry climate of Douro Valley is ideal for the production of fortified Port wines, with high sugar content and robust flavors developed through grape fortification and aging.</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Overall, terroir and climate in Portugal play pivotal roles in defining the diversity and quality of Portuguese wines, showcasing the unique expressions of each region’s viticultural landscape.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7" name="Picture 6" descr="A group of wine glasses&#10;&#10;Description automatically generated">
            <a:extLst>
              <a:ext uri="{FF2B5EF4-FFF2-40B4-BE49-F238E27FC236}">
                <a16:creationId xmlns:a16="http://schemas.microsoft.com/office/drawing/2014/main" id="{53666BA8-BB57-FA1B-678D-4761F1C5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0" y="1266092"/>
            <a:ext cx="3848100" cy="2095500"/>
          </a:xfrm>
          <a:prstGeom prst="rect">
            <a:avLst/>
          </a:prstGeom>
        </p:spPr>
      </p:pic>
    </p:spTree>
    <p:extLst>
      <p:ext uri="{BB962C8B-B14F-4D97-AF65-F5344CB8AC3E}">
        <p14:creationId xmlns:p14="http://schemas.microsoft.com/office/powerpoint/2010/main" val="30514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1"/>
            <a:ext cx="12192000" cy="1250066"/>
          </a:xfrm>
        </p:spPr>
        <p:txBody>
          <a:bodyPr>
            <a:no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Previously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185196" y="1250066"/>
            <a:ext cx="12006804" cy="5607934"/>
          </a:xfrm>
          <a:noFill/>
        </p:spPr>
        <p:txBody>
          <a:bodyPr>
            <a:normAutofit/>
          </a:bodyPr>
          <a:lstStyle/>
          <a:p>
            <a:pPr marL="0" marR="0" indent="0">
              <a:buNone/>
            </a:pPr>
            <a:r>
              <a:rPr lang="en-US" sz="2400" dirty="0">
                <a:effectLst/>
                <a:latin typeface="Times New Roman" panose="02020603050405020304" pitchFamily="18" charset="0"/>
                <a:ea typeface="Times New Roman" panose="02020603050405020304" pitchFamily="18" charset="0"/>
              </a:rPr>
              <a:t>In Part I </a:t>
            </a:r>
            <a:r>
              <a:rPr lang="en-US" sz="2400" dirty="0" err="1">
                <a:effectLst/>
                <a:latin typeface="Times New Roman" panose="02020603050405020304" pitchFamily="18" charset="0"/>
                <a:ea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discussed Portugal’s long and illustrious winemaking history that dates back thousands of years. Its viticulture traditions </a:t>
            </a:r>
            <a:r>
              <a:rPr lang="en-US" sz="2400" dirty="0" err="1">
                <a:latin typeface="Times New Roman" panose="02020603050405020304" pitchFamily="18" charset="0"/>
                <a:ea typeface="Times New Roman" panose="02020603050405020304" pitchFamily="18" charset="0"/>
              </a:rPr>
              <a:t>aand</a:t>
            </a:r>
            <a:r>
              <a:rPr lang="en-US" sz="2400" dirty="0">
                <a:latin typeface="Times New Roman" panose="02020603050405020304" pitchFamily="18" charset="0"/>
                <a:ea typeface="Times New Roman" panose="02020603050405020304" pitchFamily="18" charset="0"/>
              </a:rPr>
              <a:t> the </a:t>
            </a:r>
            <a:r>
              <a:rPr lang="en-US" sz="2400" dirty="0">
                <a:effectLst/>
                <a:latin typeface="Times New Roman" panose="02020603050405020304" pitchFamily="18" charset="0"/>
                <a:ea typeface="Times New Roman" panose="02020603050405020304" pitchFamily="18" charset="0"/>
              </a:rPr>
              <a:t>importance of Portuguese culture and how it affects it’s economy :</a:t>
            </a:r>
          </a:p>
          <a:p>
            <a:pPr marL="342900" marR="0" lvl="0" indent="-342900">
              <a:tabLst>
                <a:tab pos="457200" algn="l"/>
              </a:tabLst>
            </a:pPr>
            <a:r>
              <a:rPr lang="en-US" sz="2400" dirty="0">
                <a:effectLst/>
                <a:latin typeface="Times New Roman" panose="02020603050405020304" pitchFamily="18" charset="0"/>
                <a:ea typeface="Times New Roman" panose="02020603050405020304" pitchFamily="18" charset="0"/>
              </a:rPr>
              <a:t>I explained how wine production in Portugal is intertwined with its cultural identity</a:t>
            </a:r>
            <a:r>
              <a:rPr lang="en-US" sz="2400" dirty="0">
                <a:latin typeface="Times New Roman" panose="02020603050405020304" pitchFamily="18" charset="0"/>
                <a:ea typeface="Times New Roman" panose="02020603050405020304" pitchFamily="18" charset="0"/>
              </a:rPr>
              <a:t> and it’s </a:t>
            </a:r>
            <a:r>
              <a:rPr lang="en-US" sz="2400" dirty="0">
                <a:effectLst/>
                <a:latin typeface="Times New Roman" panose="02020603050405020304" pitchFamily="18" charset="0"/>
                <a:ea typeface="Times New Roman" panose="02020603050405020304" pitchFamily="18" charset="0"/>
              </a:rPr>
              <a:t>role in Portuguese life.</a:t>
            </a:r>
          </a:p>
          <a:p>
            <a:pPr marL="342900" marR="0" lvl="0" indent="-342900">
              <a:tabLst>
                <a:tab pos="457200" algn="l"/>
              </a:tabLst>
            </a:pPr>
            <a:r>
              <a:rPr lang="en-US" sz="2400" dirty="0">
                <a:latin typeface="Times New Roman" panose="02020603050405020304" pitchFamily="18" charset="0"/>
                <a:ea typeface="Times New Roman" panose="02020603050405020304" pitchFamily="18" charset="0"/>
              </a:rPr>
              <a:t>I included why wine tourism </a:t>
            </a:r>
            <a:r>
              <a:rPr lang="en-US" sz="2400" dirty="0">
                <a:latin typeface="Times New Roman" panose="02020603050405020304" pitchFamily="18" charset="0"/>
                <a:cs typeface="Times New Roman" panose="02020603050405020304" pitchFamily="18" charset="0"/>
              </a:rPr>
              <a:t>contributes significantly to the country's revenue and promotes regional development.</a:t>
            </a:r>
          </a:p>
          <a:p>
            <a:pPr marL="342900" marR="0" lvl="0" indent="-342900">
              <a:tabLst>
                <a:tab pos="457200" algn="l"/>
              </a:tabLst>
            </a:pPr>
            <a:r>
              <a:rPr lang="en-US" sz="2400" dirty="0">
                <a:latin typeface="Times New Roman" panose="02020603050405020304" pitchFamily="18" charset="0"/>
                <a:cs typeface="Times New Roman" panose="02020603050405020304" pitchFamily="18" charset="0"/>
              </a:rPr>
              <a:t>I discussed how Wine production is a vital sector of Portugal's economy, and Portuguese wines have earned widespread acclaim and recognition in global markets.</a:t>
            </a:r>
          </a:p>
          <a:p>
            <a:pPr marL="342900" marR="0" lvl="0" indent="-342900">
              <a:tabLst>
                <a:tab pos="457200" algn="l"/>
              </a:tabLs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I explained Portugal is home to several key wine regions, each known for unique grape varieties and styles of wine.</a:t>
            </a:r>
          </a:p>
          <a:p>
            <a:pPr marL="342900" marR="0" lvl="0" indent="-342900">
              <a:tabLst>
                <a:tab pos="457200" algn="l"/>
              </a:tabLs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I discussed Portugal is home to several key wine regions, their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varitals</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and the various characteristics of each. Additionally, I included unique indigenous varietals to Portugal. </a:t>
            </a:r>
          </a:p>
          <a:p>
            <a:pPr marL="342900" indent="-342900">
              <a:tabLst>
                <a:tab pos="457200" algn="l"/>
              </a:tabLst>
            </a:pPr>
            <a:endParaRPr lang="en-US" sz="2600" dirty="0">
              <a:latin typeface="Times New Roman" panose="02020603050405020304" pitchFamily="18" charset="0"/>
              <a:cs typeface="Times New Roman" panose="02020603050405020304" pitchFamily="18" charset="0"/>
            </a:endParaRPr>
          </a:p>
          <a:p>
            <a:pPr marL="342900" marR="0" lvl="0" indent="-342900">
              <a:tabLst>
                <a:tab pos="457200" algn="l"/>
              </a:tabLs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2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0"/>
            <a:ext cx="12192000" cy="1767015"/>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36650" y="1519881"/>
            <a:ext cx="11874118" cy="5338108"/>
          </a:xfrm>
        </p:spPr>
        <p:txBody>
          <a:bodyPr>
            <a:noAutofit/>
          </a:bodyPr>
          <a:lstStyle/>
          <a:p>
            <a:r>
              <a:rPr lang="en-US" sz="3000" dirty="0">
                <a:latin typeface="Times New Roman" panose="02020603050405020304" pitchFamily="18" charset="0"/>
                <a:cs typeface="Times New Roman" panose="02020603050405020304" pitchFamily="18" charset="0"/>
              </a:rPr>
              <a:t>Portuguese wine holds significant historical and cultural importance due to its unique production process and storied past. </a:t>
            </a:r>
          </a:p>
          <a:p>
            <a:r>
              <a:rPr lang="en-US" sz="3000" dirty="0">
                <a:latin typeface="Times New Roman" panose="02020603050405020304" pitchFamily="18" charset="0"/>
                <a:cs typeface="Times New Roman" panose="02020603050405020304" pitchFamily="18" charset="0"/>
              </a:rPr>
              <a:t>Portugal offers wines with distinct flavors, ranging from dry to sweet, with varied styles and complexity.</a:t>
            </a:r>
          </a:p>
          <a:p>
            <a:r>
              <a:rPr lang="en-US" sz="3000" dirty="0">
                <a:latin typeface="Times New Roman" panose="02020603050405020304" pitchFamily="18" charset="0"/>
                <a:cs typeface="Times New Roman" panose="02020603050405020304" pitchFamily="18" charset="0"/>
              </a:rPr>
              <a:t>Today, Portuguese wine continues to be cherished for its versatility in cooking and pairing with various dishes, from desserts to savory courses. Their wines offer rich flavors and robust character make it a favorite among wine enthusiasts and collectors worldwide. </a:t>
            </a:r>
          </a:p>
        </p:txBody>
      </p:sp>
    </p:spTree>
    <p:extLst>
      <p:ext uri="{BB962C8B-B14F-4D97-AF65-F5344CB8AC3E}">
        <p14:creationId xmlns:p14="http://schemas.microsoft.com/office/powerpoint/2010/main" val="28087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582024"/>
          </a:xfrm>
          <a:ln/>
        </p:spPr>
        <p:txBody>
          <a:bodyPr vert="horz" lIns="91440" tIns="35200" rIns="91440" bIns="45720" rtlCol="0" anchor="ctr">
            <a:normAutofit/>
          </a:bodyPr>
          <a:lstStyle/>
          <a:p>
            <a:pPr algn="ctr"/>
            <a:r>
              <a:rPr lang="en-US" sz="4400" b="1" kern="0" dirty="0">
                <a:effectLst/>
                <a:latin typeface="Times New Roman" panose="02020603050405020304" pitchFamily="18" charset="0"/>
                <a:ea typeface="Times New Roman" panose="02020603050405020304" pitchFamily="18" charset="0"/>
              </a:rPr>
              <a:t>Wines of Portugal</a:t>
            </a:r>
            <a:endParaRPr lang="en-US" sz="4400" b="1" kern="1800" dirty="0">
              <a:effectLst/>
              <a:latin typeface="Times New Roman" panose="02020603050405020304" pitchFamily="18" charset="0"/>
              <a:ea typeface="Times New Roman" panose="02020603050405020304" pitchFamily="18" charset="0"/>
            </a:endParaRPr>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200" dirty="0">
                <a:solidFill>
                  <a:schemeClr val="tx1"/>
                </a:solidFill>
                <a:latin typeface="Times New Roman" panose="02020603050405020304" pitchFamily="18" charset="0"/>
                <a:cs typeface="Times New Roman" panose="02020603050405020304" pitchFamily="18" charset="0"/>
              </a:rPr>
              <a:t>I hope you found this presentation about </a:t>
            </a:r>
            <a:r>
              <a:rPr lang="en-US" sz="32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2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Wines of Portugal </a:t>
            </a:r>
            <a:r>
              <a:rPr lang="en-US" altLang="en-US" sz="3200" dirty="0">
                <a:solidFill>
                  <a:schemeClr val="tx1"/>
                </a:solidFill>
                <a:latin typeface="Times New Roman" panose="02020603050405020304" pitchFamily="18" charset="0"/>
                <a:cs typeface="Times New Roman" panose="02020603050405020304" pitchFamily="18" charset="0"/>
              </a:rPr>
              <a:t>interesting and informative.</a:t>
            </a:r>
          </a:p>
          <a:p>
            <a:endParaRPr lang="en-US" altLang="en-US" sz="3200" dirty="0">
              <a:solidFill>
                <a:schemeClr val="tx1"/>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If you haven’t already, I hope you all get the opportunity to experience Portuguese wines soon.</a:t>
            </a:r>
          </a:p>
          <a:p>
            <a:endParaRPr lang="en-US" altLang="en-US" sz="3200" dirty="0">
              <a:solidFill>
                <a:schemeClr val="tx1"/>
              </a:solidFill>
              <a:latin typeface="Times New Roman" panose="02020603050405020304" pitchFamily="18" charset="0"/>
              <a:cs typeface="Times New Roman" panose="02020603050405020304" pitchFamily="18" charset="0"/>
            </a:endParaRPr>
          </a:p>
          <a:p>
            <a:pPr algn="ctr"/>
            <a:r>
              <a:rPr lang="en-US" altLang="en-US" sz="3200" dirty="0">
                <a:solidFill>
                  <a:schemeClr val="tx1"/>
                </a:solidFill>
                <a:latin typeface="Times New Roman" panose="02020603050405020304" pitchFamily="18"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 calcmode="lin" valueType="num">
                                      <p:cBhvr additive="base">
                                        <p:cTn id="7"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4" end="4"/>
                                            </p:txEl>
                                          </p:spTgt>
                                        </p:tgtEl>
                                        <p:attrNameLst>
                                          <p:attrName>style.visibility</p:attrName>
                                        </p:attrNameLst>
                                      </p:cBhvr>
                                      <p:to>
                                        <p:strVal val="visible"/>
                                      </p:to>
                                    </p:set>
                                    <p:anim calcmode="lin" valueType="num">
                                      <p:cBhvr additive="base">
                                        <p:cTn id="13"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1123162"/>
            <a:ext cx="9142720" cy="1384271"/>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1"/>
            <a:ext cx="12192000" cy="1250066"/>
          </a:xfrm>
        </p:spPr>
        <p:txBody>
          <a:bodyPr>
            <a:no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Today’s Topics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914399" y="1250066"/>
            <a:ext cx="4942391" cy="5607934"/>
          </a:xfrm>
          <a:noFill/>
        </p:spPr>
        <p:txBody>
          <a:bodyPr>
            <a:normAutofit/>
          </a:bodyPr>
          <a:lstStyle/>
          <a:p>
            <a:pPr marL="0" indent="0">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Today I will be covering:</a:t>
            </a:r>
          </a:p>
          <a:p>
            <a:r>
              <a:rPr lang="en-US" sz="2400" dirty="0">
                <a:latin typeface="Times New Roman" panose="02020603050405020304" pitchFamily="18" charset="0"/>
                <a:cs typeface="Times New Roman" panose="02020603050405020304" pitchFamily="18" charset="0"/>
              </a:rPr>
              <a:t>Production Technique of Port wine.</a:t>
            </a:r>
          </a:p>
          <a:p>
            <a:pPr lvl="0"/>
            <a:r>
              <a:rPr lang="en-US" sz="2400" dirty="0">
                <a:latin typeface="Times New Roman" panose="02020603050405020304" pitchFamily="18" charset="0"/>
                <a:cs typeface="Times New Roman" panose="02020603050405020304" pitchFamily="18" charset="0"/>
              </a:rPr>
              <a:t>Grape Varieties:.</a:t>
            </a:r>
          </a:p>
          <a:p>
            <a:pPr lvl="0"/>
            <a:r>
              <a:rPr lang="en-US" sz="2400" dirty="0">
                <a:latin typeface="Times New Roman" panose="02020603050405020304" pitchFamily="18" charset="0"/>
                <a:cs typeface="Times New Roman" panose="02020603050405020304" pitchFamily="18" charset="0"/>
              </a:rPr>
              <a:t>Vineyard Management:</a:t>
            </a:r>
          </a:p>
          <a:p>
            <a:pPr lvl="0"/>
            <a:r>
              <a:rPr lang="en-US" sz="2400" dirty="0">
                <a:latin typeface="Times New Roman" panose="02020603050405020304" pitchFamily="18" charset="0"/>
                <a:cs typeface="Times New Roman" panose="02020603050405020304" pitchFamily="18" charset="0"/>
              </a:rPr>
              <a:t>Harvesting:</a:t>
            </a:r>
          </a:p>
          <a:p>
            <a:pPr lvl="0"/>
            <a:r>
              <a:rPr lang="en-US" sz="2400" dirty="0">
                <a:latin typeface="Times New Roman" panose="02020603050405020304" pitchFamily="18" charset="0"/>
                <a:cs typeface="Times New Roman" panose="02020603050405020304" pitchFamily="18" charset="0"/>
              </a:rPr>
              <a:t>Winemaking Process:</a:t>
            </a:r>
          </a:p>
          <a:p>
            <a:pPr lvl="0"/>
            <a:r>
              <a:rPr lang="en-US" sz="2400" dirty="0">
                <a:latin typeface="Times New Roman" panose="02020603050405020304" pitchFamily="18" charset="0"/>
                <a:cs typeface="Times New Roman" panose="02020603050405020304" pitchFamily="18" charset="0"/>
              </a:rPr>
              <a:t>Fermentation:</a:t>
            </a:r>
          </a:p>
          <a:p>
            <a:pPr lvl="0"/>
            <a:r>
              <a:rPr lang="en-US" sz="2400" dirty="0">
                <a:latin typeface="Times New Roman" panose="02020603050405020304" pitchFamily="18" charset="0"/>
                <a:cs typeface="Times New Roman" panose="02020603050405020304" pitchFamily="18" charset="0"/>
              </a:rPr>
              <a:t>Fortification:</a:t>
            </a:r>
          </a:p>
          <a:p>
            <a:pPr lvl="0"/>
            <a:r>
              <a:rPr lang="en-US" sz="2400" dirty="0">
                <a:latin typeface="Times New Roman" panose="02020603050405020304" pitchFamily="18" charset="0"/>
                <a:cs typeface="Times New Roman" panose="02020603050405020304" pitchFamily="18" charset="0"/>
              </a:rPr>
              <a:t>Aging:</a:t>
            </a:r>
          </a:p>
          <a:p>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5C7018A8-8BF1-E78D-035D-AA4D57F489FE}"/>
              </a:ext>
            </a:extLst>
          </p:cNvPr>
          <p:cNvSpPr txBox="1"/>
          <p:nvPr/>
        </p:nvSpPr>
        <p:spPr>
          <a:xfrm>
            <a:off x="6099859" y="1250065"/>
            <a:ext cx="6092141" cy="3785652"/>
          </a:xfrm>
          <a:prstGeom prst="rect">
            <a:avLst/>
          </a:prstGeom>
          <a:noFill/>
        </p:spPr>
        <p:txBody>
          <a:bodyPr wrap="square">
            <a:spAutoFit/>
          </a:bodyPr>
          <a:lstStyle/>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Blending</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Labeling and Regulation</a:t>
            </a:r>
          </a:p>
          <a:p>
            <a:pPr marL="342900" lvl="0" indent="-34290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between Traditional vs. modern winemaking practices.</a:t>
            </a:r>
          </a:p>
          <a:p>
            <a:pPr marL="342900" lvl="0" indent="-34290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influence of terroir and climate on Portuguese wine production</a:t>
            </a:r>
            <a:endParaRPr lang="en-US"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Climate</a:t>
            </a:r>
          </a:p>
          <a:p>
            <a:pPr marL="342900" lvl="0" indent="-34290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Impact on Wine Style</a:t>
            </a:r>
          </a:p>
          <a:p>
            <a:pPr marL="342900" lvl="0" indent="-34290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conclusion I will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Recap of key points about Portuguese wines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32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additive="base">
                                        <p:cTn id="9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0"/>
            <a:ext cx="12188951" cy="1581665"/>
          </a:xfrm>
        </p:spPr>
        <p:txBody>
          <a:bodyPr vert="horz" lIns="91440" tIns="45720" rIns="91440" bIns="45720" rtlCol="0" anchor="ctr">
            <a:normAutofit/>
          </a:bodyPr>
          <a:lstStyle/>
          <a:p>
            <a:pPr lvl="0" algn="ct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A61A52-3830-ED87-B52D-2D02D3746AD3}"/>
              </a:ext>
            </a:extLst>
          </p:cNvPr>
          <p:cNvSpPr txBox="1"/>
          <p:nvPr/>
        </p:nvSpPr>
        <p:spPr>
          <a:xfrm>
            <a:off x="148282" y="1433384"/>
            <a:ext cx="5362502" cy="4743579"/>
          </a:xfrm>
          <a:prstGeom prst="rect">
            <a:avLst/>
          </a:prstGeom>
        </p:spPr>
        <p:txBody>
          <a:bodyPr vert="horz" lIns="91440" tIns="45720" rIns="91440" bIns="45720" rtlCol="0">
            <a:no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Port wine, known as Vinho do Porto in Portuguese, is a fortified wine produced primarily in the Douro Valley region of Portugal. Here's an overview of the production technique for Port wine:</a:t>
            </a:r>
          </a:p>
          <a:p>
            <a:pPr lvl="0"/>
            <a:r>
              <a:rPr lang="en-US" sz="2400" b="1" dirty="0">
                <a:latin typeface="Times New Roman" panose="02020603050405020304" pitchFamily="18" charset="0"/>
                <a:cs typeface="Times New Roman" panose="02020603050405020304" pitchFamily="18" charset="0"/>
              </a:rPr>
              <a:t>Grape Varieties</a:t>
            </a:r>
            <a:r>
              <a:rPr lang="en-US" sz="2400" dirty="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Port wine is typically made from a blend of indigenous grape varieties, including </a:t>
            </a:r>
            <a:r>
              <a:rPr lang="en-US" sz="2400" dirty="0" err="1">
                <a:latin typeface="Times New Roman" panose="02020603050405020304" pitchFamily="18" charset="0"/>
                <a:cs typeface="Times New Roman" panose="02020603050405020304" pitchFamily="18" charset="0"/>
              </a:rPr>
              <a:t>Touriga</a:t>
            </a:r>
            <a:r>
              <a:rPr lang="en-US" sz="2400" dirty="0">
                <a:latin typeface="Times New Roman" panose="02020603050405020304" pitchFamily="18" charset="0"/>
                <a:cs typeface="Times New Roman" panose="02020603050405020304" pitchFamily="18" charset="0"/>
              </a:rPr>
              <a:t> Nacional, </a:t>
            </a:r>
            <a:r>
              <a:rPr lang="en-US" sz="2400" dirty="0" err="1">
                <a:latin typeface="Times New Roman" panose="02020603050405020304" pitchFamily="18" charset="0"/>
                <a:cs typeface="Times New Roman" panose="02020603050405020304" pitchFamily="18" charset="0"/>
              </a:rPr>
              <a:t>Touriga</a:t>
            </a:r>
            <a:r>
              <a:rPr lang="en-US" sz="2400" dirty="0">
                <a:latin typeface="Times New Roman" panose="02020603050405020304" pitchFamily="18" charset="0"/>
                <a:cs typeface="Times New Roman" panose="02020603050405020304" pitchFamily="18" charset="0"/>
              </a:rPr>
              <a:t> Franca, Tinta Roriz (Tempranillo), Tinta </a:t>
            </a:r>
            <a:r>
              <a:rPr lang="en-US" sz="2400" dirty="0" err="1">
                <a:latin typeface="Times New Roman" panose="02020603050405020304" pitchFamily="18" charset="0"/>
                <a:cs typeface="Times New Roman" panose="02020603050405020304" pitchFamily="18" charset="0"/>
              </a:rPr>
              <a:t>Barroca</a:t>
            </a:r>
            <a:r>
              <a:rPr lang="en-US" sz="2400" dirty="0">
                <a:latin typeface="Times New Roman" panose="02020603050405020304" pitchFamily="18" charset="0"/>
                <a:cs typeface="Times New Roman" panose="02020603050405020304" pitchFamily="18" charset="0"/>
              </a:rPr>
              <a:t>, and others. These grapes are selected for their ability to thrive in the hot and dry climate of the Douro Valley.</a:t>
            </a:r>
          </a:p>
        </p:txBody>
      </p:sp>
      <p:pic>
        <p:nvPicPr>
          <p:cNvPr id="4" name="Picture 3" descr="A group of bottles of liquor&#10;&#10;Description automatically generated">
            <a:extLst>
              <a:ext uri="{FF2B5EF4-FFF2-40B4-BE49-F238E27FC236}">
                <a16:creationId xmlns:a16="http://schemas.microsoft.com/office/drawing/2014/main" id="{3D817046-1C70-F2EF-A7E2-B325352B2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784" y="1433383"/>
            <a:ext cx="6678167" cy="4991801"/>
          </a:xfrm>
          <a:prstGeom prst="rect">
            <a:avLst/>
          </a:prstGeom>
        </p:spPr>
      </p:pic>
    </p:spTree>
    <p:extLst>
      <p:ext uri="{BB962C8B-B14F-4D97-AF65-F5344CB8AC3E}">
        <p14:creationId xmlns:p14="http://schemas.microsoft.com/office/powerpoint/2010/main" val="1096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6116569" y="0"/>
            <a:ext cx="6075431" cy="1807305"/>
          </a:xfrm>
        </p:spPr>
        <p:txBody>
          <a:bodyPr vert="horz" lIns="91440" tIns="45720" rIns="91440" bIns="45720" rtlCol="0" anchor="ctr">
            <a:noAutofit/>
          </a:bodyPr>
          <a:lstStyle/>
          <a:p>
            <a:pPr algn="ctr"/>
            <a:r>
              <a:rPr lang="en-US" b="1" dirty="0">
                <a:effectLst/>
                <a:latin typeface="Times New Roman" panose="02020603050405020304" pitchFamily="18" charset="0"/>
                <a:cs typeface="Times New Roman" panose="02020603050405020304" pitchFamily="18" charset="0"/>
              </a:rPr>
              <a:t>Production Technique of Port Wine </a:t>
            </a:r>
            <a:r>
              <a:rPr lang="en-US" sz="2800" b="1" dirty="0">
                <a:effectLst/>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pic>
        <p:nvPicPr>
          <p:cNvPr id="4" name="Picture 3" descr="A landscape with rows of terraces&#10;&#10;Description automatically generated with medium confidence">
            <a:extLst>
              <a:ext uri="{FF2B5EF4-FFF2-40B4-BE49-F238E27FC236}">
                <a16:creationId xmlns:a16="http://schemas.microsoft.com/office/drawing/2014/main" id="{9BBA9B63-A529-4A20-D221-7DC87175B7E2}"/>
              </a:ext>
            </a:extLst>
          </p:cNvPr>
          <p:cNvPicPr>
            <a:picLocks noChangeAspect="1"/>
          </p:cNvPicPr>
          <p:nvPr/>
        </p:nvPicPr>
        <p:blipFill rotWithShape="1">
          <a:blip r:embed="rId2">
            <a:extLst>
              <a:ext uri="{28A0092B-C50C-407E-A947-70E740481C1C}">
                <a14:useLocalDpi xmlns:a14="http://schemas.microsoft.com/office/drawing/2010/main" val="0"/>
              </a:ext>
            </a:extLst>
          </a:blip>
          <a:srcRect l="19480" r="1362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3" name="TextBox 12">
            <a:extLst>
              <a:ext uri="{FF2B5EF4-FFF2-40B4-BE49-F238E27FC236}">
                <a16:creationId xmlns:a16="http://schemas.microsoft.com/office/drawing/2014/main" id="{B657FC94-727F-0B81-A506-4D445EA7E3D4}"/>
              </a:ext>
            </a:extLst>
          </p:cNvPr>
          <p:cNvSpPr txBox="1"/>
          <p:nvPr/>
        </p:nvSpPr>
        <p:spPr>
          <a:xfrm>
            <a:off x="6113521" y="1807304"/>
            <a:ext cx="6075431" cy="5050685"/>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Vineyard Management</a:t>
            </a:r>
            <a:r>
              <a:rPr lang="en-US" sz="2800" dirty="0">
                <a:latin typeface="Times New Roman" panose="02020603050405020304" pitchFamily="18" charset="0"/>
                <a:cs typeface="Times New Roman" panose="02020603050405020304" pitchFamily="18" charset="0"/>
              </a:rPr>
              <a:t>:</a:t>
            </a:r>
          </a:p>
          <a:p>
            <a:pPr lvl="1" indent="-228600" defTabSz="914400">
              <a:lnSpc>
                <a:spcPct val="9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vineyards in the Douro Valley are often planted on steep terraces known as "</a:t>
            </a:r>
            <a:r>
              <a:rPr lang="en-US" sz="2800" dirty="0" err="1">
                <a:latin typeface="Times New Roman" panose="02020603050405020304" pitchFamily="18" charset="0"/>
                <a:cs typeface="Times New Roman" panose="02020603050405020304" pitchFamily="18" charset="0"/>
              </a:rPr>
              <a:t>patamares</a:t>
            </a:r>
            <a:r>
              <a:rPr lang="en-US" sz="2800" dirty="0">
                <a:latin typeface="Times New Roman" panose="02020603050405020304" pitchFamily="18" charset="0"/>
                <a:cs typeface="Times New Roman" panose="02020603050405020304" pitchFamily="18" charset="0"/>
              </a:rPr>
              <a:t>" or "</a:t>
            </a:r>
            <a:r>
              <a:rPr lang="en-US" sz="2800" dirty="0" err="1">
                <a:latin typeface="Times New Roman" panose="02020603050405020304" pitchFamily="18" charset="0"/>
                <a:cs typeface="Times New Roman" panose="02020603050405020304" pitchFamily="18" charset="0"/>
              </a:rPr>
              <a:t>socalcos</a:t>
            </a:r>
            <a:r>
              <a:rPr lang="en-US" sz="2800" dirty="0">
                <a:latin typeface="Times New Roman" panose="02020603050405020304" pitchFamily="18" charset="0"/>
                <a:cs typeface="Times New Roman" panose="02020603050405020304" pitchFamily="18" charset="0"/>
              </a:rPr>
              <a:t>," which are supported by stone walls to prevent erosion and maximize sun exposure. The vines are planted in schist soils, which are rich in minerals and help regulate water retention.</a:t>
            </a:r>
          </a:p>
          <a:p>
            <a:pPr marL="342900" lvl="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29086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530047"/>
            <a:ext cx="4866629" cy="5466849"/>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Harvesting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The grapes for Port wine are harvested by hand, typically in late September to early October. </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The timing of the harvest is crucial, as winemakers aim to pick grapes with optimal ripeness and sugar levels to achieve the desired balance of flavors and alcohol content.</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roup of people working in a vineyard&#10;&#10;Description automatically generated">
            <a:extLst>
              <a:ext uri="{FF2B5EF4-FFF2-40B4-BE49-F238E27FC236}">
                <a16:creationId xmlns:a16="http://schemas.microsoft.com/office/drawing/2014/main" id="{66401C70-77F1-7356-9933-8ED474E9017C}"/>
              </a:ext>
            </a:extLst>
          </p:cNvPr>
          <p:cNvPicPr>
            <a:picLocks noChangeAspect="1"/>
          </p:cNvPicPr>
          <p:nvPr/>
        </p:nvPicPr>
        <p:blipFill rotWithShape="1">
          <a:blip r:embed="rId3">
            <a:extLst>
              <a:ext uri="{28A0092B-C50C-407E-A947-70E740481C1C}">
                <a14:useLocalDpi xmlns:a14="http://schemas.microsoft.com/office/drawing/2010/main" val="0"/>
              </a:ext>
            </a:extLst>
          </a:blip>
          <a:srcRect r="11501"/>
          <a:stretch/>
        </p:blipFill>
        <p:spPr>
          <a:xfrm>
            <a:off x="5119232" y="1530048"/>
            <a:ext cx="7072767" cy="5327952"/>
          </a:xfrm>
          <a:prstGeom prst="rect">
            <a:avLst/>
          </a:prstGeom>
        </p:spPr>
      </p:pic>
    </p:spTree>
    <p:extLst>
      <p:ext uri="{BB962C8B-B14F-4D97-AF65-F5344CB8AC3E}">
        <p14:creationId xmlns:p14="http://schemas.microsoft.com/office/powerpoint/2010/main" val="23305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2000" cy="1629724"/>
          </a:xfrm>
        </p:spPr>
        <p:txBody>
          <a:bodyPr>
            <a:normAutofit/>
          </a:bodyPr>
          <a:lstStyle/>
          <a:p>
            <a:pPr marL="0" marR="0" algn="ct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8072475" y="1607980"/>
            <a:ext cx="4119525" cy="5550060"/>
          </a:xfrm>
        </p:spPr>
        <p:txBody>
          <a:bodyPr>
            <a:noAutofit/>
          </a:bodyPr>
          <a:lstStyle/>
          <a:p>
            <a:pPr lvl="0"/>
            <a:r>
              <a:rPr lang="en-US" sz="2400" b="1" dirty="0">
                <a:latin typeface="Times New Roman" panose="02020603050405020304" pitchFamily="18" charset="0"/>
                <a:cs typeface="Times New Roman" panose="02020603050405020304" pitchFamily="18" charset="0"/>
              </a:rPr>
              <a:t>Winemaking Process</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After harvesting, the grapes are transported to the wineries, where they undergo destemming and crushing to release the juice and skins. </a:t>
            </a:r>
          </a:p>
          <a:p>
            <a:pPr lvl="1"/>
            <a:r>
              <a:rPr lang="en-US" dirty="0">
                <a:latin typeface="Times New Roman" panose="02020603050405020304" pitchFamily="18" charset="0"/>
                <a:cs typeface="Times New Roman" panose="02020603050405020304" pitchFamily="18" charset="0"/>
              </a:rPr>
              <a:t>Traditionally, grape stomping (foot treading) was used to crush the grapes, although modern wineries now employ mechanical crushers.</a:t>
            </a:r>
          </a:p>
        </p:txBody>
      </p:sp>
      <p:pic>
        <p:nvPicPr>
          <p:cNvPr id="5" name="Picture 4" descr="A diagram of a wine making process&#10;&#10;Description automatically generated">
            <a:extLst>
              <a:ext uri="{FF2B5EF4-FFF2-40B4-BE49-F238E27FC236}">
                <a16:creationId xmlns:a16="http://schemas.microsoft.com/office/drawing/2014/main" id="{496B1D55-7A2F-4DAB-B6AD-8088171FD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4504"/>
            <a:ext cx="7924191" cy="4403399"/>
          </a:xfrm>
          <a:prstGeom prst="rect">
            <a:avLst/>
          </a:prstGeom>
        </p:spPr>
      </p:pic>
    </p:spTree>
    <p:extLst>
      <p:ext uri="{BB962C8B-B14F-4D97-AF65-F5344CB8AC3E}">
        <p14:creationId xmlns:p14="http://schemas.microsoft.com/office/powerpoint/2010/main" val="37859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cs typeface="Times New Roman" panose="02020603050405020304" pitchFamily="18" charset="0"/>
              </a:rPr>
              <a:t>Production Technique of Port Wine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6"/>
            <a:ext cx="3863277" cy="5550061"/>
          </a:xfrm>
        </p:spPr>
        <p:txBody>
          <a:bodyPr>
            <a:noAutofit/>
          </a:bodyPr>
          <a:lstStyle/>
          <a:p>
            <a:pPr lvl="0"/>
            <a:r>
              <a:rPr lang="en-US" sz="2400" b="1" dirty="0">
                <a:latin typeface="Times New Roman" panose="02020603050405020304" pitchFamily="18" charset="0"/>
                <a:cs typeface="Times New Roman" panose="02020603050405020304" pitchFamily="18" charset="0"/>
              </a:rPr>
              <a:t>Fermentation</a:t>
            </a:r>
            <a:r>
              <a:rPr lang="en-US" sz="24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The fermentation process begins with the addition of grape spirit (brandy), typically around the midpoint of fermentation when the desired level of sugar extraction from the grapes is reached. </a:t>
            </a:r>
          </a:p>
          <a:p>
            <a:pPr lvl="1"/>
            <a:r>
              <a:rPr lang="en-US" dirty="0">
                <a:latin typeface="Times New Roman" panose="02020603050405020304" pitchFamily="18" charset="0"/>
                <a:cs typeface="Times New Roman" panose="02020603050405020304" pitchFamily="18" charset="0"/>
              </a:rPr>
              <a:t>This addition stops the fermentation process and preserves the natural sweetness of the grapes.</a:t>
            </a:r>
          </a:p>
        </p:txBody>
      </p:sp>
      <p:pic>
        <p:nvPicPr>
          <p:cNvPr id="5" name="Picture 4" descr="A group of large silver tanks&#10;&#10;Description automatically generated">
            <a:extLst>
              <a:ext uri="{FF2B5EF4-FFF2-40B4-BE49-F238E27FC236}">
                <a16:creationId xmlns:a16="http://schemas.microsoft.com/office/drawing/2014/main" id="{9BA891C8-B38B-16C2-0A95-102C55E66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254" y="1446836"/>
            <a:ext cx="8116745" cy="5411163"/>
          </a:xfrm>
          <a:prstGeom prst="rect">
            <a:avLst/>
          </a:prstGeom>
        </p:spPr>
      </p:pic>
    </p:spTree>
    <p:extLst>
      <p:ext uri="{BB962C8B-B14F-4D97-AF65-F5344CB8AC3E}">
        <p14:creationId xmlns:p14="http://schemas.microsoft.com/office/powerpoint/2010/main" val="182033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1192</TotalTime>
  <Words>2437</Words>
  <Application>Microsoft Office PowerPoint</Application>
  <PresentationFormat>Widescreen</PresentationFormat>
  <Paragraphs>177</Paragraphs>
  <Slides>32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Display</vt:lpstr>
      <vt:lpstr>Arial</vt:lpstr>
      <vt:lpstr>Calibri</vt:lpstr>
      <vt:lpstr>Calibri Light</vt:lpstr>
      <vt:lpstr>Courier New</vt:lpstr>
      <vt:lpstr>Symbol</vt:lpstr>
      <vt:lpstr>Times New Roman</vt:lpstr>
      <vt:lpstr>Office 2013 - 2022 Theme</vt:lpstr>
      <vt:lpstr>PowerPoint Presentation</vt:lpstr>
      <vt:lpstr>What I will cover</vt:lpstr>
      <vt:lpstr>Previously</vt:lpstr>
      <vt:lpstr>Today’s Topics</vt:lpstr>
      <vt:lpstr>Production Technique of Port Wine </vt:lpstr>
      <vt:lpstr>Production Technique of Port Wine Cont.</vt:lpstr>
      <vt:lpstr>Production Technique of Port Wine Cont.</vt:lpstr>
      <vt:lpstr>Production Technique of Port Wine Cont.</vt:lpstr>
      <vt:lpstr>Production Technique of Port Wine Cont.</vt:lpstr>
      <vt:lpstr>Production Technique of Port Wine Cont.</vt:lpstr>
      <vt:lpstr>Production Technique of Port Wine Cont.</vt:lpstr>
      <vt:lpstr>Production Technique of Port Wine Cont.</vt:lpstr>
      <vt:lpstr>Production Technique of Port Wine Cont.</vt:lpstr>
      <vt:lpstr>Production Technique of Port Wine Cont.</vt:lpstr>
      <vt:lpstr>The Differences between  Traditional vs. Modern Winemaking</vt:lpstr>
      <vt:lpstr>The Differences between  Traditional vs. Modern Winemaking Cont.</vt:lpstr>
      <vt:lpstr>The Differences between  Traditional vs. Modern Winemaking Cont.</vt:lpstr>
      <vt:lpstr>The Differences between  Traditional vs. Modern Winemaking Cont.</vt:lpstr>
      <vt:lpstr>The Differences between  Traditional vs. Modern Winemaking Cont.</vt:lpstr>
      <vt:lpstr>The Differences between  Traditional vs. Modern Winemaking Cont.</vt:lpstr>
      <vt:lpstr>The Differences between  Traditional vs. Modern Winemaking Cont.</vt:lpstr>
      <vt:lpstr>The Influence of Terroir and Climate</vt:lpstr>
      <vt:lpstr>The Influence of Terroir and Climate Cont.</vt:lpstr>
      <vt:lpstr>The Influence of Terroir and Climate Cont.</vt:lpstr>
      <vt:lpstr>The Influence of Terroir and Climate Cont.</vt:lpstr>
      <vt:lpstr>The Influence of Terroir and Climate Cont.</vt:lpstr>
      <vt:lpstr>The Influence of Terroir and Climate Cont.</vt:lpstr>
      <vt:lpstr>The Influence of Terroir and Climate Cont.</vt:lpstr>
      <vt:lpstr>Impact on Wine Styles</vt:lpstr>
      <vt:lpstr>Conclusion</vt:lpstr>
      <vt:lpstr>Wines of Portugal</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113</cp:revision>
  <dcterms:created xsi:type="dcterms:W3CDTF">2024-04-24T01:03:46Z</dcterms:created>
  <dcterms:modified xsi:type="dcterms:W3CDTF">2024-07-14T19:59:24Z</dcterms:modified>
</cp:coreProperties>
</file>