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1B_B839066C.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9"/>
  </p:notesMasterIdLst>
  <p:sldIdLst>
    <p:sldId id="256" r:id="rId2"/>
    <p:sldId id="291" r:id="rId3"/>
    <p:sldId id="257" r:id="rId4"/>
    <p:sldId id="294" r:id="rId5"/>
    <p:sldId id="261" r:id="rId6"/>
    <p:sldId id="260" r:id="rId7"/>
    <p:sldId id="266" r:id="rId8"/>
    <p:sldId id="267" r:id="rId9"/>
    <p:sldId id="268" r:id="rId10"/>
    <p:sldId id="295" r:id="rId11"/>
    <p:sldId id="296" r:id="rId12"/>
    <p:sldId id="297" r:id="rId13"/>
    <p:sldId id="298" r:id="rId14"/>
    <p:sldId id="299" r:id="rId15"/>
    <p:sldId id="300" r:id="rId16"/>
    <p:sldId id="301" r:id="rId17"/>
    <p:sldId id="263" r:id="rId18"/>
    <p:sldId id="271" r:id="rId19"/>
    <p:sldId id="292" r:id="rId20"/>
    <p:sldId id="302" r:id="rId21"/>
    <p:sldId id="275" r:id="rId22"/>
    <p:sldId id="277" r:id="rId23"/>
    <p:sldId id="279" r:id="rId24"/>
    <p:sldId id="281" r:id="rId25"/>
    <p:sldId id="283" r:id="rId26"/>
    <p:sldId id="285" r:id="rId27"/>
    <p:sldId id="288" r:id="rId28"/>
    <p:sldId id="274" r:id="rId29"/>
    <p:sldId id="303" r:id="rId30"/>
    <p:sldId id="304" r:id="rId31"/>
    <p:sldId id="305" r:id="rId32"/>
    <p:sldId id="306" r:id="rId33"/>
    <p:sldId id="307" r:id="rId34"/>
    <p:sldId id="308" r:id="rId35"/>
    <p:sldId id="293" r:id="rId36"/>
    <p:sldId id="290" r:id="rId37"/>
    <p:sldId id="27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093" autoAdjust="0"/>
    <p:restoredTop sz="94660"/>
  </p:normalViewPr>
  <p:slideViewPr>
    <p:cSldViewPr snapToGrid="0" showGuides="1">
      <p:cViewPr varScale="1">
        <p:scale>
          <a:sx n="76" d="100"/>
          <a:sy n="76" d="100"/>
        </p:scale>
        <p:origin x="11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modernComment_11B_B839066C.xml><?xml version="1.0" encoding="utf-8"?>
<p188:cmLst xmlns:a="http://schemas.openxmlformats.org/drawingml/2006/main" xmlns:r="http://schemas.openxmlformats.org/officeDocument/2006/relationships" xmlns:p188="http://schemas.microsoft.com/office/powerpoint/2018/8/main">
  <p188:cm id="{B2A96E2F-BF4A-47FF-ACC7-680F7FE3D931}" authorId="{5A6809BF-033D-8017-B196-2FD9BEB1A563}" created="2024-07-13T01:48:43.335">
    <ac:deMkLst xmlns:ac="http://schemas.microsoft.com/office/drawing/2013/main/command">
      <pc:docMk xmlns:pc="http://schemas.microsoft.com/office/powerpoint/2013/main/command"/>
      <pc:sldMk xmlns:pc="http://schemas.microsoft.com/office/powerpoint/2013/main/command" cId="3090744940" sldId="283"/>
      <ac:spMk id="3" creationId="{8FD127F9-023B-8C16-DC0C-F9172DDEE08A}"/>
    </ac:deMkLst>
    <p188:txBody>
      <a:bodyPr/>
      <a:lstStyle/>
      <a:p>
        <a:r>
          <a:rPr lang="en-US"/>
          <a:t>The wine is heated to temperatures as high as 130 °F (55 °C) for a minimum of 90 days as regulated by the Madeira Wine Institute. However, the Madeira is most commonly heated to approximately 115 °F (46 °C)</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34C08-1263-4BCC-BC2C-D9A137AA1BE8}"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40D32-C421-4044-A30B-517F30E1B60B}" type="slidenum">
              <a:rPr lang="en-US" smtClean="0"/>
              <a:t>‹#›</a:t>
            </a:fld>
            <a:endParaRPr lang="en-US"/>
          </a:p>
        </p:txBody>
      </p:sp>
    </p:spTree>
    <p:extLst>
      <p:ext uri="{BB962C8B-B14F-4D97-AF65-F5344CB8AC3E}">
        <p14:creationId xmlns:p14="http://schemas.microsoft.com/office/powerpoint/2010/main" val="313613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5</a:t>
            </a:fld>
            <a:endParaRPr lang="en-US"/>
          </a:p>
        </p:txBody>
      </p:sp>
    </p:spTree>
    <p:extLst>
      <p:ext uri="{BB962C8B-B14F-4D97-AF65-F5344CB8AC3E}">
        <p14:creationId xmlns:p14="http://schemas.microsoft.com/office/powerpoint/2010/main" val="1569570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16</a:t>
            </a:fld>
            <a:endParaRPr lang="en-US"/>
          </a:p>
        </p:txBody>
      </p:sp>
    </p:spTree>
    <p:extLst>
      <p:ext uri="{BB962C8B-B14F-4D97-AF65-F5344CB8AC3E}">
        <p14:creationId xmlns:p14="http://schemas.microsoft.com/office/powerpoint/2010/main" val="1656342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17</a:t>
            </a:fld>
            <a:endParaRPr lang="en-US"/>
          </a:p>
        </p:txBody>
      </p:sp>
    </p:spTree>
    <p:extLst>
      <p:ext uri="{BB962C8B-B14F-4D97-AF65-F5344CB8AC3E}">
        <p14:creationId xmlns:p14="http://schemas.microsoft.com/office/powerpoint/2010/main" val="1076430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18</a:t>
            </a:fld>
            <a:endParaRPr lang="en-US"/>
          </a:p>
        </p:txBody>
      </p:sp>
    </p:spTree>
    <p:extLst>
      <p:ext uri="{BB962C8B-B14F-4D97-AF65-F5344CB8AC3E}">
        <p14:creationId xmlns:p14="http://schemas.microsoft.com/office/powerpoint/2010/main" val="1558515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22</a:t>
            </a:fld>
            <a:endParaRPr lang="en-US"/>
          </a:p>
        </p:txBody>
      </p:sp>
    </p:spTree>
    <p:extLst>
      <p:ext uri="{BB962C8B-B14F-4D97-AF65-F5344CB8AC3E}">
        <p14:creationId xmlns:p14="http://schemas.microsoft.com/office/powerpoint/2010/main" val="2183072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24</a:t>
            </a:fld>
            <a:endParaRPr lang="en-US"/>
          </a:p>
        </p:txBody>
      </p:sp>
    </p:spTree>
    <p:extLst>
      <p:ext uri="{BB962C8B-B14F-4D97-AF65-F5344CB8AC3E}">
        <p14:creationId xmlns:p14="http://schemas.microsoft.com/office/powerpoint/2010/main" val="290024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33</a:t>
            </a:fld>
            <a:endParaRPr lang="en-US"/>
          </a:p>
        </p:txBody>
      </p:sp>
    </p:spTree>
    <p:extLst>
      <p:ext uri="{BB962C8B-B14F-4D97-AF65-F5344CB8AC3E}">
        <p14:creationId xmlns:p14="http://schemas.microsoft.com/office/powerpoint/2010/main" val="4071528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34</a:t>
            </a:fld>
            <a:endParaRPr lang="en-US"/>
          </a:p>
        </p:txBody>
      </p:sp>
    </p:spTree>
    <p:extLst>
      <p:ext uri="{BB962C8B-B14F-4D97-AF65-F5344CB8AC3E}">
        <p14:creationId xmlns:p14="http://schemas.microsoft.com/office/powerpoint/2010/main" val="1476906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458E4F6-644A-6B6E-E2D6-4418BB49F3E3}"/>
              </a:ext>
            </a:extLst>
          </p:cNvPr>
          <p:cNvSpPr>
            <a:spLocks noGrp="1" noChangeArrowheads="1"/>
          </p:cNvSpPr>
          <p:nvPr>
            <p:ph type="sldNum"/>
          </p:nvPr>
        </p:nvSpPr>
        <p:spPr>
          <a:ln/>
        </p:spPr>
        <p:txBody>
          <a:bodyPr/>
          <a:lstStyle/>
          <a:p>
            <a:fld id="{A2214109-73B8-4538-AFFA-A873BA99956E}" type="slidenum">
              <a:rPr lang="en-US" altLang="en-US"/>
              <a:pPr/>
              <a:t>36</a:t>
            </a:fld>
            <a:endParaRPr lang="en-US" altLang="en-US"/>
          </a:p>
        </p:txBody>
      </p:sp>
      <p:sp>
        <p:nvSpPr>
          <p:cNvPr id="27649" name="Rectangle 1">
            <a:extLst>
              <a:ext uri="{FF2B5EF4-FFF2-40B4-BE49-F238E27FC236}">
                <a16:creationId xmlns:a16="http://schemas.microsoft.com/office/drawing/2014/main" id="{8E5C4BDB-F795-3C26-9537-B9E675919F36}"/>
              </a:ext>
            </a:extLst>
          </p:cNvPr>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F329F64A-F4CE-D043-B29B-9497C54AC698}"/>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6</a:t>
            </a:fld>
            <a:endParaRPr lang="en-US"/>
          </a:p>
        </p:txBody>
      </p:sp>
    </p:spTree>
    <p:extLst>
      <p:ext uri="{BB962C8B-B14F-4D97-AF65-F5344CB8AC3E}">
        <p14:creationId xmlns:p14="http://schemas.microsoft.com/office/powerpoint/2010/main" val="157599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9</a:t>
            </a:fld>
            <a:endParaRPr lang="en-US"/>
          </a:p>
        </p:txBody>
      </p:sp>
    </p:spTree>
    <p:extLst>
      <p:ext uri="{BB962C8B-B14F-4D97-AF65-F5344CB8AC3E}">
        <p14:creationId xmlns:p14="http://schemas.microsoft.com/office/powerpoint/2010/main" val="325545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10</a:t>
            </a:fld>
            <a:endParaRPr lang="en-US"/>
          </a:p>
        </p:txBody>
      </p:sp>
    </p:spTree>
    <p:extLst>
      <p:ext uri="{BB962C8B-B14F-4D97-AF65-F5344CB8AC3E}">
        <p14:creationId xmlns:p14="http://schemas.microsoft.com/office/powerpoint/2010/main" val="2123462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11</a:t>
            </a:fld>
            <a:endParaRPr lang="en-US"/>
          </a:p>
        </p:txBody>
      </p:sp>
    </p:spTree>
    <p:extLst>
      <p:ext uri="{BB962C8B-B14F-4D97-AF65-F5344CB8AC3E}">
        <p14:creationId xmlns:p14="http://schemas.microsoft.com/office/powerpoint/2010/main" val="105256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12</a:t>
            </a:fld>
            <a:endParaRPr lang="en-US"/>
          </a:p>
        </p:txBody>
      </p:sp>
    </p:spTree>
    <p:extLst>
      <p:ext uri="{BB962C8B-B14F-4D97-AF65-F5344CB8AC3E}">
        <p14:creationId xmlns:p14="http://schemas.microsoft.com/office/powerpoint/2010/main" val="1439637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13</a:t>
            </a:fld>
            <a:endParaRPr lang="en-US"/>
          </a:p>
        </p:txBody>
      </p:sp>
    </p:spTree>
    <p:extLst>
      <p:ext uri="{BB962C8B-B14F-4D97-AF65-F5344CB8AC3E}">
        <p14:creationId xmlns:p14="http://schemas.microsoft.com/office/powerpoint/2010/main" val="1051688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14</a:t>
            </a:fld>
            <a:endParaRPr lang="en-US"/>
          </a:p>
        </p:txBody>
      </p:sp>
    </p:spTree>
    <p:extLst>
      <p:ext uri="{BB962C8B-B14F-4D97-AF65-F5344CB8AC3E}">
        <p14:creationId xmlns:p14="http://schemas.microsoft.com/office/powerpoint/2010/main" val="2180244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15</a:t>
            </a:fld>
            <a:endParaRPr lang="en-US"/>
          </a:p>
        </p:txBody>
      </p:sp>
    </p:spTree>
    <p:extLst>
      <p:ext uri="{BB962C8B-B14F-4D97-AF65-F5344CB8AC3E}">
        <p14:creationId xmlns:p14="http://schemas.microsoft.com/office/powerpoint/2010/main" val="37266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3D55F9-11A3-4523-8F38-6BA37933791A}" type="datetime1">
              <a:rPr lang="en-US" smtClean="0"/>
              <a:t>4/21/2025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88427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E757A-3EC2-4683-9080-1A460C37C843}" type="datetime1">
              <a:rPr lang="en-US" smtClean="0"/>
              <a:t>4/21/2025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4011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8096C-64ED-4153-A483-5C02E44AD5C3}" type="datetime1">
              <a:rPr lang="en-US" smtClean="0"/>
              <a:t>4/21/2025</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3498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B9D56B-6EBE-4E5F-99D9-2A3DBDF37D0A}" type="datetime1">
              <a:rPr lang="en-US" smtClean="0"/>
              <a:t>4/21/2025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2275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33F3CA-C7E3-432D-9282-18F13836509A}" type="datetime1">
              <a:rPr lang="en-US" smtClean="0"/>
              <a:t>4/21/2025</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3402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BE9C62-1337-40B8-BA50-E9F4861DB4BC}" type="datetime1">
              <a:rPr lang="en-US" smtClean="0"/>
              <a:t>4/21/2025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49661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195EB-2DA3-4B24-8725-19BC22A7BE50}" type="datetime1">
              <a:rPr lang="en-US" smtClean="0"/>
              <a:t>4/21/2025</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818769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E237E6-0076-4915-A5A8-B7C11FA4F374}" type="datetime1">
              <a:rPr lang="en-US" smtClean="0"/>
              <a:t>4/21/2025</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98231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5F58F-C0B5-422A-8E5A-6B99E5D80F0A}" type="datetime1">
              <a:rPr lang="en-US" smtClean="0"/>
              <a:t>4/21/2025</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796762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65E655-9687-48DF-A33F-F8824CCCB5D1}" type="datetime1">
              <a:rPr lang="en-US" smtClean="0"/>
              <a:t>4/21/2025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19041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7FD56A-AAB8-4544-A495-D0645413C9E3}" type="datetime1">
              <a:rPr lang="en-US" smtClean="0"/>
              <a:t>4/21/2025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46965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BAB95-8DA7-460B-B00A-7037C8394FB0}" type="datetime1">
              <a:rPr lang="en-US" smtClean="0"/>
              <a:pPr/>
              <a:t>4/21/2025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solidFill>
                <a:srgbClr val="FFFFFF"/>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03656088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microsoft.com/office/2018/10/relationships/comments" Target="../comments/modernComment_11B_B839066C.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C039E37-CA2C-0860-F60F-98E5E4B0B2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6" t="7568" r="102"/>
          <a:stretch/>
        </p:blipFill>
        <p:spPr bwMode="auto">
          <a:xfrm>
            <a:off x="-370703" y="0"/>
            <a:ext cx="1256270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B5AA13-B50D-1B6E-F531-0297F99DEB7F}"/>
              </a:ext>
            </a:extLst>
          </p:cNvPr>
          <p:cNvSpPr txBox="1"/>
          <p:nvPr/>
        </p:nvSpPr>
        <p:spPr>
          <a:xfrm>
            <a:off x="0" y="416457"/>
            <a:ext cx="12192000" cy="2970044"/>
          </a:xfrm>
          <a:prstGeom prst="rect">
            <a:avLst/>
          </a:prstGeom>
          <a:noFill/>
        </p:spPr>
        <p:txBody>
          <a:bodyPr wrap="square">
            <a:spAutoFit/>
          </a:bodyPr>
          <a:lstStyle/>
          <a:p>
            <a:pPr algn="ctr"/>
            <a:r>
              <a:rPr lang="en-US" sz="6000" b="1" kern="0" dirty="0">
                <a:solidFill>
                  <a:schemeClr val="bg1"/>
                </a:solidFill>
                <a:effectLst/>
                <a:latin typeface="Times New Roman" panose="02020603050405020304" pitchFamily="18" charset="0"/>
                <a:ea typeface="Times New Roman" panose="02020603050405020304" pitchFamily="18" charset="0"/>
              </a:rPr>
              <a:t>Wines </a:t>
            </a:r>
            <a:r>
              <a:rPr lang="en-US" sz="6000" b="1" kern="0">
                <a:solidFill>
                  <a:schemeClr val="bg1"/>
                </a:solidFill>
                <a:effectLst/>
                <a:latin typeface="Times New Roman" panose="02020603050405020304" pitchFamily="18" charset="0"/>
                <a:ea typeface="Times New Roman" panose="02020603050405020304" pitchFamily="18" charset="0"/>
              </a:rPr>
              <a:t>of Portugal Pt I</a:t>
            </a:r>
            <a:br>
              <a:rPr lang="en-US" sz="1800" b="1" kern="0" dirty="0">
                <a:effectLst/>
                <a:latin typeface="Times New Roman" panose="02020603050405020304" pitchFamily="18" charset="0"/>
                <a:ea typeface="Times New Roman" panose="02020603050405020304" pitchFamily="18" charset="0"/>
              </a:rPr>
            </a:br>
            <a:r>
              <a:rPr lang="en-US" sz="2800" b="1" dirty="0">
                <a:solidFill>
                  <a:schemeClr val="bg1"/>
                </a:solidFill>
                <a:latin typeface="Aptos Display" panose="020B0004020202020204" pitchFamily="34" charset="0"/>
              </a:rPr>
              <a:t>Presented by</a:t>
            </a:r>
            <a:endParaRPr lang="en-US" sz="5500" b="1" dirty="0">
              <a:solidFill>
                <a:schemeClr val="bg1"/>
              </a:solidFill>
              <a:latin typeface="Aptos Display" panose="020B0004020202020204" pitchFamily="34" charset="0"/>
            </a:endParaRPr>
          </a:p>
          <a:p>
            <a:pPr algn="ctr"/>
            <a:r>
              <a:rPr lang="en-US" sz="4400" b="1" dirty="0">
                <a:solidFill>
                  <a:schemeClr val="bg1"/>
                </a:solidFill>
                <a:latin typeface="Aptos Display" panose="020B0004020202020204" pitchFamily="34" charset="0"/>
              </a:rPr>
              <a:t>Marc Silver</a:t>
            </a:r>
          </a:p>
          <a:p>
            <a:pPr algn="ctr"/>
            <a:endParaRPr lang="en-US" sz="5500" dirty="0">
              <a:solidFill>
                <a:srgbClr val="000000"/>
              </a:solidFill>
              <a:latin typeface="Aptos Display" panose="020B0004020202020204" pitchFamily="34" charset="0"/>
            </a:endParaRPr>
          </a:p>
        </p:txBody>
      </p:sp>
    </p:spTree>
    <p:extLst>
      <p:ext uri="{BB962C8B-B14F-4D97-AF65-F5344CB8AC3E}">
        <p14:creationId xmlns:p14="http://schemas.microsoft.com/office/powerpoint/2010/main" val="289022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4AFF7-81AE-1671-9692-7E2F4E25E828}"/>
              </a:ext>
            </a:extLst>
          </p:cNvPr>
          <p:cNvSpPr>
            <a:spLocks noGrp="1"/>
          </p:cNvSpPr>
          <p:nvPr>
            <p:ph type="title"/>
          </p:nvPr>
        </p:nvSpPr>
        <p:spPr>
          <a:xfrm>
            <a:off x="6072403" y="1"/>
            <a:ext cx="6116549" cy="1652259"/>
          </a:xfrm>
        </p:spPr>
        <p:txBody>
          <a:bodyPr>
            <a:normAutofit/>
          </a:bodyPr>
          <a:lstStyle/>
          <a:p>
            <a:pPr marL="0" marR="0" algn="ctr">
              <a:spcBef>
                <a:spcPts val="0"/>
              </a:spcBef>
              <a:spcAft>
                <a:spcPts val="800"/>
              </a:spcAft>
            </a:pPr>
            <a:r>
              <a:rPr lang="en-US" b="1" kern="0" dirty="0">
                <a:effectLst/>
                <a:latin typeface="Times New Roman" panose="02020603050405020304" pitchFamily="18" charset="0"/>
                <a:ea typeface="Times New Roman" panose="02020603050405020304" pitchFamily="18" charset="0"/>
              </a:rPr>
              <a:t>Portuguese Wine Regions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Two glasses of wine and grapes on a rock&#10;&#10;Description automatically generated">
            <a:extLst>
              <a:ext uri="{FF2B5EF4-FFF2-40B4-BE49-F238E27FC236}">
                <a16:creationId xmlns:a16="http://schemas.microsoft.com/office/drawing/2014/main" id="{FC038A0C-7AA6-58FC-D4ED-391E789417CE}"/>
              </a:ext>
            </a:extLst>
          </p:cNvPr>
          <p:cNvPicPr>
            <a:picLocks noChangeAspect="1"/>
          </p:cNvPicPr>
          <p:nvPr/>
        </p:nvPicPr>
        <p:blipFill rotWithShape="1">
          <a:blip r:embed="rId3">
            <a:extLst>
              <a:ext uri="{28A0092B-C50C-407E-A947-70E740481C1C}">
                <a14:useLocalDpi xmlns:a14="http://schemas.microsoft.com/office/drawing/2010/main" val="0"/>
              </a:ext>
            </a:extLst>
          </a:blip>
          <a:srcRect l="20658" r="2047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C8BDD47-3E18-6EBF-04D8-5D0A128B9A4F}"/>
              </a:ext>
            </a:extLst>
          </p:cNvPr>
          <p:cNvSpPr>
            <a:spLocks noGrp="1"/>
          </p:cNvSpPr>
          <p:nvPr>
            <p:ph idx="1"/>
          </p:nvPr>
        </p:nvSpPr>
        <p:spPr>
          <a:xfrm>
            <a:off x="6116569" y="1652260"/>
            <a:ext cx="6072383" cy="5205730"/>
          </a:xfrm>
        </p:spPr>
        <p:txBody>
          <a:bodyPr>
            <a:normAutofit/>
          </a:bodyPr>
          <a:lstStyle/>
          <a:p>
            <a:pPr marL="0" marR="0">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Portugal is home to several key wine regions, each known for unique grape varieties and styles of wine. Here are some of the main wine regions and grape varieties in Portugal:</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spcBef>
                <a:spcPts val="0"/>
              </a:spcBef>
              <a:spcAft>
                <a:spcPts val="800"/>
              </a:spcAft>
              <a:buNone/>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Wine Regions: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spcBef>
                <a:spcPts val="0"/>
              </a:spcBef>
              <a:spcAft>
                <a:spcPts val="800"/>
              </a:spcAft>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Douro Valley</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Famous for Port wine production.</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Also produces high-quality red and white table wines.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Grape varieties: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Touriga</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Nacional,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Touriga</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Franca, Tinta Roriz (Tempranillo), Tinto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Cão</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and others.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360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FF7-81AE-1671-9692-7E2F4E25E828}"/>
              </a:ext>
            </a:extLst>
          </p:cNvPr>
          <p:cNvSpPr>
            <a:spLocks noGrp="1"/>
          </p:cNvSpPr>
          <p:nvPr>
            <p:ph type="title"/>
          </p:nvPr>
        </p:nvSpPr>
        <p:spPr>
          <a:xfrm>
            <a:off x="0" y="-21744"/>
            <a:ext cx="7443065" cy="1551792"/>
          </a:xfrm>
        </p:spPr>
        <p:txBody>
          <a:bodyPr>
            <a:normAutofit/>
          </a:bodyPr>
          <a:lstStyle/>
          <a:p>
            <a:pPr marL="0" marR="0" algn="ctr">
              <a:lnSpc>
                <a:spcPct val="107000"/>
              </a:lnSpc>
              <a:spcBef>
                <a:spcPts val="0"/>
              </a:spcBef>
              <a:spcAft>
                <a:spcPts val="800"/>
              </a:spcAft>
            </a:pPr>
            <a:r>
              <a:rPr lang="en-US" b="1" kern="0" dirty="0">
                <a:effectLst/>
                <a:latin typeface="Times New Roman" panose="02020603050405020304" pitchFamily="18" charset="0"/>
                <a:ea typeface="Times New Roman" panose="02020603050405020304" pitchFamily="18" charset="0"/>
              </a:rPr>
              <a:t>Portuguese Wine Regions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8BDD47-3E18-6EBF-04D8-5D0A128B9A4F}"/>
              </a:ext>
            </a:extLst>
          </p:cNvPr>
          <p:cNvSpPr>
            <a:spLocks noGrp="1"/>
          </p:cNvSpPr>
          <p:nvPr>
            <p:ph idx="1"/>
          </p:nvPr>
        </p:nvSpPr>
        <p:spPr>
          <a:xfrm>
            <a:off x="148284" y="1446837"/>
            <a:ext cx="6882714" cy="5550060"/>
          </a:xfrm>
        </p:spPr>
        <p:txBody>
          <a:bodyPr>
            <a:noAutofit/>
          </a:bodyPr>
          <a:lstStyle/>
          <a:p>
            <a:pPr marL="342900" marR="0" lvl="0" indent="-342900">
              <a:lnSpc>
                <a:spcPct val="107000"/>
              </a:lnSpc>
              <a:spcBef>
                <a:spcPts val="0"/>
              </a:spcBef>
              <a:spcAft>
                <a:spcPts val="800"/>
              </a:spcAft>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Vinho Verde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Located in the northwest, known for its light, fresh, and sometimes slightly sparkling wines.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Grape varieties: Alvarinho, Loureiro,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Arinto</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Trajadura</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and others.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Dão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Central Portugal region known for elegant and aromatic red wines.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Grape varieties: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Touriga</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Nacional, Jaen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Mencía</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Alfrocheiro</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Tinta Roriz (Tempranillo), and others.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7" name="Picture 6" descr="A map of different colored states&#10;&#10;Description automatically generated">
            <a:extLst>
              <a:ext uri="{FF2B5EF4-FFF2-40B4-BE49-F238E27FC236}">
                <a16:creationId xmlns:a16="http://schemas.microsoft.com/office/drawing/2014/main" id="{41293FAB-09CA-C045-908B-1B7C43F2F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065" y="-18535"/>
            <a:ext cx="4748935" cy="6858000"/>
          </a:xfrm>
          <a:prstGeom prst="rect">
            <a:avLst/>
          </a:prstGeom>
        </p:spPr>
      </p:pic>
    </p:spTree>
    <p:extLst>
      <p:ext uri="{BB962C8B-B14F-4D97-AF65-F5344CB8AC3E}">
        <p14:creationId xmlns:p14="http://schemas.microsoft.com/office/powerpoint/2010/main" val="282891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FF7-81AE-1671-9692-7E2F4E25E828}"/>
              </a:ext>
            </a:extLst>
          </p:cNvPr>
          <p:cNvSpPr>
            <a:spLocks noGrp="1"/>
          </p:cNvSpPr>
          <p:nvPr>
            <p:ph type="title"/>
          </p:nvPr>
        </p:nvSpPr>
        <p:spPr>
          <a:xfrm>
            <a:off x="0" y="-21744"/>
            <a:ext cx="7443065" cy="1551792"/>
          </a:xfrm>
        </p:spPr>
        <p:txBody>
          <a:bodyPr>
            <a:normAutofit/>
          </a:bodyPr>
          <a:lstStyle/>
          <a:p>
            <a:pPr marL="0" marR="0" algn="ctr">
              <a:lnSpc>
                <a:spcPct val="107000"/>
              </a:lnSpc>
              <a:spcBef>
                <a:spcPts val="0"/>
              </a:spcBef>
              <a:spcAft>
                <a:spcPts val="800"/>
              </a:spcAft>
            </a:pPr>
            <a:r>
              <a:rPr lang="en-US" b="1" kern="0" dirty="0">
                <a:effectLst/>
                <a:latin typeface="Times New Roman" panose="02020603050405020304" pitchFamily="18" charset="0"/>
                <a:ea typeface="Times New Roman" panose="02020603050405020304" pitchFamily="18" charset="0"/>
              </a:rPr>
              <a:t>Portuguese Wine Regions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8BDD47-3E18-6EBF-04D8-5D0A128B9A4F}"/>
              </a:ext>
            </a:extLst>
          </p:cNvPr>
          <p:cNvSpPr>
            <a:spLocks noGrp="1"/>
          </p:cNvSpPr>
          <p:nvPr>
            <p:ph idx="1"/>
          </p:nvPr>
        </p:nvSpPr>
        <p:spPr>
          <a:xfrm>
            <a:off x="148284" y="1446837"/>
            <a:ext cx="6882714" cy="5550060"/>
          </a:xfrm>
        </p:spPr>
        <p:txBody>
          <a:bodyPr>
            <a:noAutofit/>
          </a:bodyPr>
          <a:lstStyle/>
          <a:p>
            <a:pPr marL="342900" marR="0" lvl="0" indent="-342900">
              <a:lnSpc>
                <a:spcPct val="107000"/>
              </a:lnSpc>
              <a:spcBef>
                <a:spcPts val="0"/>
              </a:spcBef>
              <a:spcAft>
                <a:spcPts val="800"/>
              </a:spcAft>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Alentejo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Southern Portugal region known for its hot climate and robust red wines.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Grape varieties: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Aragonez</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(Tempranillo),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Trincadeira</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Alicante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Bouschet</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Touriga</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Nacional, and others.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Bairrada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Located in central Portugal, known for both red and sparkling wines.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Grape varieties: Baga (for red wines),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Bical</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and Maria Gomes (for sparkling and white wines).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descr="A map of different colored states&#10;&#10;Description automatically generated">
            <a:extLst>
              <a:ext uri="{FF2B5EF4-FFF2-40B4-BE49-F238E27FC236}">
                <a16:creationId xmlns:a16="http://schemas.microsoft.com/office/drawing/2014/main" id="{3401B8CB-A682-F8F2-A092-A5EBE9744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065" y="-18535"/>
            <a:ext cx="4748935" cy="6858000"/>
          </a:xfrm>
          <a:prstGeom prst="rect">
            <a:avLst/>
          </a:prstGeom>
        </p:spPr>
      </p:pic>
    </p:spTree>
    <p:extLst>
      <p:ext uri="{BB962C8B-B14F-4D97-AF65-F5344CB8AC3E}">
        <p14:creationId xmlns:p14="http://schemas.microsoft.com/office/powerpoint/2010/main" val="321910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FF7-81AE-1671-9692-7E2F4E25E828}"/>
              </a:ext>
            </a:extLst>
          </p:cNvPr>
          <p:cNvSpPr>
            <a:spLocks noGrp="1"/>
          </p:cNvSpPr>
          <p:nvPr>
            <p:ph type="title"/>
          </p:nvPr>
        </p:nvSpPr>
        <p:spPr>
          <a:xfrm>
            <a:off x="0" y="-21744"/>
            <a:ext cx="7443065" cy="1551792"/>
          </a:xfrm>
        </p:spPr>
        <p:txBody>
          <a:bodyPr>
            <a:normAutofit/>
          </a:bodyPr>
          <a:lstStyle/>
          <a:p>
            <a:pPr marL="0" marR="0" algn="ctr">
              <a:lnSpc>
                <a:spcPct val="107000"/>
              </a:lnSpc>
              <a:spcBef>
                <a:spcPts val="0"/>
              </a:spcBef>
              <a:spcAft>
                <a:spcPts val="800"/>
              </a:spcAft>
            </a:pPr>
            <a:r>
              <a:rPr lang="en-US" b="1" kern="0" dirty="0">
                <a:effectLst/>
                <a:latin typeface="Times New Roman" panose="02020603050405020304" pitchFamily="18" charset="0"/>
                <a:ea typeface="Times New Roman" panose="02020603050405020304" pitchFamily="18" charset="0"/>
              </a:rPr>
              <a:t>Portuguese Wine Regions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8BDD47-3E18-6EBF-04D8-5D0A128B9A4F}"/>
              </a:ext>
            </a:extLst>
          </p:cNvPr>
          <p:cNvSpPr>
            <a:spLocks noGrp="1"/>
          </p:cNvSpPr>
          <p:nvPr>
            <p:ph idx="1"/>
          </p:nvPr>
        </p:nvSpPr>
        <p:spPr>
          <a:xfrm>
            <a:off x="148284" y="1446837"/>
            <a:ext cx="6882714" cy="5550060"/>
          </a:xfrm>
        </p:spPr>
        <p:txBody>
          <a:bodyPr>
            <a:noAutofit/>
          </a:bodyPr>
          <a:lstStyle/>
          <a:p>
            <a:pPr marL="342900" marR="0" lvl="0" indent="-342900">
              <a:lnSpc>
                <a:spcPct val="107000"/>
              </a:lnSpc>
              <a:spcBef>
                <a:spcPts val="0"/>
              </a:spcBef>
              <a:spcAft>
                <a:spcPts val="800"/>
              </a:spcAft>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Madeira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An archipelago in the Atlantic Ocean, famous for fortified Madeira wines.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Grape varieties: Sercial, Verdelho, Bual, and Malvasia (Malmsey).</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Setúbal Peninsula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South of Lisbon, known for sweet and fortified wines.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Grape varieties: Moscatel de Setúbal (Muscat Blanc à Petits Grains) for sweet wines.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descr="A map of different colored states&#10;&#10;Description automatically generated">
            <a:extLst>
              <a:ext uri="{FF2B5EF4-FFF2-40B4-BE49-F238E27FC236}">
                <a16:creationId xmlns:a16="http://schemas.microsoft.com/office/drawing/2014/main" id="{8D805C0F-8F57-A7EA-1A70-232A69EA7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065" y="-18535"/>
            <a:ext cx="4748935" cy="6858000"/>
          </a:xfrm>
          <a:prstGeom prst="rect">
            <a:avLst/>
          </a:prstGeom>
        </p:spPr>
      </p:pic>
    </p:spTree>
    <p:extLst>
      <p:ext uri="{BB962C8B-B14F-4D97-AF65-F5344CB8AC3E}">
        <p14:creationId xmlns:p14="http://schemas.microsoft.com/office/powerpoint/2010/main" val="378590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FF7-81AE-1671-9692-7E2F4E25E828}"/>
              </a:ext>
            </a:extLst>
          </p:cNvPr>
          <p:cNvSpPr>
            <a:spLocks noGrp="1"/>
          </p:cNvSpPr>
          <p:nvPr>
            <p:ph type="title"/>
          </p:nvPr>
        </p:nvSpPr>
        <p:spPr>
          <a:xfrm>
            <a:off x="0" y="-21744"/>
            <a:ext cx="12191999" cy="1551792"/>
          </a:xfrm>
        </p:spPr>
        <p:txBody>
          <a:bodyPr>
            <a:normAutofit/>
          </a:bodyPr>
          <a:lstStyle/>
          <a:p>
            <a:pPr marL="0" marR="0" algn="ctr">
              <a:lnSpc>
                <a:spcPct val="107000"/>
              </a:lnSpc>
              <a:spcBef>
                <a:spcPts val="0"/>
              </a:spcBef>
              <a:spcAft>
                <a:spcPts val="800"/>
              </a:spcAft>
            </a:pPr>
            <a:r>
              <a:rPr lang="en-US" b="1" kern="0" dirty="0">
                <a:effectLst/>
                <a:latin typeface="Times New Roman" panose="02020603050405020304" pitchFamily="18" charset="0"/>
                <a:ea typeface="Times New Roman" panose="02020603050405020304" pitchFamily="18" charset="0"/>
              </a:rPr>
              <a:t>Portuguese Grape Varieties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8BDD47-3E18-6EBF-04D8-5D0A128B9A4F}"/>
              </a:ext>
            </a:extLst>
          </p:cNvPr>
          <p:cNvSpPr>
            <a:spLocks noGrp="1"/>
          </p:cNvSpPr>
          <p:nvPr>
            <p:ph idx="1"/>
          </p:nvPr>
        </p:nvSpPr>
        <p:spPr>
          <a:xfrm>
            <a:off x="148284" y="1446837"/>
            <a:ext cx="6882714" cy="5550060"/>
          </a:xfrm>
        </p:spPr>
        <p:txBody>
          <a:bodyPr>
            <a:noAutofit/>
          </a:bodyPr>
          <a:lstStyle/>
          <a:p>
            <a:pPr marL="342900" marR="0" lvl="0" indent="-342900">
              <a:lnSpc>
                <a:spcPct val="107000"/>
              </a:lnSpc>
              <a:spcBef>
                <a:spcPts val="0"/>
              </a:spcBef>
              <a:spcAft>
                <a:spcPts val="800"/>
              </a:spcAft>
              <a:tabLst>
                <a:tab pos="457200" algn="l"/>
              </a:tabLst>
            </a:pP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Touriga</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Nacional</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Considered the finest Portuguese grape variety, known for its rich, aromatic red wines. Found primarily in the Douro Valley and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Dão</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Touriga</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Franca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Often blended with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Touriga</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Nacional, adds floral and fruit characteristics. Found in the Douro Valley.</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Tinta Roriz</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(Tempranillo):</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Widely planted in Portugal, particularly in the Douro Valley and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Dão</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Produces structured and aromatic red wines.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close-up of a bunch of grapes&#10;&#10;Description automatically generated">
            <a:extLst>
              <a:ext uri="{FF2B5EF4-FFF2-40B4-BE49-F238E27FC236}">
                <a16:creationId xmlns:a16="http://schemas.microsoft.com/office/drawing/2014/main" id="{CBA55BBD-9790-C753-5010-22913541E72C}"/>
              </a:ext>
            </a:extLst>
          </p:cNvPr>
          <p:cNvPicPr>
            <a:picLocks noChangeAspect="1"/>
          </p:cNvPicPr>
          <p:nvPr/>
        </p:nvPicPr>
        <p:blipFill rotWithShape="1">
          <a:blip r:embed="rId3">
            <a:extLst>
              <a:ext uri="{28A0092B-C50C-407E-A947-70E740481C1C}">
                <a14:useLocalDpi xmlns:a14="http://schemas.microsoft.com/office/drawing/2010/main" val="0"/>
              </a:ext>
            </a:extLst>
          </a:blip>
          <a:srcRect r="17972"/>
          <a:stretch/>
        </p:blipFill>
        <p:spPr>
          <a:xfrm>
            <a:off x="9191623" y="1446837"/>
            <a:ext cx="3000377" cy="2430793"/>
          </a:xfrm>
          <a:prstGeom prst="rect">
            <a:avLst/>
          </a:prstGeom>
        </p:spPr>
      </p:pic>
      <p:pic>
        <p:nvPicPr>
          <p:cNvPr id="9" name="Picture 8" descr="Close-up of a bunch of grapes&#10;&#10;Description automatically generated">
            <a:extLst>
              <a:ext uri="{FF2B5EF4-FFF2-40B4-BE49-F238E27FC236}">
                <a16:creationId xmlns:a16="http://schemas.microsoft.com/office/drawing/2014/main" id="{E950B5E4-6A33-6C4D-E02B-E7864357E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623" y="3857624"/>
            <a:ext cx="3000376" cy="3000376"/>
          </a:xfrm>
          <a:prstGeom prst="rect">
            <a:avLst/>
          </a:prstGeom>
        </p:spPr>
      </p:pic>
    </p:spTree>
    <p:extLst>
      <p:ext uri="{BB962C8B-B14F-4D97-AF65-F5344CB8AC3E}">
        <p14:creationId xmlns:p14="http://schemas.microsoft.com/office/powerpoint/2010/main" val="182033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FF7-81AE-1671-9692-7E2F4E25E828}"/>
              </a:ext>
            </a:extLst>
          </p:cNvPr>
          <p:cNvSpPr>
            <a:spLocks noGrp="1"/>
          </p:cNvSpPr>
          <p:nvPr>
            <p:ph type="title"/>
          </p:nvPr>
        </p:nvSpPr>
        <p:spPr>
          <a:xfrm>
            <a:off x="0" y="-21744"/>
            <a:ext cx="12191999" cy="1551792"/>
          </a:xfrm>
        </p:spPr>
        <p:txBody>
          <a:bodyPr>
            <a:normAutofit/>
          </a:bodyPr>
          <a:lstStyle/>
          <a:p>
            <a:pPr marL="0" marR="0" algn="ctr">
              <a:lnSpc>
                <a:spcPct val="107000"/>
              </a:lnSpc>
              <a:spcBef>
                <a:spcPts val="0"/>
              </a:spcBef>
              <a:spcAft>
                <a:spcPts val="800"/>
              </a:spcAft>
            </a:pPr>
            <a:r>
              <a:rPr lang="en-US" b="1" kern="0" dirty="0">
                <a:effectLst/>
                <a:latin typeface="Times New Roman" panose="02020603050405020304" pitchFamily="18" charset="0"/>
                <a:ea typeface="Times New Roman" panose="02020603050405020304" pitchFamily="18" charset="0"/>
              </a:rPr>
              <a:t>Portuguese Grape Varieties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8BDD47-3E18-6EBF-04D8-5D0A128B9A4F}"/>
              </a:ext>
            </a:extLst>
          </p:cNvPr>
          <p:cNvSpPr>
            <a:spLocks noGrp="1"/>
          </p:cNvSpPr>
          <p:nvPr>
            <p:ph idx="1"/>
          </p:nvPr>
        </p:nvSpPr>
        <p:spPr>
          <a:xfrm>
            <a:off x="148284" y="1446837"/>
            <a:ext cx="6882714" cy="5550060"/>
          </a:xfrm>
        </p:spPr>
        <p:txBody>
          <a:bodyPr>
            <a:noAutofit/>
          </a:bodyPr>
          <a:lstStyle/>
          <a:p>
            <a:pPr marL="342900" marR="0" lvl="0" indent="-342900">
              <a:lnSpc>
                <a:spcPct val="107000"/>
              </a:lnSpc>
              <a:spcBef>
                <a:spcPts val="0"/>
              </a:spcBef>
              <a:spcAft>
                <a:spcPts val="800"/>
              </a:spcAft>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Alvarinho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Primarily grown in the Vinho Verde region, known for its aromatic and flavorful white wines.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Baga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Mainly found in Bairrada, produces tannic and structured red wines with good aging potential.</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Arinto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A versatile white grape variety used in Vinho Verde, Bairrada, and other regions, known for its high acidity and citrus flavors.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bunch of grapes on a tree&#10;&#10;Description automatically generated">
            <a:extLst>
              <a:ext uri="{FF2B5EF4-FFF2-40B4-BE49-F238E27FC236}">
                <a16:creationId xmlns:a16="http://schemas.microsoft.com/office/drawing/2014/main" id="{7D5045D3-28B3-678C-5280-B2B2F7CD5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461" y="1297202"/>
            <a:ext cx="4720539" cy="2533650"/>
          </a:xfrm>
          <a:prstGeom prst="rect">
            <a:avLst/>
          </a:prstGeom>
        </p:spPr>
      </p:pic>
      <p:pic>
        <p:nvPicPr>
          <p:cNvPr id="9" name="Picture 8" descr="A bunch of blue grapes on a vine&#10;&#10;Description automatically generated">
            <a:extLst>
              <a:ext uri="{FF2B5EF4-FFF2-40B4-BE49-F238E27FC236}">
                <a16:creationId xmlns:a16="http://schemas.microsoft.com/office/drawing/2014/main" id="{215D33A6-AEEC-6BF2-508E-A908D006BEAF}"/>
              </a:ext>
            </a:extLst>
          </p:cNvPr>
          <p:cNvPicPr>
            <a:picLocks noChangeAspect="1"/>
          </p:cNvPicPr>
          <p:nvPr/>
        </p:nvPicPr>
        <p:blipFill rotWithShape="1">
          <a:blip r:embed="rId4">
            <a:extLst>
              <a:ext uri="{28A0092B-C50C-407E-A947-70E740481C1C}">
                <a14:useLocalDpi xmlns:a14="http://schemas.microsoft.com/office/drawing/2010/main" val="0"/>
              </a:ext>
            </a:extLst>
          </a:blip>
          <a:srcRect l="57572" t="11236"/>
          <a:stretch/>
        </p:blipFill>
        <p:spPr>
          <a:xfrm>
            <a:off x="7471461" y="3848099"/>
            <a:ext cx="1915555" cy="3009901"/>
          </a:xfrm>
          <a:prstGeom prst="rect">
            <a:avLst/>
          </a:prstGeom>
        </p:spPr>
      </p:pic>
      <p:pic>
        <p:nvPicPr>
          <p:cNvPr id="11" name="Picture 10" descr="A close-up of a bunch of grapes&#10;&#10;Description automatically generated">
            <a:extLst>
              <a:ext uri="{FF2B5EF4-FFF2-40B4-BE49-F238E27FC236}">
                <a16:creationId xmlns:a16="http://schemas.microsoft.com/office/drawing/2014/main" id="{FDCD69AF-1270-B010-642C-1F39EBC1E095}"/>
              </a:ext>
            </a:extLst>
          </p:cNvPr>
          <p:cNvPicPr>
            <a:picLocks noChangeAspect="1"/>
          </p:cNvPicPr>
          <p:nvPr/>
        </p:nvPicPr>
        <p:blipFill rotWithShape="1">
          <a:blip r:embed="rId5">
            <a:extLst>
              <a:ext uri="{28A0092B-C50C-407E-A947-70E740481C1C}">
                <a14:useLocalDpi xmlns:a14="http://schemas.microsoft.com/office/drawing/2010/main" val="0"/>
              </a:ext>
            </a:extLst>
          </a:blip>
          <a:srcRect l="6489" r="31383"/>
          <a:stretch/>
        </p:blipFill>
        <p:spPr>
          <a:xfrm>
            <a:off x="9387016" y="3830852"/>
            <a:ext cx="2804984" cy="3009900"/>
          </a:xfrm>
          <a:prstGeom prst="rect">
            <a:avLst/>
          </a:prstGeom>
        </p:spPr>
      </p:pic>
    </p:spTree>
    <p:extLst>
      <p:ext uri="{BB962C8B-B14F-4D97-AF65-F5344CB8AC3E}">
        <p14:creationId xmlns:p14="http://schemas.microsoft.com/office/powerpoint/2010/main" val="221810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FF7-81AE-1671-9692-7E2F4E25E828}"/>
              </a:ext>
            </a:extLst>
          </p:cNvPr>
          <p:cNvSpPr>
            <a:spLocks noGrp="1"/>
          </p:cNvSpPr>
          <p:nvPr>
            <p:ph type="title"/>
          </p:nvPr>
        </p:nvSpPr>
        <p:spPr>
          <a:xfrm>
            <a:off x="0" y="-21744"/>
            <a:ext cx="7677149" cy="1551792"/>
          </a:xfrm>
        </p:spPr>
        <p:txBody>
          <a:bodyPr>
            <a:normAutofit/>
          </a:bodyPr>
          <a:lstStyle/>
          <a:p>
            <a:pPr marL="0" marR="0" algn="ctr">
              <a:lnSpc>
                <a:spcPct val="107000"/>
              </a:lnSpc>
              <a:spcBef>
                <a:spcPts val="0"/>
              </a:spcBef>
              <a:spcAft>
                <a:spcPts val="800"/>
              </a:spcAft>
            </a:pPr>
            <a:r>
              <a:rPr lang="en-US" b="1" kern="0" dirty="0">
                <a:effectLst/>
                <a:latin typeface="Times New Roman" panose="02020603050405020304" pitchFamily="18" charset="0"/>
                <a:ea typeface="Times New Roman" panose="02020603050405020304" pitchFamily="18" charset="0"/>
              </a:rPr>
              <a:t>Portuguese Grape Varieties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8BDD47-3E18-6EBF-04D8-5D0A128B9A4F}"/>
              </a:ext>
            </a:extLst>
          </p:cNvPr>
          <p:cNvSpPr>
            <a:spLocks noGrp="1"/>
          </p:cNvSpPr>
          <p:nvPr>
            <p:ph idx="1"/>
          </p:nvPr>
        </p:nvSpPr>
        <p:spPr>
          <a:xfrm>
            <a:off x="148284" y="1446837"/>
            <a:ext cx="6882714" cy="5550060"/>
          </a:xfrm>
        </p:spPr>
        <p:txBody>
          <a:bodyPr>
            <a:noAutofit/>
          </a:bodyPr>
          <a:lstStyle/>
          <a:p>
            <a:pPr marL="342900" marR="0" lvl="0" indent="-342900">
              <a:lnSpc>
                <a:spcPct val="107000"/>
              </a:lnSpc>
              <a:spcBef>
                <a:spcPts val="0"/>
              </a:spcBef>
              <a:spcAft>
                <a:spcPts val="800"/>
              </a:spcAft>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Castelão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A red grape variety prominent in the Setúbal Peninsula and other southern regions, producing fruity and approachable wines.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These regions and grape varieties showcase the diversity and richness of Portuguese winemaking, offering a wide range of styles from refreshing whites to robust reds and fortified wines. Each region's unique terroir and traditional winemaking techniques contribute to the distinctive character of Portuguese wines.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bunch of grapes on a branch&#10;&#10;Description automatically generated">
            <a:extLst>
              <a:ext uri="{FF2B5EF4-FFF2-40B4-BE49-F238E27FC236}">
                <a16:creationId xmlns:a16="http://schemas.microsoft.com/office/drawing/2014/main" id="{DC471F4C-F0DA-B0B9-A555-848CE92D9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149" y="-21744"/>
            <a:ext cx="4514850" cy="6791325"/>
          </a:xfrm>
          <a:prstGeom prst="rect">
            <a:avLst/>
          </a:prstGeom>
        </p:spPr>
      </p:pic>
    </p:spTree>
    <p:extLst>
      <p:ext uri="{BB962C8B-B14F-4D97-AF65-F5344CB8AC3E}">
        <p14:creationId xmlns:p14="http://schemas.microsoft.com/office/powerpoint/2010/main" val="34055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a:xfrm>
            <a:off x="0" y="1"/>
            <a:ext cx="12192000" cy="1690688"/>
          </a:xfrm>
        </p:spPr>
        <p:txBody>
          <a:bodyPr>
            <a:normAutofit/>
          </a:bodyPr>
          <a:lstStyle/>
          <a:p>
            <a:pPr marL="0" marR="0" algn="ctr">
              <a:lnSpc>
                <a:spcPct val="107000"/>
              </a:lnSpc>
              <a:spcBef>
                <a:spcPts val="0"/>
              </a:spcBef>
              <a:spcAft>
                <a:spcPts val="800"/>
              </a:spcAft>
            </a:pP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Portugal’s Characteristics and Specialties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0B4BE07-5E91-3A14-2156-CCEACAD34646}"/>
              </a:ext>
            </a:extLst>
          </p:cNvPr>
          <p:cNvSpPr txBox="1"/>
          <p:nvPr/>
        </p:nvSpPr>
        <p:spPr>
          <a:xfrm>
            <a:off x="4942703" y="1440180"/>
            <a:ext cx="7093086" cy="2641942"/>
          </a:xfrm>
          <a:prstGeom prst="rect">
            <a:avLst/>
          </a:prstGeom>
          <a:noFill/>
        </p:spPr>
        <p:txBody>
          <a:bodyPr wrap="square">
            <a:spAutoFit/>
          </a:bodyPr>
          <a:lstStyle/>
          <a:p>
            <a:pPr marL="0" marR="0">
              <a:lnSpc>
                <a:spcPct val="107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Portugal's wine regions are diverse, and each offers unique characteristics and specialties. Here's an overview of notable features for each region:</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Douro Valley</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Specialties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Port wine (fortified wine), Douro DOC wines (red, white, and rosé).</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7B5D29C-6354-6F6E-8FE5-A1FE4037307B}"/>
              </a:ext>
            </a:extLst>
          </p:cNvPr>
          <p:cNvSpPr txBox="1"/>
          <p:nvPr/>
        </p:nvSpPr>
        <p:spPr>
          <a:xfrm>
            <a:off x="156211" y="4860040"/>
            <a:ext cx="11879578" cy="1261436"/>
          </a:xfrm>
          <a:prstGeom prst="rect">
            <a:avLst/>
          </a:prstGeom>
          <a:noFill/>
        </p:spPr>
        <p:txBody>
          <a:bodyPr wrap="square">
            <a:spAutoFit/>
          </a:bodyPr>
          <a:lstStyle/>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Characteristics</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Steep terraced vineyards along the Douro River, producing intense and complex wines. Red wines often show rich fruit flavors and firm tannins, while whites can be aromatic and mineral-driven.</a:t>
            </a:r>
            <a:endParaRPr lang="en-US" sz="2400"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river running through a valley with Douro in the background&#10;&#10;Description automatically generated">
            <a:extLst>
              <a:ext uri="{FF2B5EF4-FFF2-40B4-BE49-F238E27FC236}">
                <a16:creationId xmlns:a16="http://schemas.microsoft.com/office/drawing/2014/main" id="{29DE81CD-FD2F-575F-6DBC-9BF1A7B96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81455"/>
            <a:ext cx="4952633" cy="3301755"/>
          </a:xfrm>
          <a:prstGeom prst="rect">
            <a:avLst/>
          </a:prstGeom>
        </p:spPr>
      </p:pic>
    </p:spTree>
    <p:extLst>
      <p:ext uri="{BB962C8B-B14F-4D97-AF65-F5344CB8AC3E}">
        <p14:creationId xmlns:p14="http://schemas.microsoft.com/office/powerpoint/2010/main" val="171337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a:xfrm>
            <a:off x="838200" y="0"/>
            <a:ext cx="10515600" cy="1894054"/>
          </a:xfrm>
        </p:spPr>
        <p:txBody>
          <a:bodyPr/>
          <a:lstStyle/>
          <a:p>
            <a:pPr algn="ct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Characteristics and Specialties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b="1" dirty="0">
              <a:latin typeface="Aptos Display" panose="020B0004020202020204" pitchFamily="34" charset="0"/>
            </a:endParaRPr>
          </a:p>
        </p:txBody>
      </p:sp>
      <p:sp>
        <p:nvSpPr>
          <p:cNvPr id="10" name="TextBox 9">
            <a:extLst>
              <a:ext uri="{FF2B5EF4-FFF2-40B4-BE49-F238E27FC236}">
                <a16:creationId xmlns:a16="http://schemas.microsoft.com/office/drawing/2014/main" id="{B2D53ED1-16BB-DF17-8C11-C17372778CF9}"/>
              </a:ext>
            </a:extLst>
          </p:cNvPr>
          <p:cNvSpPr txBox="1"/>
          <p:nvPr/>
        </p:nvSpPr>
        <p:spPr>
          <a:xfrm>
            <a:off x="0" y="1894054"/>
            <a:ext cx="4794421" cy="4832861"/>
          </a:xfrm>
          <a:prstGeom prst="rect">
            <a:avLst/>
          </a:prstGeom>
          <a:noFill/>
        </p:spPr>
        <p:txBody>
          <a:bodyPr wrap="square">
            <a:sp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Vinho Verde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Specialties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Light, fresh white wines; some lightly sparkling (Vinho Verde Alvarinho).</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Characteristics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Lush green landscapes, cool maritime climate, and granitic soils contribute to wines with high acidity, vibrant fruitiness, and sometimes a slight effervescence. Varieties like Alvarinho and Loureiro are prominent.</a:t>
            </a:r>
            <a:endParaRPr lang="en-US" sz="2400" dirty="0">
              <a:latin typeface="Times New Roman" panose="02020603050405020304" pitchFamily="18" charset="0"/>
              <a:cs typeface="Times New Roman" panose="02020603050405020304" pitchFamily="18" charset="0"/>
            </a:endParaRPr>
          </a:p>
        </p:txBody>
      </p:sp>
      <p:pic>
        <p:nvPicPr>
          <p:cNvPr id="7" name="Picture 6" descr="A green field with rows of plants&#10;&#10;Description automatically generated">
            <a:extLst>
              <a:ext uri="{FF2B5EF4-FFF2-40B4-BE49-F238E27FC236}">
                <a16:creationId xmlns:a16="http://schemas.microsoft.com/office/drawing/2014/main" id="{040F1B45-1324-BA5F-15C0-8E3BAA879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422" y="1894054"/>
            <a:ext cx="7445919" cy="4963946"/>
          </a:xfrm>
          <a:prstGeom prst="rect">
            <a:avLst/>
          </a:prstGeom>
        </p:spPr>
      </p:pic>
    </p:spTree>
    <p:extLst>
      <p:ext uri="{BB962C8B-B14F-4D97-AF65-F5344CB8AC3E}">
        <p14:creationId xmlns:p14="http://schemas.microsoft.com/office/powerpoint/2010/main" val="13155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5EAC29-A201-E025-3B2C-59853197F09B}"/>
              </a:ext>
            </a:extLst>
          </p:cNvPr>
          <p:cNvSpPr>
            <a:spLocks noGrp="1"/>
          </p:cNvSpPr>
          <p:nvPr>
            <p:ph type="title"/>
          </p:nvPr>
        </p:nvSpPr>
        <p:spPr>
          <a:xfrm>
            <a:off x="6116569" y="1"/>
            <a:ext cx="6072383" cy="2172430"/>
          </a:xfrm>
        </p:spPr>
        <p:txBody>
          <a:bodyPr>
            <a:normAutofit/>
          </a:bodyPr>
          <a:lstStyle/>
          <a:p>
            <a:pPr algn="ct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Characteristics and Specialties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dirty="0"/>
          </a:p>
        </p:txBody>
      </p:sp>
      <p:pic>
        <p:nvPicPr>
          <p:cNvPr id="8" name="Picture 7" descr="A green hills with a river with Douro in the background&#10;&#10;Description automatically generated with medium confidence">
            <a:extLst>
              <a:ext uri="{FF2B5EF4-FFF2-40B4-BE49-F238E27FC236}">
                <a16:creationId xmlns:a16="http://schemas.microsoft.com/office/drawing/2014/main" id="{79031023-80F4-871C-6211-F08761BBF393}"/>
              </a:ext>
            </a:extLst>
          </p:cNvPr>
          <p:cNvPicPr>
            <a:picLocks noChangeAspect="1"/>
          </p:cNvPicPr>
          <p:nvPr/>
        </p:nvPicPr>
        <p:blipFill rotWithShape="1">
          <a:blip r:embed="rId2">
            <a:extLst>
              <a:ext uri="{28A0092B-C50C-407E-A947-70E740481C1C}">
                <a14:useLocalDpi xmlns:a14="http://schemas.microsoft.com/office/drawing/2010/main" val="0"/>
              </a:ext>
            </a:extLst>
          </a:blip>
          <a:srcRect l="22672" r="18463"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Content Placeholder 3">
            <a:extLst>
              <a:ext uri="{FF2B5EF4-FFF2-40B4-BE49-F238E27FC236}">
                <a16:creationId xmlns:a16="http://schemas.microsoft.com/office/drawing/2014/main" id="{95CD4690-1628-DD46-814F-A5698938052E}"/>
              </a:ext>
            </a:extLst>
          </p:cNvPr>
          <p:cNvSpPr>
            <a:spLocks noGrp="1"/>
          </p:cNvSpPr>
          <p:nvPr>
            <p:ph idx="1"/>
          </p:nvPr>
        </p:nvSpPr>
        <p:spPr>
          <a:xfrm>
            <a:off x="6116569" y="2073577"/>
            <a:ext cx="6072383" cy="4004532"/>
          </a:xfrm>
        </p:spPr>
        <p:txBody>
          <a:bodyPr>
            <a:normAutofit/>
          </a:bodyPr>
          <a:lstStyle/>
          <a:p>
            <a:pPr marL="342900" marR="0" lvl="0" indent="-342900">
              <a:spcBef>
                <a:spcPts val="0"/>
              </a:spcBef>
              <a:spcAft>
                <a:spcPts val="800"/>
              </a:spcAft>
              <a:tabLst>
                <a:tab pos="457200" algn="l"/>
              </a:tabLst>
            </a:pP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Dão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spcBef>
                <a:spcPts val="0"/>
              </a:spcBef>
              <a:spcAft>
                <a:spcPts val="800"/>
              </a:spcAft>
              <a:buSzPts val="1000"/>
              <a:buFont typeface="Courier New" panose="02070309020205020404" pitchFamily="49" charset="0"/>
              <a:buChar char="o"/>
              <a:tabLst>
                <a:tab pos="914400" algn="l"/>
              </a:tabLst>
            </a:pP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Specialties</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Elegant red wines from indigenous grape varieties.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spcBef>
                <a:spcPts val="0"/>
              </a:spcBef>
              <a:spcAft>
                <a:spcPts val="800"/>
              </a:spcAft>
              <a:buSzPts val="1000"/>
              <a:buFont typeface="Courier New" panose="02070309020205020404" pitchFamily="49" charset="0"/>
              <a:buChar char="o"/>
              <a:tabLst>
                <a:tab pos="914400" algn="l"/>
              </a:tabLst>
            </a:pP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Characteristics</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Granite-based soils and a moderate continental climate yield wines with finesse, balance, and aging potential.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Touriga</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Nacional is a star grape here, contributing to aromatic and structured reds.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374541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C80C-C707-2417-5FA3-325EBA786080}"/>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What I will cover</a:t>
            </a:r>
          </a:p>
        </p:txBody>
      </p:sp>
      <p:sp>
        <p:nvSpPr>
          <p:cNvPr id="3" name="Content Placeholder 2">
            <a:extLst>
              <a:ext uri="{FF2B5EF4-FFF2-40B4-BE49-F238E27FC236}">
                <a16:creationId xmlns:a16="http://schemas.microsoft.com/office/drawing/2014/main" id="{C262B3C8-F75E-26BA-7EAC-81C0FAC12CED}"/>
              </a:ext>
            </a:extLst>
          </p:cNvPr>
          <p:cNvSpPr>
            <a:spLocks noGrp="1"/>
          </p:cNvSpPr>
          <p:nvPr>
            <p:ph idx="1"/>
          </p:nvPr>
        </p:nvSpPr>
        <p:spPr>
          <a:xfrm>
            <a:off x="1536700" y="1587500"/>
            <a:ext cx="9817100" cy="5270500"/>
          </a:xfrm>
        </p:spPr>
        <p:txBody>
          <a:bodyPr>
            <a:normAutofit fontScale="92500" lnSpcReduction="10000"/>
          </a:bodyPr>
          <a:lstStyle/>
          <a:p>
            <a:r>
              <a:rPr lang="en-US" sz="3200" b="1" kern="0" dirty="0">
                <a:effectLst/>
                <a:latin typeface="Times New Roman" panose="02020603050405020304" pitchFamily="18" charset="0"/>
                <a:ea typeface="Times New Roman" panose="02020603050405020304" pitchFamily="18" charset="0"/>
              </a:rPr>
              <a:t>Portugal’s Rich Winemaking History</a:t>
            </a:r>
            <a:endParaRPr lang="en-US" sz="3200" b="1" dirty="0">
              <a:latin typeface="Times New Roman" panose="02020603050405020304" pitchFamily="18" charset="0"/>
              <a:cs typeface="Times New Roman" panose="02020603050405020304" pitchFamily="18" charset="0"/>
            </a:endParaRPr>
          </a:p>
          <a:p>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Importance of Wine in Portuguese Culture and Economy</a:t>
            </a:r>
          </a:p>
          <a:p>
            <a:r>
              <a:rPr lang="en-US" sz="3200" b="1" kern="0" dirty="0">
                <a:effectLst/>
                <a:latin typeface="Times New Roman" panose="02020603050405020304" pitchFamily="18" charset="0"/>
                <a:ea typeface="Times New Roman" panose="02020603050405020304" pitchFamily="18" charset="0"/>
              </a:rPr>
              <a:t>The Diversity and Uniqueness</a:t>
            </a:r>
          </a:p>
          <a:p>
            <a:r>
              <a:rPr lang="en-US" sz="3200" b="1" kern="0" dirty="0">
                <a:effectLst/>
                <a:latin typeface="Times New Roman" panose="02020603050405020304" pitchFamily="18" charset="0"/>
                <a:ea typeface="Times New Roman" panose="02020603050405020304" pitchFamily="18" charset="0"/>
              </a:rPr>
              <a:t>Portuguese Wine Regions</a:t>
            </a:r>
          </a:p>
          <a:p>
            <a:r>
              <a:rPr lang="en-US" sz="3200" b="1" kern="0" dirty="0">
                <a:effectLst/>
                <a:latin typeface="Times New Roman" panose="02020603050405020304" pitchFamily="18" charset="0"/>
                <a:ea typeface="Times New Roman" panose="02020603050405020304" pitchFamily="18" charset="0"/>
              </a:rPr>
              <a:t>Portuguese Grape Varieties</a:t>
            </a:r>
          </a:p>
          <a:p>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Portugal’s Characteristics and Specialties</a:t>
            </a:r>
          </a:p>
          <a:p>
            <a:r>
              <a:rPr lang="en-US" sz="3200" b="1" kern="0" dirty="0">
                <a:effectLst/>
                <a:latin typeface="Times New Roman" panose="02020603050405020304" pitchFamily="18" charset="0"/>
                <a:ea typeface="Times New Roman" panose="02020603050405020304" pitchFamily="18" charset="0"/>
              </a:rPr>
              <a:t>Varieties Unique to Portugal</a:t>
            </a:r>
          </a:p>
          <a:p>
            <a:r>
              <a:rPr lang="en-US" sz="3200" b="1" kern="0" dirty="0">
                <a:latin typeface="Times New Roman" panose="02020603050405020304" pitchFamily="18" charset="0"/>
                <a:ea typeface="Times New Roman" panose="02020603050405020304" pitchFamily="18" charset="0"/>
                <a:cs typeface="Times New Roman" panose="02020603050405020304" pitchFamily="18" charset="0"/>
              </a:rPr>
              <a:t>I</a:t>
            </a:r>
            <a:r>
              <a:rPr lang="en-US" sz="3200" b="1" kern="0" dirty="0">
                <a:effectLst/>
                <a:latin typeface="Times New Roman" panose="02020603050405020304" pitchFamily="18" charset="0"/>
                <a:ea typeface="Times New Roman" panose="02020603050405020304" pitchFamily="18" charset="0"/>
                <a:cs typeface="Times New Roman" panose="02020603050405020304" pitchFamily="18" charset="0"/>
              </a:rPr>
              <a:t>ndigenous Portuguese Varietals</a:t>
            </a:r>
            <a:endParaRPr lang="en-US" sz="3200" b="1" dirty="0">
              <a:latin typeface="Times New Roman" panose="02020603050405020304" pitchFamily="18" charset="0"/>
              <a:cs typeface="Times New Roman" panose="02020603050405020304" pitchFamily="18" charset="0"/>
            </a:endParaRPr>
          </a:p>
          <a:p>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Conclusion</a:t>
            </a:r>
          </a:p>
          <a:p>
            <a:r>
              <a:rPr lang="en-US" sz="3200" b="1" dirty="0">
                <a:latin typeface="Times New Roman" panose="02020603050405020304" pitchFamily="18" charset="0"/>
                <a:cs typeface="Times New Roman" panose="02020603050405020304" pitchFamily="18" charset="0"/>
              </a:rPr>
              <a:t>Acknowledgement</a:t>
            </a:r>
            <a:endPar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solidFill>
                <a:srgbClr val="000000"/>
              </a:solidFill>
              <a:effectLst/>
              <a:latin typeface="Aptos Display" panose="020B0004020202020204" pitchFamily="34" charset="0"/>
              <a:ea typeface="Times New Roman" panose="02020603050405020304" pitchFamily="18" charset="0"/>
            </a:endParaRPr>
          </a:p>
          <a:p>
            <a:endParaRPr lang="en-US" sz="2800" dirty="0"/>
          </a:p>
          <a:p>
            <a:endParaRPr lang="en-US" dirty="0">
              <a:latin typeface="Aptos Display" panose="020B0004020202020204" pitchFamily="34" charset="0"/>
            </a:endParaRPr>
          </a:p>
        </p:txBody>
      </p:sp>
    </p:spTree>
    <p:extLst>
      <p:ext uri="{BB962C8B-B14F-4D97-AF65-F5344CB8AC3E}">
        <p14:creationId xmlns:p14="http://schemas.microsoft.com/office/powerpoint/2010/main" val="3850040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AC29-A201-E025-3B2C-59853197F09B}"/>
              </a:ext>
            </a:extLst>
          </p:cNvPr>
          <p:cNvSpPr>
            <a:spLocks noGrp="1"/>
          </p:cNvSpPr>
          <p:nvPr>
            <p:ph type="title"/>
          </p:nvPr>
        </p:nvSpPr>
        <p:spPr>
          <a:xfrm>
            <a:off x="0" y="38245"/>
            <a:ext cx="12192000" cy="1431035"/>
          </a:xfrm>
        </p:spPr>
        <p:txBody>
          <a:bodyPr/>
          <a:lstStyle/>
          <a:p>
            <a:pPr algn="ct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Characteristics and Specialties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dirty="0"/>
          </a:p>
        </p:txBody>
      </p:sp>
      <p:sp>
        <p:nvSpPr>
          <p:cNvPr id="4" name="Content Placeholder 3">
            <a:extLst>
              <a:ext uri="{FF2B5EF4-FFF2-40B4-BE49-F238E27FC236}">
                <a16:creationId xmlns:a16="http://schemas.microsoft.com/office/drawing/2014/main" id="{95CD4690-1628-DD46-814F-A5698938052E}"/>
              </a:ext>
            </a:extLst>
          </p:cNvPr>
          <p:cNvSpPr>
            <a:spLocks noGrp="1"/>
          </p:cNvSpPr>
          <p:nvPr>
            <p:ph idx="1"/>
          </p:nvPr>
        </p:nvSpPr>
        <p:spPr>
          <a:xfrm>
            <a:off x="0" y="1469280"/>
            <a:ext cx="5931243" cy="4707683"/>
          </a:xfrm>
        </p:spPr>
        <p:txBody>
          <a:bodyPr/>
          <a:lstStyle/>
          <a:p>
            <a:pPr marL="342900" marR="0" lvl="0" indent="-342900">
              <a:lnSpc>
                <a:spcPct val="107000"/>
              </a:lnSpc>
              <a:spcBef>
                <a:spcPts val="0"/>
              </a:spcBef>
              <a:spcAft>
                <a:spcPts val="800"/>
              </a:spcAft>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Alentejo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Specialties</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Full-bodied red wines; increasingly recognized for quality whites.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Characteristics</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Hot, dry climate and rolling plains foster wines with ripe fruit flavors, soft tannins, and often a velvety texture.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Aragonez</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(Tempranillo) and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Trincadeira</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are key red grape varieties, while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Antão</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Vaz and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Arinto</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shine in whites.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5" name="Picture 4" descr="An aerial view of a castle&#10;&#10;Description automatically generated">
            <a:extLst>
              <a:ext uri="{FF2B5EF4-FFF2-40B4-BE49-F238E27FC236}">
                <a16:creationId xmlns:a16="http://schemas.microsoft.com/office/drawing/2014/main" id="{088DEF0B-710B-BD83-5366-A980D558173D}"/>
              </a:ext>
            </a:extLst>
          </p:cNvPr>
          <p:cNvPicPr>
            <a:picLocks noChangeAspect="1"/>
          </p:cNvPicPr>
          <p:nvPr/>
        </p:nvPicPr>
        <p:blipFill rotWithShape="1">
          <a:blip r:embed="rId2">
            <a:extLst>
              <a:ext uri="{28A0092B-C50C-407E-A947-70E740481C1C}">
                <a14:useLocalDpi xmlns:a14="http://schemas.microsoft.com/office/drawing/2010/main" val="0"/>
              </a:ext>
            </a:extLst>
          </a:blip>
          <a:srcRect l="15886"/>
          <a:stretch/>
        </p:blipFill>
        <p:spPr>
          <a:xfrm>
            <a:off x="6096000" y="1469280"/>
            <a:ext cx="6096000" cy="4831492"/>
          </a:xfrm>
          <a:prstGeom prst="rect">
            <a:avLst/>
          </a:prstGeom>
        </p:spPr>
      </p:pic>
    </p:spTree>
    <p:extLst>
      <p:ext uri="{BB962C8B-B14F-4D97-AF65-F5344CB8AC3E}">
        <p14:creationId xmlns:p14="http://schemas.microsoft.com/office/powerpoint/2010/main" val="145535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a:xfrm>
            <a:off x="0" y="0"/>
            <a:ext cx="10058400" cy="1667427"/>
          </a:xfrm>
        </p:spPr>
        <p:txBody>
          <a:bodyPr>
            <a:normAutofit/>
          </a:bodyPr>
          <a:lstStyle/>
          <a:p>
            <a:pPr algn="ct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Characteristics and Specialties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b="1" dirty="0">
              <a:latin typeface="Aptos Display" panose="020B0004020202020204" pitchFamily="34" charset="0"/>
            </a:endParaRPr>
          </a:p>
        </p:txBody>
      </p:sp>
      <p:sp>
        <p:nvSpPr>
          <p:cNvPr id="3" name="Content Placeholder 2">
            <a:extLst>
              <a:ext uri="{FF2B5EF4-FFF2-40B4-BE49-F238E27FC236}">
                <a16:creationId xmlns:a16="http://schemas.microsoft.com/office/drawing/2014/main" id="{6FEA7357-0AA3-6FD6-12DA-5800E317F4C9}"/>
              </a:ext>
            </a:extLst>
          </p:cNvPr>
          <p:cNvSpPr>
            <a:spLocks noGrp="1"/>
          </p:cNvSpPr>
          <p:nvPr>
            <p:ph idx="1"/>
          </p:nvPr>
        </p:nvSpPr>
        <p:spPr>
          <a:xfrm>
            <a:off x="0" y="1667428"/>
            <a:ext cx="9761838" cy="5450064"/>
          </a:xfrm>
        </p:spPr>
        <p:txBody>
          <a:bodyPr>
            <a:noAutofit/>
          </a:bodyPr>
          <a:lstStyle/>
          <a:p>
            <a:pPr lvl="0"/>
            <a:r>
              <a:rPr lang="en-US" sz="2400" b="1" dirty="0">
                <a:latin typeface="Times New Roman" panose="02020603050405020304" pitchFamily="18" charset="0"/>
                <a:cs typeface="Times New Roman" panose="02020603050405020304" pitchFamily="18" charset="0"/>
              </a:rPr>
              <a:t>Bairrada</a:t>
            </a:r>
            <a:r>
              <a:rPr lang="en-US" sz="2400" dirty="0">
                <a:latin typeface="Times New Roman" panose="02020603050405020304" pitchFamily="18" charset="0"/>
                <a:cs typeface="Times New Roman" panose="02020603050405020304" pitchFamily="18" charset="0"/>
              </a:rPr>
              <a:t>:</a:t>
            </a:r>
          </a:p>
          <a:p>
            <a:pPr lvl="1"/>
            <a:r>
              <a:rPr lang="en-US" b="1" dirty="0">
                <a:latin typeface="Times New Roman" panose="02020603050405020304" pitchFamily="18" charset="0"/>
                <a:cs typeface="Times New Roman" panose="02020603050405020304" pitchFamily="18" charset="0"/>
              </a:rPr>
              <a:t>Specialties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Baga</a:t>
            </a:r>
            <a:r>
              <a:rPr lang="en-US" dirty="0">
                <a:latin typeface="Times New Roman" panose="02020603050405020304" pitchFamily="18" charset="0"/>
                <a:cs typeface="Times New Roman" panose="02020603050405020304" pitchFamily="18" charset="0"/>
              </a:rPr>
              <a:t>-based red wines, sparkling wines (Bairrada </a:t>
            </a:r>
            <a:r>
              <a:rPr lang="en-US" dirty="0" err="1">
                <a:latin typeface="Times New Roman" panose="02020603050405020304" pitchFamily="18" charset="0"/>
                <a:cs typeface="Times New Roman" panose="02020603050405020304" pitchFamily="18" charset="0"/>
              </a:rPr>
              <a:t>Espumante</a:t>
            </a:r>
            <a:r>
              <a:rPr lang="en-US" dirty="0">
                <a:latin typeface="Times New Roman" panose="02020603050405020304" pitchFamily="18" charset="0"/>
                <a:cs typeface="Times New Roman" panose="02020603050405020304" pitchFamily="18" charset="0"/>
              </a:rPr>
              <a:t>).</a:t>
            </a:r>
          </a:p>
          <a:p>
            <a:pPr lvl="1"/>
            <a:r>
              <a:rPr lang="en-US" b="1" dirty="0">
                <a:latin typeface="Times New Roman" panose="02020603050405020304" pitchFamily="18" charset="0"/>
                <a:cs typeface="Times New Roman" panose="02020603050405020304" pitchFamily="18" charset="0"/>
              </a:rPr>
              <a:t>Characteristics</a:t>
            </a:r>
            <a:r>
              <a:rPr lang="en-US" dirty="0">
                <a:latin typeface="Times New Roman" panose="02020603050405020304" pitchFamily="18" charset="0"/>
                <a:cs typeface="Times New Roman" panose="02020603050405020304" pitchFamily="18" charset="0"/>
              </a:rPr>
              <a:t>: Coastal influence moderates the climate, enhancing acidity in wines. Baga produces structured reds with high acidity and potential for aging. The region also excels in traditional method sparkling wines made from </a:t>
            </a:r>
            <a:r>
              <a:rPr lang="en-US" dirty="0" err="1">
                <a:latin typeface="Times New Roman" panose="02020603050405020304" pitchFamily="18" charset="0"/>
                <a:cs typeface="Times New Roman" panose="02020603050405020304" pitchFamily="18" charset="0"/>
              </a:rPr>
              <a:t>Bical</a:t>
            </a:r>
            <a:r>
              <a:rPr lang="en-US" dirty="0">
                <a:latin typeface="Times New Roman" panose="02020603050405020304" pitchFamily="18" charset="0"/>
                <a:cs typeface="Times New Roman" panose="02020603050405020304" pitchFamily="18" charset="0"/>
              </a:rPr>
              <a:t> and Maria Gomes.</a:t>
            </a:r>
          </a:p>
          <a:p>
            <a:endParaRPr lang="en-US" dirty="0"/>
          </a:p>
        </p:txBody>
      </p:sp>
      <p:pic>
        <p:nvPicPr>
          <p:cNvPr id="6" name="Picture 5" descr="A bottle of wine with a white label&#10;&#10;Description automatically generated">
            <a:extLst>
              <a:ext uri="{FF2B5EF4-FFF2-40B4-BE49-F238E27FC236}">
                <a16:creationId xmlns:a16="http://schemas.microsoft.com/office/drawing/2014/main" id="{497B0B88-54F1-8CE0-C500-66D75DA10ABE}"/>
              </a:ext>
            </a:extLst>
          </p:cNvPr>
          <p:cNvPicPr>
            <a:picLocks noChangeAspect="1"/>
          </p:cNvPicPr>
          <p:nvPr/>
        </p:nvPicPr>
        <p:blipFill rotWithShape="1">
          <a:blip r:embed="rId2">
            <a:extLst>
              <a:ext uri="{28A0092B-C50C-407E-A947-70E740481C1C}">
                <a14:useLocalDpi xmlns:a14="http://schemas.microsoft.com/office/drawing/2010/main" val="0"/>
              </a:ext>
            </a:extLst>
          </a:blip>
          <a:srcRect l="34587" r="34078"/>
          <a:stretch/>
        </p:blipFill>
        <p:spPr>
          <a:xfrm>
            <a:off x="10058400" y="49022"/>
            <a:ext cx="2133599" cy="6808978"/>
          </a:xfrm>
          <a:prstGeom prst="rect">
            <a:avLst/>
          </a:prstGeom>
        </p:spPr>
      </p:pic>
    </p:spTree>
    <p:extLst>
      <p:ext uri="{BB962C8B-B14F-4D97-AF65-F5344CB8AC3E}">
        <p14:creationId xmlns:p14="http://schemas.microsoft.com/office/powerpoint/2010/main" val="376803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3299-A2DF-6F0C-96A4-93D6027DF0AA}"/>
              </a:ext>
            </a:extLst>
          </p:cNvPr>
          <p:cNvSpPr>
            <a:spLocks noGrp="1"/>
          </p:cNvSpPr>
          <p:nvPr>
            <p:ph type="title"/>
          </p:nvPr>
        </p:nvSpPr>
        <p:spPr>
          <a:xfrm>
            <a:off x="1" y="0"/>
            <a:ext cx="12191999" cy="1581665"/>
          </a:xfrm>
        </p:spPr>
        <p:txBody>
          <a:bodyPr anchor="ctr">
            <a:normAutofit/>
          </a:bodyPr>
          <a:lstStyle/>
          <a:p>
            <a:pPr marL="0" marR="0" algn="ctr">
              <a:spcBef>
                <a:spcPts val="0"/>
              </a:spcBef>
              <a:spcAft>
                <a:spcPts val="800"/>
              </a:spcAft>
            </a:pP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Characteristics and Specialties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9520994-5912-1BB3-C573-6999162F1136}"/>
              </a:ext>
            </a:extLst>
          </p:cNvPr>
          <p:cNvSpPr>
            <a:spLocks noGrp="1"/>
          </p:cNvSpPr>
          <p:nvPr>
            <p:ph idx="1"/>
          </p:nvPr>
        </p:nvSpPr>
        <p:spPr>
          <a:xfrm>
            <a:off x="6240163" y="1581665"/>
            <a:ext cx="5951835" cy="5276333"/>
          </a:xfrm>
        </p:spPr>
        <p:txBody>
          <a:bodyPr anchor="t">
            <a:normAutofit/>
          </a:bodyPr>
          <a:lstStyle/>
          <a:p>
            <a:pPr lvl="0"/>
            <a:r>
              <a:rPr lang="en-US" sz="2400" b="1" dirty="0">
                <a:latin typeface="Times New Roman" panose="02020603050405020304" pitchFamily="18" charset="0"/>
                <a:cs typeface="Times New Roman" panose="02020603050405020304" pitchFamily="18" charset="0"/>
              </a:rPr>
              <a:t>Madeira</a:t>
            </a:r>
            <a:r>
              <a:rPr lang="en-US" sz="2400" dirty="0">
                <a:latin typeface="Times New Roman" panose="02020603050405020304" pitchFamily="18" charset="0"/>
                <a:cs typeface="Times New Roman" panose="02020603050405020304" pitchFamily="18" charset="0"/>
              </a:rPr>
              <a:t>:</a:t>
            </a:r>
          </a:p>
          <a:p>
            <a:pPr lvl="1"/>
            <a:r>
              <a:rPr lang="en-US" b="1" dirty="0">
                <a:latin typeface="Times New Roman" panose="02020603050405020304" pitchFamily="18" charset="0"/>
                <a:cs typeface="Times New Roman" panose="02020603050405020304" pitchFamily="18" charset="0"/>
              </a:rPr>
              <a:t>Specialties</a:t>
            </a:r>
            <a:r>
              <a:rPr lang="en-US" dirty="0">
                <a:latin typeface="Times New Roman" panose="02020603050405020304" pitchFamily="18" charset="0"/>
                <a:cs typeface="Times New Roman" panose="02020603050405020304" pitchFamily="18" charset="0"/>
              </a:rPr>
              <a:t>: Fortified Madeira wines (dry to sweet styles).</a:t>
            </a:r>
          </a:p>
          <a:p>
            <a:pPr lvl="1"/>
            <a:r>
              <a:rPr lang="en-US" b="1" dirty="0">
                <a:latin typeface="Times New Roman" panose="02020603050405020304" pitchFamily="18" charset="0"/>
                <a:cs typeface="Times New Roman" panose="02020603050405020304" pitchFamily="18" charset="0"/>
              </a:rPr>
              <a:t>Characteristics</a:t>
            </a:r>
            <a:r>
              <a:rPr lang="en-US" dirty="0">
                <a:latin typeface="Times New Roman" panose="02020603050405020304" pitchFamily="18" charset="0"/>
                <a:cs typeface="Times New Roman" panose="02020603050405020304" pitchFamily="18" charset="0"/>
              </a:rPr>
              <a:t>: Volcanic soils and a maritime subtropical climate create unique conditions for aging wines through the estufagem or canteiro methods, resulting in complex and long-lived fortified wines. Styles range from dry Sercial to sweet Malmsey (Malvasia).</a:t>
            </a:r>
          </a:p>
        </p:txBody>
      </p:sp>
      <p:pic>
        <p:nvPicPr>
          <p:cNvPr id="6" name="Picture 5" descr="A map of a map of the world with different drinks&#10;&#10;Description automatically generated">
            <a:extLst>
              <a:ext uri="{FF2B5EF4-FFF2-40B4-BE49-F238E27FC236}">
                <a16:creationId xmlns:a16="http://schemas.microsoft.com/office/drawing/2014/main" id="{B5CDEB41-9766-33A2-370B-3120196CC256}"/>
              </a:ext>
            </a:extLst>
          </p:cNvPr>
          <p:cNvPicPr>
            <a:picLocks noChangeAspect="1"/>
          </p:cNvPicPr>
          <p:nvPr/>
        </p:nvPicPr>
        <p:blipFill rotWithShape="1">
          <a:blip r:embed="rId3">
            <a:extLst>
              <a:ext uri="{28A0092B-C50C-407E-A947-70E740481C1C}">
                <a14:useLocalDpi xmlns:a14="http://schemas.microsoft.com/office/drawing/2010/main" val="0"/>
              </a:ext>
            </a:extLst>
          </a:blip>
          <a:srcRect t="11351" b="9550"/>
          <a:stretch/>
        </p:blipFill>
        <p:spPr>
          <a:xfrm>
            <a:off x="1" y="1581665"/>
            <a:ext cx="6240162" cy="3756777"/>
          </a:xfrm>
          <a:prstGeom prst="rect">
            <a:avLst/>
          </a:prstGeom>
        </p:spPr>
      </p:pic>
    </p:spTree>
    <p:extLst>
      <p:ext uri="{BB962C8B-B14F-4D97-AF65-F5344CB8AC3E}">
        <p14:creationId xmlns:p14="http://schemas.microsoft.com/office/powerpoint/2010/main" val="293819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0" y="0"/>
            <a:ext cx="12192000" cy="1519885"/>
          </a:xfrm>
        </p:spPr>
        <p:txBody>
          <a:bodyPr/>
          <a:lstStyle/>
          <a:p>
            <a:pPr algn="ct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Characteristics and Specialties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4473147" y="1519886"/>
            <a:ext cx="7599404" cy="5647038"/>
          </a:xfrm>
        </p:spPr>
        <p:txBody>
          <a:bodyPr>
            <a:normAutofit/>
          </a:bodyPr>
          <a:lstStyle/>
          <a:p>
            <a:pPr lvl="0"/>
            <a:r>
              <a:rPr lang="en-US" sz="2400" b="1" dirty="0">
                <a:latin typeface="Times New Roman" panose="02020603050405020304" pitchFamily="18" charset="0"/>
                <a:cs typeface="Times New Roman" panose="02020603050405020304" pitchFamily="18" charset="0"/>
              </a:rPr>
              <a:t>Setúbal Peninsula</a:t>
            </a:r>
            <a:r>
              <a:rPr lang="en-US" sz="2400" dirty="0">
                <a:latin typeface="Times New Roman" panose="02020603050405020304" pitchFamily="18" charset="0"/>
                <a:cs typeface="Times New Roman" panose="02020603050405020304" pitchFamily="18" charset="0"/>
              </a:rPr>
              <a:t>:</a:t>
            </a:r>
          </a:p>
          <a:p>
            <a:pPr lvl="1"/>
            <a:r>
              <a:rPr lang="en-US" b="1" dirty="0">
                <a:latin typeface="Times New Roman" panose="02020603050405020304" pitchFamily="18" charset="0"/>
                <a:cs typeface="Times New Roman" panose="02020603050405020304" pitchFamily="18" charset="0"/>
              </a:rPr>
              <a:t>Specialties</a:t>
            </a:r>
            <a:r>
              <a:rPr lang="en-US" dirty="0">
                <a:latin typeface="Times New Roman" panose="02020603050405020304" pitchFamily="18" charset="0"/>
                <a:cs typeface="Times New Roman" panose="02020603050405020304" pitchFamily="18" charset="0"/>
              </a:rPr>
              <a:t>: Moscatel de Setúbal (sweet Muscat wines), fortified wines.</a:t>
            </a:r>
          </a:p>
          <a:p>
            <a:r>
              <a:rPr lang="en-US" sz="2400" b="1" dirty="0">
                <a:latin typeface="Times New Roman" panose="02020603050405020304" pitchFamily="18" charset="0"/>
                <a:cs typeface="Times New Roman" panose="02020603050405020304" pitchFamily="18" charset="0"/>
              </a:rPr>
              <a:t>Characteristics</a:t>
            </a:r>
            <a:r>
              <a:rPr lang="en-US" sz="2400" dirty="0">
                <a:latin typeface="Times New Roman" panose="02020603050405020304" pitchFamily="18" charset="0"/>
                <a:cs typeface="Times New Roman" panose="02020603050405020304" pitchFamily="18" charset="0"/>
              </a:rPr>
              <a:t>: Mediterranean climate influences wines made from Muscat of Alexandria (Moscatel). These wines are known for their intense floral aromas, sweetness balanced by acidity, and rich, honeyed flavors.</a:t>
            </a:r>
          </a:p>
        </p:txBody>
      </p:sp>
      <p:sp>
        <p:nvSpPr>
          <p:cNvPr id="7" name="TextBox 6">
            <a:extLst>
              <a:ext uri="{FF2B5EF4-FFF2-40B4-BE49-F238E27FC236}">
                <a16:creationId xmlns:a16="http://schemas.microsoft.com/office/drawing/2014/main" id="{DDF1B161-43D7-E923-003F-18E77035D270}"/>
              </a:ext>
            </a:extLst>
          </p:cNvPr>
          <p:cNvSpPr txBox="1"/>
          <p:nvPr/>
        </p:nvSpPr>
        <p:spPr>
          <a:xfrm>
            <a:off x="119451" y="5032632"/>
            <a:ext cx="11953099"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of these regions showcases Portugal's diverse terroirs and grape varieties, contributing to a rich tapestry of wines that range from crisp and refreshing whites to robust reds and complex fortified wines. These specialties reflect centuries of winemaking tradition and innovation, making Portuguese wines highly esteemed worldwide.</a:t>
            </a:r>
          </a:p>
        </p:txBody>
      </p:sp>
      <p:pic>
        <p:nvPicPr>
          <p:cNvPr id="6" name="Picture 5" descr="A map of the region of portugal&#10;&#10;Description automatically generated">
            <a:extLst>
              <a:ext uri="{FF2B5EF4-FFF2-40B4-BE49-F238E27FC236}">
                <a16:creationId xmlns:a16="http://schemas.microsoft.com/office/drawing/2014/main" id="{A1965DEC-BAB7-D486-0335-A9628C976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2601"/>
            <a:ext cx="4226011" cy="3396857"/>
          </a:xfrm>
          <a:prstGeom prst="rect">
            <a:avLst/>
          </a:prstGeom>
        </p:spPr>
      </p:pic>
    </p:spTree>
    <p:extLst>
      <p:ext uri="{BB962C8B-B14F-4D97-AF65-F5344CB8AC3E}">
        <p14:creationId xmlns:p14="http://schemas.microsoft.com/office/powerpoint/2010/main" val="356821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0" y="24584"/>
            <a:ext cx="12192000" cy="1779502"/>
          </a:xfrm>
        </p:spPr>
        <p:txBody>
          <a:bodyPr>
            <a:normAutofit/>
          </a:bodyPr>
          <a:lstStyle/>
          <a:p>
            <a:pPr marL="0" marR="0" algn="ctr">
              <a:lnSpc>
                <a:spcPct val="107000"/>
              </a:lnSpc>
              <a:spcBef>
                <a:spcPts val="0"/>
              </a:spcBef>
              <a:spcAft>
                <a:spcPts val="800"/>
              </a:spcAft>
            </a:pPr>
            <a:r>
              <a:rPr lang="en-US" b="1" kern="0" dirty="0">
                <a:effectLst/>
                <a:latin typeface="Times New Roman" panose="02020603050405020304" pitchFamily="18" charset="0"/>
                <a:ea typeface="Times New Roman" panose="02020603050405020304" pitchFamily="18" charset="0"/>
              </a:rPr>
              <a:t>Varieties Unique to Portugal</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0" y="1804086"/>
            <a:ext cx="10144897" cy="4794421"/>
          </a:xfrm>
        </p:spPr>
        <p:txBody>
          <a:bodyPr>
            <a:noAutofit/>
          </a:bodyPr>
          <a:lstStyle/>
          <a:p>
            <a:r>
              <a:rPr lang="en-US" sz="2400" dirty="0">
                <a:latin typeface="Times New Roman" panose="02020603050405020304" pitchFamily="18" charset="0"/>
                <a:cs typeface="Times New Roman" panose="02020603050405020304" pitchFamily="18" charset="0"/>
              </a:rPr>
              <a:t>Portugal is blessed with a plethora of indigenous grape varieties that contribute to the diversity and distinctiveness of its wines. These varieties have adapted to Portugal's varied terroirs and climates, resulting in wines that showcase unique flavors, aromas, and structures. Here's an overview of some key grape varieties that are unique to Portugal:</a:t>
            </a:r>
          </a:p>
          <a:p>
            <a:pPr lvl="0"/>
            <a:r>
              <a:rPr lang="en-US" sz="2400" b="1" dirty="0" err="1">
                <a:latin typeface="Times New Roman" panose="02020603050405020304" pitchFamily="18" charset="0"/>
                <a:cs typeface="Times New Roman" panose="02020603050405020304" pitchFamily="18" charset="0"/>
              </a:rPr>
              <a:t>Touriga</a:t>
            </a:r>
            <a:r>
              <a:rPr lang="en-US" sz="2400" b="1" dirty="0">
                <a:latin typeface="Times New Roman" panose="02020603050405020304" pitchFamily="18" charset="0"/>
                <a:cs typeface="Times New Roman" panose="02020603050405020304" pitchFamily="18" charset="0"/>
              </a:rPr>
              <a:t> Nacional</a:t>
            </a:r>
            <a:r>
              <a:rPr lang="en-US" sz="2400" dirty="0">
                <a:latin typeface="Times New Roman" panose="02020603050405020304" pitchFamily="18" charset="0"/>
                <a:cs typeface="Times New Roman" panose="02020603050405020304" pitchFamily="18" charset="0"/>
              </a:rPr>
              <a:t>:</a:t>
            </a:r>
          </a:p>
          <a:p>
            <a:pPr lvl="1"/>
            <a:r>
              <a:rPr lang="en-US" b="1" dirty="0">
                <a:latin typeface="Times New Roman" panose="02020603050405020304" pitchFamily="18" charset="0"/>
                <a:cs typeface="Times New Roman" panose="02020603050405020304" pitchFamily="18" charset="0"/>
              </a:rPr>
              <a:t>Region</a:t>
            </a:r>
            <a:r>
              <a:rPr lang="en-US" dirty="0">
                <a:latin typeface="Times New Roman" panose="02020603050405020304" pitchFamily="18" charset="0"/>
                <a:cs typeface="Times New Roman" panose="02020603050405020304" pitchFamily="18" charset="0"/>
              </a:rPr>
              <a:t>: Douro Valley, </a:t>
            </a:r>
            <a:r>
              <a:rPr lang="en-US" dirty="0" err="1">
                <a:latin typeface="Times New Roman" panose="02020603050405020304" pitchFamily="18" charset="0"/>
                <a:cs typeface="Times New Roman" panose="02020603050405020304" pitchFamily="18" charset="0"/>
              </a:rPr>
              <a:t>Dão</a:t>
            </a:r>
            <a:r>
              <a:rPr lang="en-US" dirty="0">
                <a:latin typeface="Times New Roman" panose="02020603050405020304" pitchFamily="18" charset="0"/>
                <a:cs typeface="Times New Roman" panose="02020603050405020304" pitchFamily="18" charset="0"/>
              </a:rPr>
              <a:t>, and other regions.</a:t>
            </a:r>
          </a:p>
          <a:p>
            <a:pPr lvl="1"/>
            <a:r>
              <a:rPr lang="en-US" b="1" dirty="0">
                <a:latin typeface="Times New Roman" panose="02020603050405020304" pitchFamily="18" charset="0"/>
                <a:cs typeface="Times New Roman" panose="02020603050405020304" pitchFamily="18" charset="0"/>
              </a:rPr>
              <a:t>Characteristics</a:t>
            </a:r>
            <a:r>
              <a:rPr lang="en-US" dirty="0">
                <a:latin typeface="Times New Roman" panose="02020603050405020304" pitchFamily="18" charset="0"/>
                <a:cs typeface="Times New Roman" panose="02020603050405020304" pitchFamily="18" charset="0"/>
              </a:rPr>
              <a:t>: Considered Portugal's finest grape variety, </a:t>
            </a:r>
            <a:r>
              <a:rPr lang="en-US" dirty="0" err="1">
                <a:latin typeface="Times New Roman" panose="02020603050405020304" pitchFamily="18" charset="0"/>
                <a:cs typeface="Times New Roman" panose="02020603050405020304" pitchFamily="18" charset="0"/>
              </a:rPr>
              <a:t>Touriga</a:t>
            </a:r>
            <a:r>
              <a:rPr lang="en-US" dirty="0">
                <a:latin typeface="Times New Roman" panose="02020603050405020304" pitchFamily="18" charset="0"/>
                <a:cs typeface="Times New Roman" panose="02020603050405020304" pitchFamily="18" charset="0"/>
              </a:rPr>
              <a:t> Nacional produces deeply colored, aromatic red wines with intense floral and berry aromas. The wines are typically full-bodied with firm tannins and excellent aging potential. It's often used in Port blends as well as in high-quality dry red wines.</a:t>
            </a:r>
          </a:p>
        </p:txBody>
      </p:sp>
      <p:pic>
        <p:nvPicPr>
          <p:cNvPr id="6" name="Picture 5" descr="A bottle of wine with a black background&#10;&#10;Description automatically generated">
            <a:extLst>
              <a:ext uri="{FF2B5EF4-FFF2-40B4-BE49-F238E27FC236}">
                <a16:creationId xmlns:a16="http://schemas.microsoft.com/office/drawing/2014/main" id="{917723AD-EE86-A682-5384-9F1EA6268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7220" y="-24584"/>
            <a:ext cx="7725257" cy="6858000"/>
          </a:xfrm>
          <a:prstGeom prst="rect">
            <a:avLst/>
          </a:prstGeom>
        </p:spPr>
      </p:pic>
    </p:spTree>
    <p:extLst>
      <p:ext uri="{BB962C8B-B14F-4D97-AF65-F5344CB8AC3E}">
        <p14:creationId xmlns:p14="http://schemas.microsoft.com/office/powerpoint/2010/main" val="397867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0" y="0"/>
            <a:ext cx="10087147" cy="1631091"/>
          </a:xfrm>
        </p:spPr>
        <p:txBody>
          <a:bodyPr>
            <a:normAutofit/>
          </a:bodyPr>
          <a:lstStyle/>
          <a:p>
            <a:pPr algn="ctr"/>
            <a:r>
              <a:rPr lang="en-US" b="1" kern="0" dirty="0">
                <a:effectLst/>
                <a:latin typeface="Times New Roman" panose="02020603050405020304" pitchFamily="18" charset="0"/>
                <a:ea typeface="Times New Roman" panose="02020603050405020304" pitchFamily="18" charset="0"/>
              </a:rPr>
              <a:t>Varieties Unique to Portugal </a:t>
            </a:r>
            <a: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t>Cont.</a:t>
            </a:r>
            <a:endParaRPr lang="en-US" sz="2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172995" y="1631092"/>
            <a:ext cx="9914152" cy="5226907"/>
          </a:xfrm>
        </p:spPr>
        <p:txBody>
          <a:bodyPr>
            <a:noAutofit/>
          </a:bodyPr>
          <a:lstStyle/>
          <a:p>
            <a:pPr lvl="0"/>
            <a:r>
              <a:rPr lang="en-US" sz="2400" b="1" dirty="0" err="1">
                <a:latin typeface="Times New Roman" panose="02020603050405020304" pitchFamily="18" charset="0"/>
                <a:cs typeface="Times New Roman" panose="02020603050405020304" pitchFamily="18" charset="0"/>
              </a:rPr>
              <a:t>Touriga</a:t>
            </a:r>
            <a:r>
              <a:rPr lang="en-US" sz="2400" b="1" dirty="0">
                <a:latin typeface="Times New Roman" panose="02020603050405020304" pitchFamily="18" charset="0"/>
                <a:cs typeface="Times New Roman" panose="02020603050405020304" pitchFamily="18" charset="0"/>
              </a:rPr>
              <a:t> Franca</a:t>
            </a:r>
            <a:r>
              <a:rPr lang="en-US" sz="2400" dirty="0">
                <a:latin typeface="Times New Roman" panose="02020603050405020304" pitchFamily="18" charset="0"/>
                <a:cs typeface="Times New Roman" panose="02020603050405020304" pitchFamily="18" charset="0"/>
              </a:rPr>
              <a:t>:</a:t>
            </a:r>
          </a:p>
          <a:p>
            <a:pPr lvl="1"/>
            <a:r>
              <a:rPr lang="en-US" b="1" dirty="0">
                <a:latin typeface="Times New Roman" panose="02020603050405020304" pitchFamily="18" charset="0"/>
                <a:cs typeface="Times New Roman" panose="02020603050405020304" pitchFamily="18" charset="0"/>
              </a:rPr>
              <a:t>Region</a:t>
            </a:r>
            <a:r>
              <a:rPr lang="en-US" dirty="0">
                <a:latin typeface="Times New Roman" panose="02020603050405020304" pitchFamily="18" charset="0"/>
                <a:cs typeface="Times New Roman" panose="02020603050405020304" pitchFamily="18" charset="0"/>
              </a:rPr>
              <a:t>: Douro Valley primarily, also found in </a:t>
            </a:r>
            <a:r>
              <a:rPr lang="en-US" dirty="0" err="1">
                <a:latin typeface="Times New Roman" panose="02020603050405020304" pitchFamily="18" charset="0"/>
                <a:cs typeface="Times New Roman" panose="02020603050405020304" pitchFamily="18" charset="0"/>
              </a:rPr>
              <a:t>Dão</a:t>
            </a:r>
            <a:r>
              <a:rPr lang="en-US" dirty="0">
                <a:latin typeface="Times New Roman" panose="02020603050405020304" pitchFamily="18" charset="0"/>
                <a:cs typeface="Times New Roman" panose="02020603050405020304" pitchFamily="18" charset="0"/>
              </a:rPr>
              <a:t> and other regions.</a:t>
            </a:r>
          </a:p>
          <a:p>
            <a:pPr lvl="1"/>
            <a:r>
              <a:rPr lang="en-US" b="1" dirty="0">
                <a:latin typeface="Times New Roman" panose="02020603050405020304" pitchFamily="18" charset="0"/>
                <a:cs typeface="Times New Roman" panose="02020603050405020304" pitchFamily="18" charset="0"/>
              </a:rPr>
              <a:t>Characteristics</a:t>
            </a:r>
            <a:r>
              <a:rPr lang="en-US" dirty="0">
                <a:latin typeface="Times New Roman" panose="02020603050405020304" pitchFamily="18" charset="0"/>
                <a:cs typeface="Times New Roman" panose="02020603050405020304" pitchFamily="18" charset="0"/>
              </a:rPr>
              <a:t>: A versatile grape known for its deep color, floral aromas, and fruity flavors. It contributes structure and complexity to Port blends, often complementing </a:t>
            </a:r>
            <a:r>
              <a:rPr lang="en-US" dirty="0" err="1">
                <a:latin typeface="Times New Roman" panose="02020603050405020304" pitchFamily="18" charset="0"/>
                <a:cs typeface="Times New Roman" panose="02020603050405020304" pitchFamily="18" charset="0"/>
              </a:rPr>
              <a:t>Touriga</a:t>
            </a:r>
            <a:r>
              <a:rPr lang="en-US" dirty="0">
                <a:latin typeface="Times New Roman" panose="02020603050405020304" pitchFamily="18" charset="0"/>
                <a:cs typeface="Times New Roman" panose="02020603050405020304" pitchFamily="18" charset="0"/>
              </a:rPr>
              <a:t> Nacional. </a:t>
            </a:r>
          </a:p>
          <a:p>
            <a:pPr lvl="1"/>
            <a:r>
              <a:rPr lang="en-US" dirty="0">
                <a:latin typeface="Times New Roman" panose="02020603050405020304" pitchFamily="18" charset="0"/>
                <a:cs typeface="Times New Roman" panose="02020603050405020304" pitchFamily="18" charset="0"/>
              </a:rPr>
              <a:t>In recent years, it has gained recognition as a standalone varietal in dry red wines.</a:t>
            </a:r>
          </a:p>
        </p:txBody>
      </p:sp>
      <p:pic>
        <p:nvPicPr>
          <p:cNvPr id="9" name="Picture 8" descr="A bottle of wine with a white label&#10;&#10;Description automatically generated">
            <a:extLst>
              <a:ext uri="{FF2B5EF4-FFF2-40B4-BE49-F238E27FC236}">
                <a16:creationId xmlns:a16="http://schemas.microsoft.com/office/drawing/2014/main" id="{08D6CFA3-F73C-187F-E60E-379F3EB350F7}"/>
              </a:ext>
            </a:extLst>
          </p:cNvPr>
          <p:cNvPicPr>
            <a:picLocks noChangeAspect="1"/>
          </p:cNvPicPr>
          <p:nvPr/>
        </p:nvPicPr>
        <p:blipFill rotWithShape="1">
          <a:blip r:embed="rId3">
            <a:extLst>
              <a:ext uri="{28A0092B-C50C-407E-A947-70E740481C1C}">
                <a14:useLocalDpi xmlns:a14="http://schemas.microsoft.com/office/drawing/2010/main" val="0"/>
              </a:ext>
            </a:extLst>
          </a:blip>
          <a:srcRect l="37459" t="4465" r="37892" b="4465"/>
          <a:stretch/>
        </p:blipFill>
        <p:spPr>
          <a:xfrm>
            <a:off x="10354962" y="-28231"/>
            <a:ext cx="1837039" cy="6886231"/>
          </a:xfrm>
          <a:prstGeom prst="rect">
            <a:avLst/>
          </a:prstGeom>
        </p:spPr>
      </p:pic>
    </p:spTree>
    <p:extLst>
      <p:ext uri="{BB962C8B-B14F-4D97-AF65-F5344CB8AC3E}">
        <p14:creationId xmlns:p14="http://schemas.microsoft.com/office/powerpoint/2010/main" val="309074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0" y="1"/>
            <a:ext cx="6226167" cy="1309815"/>
          </a:xfrm>
        </p:spPr>
        <p:txBody>
          <a:bodyPr>
            <a:normAutofit/>
          </a:bodyPr>
          <a:lstStyle/>
          <a:p>
            <a:pPr algn="ctr"/>
            <a:r>
              <a:rPr lang="en-US" b="1" kern="0" dirty="0">
                <a:effectLst/>
                <a:latin typeface="Times New Roman" panose="02020603050405020304" pitchFamily="18" charset="0"/>
                <a:ea typeface="Times New Roman" panose="02020603050405020304" pitchFamily="18" charset="0"/>
              </a:rPr>
              <a:t>Varieties Unique to Portugal </a:t>
            </a:r>
            <a: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t>Cont.</a:t>
            </a:r>
            <a:endParaRPr lang="en-US"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185351" y="1309816"/>
            <a:ext cx="6040815" cy="5214552"/>
          </a:xfrm>
        </p:spPr>
        <p:txBody>
          <a:bodyPr>
            <a:normAutofit/>
          </a:bodyPr>
          <a:lstStyle/>
          <a:p>
            <a:pPr lvl="0"/>
            <a:r>
              <a:rPr lang="en-US" sz="2400" b="1" dirty="0">
                <a:latin typeface="Times New Roman" panose="02020603050405020304" pitchFamily="18" charset="0"/>
                <a:cs typeface="Times New Roman" panose="02020603050405020304" pitchFamily="18" charset="0"/>
              </a:rPr>
              <a:t>Baga</a:t>
            </a:r>
            <a:r>
              <a:rPr lang="en-US" sz="2400" dirty="0">
                <a:latin typeface="Times New Roman" panose="02020603050405020304" pitchFamily="18" charset="0"/>
                <a:cs typeface="Times New Roman" panose="02020603050405020304" pitchFamily="18" charset="0"/>
              </a:rPr>
              <a:t>:</a:t>
            </a:r>
          </a:p>
          <a:p>
            <a:pPr lvl="1"/>
            <a:r>
              <a:rPr lang="en-US" b="1" dirty="0">
                <a:latin typeface="Times New Roman" panose="02020603050405020304" pitchFamily="18" charset="0"/>
                <a:cs typeface="Times New Roman" panose="02020603050405020304" pitchFamily="18" charset="0"/>
              </a:rPr>
              <a:t>Region</a:t>
            </a:r>
            <a:r>
              <a:rPr lang="en-US" dirty="0">
                <a:latin typeface="Times New Roman" panose="02020603050405020304" pitchFamily="18" charset="0"/>
                <a:cs typeface="Times New Roman" panose="02020603050405020304" pitchFamily="18" charset="0"/>
              </a:rPr>
              <a:t>: Bairrada primarily, also in </a:t>
            </a:r>
            <a:r>
              <a:rPr lang="en-US" dirty="0" err="1">
                <a:latin typeface="Times New Roman" panose="02020603050405020304" pitchFamily="18" charset="0"/>
                <a:cs typeface="Times New Roman" panose="02020603050405020304" pitchFamily="18" charset="0"/>
              </a:rPr>
              <a:t>Dão</a:t>
            </a:r>
            <a:r>
              <a:rPr lang="en-US" dirty="0">
                <a:latin typeface="Times New Roman" panose="02020603050405020304" pitchFamily="18" charset="0"/>
                <a:cs typeface="Times New Roman" panose="02020603050405020304" pitchFamily="18" charset="0"/>
              </a:rPr>
              <a:t> and other regions.</a:t>
            </a:r>
          </a:p>
          <a:p>
            <a:pPr lvl="1"/>
            <a:r>
              <a:rPr lang="en-US" b="1" dirty="0">
                <a:latin typeface="Times New Roman" panose="02020603050405020304" pitchFamily="18" charset="0"/>
                <a:cs typeface="Times New Roman" panose="02020603050405020304" pitchFamily="18" charset="0"/>
              </a:rPr>
              <a:t>Characteristics</a:t>
            </a:r>
            <a:r>
              <a:rPr lang="en-US" dirty="0">
                <a:latin typeface="Times New Roman" panose="02020603050405020304" pitchFamily="18" charset="0"/>
                <a:cs typeface="Times New Roman" panose="02020603050405020304" pitchFamily="18" charset="0"/>
              </a:rPr>
              <a:t>: Baga produces robust red wines with high acidity, firm tannins, and deep color. </a:t>
            </a:r>
          </a:p>
          <a:p>
            <a:pPr lvl="1"/>
            <a:r>
              <a:rPr lang="en-US" dirty="0">
                <a:latin typeface="Times New Roman" panose="02020603050405020304" pitchFamily="18" charset="0"/>
                <a:cs typeface="Times New Roman" panose="02020603050405020304" pitchFamily="18" charset="0"/>
              </a:rPr>
              <a:t>The wines are known for their potential to age, developing complex flavors of dark fruits, earthiness, and spices. </a:t>
            </a:r>
          </a:p>
          <a:p>
            <a:pPr lvl="1"/>
            <a:r>
              <a:rPr lang="en-US" dirty="0">
                <a:latin typeface="Times New Roman" panose="02020603050405020304" pitchFamily="18" charset="0"/>
                <a:cs typeface="Times New Roman" panose="02020603050405020304" pitchFamily="18" charset="0"/>
              </a:rPr>
              <a:t>Bairrada, is often blended with other local varieties or used in sparkling wines.</a:t>
            </a:r>
          </a:p>
        </p:txBody>
      </p:sp>
      <p:pic>
        <p:nvPicPr>
          <p:cNvPr id="5" name="Picture 4" descr="A stack of barrels in a warehouse&#10;&#10;Description automatically generated">
            <a:extLst>
              <a:ext uri="{FF2B5EF4-FFF2-40B4-BE49-F238E27FC236}">
                <a16:creationId xmlns:a16="http://schemas.microsoft.com/office/drawing/2014/main" id="{E53335E9-C242-7148-6888-8EBF6073D4FB}"/>
              </a:ext>
            </a:extLst>
          </p:cNvPr>
          <p:cNvPicPr>
            <a:picLocks noChangeAspect="1"/>
          </p:cNvPicPr>
          <p:nvPr/>
        </p:nvPicPr>
        <p:blipFill rotWithShape="1">
          <a:blip r:embed="rId2">
            <a:extLst>
              <a:ext uri="{28A0092B-C50C-407E-A947-70E740481C1C}">
                <a14:useLocalDpi xmlns:a14="http://schemas.microsoft.com/office/drawing/2010/main" val="0"/>
              </a:ext>
            </a:extLst>
          </a:blip>
          <a:srcRect l="12273" r="3893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8037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6094476" y="0"/>
            <a:ext cx="6057965" cy="1389264"/>
          </a:xfrm>
        </p:spPr>
        <p:txBody>
          <a:bodyPr>
            <a:normAutofit/>
          </a:bodyPr>
          <a:lstStyle/>
          <a:p>
            <a:pPr algn="ctr"/>
            <a:r>
              <a:rPr lang="en-US" b="1" kern="0" dirty="0">
                <a:effectLst/>
                <a:latin typeface="Times New Roman" panose="02020603050405020304" pitchFamily="18" charset="0"/>
                <a:ea typeface="Times New Roman" panose="02020603050405020304" pitchFamily="18" charset="0"/>
              </a:rPr>
              <a:t>Varieties Unique to Portugal </a:t>
            </a:r>
            <a: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t>Cont.</a:t>
            </a:r>
            <a:endParaRPr lang="en-US" dirty="0"/>
          </a:p>
        </p:txBody>
      </p:sp>
      <p:pic>
        <p:nvPicPr>
          <p:cNvPr id="5" name="Picture 4" descr="A room with barrels and a stone wall&#10;&#10;Description automatically generated">
            <a:extLst>
              <a:ext uri="{FF2B5EF4-FFF2-40B4-BE49-F238E27FC236}">
                <a16:creationId xmlns:a16="http://schemas.microsoft.com/office/drawing/2014/main" id="{04DBBA21-7C0C-AA05-CAB3-33DBA208EDC9}"/>
              </a:ext>
            </a:extLst>
          </p:cNvPr>
          <p:cNvPicPr>
            <a:picLocks noChangeAspect="1"/>
          </p:cNvPicPr>
          <p:nvPr/>
        </p:nvPicPr>
        <p:blipFill rotWithShape="1">
          <a:blip r:embed="rId2">
            <a:extLst>
              <a:ext uri="{28A0092B-C50C-407E-A947-70E740481C1C}">
                <a14:useLocalDpi xmlns:a14="http://schemas.microsoft.com/office/drawing/2010/main" val="0"/>
              </a:ext>
            </a:extLst>
          </a:blip>
          <a:srcRect l="8882" r="20436"/>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6116569" y="1248032"/>
            <a:ext cx="6075431" cy="4928931"/>
          </a:xfrm>
        </p:spPr>
        <p:txBody>
          <a:bodyPr>
            <a:normAutofit/>
          </a:bodyPr>
          <a:lstStyle/>
          <a:p>
            <a:pPr lvl="0"/>
            <a:r>
              <a:rPr lang="en-US" sz="2400" b="1" dirty="0">
                <a:latin typeface="Times New Roman" panose="02020603050405020304" pitchFamily="18" charset="0"/>
                <a:cs typeface="Times New Roman" panose="02020603050405020304" pitchFamily="18" charset="0"/>
              </a:rPr>
              <a:t>Alvarinho</a:t>
            </a:r>
            <a:r>
              <a:rPr lang="en-US" sz="2400" dirty="0">
                <a:latin typeface="Times New Roman" panose="02020603050405020304" pitchFamily="18" charset="0"/>
                <a:cs typeface="Times New Roman" panose="02020603050405020304" pitchFamily="18" charset="0"/>
              </a:rPr>
              <a:t> (or </a:t>
            </a:r>
            <a:r>
              <a:rPr lang="en-US" sz="2400" dirty="0" err="1">
                <a:latin typeface="Times New Roman" panose="02020603050405020304" pitchFamily="18" charset="0"/>
                <a:cs typeface="Times New Roman" panose="02020603050405020304" pitchFamily="18" charset="0"/>
              </a:rPr>
              <a:t>Albariño</a:t>
            </a:r>
            <a:r>
              <a:rPr lang="en-US" sz="2400" dirty="0">
                <a:latin typeface="Times New Roman" panose="02020603050405020304" pitchFamily="18" charset="0"/>
                <a:cs typeface="Times New Roman" panose="02020603050405020304" pitchFamily="18" charset="0"/>
              </a:rPr>
              <a:t>):</a:t>
            </a:r>
          </a:p>
          <a:p>
            <a:pPr lvl="1"/>
            <a:r>
              <a:rPr lang="en-US" b="1" dirty="0">
                <a:latin typeface="Times New Roman" panose="02020603050405020304" pitchFamily="18" charset="0"/>
                <a:cs typeface="Times New Roman" panose="02020603050405020304" pitchFamily="18" charset="0"/>
              </a:rPr>
              <a:t>Region</a:t>
            </a:r>
            <a:r>
              <a:rPr lang="en-US" dirty="0">
                <a:latin typeface="Times New Roman" panose="02020603050405020304" pitchFamily="18" charset="0"/>
                <a:cs typeface="Times New Roman" panose="02020603050405020304" pitchFamily="18" charset="0"/>
              </a:rPr>
              <a:t>: Vinho Verde (</a:t>
            </a:r>
            <a:r>
              <a:rPr lang="en-US" dirty="0" err="1">
                <a:latin typeface="Times New Roman" panose="02020603050405020304" pitchFamily="18" charset="0"/>
                <a:cs typeface="Times New Roman" panose="02020603050405020304" pitchFamily="18" charset="0"/>
              </a:rPr>
              <a:t>Monção</a:t>
            </a:r>
            <a:r>
              <a:rPr lang="en-US" dirty="0">
                <a:latin typeface="Times New Roman" panose="02020603050405020304" pitchFamily="18" charset="0"/>
                <a:cs typeface="Times New Roman" panose="02020603050405020304" pitchFamily="18" charset="0"/>
              </a:rPr>
              <a:t> e </a:t>
            </a:r>
            <a:r>
              <a:rPr lang="en-US" dirty="0" err="1">
                <a:latin typeface="Times New Roman" panose="02020603050405020304" pitchFamily="18" charset="0"/>
                <a:cs typeface="Times New Roman" panose="02020603050405020304" pitchFamily="18" charset="0"/>
              </a:rPr>
              <a:t>Melgaço</a:t>
            </a:r>
            <a:r>
              <a:rPr lang="en-US" dirty="0">
                <a:latin typeface="Times New Roman" panose="02020603050405020304" pitchFamily="18" charset="0"/>
                <a:cs typeface="Times New Roman" panose="02020603050405020304" pitchFamily="18" charset="0"/>
              </a:rPr>
              <a:t> sub-region), also found in Minho and other regions.</a:t>
            </a:r>
          </a:p>
          <a:p>
            <a:pPr lvl="1"/>
            <a:r>
              <a:rPr lang="en-US" b="1" dirty="0">
                <a:latin typeface="Times New Roman" panose="02020603050405020304" pitchFamily="18" charset="0"/>
                <a:cs typeface="Times New Roman" panose="02020603050405020304" pitchFamily="18" charset="0"/>
              </a:rPr>
              <a:t>Characteristics</a:t>
            </a:r>
            <a:r>
              <a:rPr lang="en-US" dirty="0">
                <a:latin typeface="Times New Roman" panose="02020603050405020304" pitchFamily="18" charset="0"/>
                <a:cs typeface="Times New Roman" panose="02020603050405020304" pitchFamily="18" charset="0"/>
              </a:rPr>
              <a:t>: Known for its aromatic intensity, Alvarinho wines often exhibit notes of peach, citrus, and floral aromas. </a:t>
            </a:r>
          </a:p>
          <a:p>
            <a:pPr lvl="1"/>
            <a:r>
              <a:rPr lang="en-US" dirty="0">
                <a:latin typeface="Times New Roman" panose="02020603050405020304" pitchFamily="18" charset="0"/>
                <a:cs typeface="Times New Roman" panose="02020603050405020304" pitchFamily="18" charset="0"/>
              </a:rPr>
              <a:t>They are crisp, refreshing, and have vibrant acidity, making them ideal for warm climates. Alvarinho from </a:t>
            </a:r>
            <a:r>
              <a:rPr lang="en-US" dirty="0" err="1">
                <a:latin typeface="Times New Roman" panose="02020603050405020304" pitchFamily="18" charset="0"/>
                <a:cs typeface="Times New Roman" panose="02020603050405020304" pitchFamily="18" charset="0"/>
              </a:rPr>
              <a:t>Monção</a:t>
            </a:r>
            <a:r>
              <a:rPr lang="en-US" dirty="0">
                <a:latin typeface="Times New Roman" panose="02020603050405020304" pitchFamily="18" charset="0"/>
                <a:cs typeface="Times New Roman" panose="02020603050405020304" pitchFamily="18" charset="0"/>
              </a:rPr>
              <a:t> e </a:t>
            </a:r>
            <a:r>
              <a:rPr lang="en-US" dirty="0" err="1">
                <a:latin typeface="Times New Roman" panose="02020603050405020304" pitchFamily="18" charset="0"/>
                <a:cs typeface="Times New Roman" panose="02020603050405020304" pitchFamily="18" charset="0"/>
              </a:rPr>
              <a:t>Melgaço</a:t>
            </a:r>
            <a:r>
              <a:rPr lang="en-US" dirty="0">
                <a:latin typeface="Times New Roman" panose="02020603050405020304" pitchFamily="18" charset="0"/>
                <a:cs typeface="Times New Roman" panose="02020603050405020304" pitchFamily="18" charset="0"/>
              </a:rPr>
              <a:t> is considered the pinnacle of Portuguese Alvarinho production.</a:t>
            </a:r>
          </a:p>
        </p:txBody>
      </p:sp>
    </p:spTree>
    <p:extLst>
      <p:ext uri="{BB962C8B-B14F-4D97-AF65-F5344CB8AC3E}">
        <p14:creationId xmlns:p14="http://schemas.microsoft.com/office/powerpoint/2010/main" val="154504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10243751" cy="2075934"/>
          </a:xfrm>
        </p:spPr>
        <p:txBody>
          <a:bodyPr>
            <a:normAutofit/>
          </a:bodyPr>
          <a:lstStyle/>
          <a:p>
            <a:pPr algn="ctr"/>
            <a:r>
              <a:rPr lang="en-US" b="1" kern="0" dirty="0">
                <a:effectLst/>
                <a:latin typeface="Times New Roman" panose="02020603050405020304" pitchFamily="18" charset="0"/>
                <a:ea typeface="Times New Roman" panose="02020603050405020304" pitchFamily="18" charset="0"/>
              </a:rPr>
              <a:t>Varieties Unique to Portugal </a:t>
            </a:r>
            <a: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259491" y="1841156"/>
            <a:ext cx="9477631" cy="5560540"/>
          </a:xfrm>
        </p:spPr>
        <p:txBody>
          <a:bodyPr>
            <a:noAutofit/>
          </a:bodyPr>
          <a:lstStyle/>
          <a:p>
            <a:pPr lvl="0"/>
            <a:r>
              <a:rPr lang="en-US" b="1" dirty="0" err="1">
                <a:latin typeface="Times New Roman" panose="02020603050405020304" pitchFamily="18" charset="0"/>
                <a:cs typeface="Times New Roman" panose="02020603050405020304" pitchFamily="18" charset="0"/>
              </a:rPr>
              <a:t>Bical</a:t>
            </a:r>
            <a:r>
              <a:rPr lang="en-US"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Region</a:t>
            </a:r>
            <a:r>
              <a:rPr lang="en-US" dirty="0">
                <a:latin typeface="Times New Roman" panose="02020603050405020304" pitchFamily="18" charset="0"/>
                <a:cs typeface="Times New Roman" panose="02020603050405020304" pitchFamily="18" charset="0"/>
              </a:rPr>
              <a:t>: Bairrada, also in other regions.</a:t>
            </a:r>
            <a:endParaRPr lang="en-US" sz="1400" dirty="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Characteristics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Bical</a:t>
            </a:r>
            <a:r>
              <a:rPr lang="en-US" dirty="0">
                <a:latin typeface="Times New Roman" panose="02020603050405020304" pitchFamily="18" charset="0"/>
                <a:cs typeface="Times New Roman" panose="02020603050405020304" pitchFamily="18" charset="0"/>
              </a:rPr>
              <a:t> is a versatile white grape variety that produces wines with good acidity and a range of flavors depending on the terroir. In Bairrada, it's used in sparkling wines (Bairrada </a:t>
            </a:r>
            <a:r>
              <a:rPr lang="en-US" dirty="0" err="1">
                <a:latin typeface="Times New Roman" panose="02020603050405020304" pitchFamily="18" charset="0"/>
                <a:cs typeface="Times New Roman" panose="02020603050405020304" pitchFamily="18" charset="0"/>
              </a:rPr>
              <a:t>Espumante</a:t>
            </a:r>
            <a:r>
              <a:rPr lang="en-US" dirty="0">
                <a:latin typeface="Times New Roman" panose="02020603050405020304" pitchFamily="18" charset="0"/>
                <a:cs typeface="Times New Roman" panose="02020603050405020304" pitchFamily="18" charset="0"/>
              </a:rPr>
              <a:t>) as well as in still whites, showing citrus, apple, and mineral notes.</a:t>
            </a:r>
            <a:endParaRPr lang="en-US" sz="1400" dirty="0">
              <a:latin typeface="Times New Roman" panose="02020603050405020304" pitchFamily="18" charset="0"/>
              <a:cs typeface="Times New Roman" panose="02020603050405020304" pitchFamily="18" charset="0"/>
            </a:endParaRPr>
          </a:p>
        </p:txBody>
      </p:sp>
      <p:pic>
        <p:nvPicPr>
          <p:cNvPr id="6" name="Picture 5" descr="A bottle of wine with a label&#10;&#10;Description automatically generated">
            <a:extLst>
              <a:ext uri="{FF2B5EF4-FFF2-40B4-BE49-F238E27FC236}">
                <a16:creationId xmlns:a16="http://schemas.microsoft.com/office/drawing/2014/main" id="{D3005353-6006-987F-1666-71C0EDBDEA21}"/>
              </a:ext>
            </a:extLst>
          </p:cNvPr>
          <p:cNvPicPr>
            <a:picLocks noChangeAspect="1"/>
          </p:cNvPicPr>
          <p:nvPr/>
        </p:nvPicPr>
        <p:blipFill rotWithShape="1">
          <a:blip r:embed="rId2">
            <a:extLst>
              <a:ext uri="{28A0092B-C50C-407E-A947-70E740481C1C}">
                <a14:useLocalDpi xmlns:a14="http://schemas.microsoft.com/office/drawing/2010/main" val="0"/>
              </a:ext>
            </a:extLst>
          </a:blip>
          <a:srcRect l="35677" r="35677"/>
          <a:stretch/>
        </p:blipFill>
        <p:spPr>
          <a:xfrm>
            <a:off x="10243751" y="-1"/>
            <a:ext cx="1945201" cy="6858001"/>
          </a:xfrm>
          <a:prstGeom prst="rect">
            <a:avLst/>
          </a:prstGeom>
        </p:spPr>
      </p:pic>
    </p:spTree>
    <p:extLst>
      <p:ext uri="{BB962C8B-B14F-4D97-AF65-F5344CB8AC3E}">
        <p14:creationId xmlns:p14="http://schemas.microsoft.com/office/powerpoint/2010/main" val="32709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7055707" cy="2211858"/>
          </a:xfrm>
        </p:spPr>
        <p:txBody>
          <a:bodyPr>
            <a:normAutofit/>
          </a:bodyPr>
          <a:lstStyle/>
          <a:p>
            <a:pPr algn="ctr"/>
            <a:r>
              <a:rPr lang="en-US" b="1" kern="0" dirty="0">
                <a:effectLst/>
                <a:latin typeface="Times New Roman" panose="02020603050405020304" pitchFamily="18" charset="0"/>
                <a:ea typeface="Times New Roman" panose="02020603050405020304" pitchFamily="18" charset="0"/>
              </a:rPr>
              <a:t>Varieties Unique to Portugal </a:t>
            </a:r>
            <a: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98854" y="2211859"/>
            <a:ext cx="7055707" cy="4473146"/>
          </a:xfrm>
        </p:spPr>
        <p:txBody>
          <a:bodyPr>
            <a:noAutofit/>
          </a:bodyPr>
          <a:lstStyle/>
          <a:p>
            <a:pPr marL="342900" marR="0" lvl="0" indent="-342900">
              <a:lnSpc>
                <a:spcPct val="107000"/>
              </a:lnSpc>
              <a:spcBef>
                <a:spcPts val="0"/>
              </a:spcBef>
              <a:spcAft>
                <a:spcPts val="800"/>
              </a:spcAft>
              <a:tabLst>
                <a:tab pos="457200" algn="l"/>
              </a:tabLst>
            </a:pP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Arinto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Pedernã</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Region</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Bucelas</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also widely planted in Bairrada, Lisboa, and other regions.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Characteristics</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Arinto</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is known for its high acidity, which gives the wines a crisp, refreshing character. It typically shows citrus, green apple, and mineral notes, making it suitable for both still and sparkling wines. It's often blended with other varieties or used as a single varietal.</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group of wine bottles&#10;&#10;Description automatically generated">
            <a:extLst>
              <a:ext uri="{FF2B5EF4-FFF2-40B4-BE49-F238E27FC236}">
                <a16:creationId xmlns:a16="http://schemas.microsoft.com/office/drawing/2014/main" id="{1E7C585F-AE1E-837E-13F9-9419DFAC0AD5}"/>
              </a:ext>
            </a:extLst>
          </p:cNvPr>
          <p:cNvPicPr>
            <a:picLocks noChangeAspect="1"/>
          </p:cNvPicPr>
          <p:nvPr/>
        </p:nvPicPr>
        <p:blipFill rotWithShape="1">
          <a:blip r:embed="rId2">
            <a:extLst>
              <a:ext uri="{28A0092B-C50C-407E-A947-70E740481C1C}">
                <a14:useLocalDpi xmlns:a14="http://schemas.microsoft.com/office/drawing/2010/main" val="0"/>
              </a:ext>
            </a:extLst>
          </a:blip>
          <a:srcRect l="14285" t="10631" r="14208" b="14234"/>
          <a:stretch/>
        </p:blipFill>
        <p:spPr>
          <a:xfrm>
            <a:off x="7154562" y="19761"/>
            <a:ext cx="5034390" cy="6838239"/>
          </a:xfrm>
          <a:prstGeom prst="rect">
            <a:avLst/>
          </a:prstGeom>
        </p:spPr>
      </p:pic>
    </p:spTree>
    <p:extLst>
      <p:ext uri="{BB962C8B-B14F-4D97-AF65-F5344CB8AC3E}">
        <p14:creationId xmlns:p14="http://schemas.microsoft.com/office/powerpoint/2010/main" val="198791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19D348-634E-399B-8FEA-6B92C07B067F}"/>
              </a:ext>
            </a:extLst>
          </p:cNvPr>
          <p:cNvSpPr>
            <a:spLocks noGrp="1"/>
          </p:cNvSpPr>
          <p:nvPr>
            <p:ph idx="1"/>
          </p:nvPr>
        </p:nvSpPr>
        <p:spPr>
          <a:xfrm>
            <a:off x="5412259" y="3120140"/>
            <a:ext cx="6779741" cy="3737859"/>
          </a:xfrm>
        </p:spPr>
        <p:txBody>
          <a:bodyPr>
            <a:normAutofit/>
          </a:bodyPr>
          <a:lstStyle/>
          <a:p>
            <a:r>
              <a:rPr lang="en-US" sz="2400" dirty="0">
                <a:latin typeface="Times New Roman" panose="02020603050405020304" pitchFamily="18" charset="0"/>
                <a:cs typeface="Times New Roman" panose="02020603050405020304" pitchFamily="18" charset="0"/>
              </a:rPr>
              <a:t>During the Middle Ages, Portuguese wines gained prominence due to the country's geographical position along major trade routes. Port wine, a fortified wine produced in the Douro Valley, became especially renowned and remains a symbol of Portugal's winemaking expertise.</a:t>
            </a:r>
          </a:p>
          <a:p>
            <a:pPr marL="0" indent="0">
              <a:buNone/>
            </a:pPr>
            <a:endParaRPr lang="en-US" dirty="0"/>
          </a:p>
        </p:txBody>
      </p:sp>
      <p:sp>
        <p:nvSpPr>
          <p:cNvPr id="4" name="TextBox 3">
            <a:extLst>
              <a:ext uri="{FF2B5EF4-FFF2-40B4-BE49-F238E27FC236}">
                <a16:creationId xmlns:a16="http://schemas.microsoft.com/office/drawing/2014/main" id="{1B5436EA-9669-BA94-79A4-ACEB8097FCDA}"/>
              </a:ext>
            </a:extLst>
          </p:cNvPr>
          <p:cNvSpPr txBox="1"/>
          <p:nvPr/>
        </p:nvSpPr>
        <p:spPr>
          <a:xfrm>
            <a:off x="127322" y="1183158"/>
            <a:ext cx="12064678" cy="1569660"/>
          </a:xfrm>
          <a:prstGeom prst="rect">
            <a:avLst/>
          </a:prstGeom>
          <a:noFill/>
        </p:spPr>
        <p:txBody>
          <a:bodyPr wrap="square">
            <a:spAutoFit/>
          </a:bodyPr>
          <a:lstStyle/>
          <a:p>
            <a:pPr marL="342900" marR="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Portugal boasts a long and illustrious winemaking history that dates back thousands of years. Its viticulture traditions are deeply rooted in ancient times, influenced by Phoenician, Greek, and Roman civilizations. The Romans, in particular, introduced advanced winemaking techniques to the region.</a:t>
            </a:r>
          </a:p>
        </p:txBody>
      </p:sp>
      <p:sp>
        <p:nvSpPr>
          <p:cNvPr id="5" name="TextBox 4">
            <a:extLst>
              <a:ext uri="{FF2B5EF4-FFF2-40B4-BE49-F238E27FC236}">
                <a16:creationId xmlns:a16="http://schemas.microsoft.com/office/drawing/2014/main" id="{7B4EF1ED-2B64-865A-4AF6-792A6248614C}"/>
              </a:ext>
            </a:extLst>
          </p:cNvPr>
          <p:cNvSpPr txBox="1"/>
          <p:nvPr/>
        </p:nvSpPr>
        <p:spPr>
          <a:xfrm>
            <a:off x="0" y="291803"/>
            <a:ext cx="12192000" cy="769441"/>
          </a:xfrm>
          <a:prstGeom prst="rect">
            <a:avLst/>
          </a:prstGeom>
          <a:noFill/>
        </p:spPr>
        <p:txBody>
          <a:bodyPr wrap="square">
            <a:spAutoFit/>
          </a:bodyPr>
          <a:lstStyle/>
          <a:p>
            <a:pPr algn="ctr"/>
            <a:r>
              <a:rPr lang="en-US" sz="4400" b="1" kern="0" dirty="0">
                <a:effectLst/>
                <a:latin typeface="Times New Roman" panose="02020603050405020304" pitchFamily="18" charset="0"/>
                <a:ea typeface="Times New Roman" panose="02020603050405020304" pitchFamily="18" charset="0"/>
              </a:rPr>
              <a:t>Portugal’s Rich Winemaking History</a:t>
            </a:r>
            <a:endParaRPr lang="en-US" sz="4400" b="1" dirty="0">
              <a:latin typeface="Times New Roman" panose="02020603050405020304" pitchFamily="18" charset="0"/>
              <a:cs typeface="Times New Roman" panose="02020603050405020304" pitchFamily="18" charset="0"/>
            </a:endParaRPr>
          </a:p>
        </p:txBody>
      </p:sp>
      <p:pic>
        <p:nvPicPr>
          <p:cNvPr id="6" name="Picture 5" descr="A painting of people in a barrel&#10;&#10;Description automatically generated">
            <a:extLst>
              <a:ext uri="{FF2B5EF4-FFF2-40B4-BE49-F238E27FC236}">
                <a16:creationId xmlns:a16="http://schemas.microsoft.com/office/drawing/2014/main" id="{43911108-A00E-9878-96D0-900F51B77F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 y="2938169"/>
            <a:ext cx="5416909" cy="3919831"/>
          </a:xfrm>
          <a:prstGeom prst="rect">
            <a:avLst/>
          </a:prstGeom>
        </p:spPr>
      </p:pic>
    </p:spTree>
    <p:extLst>
      <p:ext uri="{BB962C8B-B14F-4D97-AF65-F5344CB8AC3E}">
        <p14:creationId xmlns:p14="http://schemas.microsoft.com/office/powerpoint/2010/main" val="401556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12188952" cy="1272745"/>
          </a:xfrm>
        </p:spPr>
        <p:txBody>
          <a:bodyPr>
            <a:normAutofit/>
          </a:bodyPr>
          <a:lstStyle/>
          <a:p>
            <a:pPr algn="ctr"/>
            <a:r>
              <a:rPr lang="en-US" b="1" kern="0" dirty="0">
                <a:effectLst/>
                <a:latin typeface="Times New Roman" panose="02020603050405020304" pitchFamily="18" charset="0"/>
                <a:ea typeface="Times New Roman" panose="02020603050405020304" pitchFamily="18" charset="0"/>
              </a:rPr>
              <a:t>Varieties Unique to Portugal </a:t>
            </a:r>
            <a:r>
              <a:rPr lang="en-US" sz="2800" b="1" dirty="0">
                <a:solidFill>
                  <a:schemeClr val="tx1">
                    <a:lumMod val="85000"/>
                    <a:lumOff val="15000"/>
                  </a:schemeClr>
                </a:solidFill>
                <a:latin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98854" y="1124465"/>
            <a:ext cx="10070757" cy="5560540"/>
          </a:xfrm>
        </p:spPr>
        <p:txBody>
          <a:bodyPr>
            <a:noAutofit/>
          </a:bodyPr>
          <a:lstStyle/>
          <a:p>
            <a:pPr marL="342900" marR="0" lvl="0" indent="-342900">
              <a:lnSpc>
                <a:spcPct val="107000"/>
              </a:lnSpc>
              <a:spcBef>
                <a:spcPts val="0"/>
              </a:spcBef>
              <a:spcAft>
                <a:spcPts val="800"/>
              </a:spcAft>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Castelão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Periquita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Region</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Setúbal Peninsula (</a:t>
            </a:r>
            <a:r>
              <a:rPr lang="en-US" kern="0" dirty="0" err="1">
                <a:effectLst/>
                <a:latin typeface="Times New Roman" panose="02020603050405020304" pitchFamily="18" charset="0"/>
                <a:ea typeface="Times New Roman" panose="02020603050405020304" pitchFamily="18" charset="0"/>
                <a:cs typeface="Times New Roman" panose="02020603050405020304" pitchFamily="18" charset="0"/>
              </a:rPr>
              <a:t>Palmela</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also found in other southern regions.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Characteristics</a:t>
            </a:r>
            <a:r>
              <a:rPr lang="en-US" kern="0" dirty="0">
                <a:effectLst/>
                <a:latin typeface="Times New Roman" panose="02020603050405020304" pitchFamily="18" charset="0"/>
                <a:ea typeface="Times New Roman" panose="02020603050405020304" pitchFamily="18" charset="0"/>
                <a:cs typeface="Times New Roman" panose="02020603050405020304" pitchFamily="18" charset="0"/>
              </a:rPr>
              <a:t>: Castelão produces fruity red wines with moderate tannins and good acidity. The wines are approachable in their youth and often show flavors of red berries, plums, and spices. It's used in both varietal wines and blends, contributing to the region's fortified and table wines.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These grape varieties, among others like Tinta Roriz (Tempranillo),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Trincadeira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and Alicante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Bouschet</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highlight Portugal's rich viticultural heritage and its commitment to preserving unique indigenous varieties. They play a crucial role in defining the diverse styles and flavors that Portuguese wines offer, from elegant and complex reds to aromatic and refreshing whites, ensuring Portugal's place as a distinctive wine-producing nation on the global stage.</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bottle of wine with silver labels&#10;&#10;Description automatically generated">
            <a:extLst>
              <a:ext uri="{FF2B5EF4-FFF2-40B4-BE49-F238E27FC236}">
                <a16:creationId xmlns:a16="http://schemas.microsoft.com/office/drawing/2014/main" id="{13936374-4BDC-5423-945A-D4473108A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9773" y="0"/>
            <a:ext cx="4572000" cy="6858000"/>
          </a:xfrm>
          <a:prstGeom prst="rect">
            <a:avLst/>
          </a:prstGeom>
        </p:spPr>
      </p:pic>
    </p:spTree>
    <p:extLst>
      <p:ext uri="{BB962C8B-B14F-4D97-AF65-F5344CB8AC3E}">
        <p14:creationId xmlns:p14="http://schemas.microsoft.com/office/powerpoint/2010/main" val="103158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12188952" cy="1272745"/>
          </a:xfrm>
        </p:spPr>
        <p:txBody>
          <a:bodyPr>
            <a:noAutofit/>
          </a:bodyPr>
          <a:lstStyle/>
          <a:p>
            <a:pPr marL="0" marR="0" algn="ctr">
              <a:lnSpc>
                <a:spcPct val="107000"/>
              </a:lnSpc>
              <a:spcBef>
                <a:spcPts val="0"/>
              </a:spcBef>
              <a:spcAft>
                <a:spcPts val="800"/>
              </a:spcAft>
            </a:pPr>
            <a:r>
              <a:rPr lang="en-US" b="1" kern="0" dirty="0">
                <a:latin typeface="Times New Roman" panose="02020603050405020304" pitchFamily="18" charset="0"/>
                <a:ea typeface="Times New Roman" panose="02020603050405020304" pitchFamily="18" charset="0"/>
                <a:cs typeface="Times New Roman" panose="02020603050405020304" pitchFamily="18" charset="0"/>
              </a:rPr>
              <a:t>I</a:t>
            </a: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ndigenous Portuguese Varietals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98854" y="1124465"/>
            <a:ext cx="11825416" cy="5560540"/>
          </a:xfrm>
        </p:spPr>
        <p:txBody>
          <a:bodyPr>
            <a:noAutofit/>
          </a:bodyPr>
          <a:lstStyle/>
          <a:p>
            <a:pPr marL="342900" marR="0" lvl="0" indent="-342900">
              <a:buSzPts val="1000"/>
              <a:buFont typeface="Symbol" panose="05050102010706020507" pitchFamily="18" charset="2"/>
              <a:buChar char=""/>
              <a:tabLst>
                <a:tab pos="457200" algn="l"/>
              </a:tabLst>
            </a:pPr>
            <a:r>
              <a:rPr lang="en-US" sz="2400" b="1" dirty="0">
                <a:effectLst/>
                <a:latin typeface="Times New Roman" panose="02020603050405020304" pitchFamily="18" charset="0"/>
                <a:ea typeface="Times New Roman" panose="02020603050405020304" pitchFamily="18" charset="0"/>
              </a:rPr>
              <a:t>Distinctiveness and Diversity</a:t>
            </a:r>
            <a:r>
              <a:rPr lang="en-US" sz="2400" dirty="0">
                <a:effectLst/>
                <a:latin typeface="Times New Roman" panose="02020603050405020304" pitchFamily="18" charset="0"/>
                <a:ea typeface="Times New Roman" panose="02020603050405020304" pitchFamily="18" charset="0"/>
              </a:rPr>
              <a:t>: Indigenous grape varieties contribute to the diversity of Portuguese wines, allowing each region to produce wines with unique flavors, aromas, and textures. Varieties like </a:t>
            </a:r>
            <a:r>
              <a:rPr lang="en-US" sz="2400" dirty="0" err="1">
                <a:effectLst/>
                <a:latin typeface="Times New Roman" panose="02020603050405020304" pitchFamily="18" charset="0"/>
                <a:ea typeface="Times New Roman" panose="02020603050405020304" pitchFamily="18" charset="0"/>
              </a:rPr>
              <a:t>Touriga</a:t>
            </a:r>
            <a:r>
              <a:rPr lang="en-US" sz="2400" dirty="0">
                <a:effectLst/>
                <a:latin typeface="Times New Roman" panose="02020603050405020304" pitchFamily="18" charset="0"/>
                <a:ea typeface="Times New Roman" panose="02020603050405020304" pitchFamily="18" charset="0"/>
              </a:rPr>
              <a:t> Nacional, Alvarinho, and Baga are distinctive to Portugal and offer a wide range of expressions based on their terroir and winemaking techniques.</a:t>
            </a:r>
          </a:p>
          <a:p>
            <a:pPr marL="342900" indent="-342900">
              <a:buSzPts val="1000"/>
              <a:buFont typeface="Symbol" panose="05050102010706020507" pitchFamily="18" charset="2"/>
              <a:buChar char=""/>
              <a:tabLst>
                <a:tab pos="457200" algn="l"/>
              </a:tabLst>
            </a:pPr>
            <a:r>
              <a:rPr lang="en-US" sz="2400" b="1" dirty="0">
                <a:effectLst/>
                <a:latin typeface="Times New Roman" panose="02020603050405020304" pitchFamily="18" charset="0"/>
                <a:ea typeface="Times New Roman" panose="02020603050405020304" pitchFamily="18" charset="0"/>
              </a:rPr>
              <a:t>Adaptation to Terroir</a:t>
            </a:r>
            <a:r>
              <a:rPr lang="en-US" sz="2400" dirty="0">
                <a:effectLst/>
                <a:latin typeface="Times New Roman" panose="02020603050405020304" pitchFamily="18" charset="0"/>
                <a:ea typeface="Times New Roman" panose="02020603050405020304" pitchFamily="18" charset="0"/>
              </a:rPr>
              <a:t>: Indigenous grapes have evolved over centuries to thrive in Portugal's varied climates, soils, and landscapes. They have adapted traits that make them well-suited to specific regions, such as high acidity to balance the heat of southern Portugal or resistance to humidity in the coastal regions.</a:t>
            </a:r>
          </a:p>
          <a:p>
            <a:pPr marL="342900" marR="0" lvl="0" indent="-342900">
              <a:buSzPts val="1000"/>
              <a:buFont typeface="Symbol" panose="05050102010706020507" pitchFamily="18" charset="2"/>
              <a:buChar char=""/>
              <a:tabLst>
                <a:tab pos="457200" algn="l"/>
              </a:tabLst>
            </a:pPr>
            <a:endParaRPr lang="en-US" sz="1800" dirty="0">
              <a:effectLst/>
              <a:latin typeface="Times New Roman" panose="02020603050405020304" pitchFamily="18" charset="0"/>
              <a:ea typeface="Times New Roman" panose="02020603050405020304" pitchFamily="18" charset="0"/>
            </a:endParaRPr>
          </a:p>
        </p:txBody>
      </p:sp>
      <p:pic>
        <p:nvPicPr>
          <p:cNvPr id="5" name="Picture 4" descr="A group of bottles of alcohol&#10;&#10;Description automatically generated">
            <a:extLst>
              <a:ext uri="{FF2B5EF4-FFF2-40B4-BE49-F238E27FC236}">
                <a16:creationId xmlns:a16="http://schemas.microsoft.com/office/drawing/2014/main" id="{E34F1733-4EC7-4FE8-0C0E-06A6B6116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4983" y="4070846"/>
            <a:ext cx="6413157" cy="2787153"/>
          </a:xfrm>
          <a:prstGeom prst="rect">
            <a:avLst/>
          </a:prstGeom>
        </p:spPr>
      </p:pic>
    </p:spTree>
    <p:extLst>
      <p:ext uri="{BB962C8B-B14F-4D97-AF65-F5344CB8AC3E}">
        <p14:creationId xmlns:p14="http://schemas.microsoft.com/office/powerpoint/2010/main" val="292840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12188952" cy="1272745"/>
          </a:xfrm>
        </p:spPr>
        <p:txBody>
          <a:bodyPr>
            <a:noAutofit/>
          </a:bodyPr>
          <a:lstStyle/>
          <a:p>
            <a:pPr marL="0" marR="0" algn="ctr">
              <a:lnSpc>
                <a:spcPct val="107000"/>
              </a:lnSpc>
              <a:spcBef>
                <a:spcPts val="0"/>
              </a:spcBef>
              <a:spcAft>
                <a:spcPts val="800"/>
              </a:spcAft>
            </a:pPr>
            <a:r>
              <a:rPr lang="en-US" b="1" kern="0" dirty="0">
                <a:latin typeface="Times New Roman" panose="02020603050405020304" pitchFamily="18" charset="0"/>
                <a:ea typeface="Times New Roman" panose="02020603050405020304" pitchFamily="18" charset="0"/>
                <a:cs typeface="Times New Roman" panose="02020603050405020304" pitchFamily="18" charset="0"/>
              </a:rPr>
              <a:t>I</a:t>
            </a: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ndigenous Portuguese Varietals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98854" y="1124465"/>
            <a:ext cx="11825416" cy="5560540"/>
          </a:xfrm>
        </p:spPr>
        <p:txBody>
          <a:bodyPr>
            <a:noAutofit/>
          </a:bodyPr>
          <a:lstStyle/>
          <a:p>
            <a:pPr marL="342900" marR="0" lvl="0" indent="-342900">
              <a:buSzPts val="1000"/>
              <a:buFont typeface="Symbol" panose="05050102010706020507" pitchFamily="18" charset="2"/>
              <a:buChar char=""/>
              <a:tabLst>
                <a:tab pos="457200" algn="l"/>
              </a:tabLst>
            </a:pPr>
            <a:r>
              <a:rPr lang="en-US" sz="2400" b="1" dirty="0">
                <a:effectLst/>
                <a:latin typeface="Times New Roman" panose="02020603050405020304" pitchFamily="18" charset="0"/>
                <a:ea typeface="Times New Roman" panose="02020603050405020304" pitchFamily="18" charset="0"/>
              </a:rPr>
              <a:t>Cultural Heritage</a:t>
            </a:r>
            <a:r>
              <a:rPr lang="en-US" sz="2400" dirty="0">
                <a:effectLst/>
                <a:latin typeface="Times New Roman" panose="02020603050405020304" pitchFamily="18" charset="0"/>
                <a:ea typeface="Times New Roman" panose="02020603050405020304" pitchFamily="18" charset="0"/>
              </a:rPr>
              <a:t>: These grapes are deeply intertwined with Portugal's cultural heritage and winemaking traditions. Many indigenous varieties have been cultivated for generations by local farmers and winemakers, preserving agricultural practices and maintaining biodiversity in vineyards.</a:t>
            </a:r>
          </a:p>
          <a:p>
            <a:pPr marL="342900" marR="0" lvl="0" indent="-342900">
              <a:buSzPts val="1000"/>
              <a:buFont typeface="Symbol" panose="05050102010706020507" pitchFamily="18" charset="2"/>
              <a:buChar char=""/>
              <a:tabLst>
                <a:tab pos="457200" algn="l"/>
              </a:tabLst>
            </a:pPr>
            <a:r>
              <a:rPr lang="en-US" sz="2400" b="1" dirty="0">
                <a:effectLst/>
                <a:latin typeface="Times New Roman" panose="02020603050405020304" pitchFamily="18" charset="0"/>
                <a:ea typeface="Times New Roman" panose="02020603050405020304" pitchFamily="18" charset="0"/>
              </a:rPr>
              <a:t>Identity and Recognition</a:t>
            </a:r>
            <a:r>
              <a:rPr lang="en-US" sz="2400" dirty="0">
                <a:effectLst/>
                <a:latin typeface="Times New Roman" panose="02020603050405020304" pitchFamily="18" charset="0"/>
                <a:ea typeface="Times New Roman" panose="02020603050405020304" pitchFamily="18" charset="0"/>
              </a:rPr>
              <a:t>: Indigenous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grape varieties are integral to the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identity and recognition of Portuguese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wines both domestically and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internationally. </a:t>
            </a:r>
          </a:p>
          <a:p>
            <a:pPr marL="342900" marR="0" lvl="0" indent="-342900">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rPr>
              <a:t>They differentiate Portuguese wines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from those produced in other countries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and contribute to Portugal's reputation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for producing distinctive, high-quality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wines.</a:t>
            </a:r>
          </a:p>
          <a:p>
            <a:pPr marL="342900" marR="0" lvl="0" indent="-342900">
              <a:buSzPts val="1000"/>
              <a:buFont typeface="Symbol" panose="05050102010706020507" pitchFamily="18" charset="2"/>
              <a:buChar char=""/>
              <a:tabLst>
                <a:tab pos="457200" algn="l"/>
              </a:tabLst>
            </a:pPr>
            <a:endParaRPr lang="en-US" sz="1800" dirty="0">
              <a:effectLst/>
              <a:latin typeface="Times New Roman" panose="02020603050405020304" pitchFamily="18" charset="0"/>
              <a:ea typeface="Times New Roman" panose="02020603050405020304" pitchFamily="18" charset="0"/>
            </a:endParaRPr>
          </a:p>
        </p:txBody>
      </p:sp>
      <p:pic>
        <p:nvPicPr>
          <p:cNvPr id="5" name="Picture 4" descr="A group of women in traditional clothing&#10;&#10;Description automatically generated">
            <a:extLst>
              <a:ext uri="{FF2B5EF4-FFF2-40B4-BE49-F238E27FC236}">
                <a16:creationId xmlns:a16="http://schemas.microsoft.com/office/drawing/2014/main" id="{B999023D-218B-3E36-3AA9-1246AFD36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189" y="2336472"/>
            <a:ext cx="6813763" cy="4608026"/>
          </a:xfrm>
          <a:prstGeom prst="rect">
            <a:avLst/>
          </a:prstGeom>
        </p:spPr>
      </p:pic>
    </p:spTree>
    <p:extLst>
      <p:ext uri="{BB962C8B-B14F-4D97-AF65-F5344CB8AC3E}">
        <p14:creationId xmlns:p14="http://schemas.microsoft.com/office/powerpoint/2010/main" val="3619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12188952" cy="1272745"/>
          </a:xfrm>
        </p:spPr>
        <p:txBody>
          <a:bodyPr>
            <a:noAutofit/>
          </a:bodyPr>
          <a:lstStyle/>
          <a:p>
            <a:pPr marL="0" marR="0" algn="ctr">
              <a:lnSpc>
                <a:spcPct val="107000"/>
              </a:lnSpc>
              <a:spcBef>
                <a:spcPts val="0"/>
              </a:spcBef>
              <a:spcAft>
                <a:spcPts val="800"/>
              </a:spcAft>
            </a:pPr>
            <a:r>
              <a:rPr lang="en-US" b="1" kern="0" dirty="0">
                <a:latin typeface="Times New Roman" panose="02020603050405020304" pitchFamily="18" charset="0"/>
                <a:ea typeface="Times New Roman" panose="02020603050405020304" pitchFamily="18" charset="0"/>
                <a:cs typeface="Times New Roman" panose="02020603050405020304" pitchFamily="18" charset="0"/>
              </a:rPr>
              <a:t>I</a:t>
            </a: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ndigenous Portuguese Varietals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98854" y="1124465"/>
            <a:ext cx="11825416" cy="1521834"/>
          </a:xfrm>
        </p:spPr>
        <p:txBody>
          <a:bodyPr>
            <a:noAutofit/>
          </a:bodyPr>
          <a:lstStyle/>
          <a:p>
            <a:pPr marL="342900" marR="0" lvl="0" indent="-342900">
              <a:buSzPts val="1000"/>
              <a:buFont typeface="Symbol" panose="05050102010706020507" pitchFamily="18" charset="2"/>
              <a:buChar char=""/>
              <a:tabLst>
                <a:tab pos="457200" algn="l"/>
              </a:tabLst>
            </a:pPr>
            <a:r>
              <a:rPr lang="en-US" sz="2400" b="1" dirty="0">
                <a:effectLst/>
                <a:latin typeface="Times New Roman" panose="02020603050405020304" pitchFamily="18" charset="0"/>
                <a:ea typeface="Times New Roman" panose="02020603050405020304" pitchFamily="18" charset="0"/>
              </a:rPr>
              <a:t>Sustainability and Resilience</a:t>
            </a:r>
            <a:r>
              <a:rPr lang="en-US" sz="2400" dirty="0">
                <a:effectLst/>
                <a:latin typeface="Times New Roman" panose="02020603050405020304" pitchFamily="18" charset="0"/>
                <a:ea typeface="Times New Roman" panose="02020603050405020304" pitchFamily="18" charset="0"/>
              </a:rPr>
              <a:t>: Indigenous grape varieties often require less intervention in the vineyard and winery compared to international varieties. They are naturally adapted to local conditions, which can contribute to sustainable viticulture practices and resilience against climate change challenges.</a:t>
            </a:r>
          </a:p>
        </p:txBody>
      </p:sp>
      <p:pic>
        <p:nvPicPr>
          <p:cNvPr id="5" name="Picture 4" descr="A logo with a red and blue heart&#10;&#10;Description automatically generated">
            <a:extLst>
              <a:ext uri="{FF2B5EF4-FFF2-40B4-BE49-F238E27FC236}">
                <a16:creationId xmlns:a16="http://schemas.microsoft.com/office/drawing/2014/main" id="{CBF2C6A3-8C32-758C-5390-D152BD8EA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46300"/>
            <a:ext cx="7648832" cy="4211699"/>
          </a:xfrm>
          <a:prstGeom prst="rect">
            <a:avLst/>
          </a:prstGeom>
        </p:spPr>
      </p:pic>
      <p:sp>
        <p:nvSpPr>
          <p:cNvPr id="7" name="TextBox 6">
            <a:extLst>
              <a:ext uri="{FF2B5EF4-FFF2-40B4-BE49-F238E27FC236}">
                <a16:creationId xmlns:a16="http://schemas.microsoft.com/office/drawing/2014/main" id="{E3950F35-C1A7-6CEC-7BCB-BFA2BDF5C2EA}"/>
              </a:ext>
            </a:extLst>
          </p:cNvPr>
          <p:cNvSpPr txBox="1"/>
          <p:nvPr/>
        </p:nvSpPr>
        <p:spPr>
          <a:xfrm>
            <a:off x="7648832" y="2646299"/>
            <a:ext cx="4540119" cy="4370427"/>
          </a:xfrm>
          <a:prstGeom prst="rect">
            <a:avLst/>
          </a:prstGeom>
          <a:noFill/>
        </p:spPr>
        <p:txBody>
          <a:bodyPr wrap="square">
            <a:spAutoFit/>
          </a:bodyPr>
          <a:lstStyle/>
          <a:p>
            <a:pPr marL="342900" marR="0" lvl="0" indent="-342900">
              <a:buSzPts val="1000"/>
              <a:buFont typeface="Symbol" panose="05050102010706020507" pitchFamily="18" charset="2"/>
              <a:buChar char=""/>
              <a:tabLst>
                <a:tab pos="457200" algn="l"/>
              </a:tabLst>
            </a:pPr>
            <a:r>
              <a:rPr lang="en-US" sz="2400" b="1" dirty="0">
                <a:effectLst/>
                <a:latin typeface="Times New Roman" panose="02020603050405020304" pitchFamily="18" charset="0"/>
                <a:ea typeface="Times New Roman" panose="02020603050405020304" pitchFamily="18" charset="0"/>
              </a:rPr>
              <a:t>Market Differentiation</a:t>
            </a:r>
            <a:r>
              <a:rPr lang="en-US" sz="2400" dirty="0">
                <a:effectLst/>
                <a:latin typeface="Times New Roman" panose="02020603050405020304" pitchFamily="18" charset="0"/>
                <a:ea typeface="Times New Roman" panose="02020603050405020304" pitchFamily="18" charset="0"/>
              </a:rPr>
              <a:t>: In a competitive global wine market, the use of indigenous grapes allows Portuguese winemakers to offer unique products that stand out and appeal to consumers seeking authentic and distinctive wine experiences. This differentiation can enhance marketability and value.</a:t>
            </a:r>
          </a:p>
          <a:p>
            <a:pPr marL="342900" marR="0" lvl="0" indent="-342900">
              <a:buSzPts val="1000"/>
              <a:buFont typeface="Symbol" panose="05050102010706020507" pitchFamily="18" charset="2"/>
              <a:buChar char=""/>
              <a:tabLst>
                <a:tab pos="457200" algn="l"/>
              </a:tabLst>
            </a:pP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097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12188952" cy="1272745"/>
          </a:xfrm>
        </p:spPr>
        <p:txBody>
          <a:bodyPr>
            <a:noAutofit/>
          </a:bodyPr>
          <a:lstStyle/>
          <a:p>
            <a:pPr marL="0" marR="0" algn="ctr">
              <a:lnSpc>
                <a:spcPct val="107000"/>
              </a:lnSpc>
              <a:spcBef>
                <a:spcPts val="0"/>
              </a:spcBef>
              <a:spcAft>
                <a:spcPts val="800"/>
              </a:spcAft>
            </a:pPr>
            <a:r>
              <a:rPr lang="en-US" b="1" kern="0" dirty="0">
                <a:latin typeface="Times New Roman" panose="02020603050405020304" pitchFamily="18" charset="0"/>
                <a:ea typeface="Times New Roman" panose="02020603050405020304" pitchFamily="18" charset="0"/>
                <a:cs typeface="Times New Roman" panose="02020603050405020304" pitchFamily="18" charset="0"/>
              </a:rPr>
              <a:t>I</a:t>
            </a:r>
            <a:r>
              <a:rPr lang="en-US" b="1" kern="0" dirty="0">
                <a:effectLst/>
                <a:latin typeface="Times New Roman" panose="02020603050405020304" pitchFamily="18" charset="0"/>
                <a:ea typeface="Times New Roman" panose="02020603050405020304" pitchFamily="18" charset="0"/>
                <a:cs typeface="Times New Roman" panose="02020603050405020304" pitchFamily="18" charset="0"/>
              </a:rPr>
              <a:t>ndigenous Portuguese Varietals </a:t>
            </a: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98854" y="1124465"/>
            <a:ext cx="11825416" cy="2051221"/>
          </a:xfrm>
        </p:spPr>
        <p:txBody>
          <a:bodyPr>
            <a:noAutofit/>
          </a:bodyPr>
          <a:lstStyle/>
          <a:p>
            <a:pPr marL="0" marR="0"/>
            <a:r>
              <a:rPr lang="en-US" sz="2400" dirty="0">
                <a:effectLst/>
                <a:latin typeface="Times New Roman" panose="02020603050405020304" pitchFamily="18" charset="0"/>
                <a:ea typeface="Times New Roman" panose="02020603050405020304" pitchFamily="18" charset="0"/>
              </a:rPr>
              <a:t>Overall, the importance of indigenous grape varieties in defining Portuguese wine identity lies in their ability to preserve tradition, showcase regional diversity, and produce wines of exceptional quality that reflect the specific terroir and cultural heritage of Portugal. </a:t>
            </a:r>
          </a:p>
          <a:p>
            <a:pPr marL="0" marR="0"/>
            <a:r>
              <a:rPr lang="en-US" sz="2400" dirty="0">
                <a:effectLst/>
                <a:latin typeface="Times New Roman" panose="02020603050405020304" pitchFamily="18" charset="0"/>
                <a:ea typeface="Times New Roman" panose="02020603050405020304" pitchFamily="18" charset="0"/>
              </a:rPr>
              <a:t>They are not just ingredients in winemaking but pillars that support the rich tapestry of Portuguese wine culture and history.</a:t>
            </a:r>
          </a:p>
          <a:p>
            <a:pPr marL="342900" marR="0" lvl="0" indent="-342900">
              <a:buSzPts val="1000"/>
              <a:buFont typeface="Symbol" panose="05050102010706020507" pitchFamily="18" charset="2"/>
              <a:buChar char=""/>
              <a:tabLst>
                <a:tab pos="457200" algn="l"/>
              </a:tabLst>
            </a:pPr>
            <a:endParaRPr lang="en-US" sz="1800" dirty="0">
              <a:effectLst/>
              <a:latin typeface="Times New Roman" panose="02020603050405020304" pitchFamily="18" charset="0"/>
              <a:ea typeface="Times New Roman" panose="02020603050405020304" pitchFamily="18" charset="0"/>
            </a:endParaRPr>
          </a:p>
        </p:txBody>
      </p:sp>
      <p:pic>
        <p:nvPicPr>
          <p:cNvPr id="5" name="Picture 4" descr="A vineyard with grapes on the vine&#10;&#10;Description automatically generated">
            <a:extLst>
              <a:ext uri="{FF2B5EF4-FFF2-40B4-BE49-F238E27FC236}">
                <a16:creationId xmlns:a16="http://schemas.microsoft.com/office/drawing/2014/main" id="{3F8D3642-F1A0-7700-BF13-E453919EF239}"/>
              </a:ext>
            </a:extLst>
          </p:cNvPr>
          <p:cNvPicPr>
            <a:picLocks noChangeAspect="1"/>
          </p:cNvPicPr>
          <p:nvPr/>
        </p:nvPicPr>
        <p:blipFill rotWithShape="1">
          <a:blip r:embed="rId3">
            <a:extLst>
              <a:ext uri="{28A0092B-C50C-407E-A947-70E740481C1C}">
                <a14:useLocalDpi xmlns:a14="http://schemas.microsoft.com/office/drawing/2010/main" val="0"/>
              </a:ext>
            </a:extLst>
          </a:blip>
          <a:srcRect t="15836" b="9730"/>
          <a:stretch/>
        </p:blipFill>
        <p:spPr>
          <a:xfrm>
            <a:off x="0" y="3076831"/>
            <a:ext cx="12191991" cy="3781167"/>
          </a:xfrm>
          <a:prstGeom prst="rect">
            <a:avLst/>
          </a:prstGeom>
        </p:spPr>
      </p:pic>
    </p:spTree>
    <p:extLst>
      <p:ext uri="{BB962C8B-B14F-4D97-AF65-F5344CB8AC3E}">
        <p14:creationId xmlns:p14="http://schemas.microsoft.com/office/powerpoint/2010/main" val="44416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0"/>
            <a:ext cx="12192000" cy="1767015"/>
          </a:xfrm>
        </p:spPr>
        <p:txBody>
          <a:bodyPr>
            <a:normAutofit/>
          </a:bodyPr>
          <a:lstStyle/>
          <a:p>
            <a:pPr algn="ct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Final Thoughts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136650" y="1519881"/>
            <a:ext cx="11874118" cy="5338108"/>
          </a:xfrm>
        </p:spPr>
        <p:txBody>
          <a:bodyPr>
            <a:noAutofit/>
          </a:bodyPr>
          <a:lstStyle/>
          <a:p>
            <a:r>
              <a:rPr lang="en-US" sz="2400" dirty="0">
                <a:latin typeface="Times New Roman" panose="02020603050405020304" pitchFamily="18" charset="0"/>
                <a:cs typeface="Times New Roman" panose="02020603050405020304" pitchFamily="18" charset="0"/>
              </a:rPr>
              <a:t>Portuguese wine holds significant historical and cultural importance due to its unique production process and storied past. </a:t>
            </a:r>
          </a:p>
          <a:p>
            <a:r>
              <a:rPr lang="en-US" sz="2400" dirty="0">
                <a:latin typeface="Times New Roman" panose="02020603050405020304" pitchFamily="18" charset="0"/>
                <a:cs typeface="Times New Roman" panose="02020603050405020304" pitchFamily="18" charset="0"/>
              </a:rPr>
              <a:t>Portugal offers wines with distinct flavors, ranging from dry to sweet, with varied styles and complexity.</a:t>
            </a:r>
          </a:p>
          <a:p>
            <a:r>
              <a:rPr lang="en-US" sz="2400" dirty="0">
                <a:latin typeface="Times New Roman" panose="02020603050405020304" pitchFamily="18" charset="0"/>
                <a:cs typeface="Times New Roman" panose="02020603050405020304" pitchFamily="18" charset="0"/>
              </a:rPr>
              <a:t>Today, Portuguese wine continues to be cherished for its versatility in cooking and pairing with various dishes, from desserts to savory courses. Their wines offer rich flavors and robust character make it a favorite among wine enthusiasts and collectors worldwide. </a:t>
            </a:r>
          </a:p>
        </p:txBody>
      </p:sp>
    </p:spTree>
    <p:extLst>
      <p:ext uri="{BB962C8B-B14F-4D97-AF65-F5344CB8AC3E}">
        <p14:creationId xmlns:p14="http://schemas.microsoft.com/office/powerpoint/2010/main" val="28087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06552AFE-704A-42F0-ADEA-BF0F61949C68}"/>
              </a:ext>
            </a:extLst>
          </p:cNvPr>
          <p:cNvSpPr>
            <a:spLocks noGrp="1" noChangeArrowheads="1"/>
          </p:cNvSpPr>
          <p:nvPr>
            <p:ph type="title"/>
          </p:nvPr>
        </p:nvSpPr>
        <p:spPr>
          <a:xfrm>
            <a:off x="214" y="353268"/>
            <a:ext cx="12191573" cy="1582024"/>
          </a:xfrm>
          <a:ln/>
        </p:spPr>
        <p:txBody>
          <a:bodyPr vert="horz" lIns="91440" tIns="35200" rIns="91440" bIns="45720" rtlCol="0" anchor="ctr">
            <a:normAutofit/>
          </a:bodyPr>
          <a:lstStyle/>
          <a:p>
            <a:pPr algn="ctr"/>
            <a:r>
              <a:rPr lang="en-US" sz="4400" b="1" kern="0" dirty="0">
                <a:effectLst/>
                <a:latin typeface="Times New Roman" panose="02020603050405020304" pitchFamily="18" charset="0"/>
                <a:ea typeface="Times New Roman" panose="02020603050405020304" pitchFamily="18" charset="0"/>
              </a:rPr>
              <a:t>Wines of Portugal</a:t>
            </a:r>
            <a:endParaRPr lang="en-US" sz="4400" b="1" kern="1800" dirty="0">
              <a:effectLst/>
              <a:latin typeface="Times New Roman" panose="02020603050405020304" pitchFamily="18" charset="0"/>
              <a:ea typeface="Times New Roman" panose="02020603050405020304" pitchFamily="18" charset="0"/>
            </a:endParaRPr>
          </a:p>
        </p:txBody>
      </p:sp>
      <p:sp>
        <p:nvSpPr>
          <p:cNvPr id="15362" name="Text Box 2">
            <a:extLst>
              <a:ext uri="{FF2B5EF4-FFF2-40B4-BE49-F238E27FC236}">
                <a16:creationId xmlns:a16="http://schemas.microsoft.com/office/drawing/2014/main" id="{058F629A-8615-F59B-905F-7F6993A3672E}"/>
              </a:ext>
            </a:extLst>
          </p:cNvPr>
          <p:cNvSpPr txBox="1">
            <a:spLocks noChangeArrowheads="1"/>
          </p:cNvSpPr>
          <p:nvPr/>
        </p:nvSpPr>
        <p:spPr bwMode="auto">
          <a:xfrm>
            <a:off x="689471" y="1935292"/>
            <a:ext cx="10922497" cy="3594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cap="flat">
                <a:solidFill>
                  <a:srgbClr val="009BDD"/>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47" tIns="77891" rIns="108847" bIns="54423"/>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cs typeface="Lucida Sans Unicode" panose="020B0602030504020204" pitchFamily="34" charset="0"/>
              </a:defRPr>
            </a:lvl9pPr>
          </a:lstStyle>
          <a:p>
            <a:r>
              <a:rPr lang="en-US" altLang="en-US" sz="3200" dirty="0">
                <a:solidFill>
                  <a:schemeClr val="tx1"/>
                </a:solidFill>
                <a:latin typeface="Times New Roman" panose="02020603050405020304" pitchFamily="18" charset="0"/>
                <a:cs typeface="Times New Roman" panose="02020603050405020304" pitchFamily="18" charset="0"/>
              </a:rPr>
              <a:t>I hope you found this presentation about </a:t>
            </a:r>
            <a:r>
              <a:rPr lang="en-US" sz="3200" kern="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32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Wines of Portugal </a:t>
            </a:r>
            <a:r>
              <a:rPr lang="en-US" altLang="en-US" sz="3200" dirty="0">
                <a:solidFill>
                  <a:schemeClr val="tx1"/>
                </a:solidFill>
                <a:latin typeface="Times New Roman" panose="02020603050405020304" pitchFamily="18" charset="0"/>
                <a:cs typeface="Times New Roman" panose="02020603050405020304" pitchFamily="18" charset="0"/>
              </a:rPr>
              <a:t>interesting and informative.</a:t>
            </a:r>
          </a:p>
          <a:p>
            <a:endParaRPr lang="en-US" altLang="en-US" sz="3200" dirty="0">
              <a:solidFill>
                <a:schemeClr val="tx1"/>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If you haven’t already, I hope you all get the opportunity to experience Portuguese wines soon.</a:t>
            </a:r>
          </a:p>
          <a:p>
            <a:endParaRPr lang="en-US" altLang="en-US" sz="3200" dirty="0">
              <a:solidFill>
                <a:schemeClr val="tx1"/>
              </a:solidFill>
              <a:latin typeface="Times New Roman" panose="02020603050405020304" pitchFamily="18" charset="0"/>
              <a:cs typeface="Times New Roman" panose="02020603050405020304" pitchFamily="18" charset="0"/>
            </a:endParaRPr>
          </a:p>
          <a:p>
            <a:pPr algn="ctr"/>
            <a:r>
              <a:rPr lang="en-US" altLang="en-US" sz="3200" dirty="0">
                <a:solidFill>
                  <a:schemeClr val="tx1"/>
                </a:solidFill>
                <a:latin typeface="Times New Roman" panose="02020603050405020304" pitchFamily="18" charset="0"/>
                <a:cs typeface="Times New Roman" panose="02020603050405020304" pitchFamily="18" charset="0"/>
              </a:rPr>
              <a:t>Thank you for coming!</a:t>
            </a:r>
          </a:p>
          <a:p>
            <a:endParaRPr lang="en-US" altLang="en-US" sz="2177"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641" y="1123162"/>
            <a:ext cx="9142720" cy="1384271"/>
          </a:xfrm>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215" y="2514600"/>
            <a:ext cx="12191573" cy="4343281"/>
          </a:xfrm>
        </p:spPr>
        <p:txBody>
          <a:bodyPr>
            <a:normAutofit/>
          </a:bodyPr>
          <a:lstStyle/>
          <a:p>
            <a:r>
              <a:rPr lang="en-US" sz="3600" dirty="0">
                <a:latin typeface="Times New Roman" panose="02020603050405020304" pitchFamily="18" charset="0"/>
                <a:cs typeface="Times New Roman" panose="02020603050405020304" pitchFamily="18" charset="0"/>
              </a:rPr>
              <a:t>My seminars are the result of many years of travel experience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combined with many hours of research over the internet.</a:t>
            </a:r>
          </a:p>
          <a:p>
            <a:r>
              <a:rPr lang="en-US" sz="3600" dirty="0">
                <a:latin typeface="Times New Roman" panose="02020603050405020304" pitchFamily="18" charset="0"/>
                <a:cs typeface="Times New Roman" panose="02020603050405020304" pitchFamily="18" charset="0"/>
              </a:rPr>
              <a:t>I would like to acknowledge the many sources I have accessed.</a:t>
            </a:r>
          </a:p>
          <a:p>
            <a:r>
              <a:rPr lang="en-US" sz="3600" dirty="0">
                <a:latin typeface="Times New Roman" panose="02020603050405020304" pitchFamily="18" charset="0"/>
                <a:cs typeface="Times New Roman" panose="02020603050405020304" pitchFamily="18" charset="0"/>
              </a:rPr>
              <a:t>These include: Wikipedia.com, B</a:t>
            </a:r>
            <a:r>
              <a:rPr lang="en-US" altLang="en-US" sz="3600" dirty="0">
                <a:latin typeface="Times New Roman" panose="02020603050405020304" pitchFamily="18" charset="0"/>
                <a:cs typeface="Times New Roman" panose="02020603050405020304" pitchFamily="18" charset="0"/>
              </a:rPr>
              <a:t>ritannica.com, and the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various Museum, Park and Government websites</a:t>
            </a:r>
            <a:r>
              <a:rPr lang="en-US" altLang="en-US" sz="3600" dirty="0">
                <a:solidFill>
                  <a:srgbClr val="202124"/>
                </a:solidFill>
                <a:latin typeface="Times New Roman" panose="02020603050405020304" pitchFamily="18" charset="0"/>
                <a:cs typeface="Times New Roman" panose="02020603050405020304" pitchFamily="18" charset="0"/>
              </a:rPr>
              <a:t>.</a:t>
            </a:r>
            <a:br>
              <a:rPr lang="en-US" altLang="en-US" sz="3600" dirty="0">
                <a:solidFill>
                  <a:srgbClr val="202124"/>
                </a:solidFill>
                <a:latin typeface="Times New Roman" panose="02020603050405020304" pitchFamily="18" charset="0"/>
                <a:cs typeface="Times New Roman" panose="02020603050405020304" pitchFamily="18" charset="0"/>
              </a:rPr>
            </a:br>
            <a:endParaRPr lang="en-US" altLang="en-US" sz="3600" dirty="0">
              <a:solidFill>
                <a:srgbClr val="101518"/>
              </a:solidFill>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5" y="3276605"/>
            <a:ext cx="304790"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840" y="-274508"/>
            <a:ext cx="298409"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Tree>
    <p:extLst>
      <p:ext uri="{BB962C8B-B14F-4D97-AF65-F5344CB8AC3E}">
        <p14:creationId xmlns:p14="http://schemas.microsoft.com/office/powerpoint/2010/main" val="220164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4EF1ED-2B64-865A-4AF6-792A6248614C}"/>
              </a:ext>
            </a:extLst>
          </p:cNvPr>
          <p:cNvSpPr txBox="1"/>
          <p:nvPr/>
        </p:nvSpPr>
        <p:spPr>
          <a:xfrm>
            <a:off x="0" y="1"/>
            <a:ext cx="6226167" cy="1652259"/>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400" b="1" dirty="0">
                <a:effectLst/>
                <a:latin typeface="Times New Roman" panose="02020603050405020304" pitchFamily="18" charset="0"/>
                <a:ea typeface="+mj-ea"/>
                <a:cs typeface="Times New Roman" panose="02020603050405020304" pitchFamily="18" charset="0"/>
              </a:rPr>
              <a:t>Winemaking History </a:t>
            </a:r>
            <a:r>
              <a:rPr lang="en-US" sz="2800" b="1" dirty="0">
                <a:effectLst/>
                <a:latin typeface="Times New Roman" panose="02020603050405020304" pitchFamily="18" charset="0"/>
                <a:ea typeface="+mj-ea"/>
                <a:cs typeface="Times New Roman" panose="02020603050405020304" pitchFamily="18" charset="0"/>
              </a:rPr>
              <a:t>Cont.</a:t>
            </a:r>
            <a:endParaRPr lang="en-US" sz="2800" b="1" dirty="0">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1B5436EA-9669-BA94-79A4-ACEB8097FCDA}"/>
              </a:ext>
            </a:extLst>
          </p:cNvPr>
          <p:cNvSpPr txBox="1"/>
          <p:nvPr/>
        </p:nvSpPr>
        <p:spPr>
          <a:xfrm>
            <a:off x="0" y="1149178"/>
            <a:ext cx="6226167" cy="5708822"/>
          </a:xfrm>
          <a:prstGeom prst="rect">
            <a:avLst/>
          </a:prstGeom>
        </p:spPr>
        <p:txBody>
          <a:bodyPr vert="horz" lIns="91440" tIns="45720" rIns="91440" bIns="45720" rtlCol="0">
            <a:normAutofit/>
          </a:bodyPr>
          <a:lstStyle/>
          <a:p>
            <a:pPr marL="342900" marR="0" indent="-228600" defTabSz="914400">
              <a:lnSpc>
                <a:spcPct val="90000"/>
              </a:lnSpc>
              <a:spcAft>
                <a:spcPts val="600"/>
              </a:spcAft>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In the 18th century, the Marquis of Pombal established the Douro Wine Company, laying the groundwork for regulating and demarcating wine regions, making Portugal one of the earliest countries to implement such measures.</a:t>
            </a:r>
          </a:p>
          <a:p>
            <a:pPr marL="342900" indent="-228600" defTabSz="914400">
              <a:lnSpc>
                <a:spcPct val="90000"/>
              </a:lnSpc>
              <a:spcAft>
                <a:spcPts val="600"/>
              </a:spcAft>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In the modern era, Portugal continues to innovate while preserving its winemaking heritage. The country produces a wide array of wines, including Vinho Verde, Madeira, and a diverse range of regional varietals.</a:t>
            </a:r>
          </a:p>
          <a:p>
            <a:pPr marL="342900" indent="-228600" defTabSz="914400">
              <a:lnSpc>
                <a:spcPct val="90000"/>
              </a:lnSpc>
              <a:spcAft>
                <a:spcPts val="600"/>
              </a:spcAft>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The dedication to quality and tradition has earned Portuguese wines international acclaim, cementing Portugal's place as one of the world's most respected wine-producing nations.</a:t>
            </a:r>
          </a:p>
          <a:p>
            <a:pPr marL="0" marR="0" indent="-228600" defTabSz="914400">
              <a:lnSpc>
                <a:spcPct val="90000"/>
              </a:lnSpc>
              <a:spcAft>
                <a:spcPts val="600"/>
              </a:spcAft>
              <a:buFont typeface="Arial" panose="020B0604020202020204" pitchFamily="34" charset="0"/>
              <a:buChar char="•"/>
            </a:pPr>
            <a:endParaRPr lang="en-US" sz="1600" dirty="0">
              <a:effectLst/>
            </a:endParaRPr>
          </a:p>
        </p:txBody>
      </p:sp>
      <p:pic>
        <p:nvPicPr>
          <p:cNvPr id="8" name="Picture 7" descr="A painting of a person in a black robe&#10;&#10;Description automatically generated">
            <a:extLst>
              <a:ext uri="{FF2B5EF4-FFF2-40B4-BE49-F238E27FC236}">
                <a16:creationId xmlns:a16="http://schemas.microsoft.com/office/drawing/2014/main" id="{6590BF98-BD89-8303-93BF-004844C8E30E}"/>
              </a:ext>
            </a:extLst>
          </p:cNvPr>
          <p:cNvPicPr>
            <a:picLocks noChangeAspect="1"/>
          </p:cNvPicPr>
          <p:nvPr/>
        </p:nvPicPr>
        <p:blipFill rotWithShape="1">
          <a:blip r:embed="rId2">
            <a:extLst>
              <a:ext uri="{28A0092B-C50C-407E-A947-70E740481C1C}">
                <a14:useLocalDpi xmlns:a14="http://schemas.microsoft.com/office/drawing/2010/main" val="0"/>
              </a:ext>
            </a:extLst>
          </a:blip>
          <a:srcRect r="2" b="3041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3518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F4A6-BFB2-5A7C-F772-CFBD4EF07FCC}"/>
              </a:ext>
            </a:extLst>
          </p:cNvPr>
          <p:cNvSpPr>
            <a:spLocks noGrp="1"/>
          </p:cNvSpPr>
          <p:nvPr>
            <p:ph type="title"/>
          </p:nvPr>
        </p:nvSpPr>
        <p:spPr>
          <a:xfrm>
            <a:off x="0" y="1"/>
            <a:ext cx="12192000" cy="1250066"/>
          </a:xfrm>
        </p:spPr>
        <p:txBody>
          <a:bodyPr>
            <a:noAutofit/>
          </a:bodyPr>
          <a:lstStyle/>
          <a:p>
            <a:pPr marL="0" marR="0" algn="ctr">
              <a:lnSpc>
                <a:spcPct val="107000"/>
              </a:lnSpc>
              <a:spcBef>
                <a:spcPts val="0"/>
              </a:spcBef>
              <a:spcAft>
                <a:spcPts val="800"/>
              </a:spcAft>
            </a:pPr>
            <a: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t>Importance of Wine in Portuguese </a:t>
            </a:r>
            <a:b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t>Culture and Economy</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5A63D9A4-CF43-C2E6-3AA8-A02287BD187A}"/>
              </a:ext>
            </a:extLst>
          </p:cNvPr>
          <p:cNvSpPr>
            <a:spLocks noGrp="1"/>
          </p:cNvSpPr>
          <p:nvPr>
            <p:ph idx="1"/>
          </p:nvPr>
        </p:nvSpPr>
        <p:spPr>
          <a:xfrm>
            <a:off x="185196" y="1250067"/>
            <a:ext cx="12006804" cy="2813934"/>
          </a:xfrm>
          <a:noFill/>
        </p:spPr>
        <p:txBody>
          <a:bodyPr>
            <a:normAutofit/>
          </a:bodyPr>
          <a:lstStyle/>
          <a:p>
            <a:pPr marL="0" marR="0" indent="0">
              <a:buNone/>
            </a:pPr>
            <a:r>
              <a:rPr lang="en-US" sz="2400" dirty="0">
                <a:effectLst/>
                <a:latin typeface="Times New Roman" panose="02020603050405020304" pitchFamily="18" charset="0"/>
                <a:ea typeface="Times New Roman" panose="02020603050405020304" pitchFamily="18" charset="0"/>
              </a:rPr>
              <a:t>Wine holds significant importance in both Portuguese culture and its economy for several reasons:</a:t>
            </a:r>
          </a:p>
          <a:p>
            <a:pPr marL="342900" marR="0" lvl="0" indent="-342900">
              <a:tabLst>
                <a:tab pos="457200" algn="l"/>
              </a:tabLst>
            </a:pPr>
            <a:r>
              <a:rPr lang="en-US" sz="2400" b="1" dirty="0">
                <a:effectLst/>
                <a:latin typeface="Times New Roman" panose="02020603050405020304" pitchFamily="18" charset="0"/>
                <a:ea typeface="Times New Roman" panose="02020603050405020304" pitchFamily="18" charset="0"/>
              </a:rPr>
              <a:t>Cultural Heritage</a:t>
            </a:r>
            <a:r>
              <a:rPr lang="en-US" sz="2400" dirty="0">
                <a:effectLst/>
                <a:latin typeface="Times New Roman" panose="02020603050405020304" pitchFamily="18" charset="0"/>
                <a:ea typeface="Times New Roman" panose="02020603050405020304" pitchFamily="18" charset="0"/>
              </a:rPr>
              <a:t>: Wine production in Portugal is deeply intertwined with its cultural identity. From ancient times to the present day, winemaking traditions have been passed down through generations, shaping local customs, festivals, and culinary practices. Wine is often enjoyed as part of social gatherings, celebrations, and religious ceremonies, reflecting its integral role in Portuguese life.</a:t>
            </a:r>
          </a:p>
        </p:txBody>
      </p:sp>
      <p:sp>
        <p:nvSpPr>
          <p:cNvPr id="7" name="TextBox 6">
            <a:extLst>
              <a:ext uri="{FF2B5EF4-FFF2-40B4-BE49-F238E27FC236}">
                <a16:creationId xmlns:a16="http://schemas.microsoft.com/office/drawing/2014/main" id="{998CF66D-04D5-BFC1-2232-4F77C11AC730}"/>
              </a:ext>
            </a:extLst>
          </p:cNvPr>
          <p:cNvSpPr txBox="1"/>
          <p:nvPr/>
        </p:nvSpPr>
        <p:spPr>
          <a:xfrm>
            <a:off x="185195" y="3765223"/>
            <a:ext cx="6944653" cy="3416320"/>
          </a:xfrm>
          <a:prstGeom prst="rect">
            <a:avLst/>
          </a:prstGeom>
          <a:noFill/>
        </p:spPr>
        <p:txBody>
          <a:bodyPr wrap="square">
            <a:spAutoFit/>
          </a:bodyPr>
          <a:lstStyle/>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Tourism</a:t>
            </a:r>
            <a:r>
              <a:rPr lang="en-US" sz="2400" dirty="0">
                <a:latin typeface="Times New Roman" panose="02020603050405020304" pitchFamily="18" charset="0"/>
                <a:cs typeface="Times New Roman" panose="02020603050405020304" pitchFamily="18" charset="0"/>
              </a:rPr>
              <a:t>: Portugal's wine regions, such as the Douro Valley, Alentejo, and Vinho Verde, attract a large number of tourists interested in wine tourism. Visitors come to explore vineyards, taste local wines, and experience the cultural richness associated with winemaking. This influx of tourists contributes significantly to the country's tourism revenue and promotes regional development.</a:t>
            </a:r>
          </a:p>
          <a:p>
            <a:pPr marL="342900" indent="-342900">
              <a:buFont typeface="Arial" panose="020B0604020202020204" pitchFamily="34" charset="0"/>
              <a:buChar char="•"/>
            </a:pPr>
            <a:endParaRPr lang="en-US" sz="2400" dirty="0">
              <a:latin typeface="Aptos" panose="020B0004020202020204" pitchFamily="34" charset="0"/>
            </a:endParaRPr>
          </a:p>
        </p:txBody>
      </p:sp>
      <p:pic>
        <p:nvPicPr>
          <p:cNvPr id="3074" name="Picture 2" descr="Boal, Verdelho and Tinta Negra all aging canteiro style">
            <a:extLst>
              <a:ext uri="{FF2B5EF4-FFF2-40B4-BE49-F238E27FC236}">
                <a16:creationId xmlns:a16="http://schemas.microsoft.com/office/drawing/2014/main" id="{D8C3F606-5F6B-8612-E75A-508347526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334" y="3505082"/>
            <a:ext cx="4629665" cy="3352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82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0"/>
            <a:ext cx="12188952" cy="1359244"/>
          </a:xfrm>
        </p:spPr>
        <p:txBody>
          <a:bodyPr>
            <a:noAutofit/>
          </a:bodyPr>
          <a:lstStyle/>
          <a:p>
            <a:pPr marL="0" marR="0" algn="ctr">
              <a:lnSpc>
                <a:spcPct val="107000"/>
              </a:lnSpc>
              <a:spcBef>
                <a:spcPts val="0"/>
              </a:spcBef>
              <a:spcAft>
                <a:spcPts val="800"/>
              </a:spcAft>
            </a:pP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Culture and Economy </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36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800DBC8-7BC7-EA18-ACBB-86B4CC4CBDBF}"/>
              </a:ext>
            </a:extLst>
          </p:cNvPr>
          <p:cNvSpPr>
            <a:spLocks noGrp="1"/>
          </p:cNvSpPr>
          <p:nvPr>
            <p:ph idx="1"/>
          </p:nvPr>
        </p:nvSpPr>
        <p:spPr>
          <a:xfrm>
            <a:off x="5404021" y="1359244"/>
            <a:ext cx="6784930" cy="5498756"/>
          </a:xfrm>
        </p:spPr>
        <p:txBody>
          <a:bodyPr>
            <a:normAutofit/>
          </a:bodyPr>
          <a:lstStyle/>
          <a:p>
            <a:pPr lvl="0"/>
            <a:r>
              <a:rPr lang="en-US" sz="2400" b="1" dirty="0">
                <a:latin typeface="Times New Roman" panose="02020603050405020304" pitchFamily="18" charset="0"/>
                <a:cs typeface="Times New Roman" panose="02020603050405020304" pitchFamily="18" charset="0"/>
              </a:rPr>
              <a:t>Economic Contribution</a:t>
            </a:r>
            <a:r>
              <a:rPr lang="en-US" sz="2400" dirty="0">
                <a:latin typeface="Times New Roman" panose="02020603050405020304" pitchFamily="18" charset="0"/>
                <a:cs typeface="Times New Roman" panose="02020603050405020304" pitchFamily="18" charset="0"/>
              </a:rPr>
              <a:t>: Wine production is a vital sector of Portugal's economy. It provides employment opportunities across various stages of production, from vineyard cultivation to wine distribution. The export of Portuguese wines, particularly Port wine and Vinho Verde, generates substantial revenue and contributes positively to the country's balance of trade.</a:t>
            </a:r>
          </a:p>
          <a:p>
            <a:r>
              <a:rPr lang="en-US" sz="2400" b="1" dirty="0">
                <a:latin typeface="Times New Roman" panose="02020603050405020304" pitchFamily="18" charset="0"/>
                <a:cs typeface="Times New Roman" panose="02020603050405020304" pitchFamily="18" charset="0"/>
              </a:rPr>
              <a:t>International Recognition</a:t>
            </a:r>
            <a:r>
              <a:rPr lang="en-US" sz="2400" dirty="0">
                <a:latin typeface="Times New Roman" panose="02020603050405020304" pitchFamily="18" charset="0"/>
                <a:cs typeface="Times New Roman" panose="02020603050405020304" pitchFamily="18" charset="0"/>
              </a:rPr>
              <a:t>: Portuguese wines have earned widespread acclaim and recognition in global markets. The quality, diversity, and distinctiveness of Portuguese varietals, such as </a:t>
            </a:r>
            <a:r>
              <a:rPr lang="en-US" sz="2400" dirty="0" err="1">
                <a:latin typeface="Times New Roman" panose="02020603050405020304" pitchFamily="18" charset="0"/>
                <a:cs typeface="Times New Roman" panose="02020603050405020304" pitchFamily="18" charset="0"/>
              </a:rPr>
              <a:t>Touriga</a:t>
            </a:r>
            <a:r>
              <a:rPr lang="en-US" sz="2400" dirty="0">
                <a:latin typeface="Times New Roman" panose="02020603050405020304" pitchFamily="18" charset="0"/>
                <a:cs typeface="Times New Roman" panose="02020603050405020304" pitchFamily="18" charset="0"/>
              </a:rPr>
              <a:t> Nacional, Alvarinho, and Baga, have garnered numerous awards and accolades.</a:t>
            </a:r>
          </a:p>
        </p:txBody>
      </p:sp>
      <p:pic>
        <p:nvPicPr>
          <p:cNvPr id="6" name="Picture 5" descr="A close up of a bottle&#10;&#10;Description automatically generated">
            <a:extLst>
              <a:ext uri="{FF2B5EF4-FFF2-40B4-BE49-F238E27FC236}">
                <a16:creationId xmlns:a16="http://schemas.microsoft.com/office/drawing/2014/main" id="{6559BA52-41BE-6E51-5199-073C68C05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9244"/>
            <a:ext cx="5404021" cy="3039762"/>
          </a:xfrm>
          <a:prstGeom prst="rect">
            <a:avLst/>
          </a:prstGeom>
        </p:spPr>
      </p:pic>
      <p:pic>
        <p:nvPicPr>
          <p:cNvPr id="8" name="Picture 7" descr="A red and gold logo&#10;&#10;Description automatically generated">
            <a:extLst>
              <a:ext uri="{FF2B5EF4-FFF2-40B4-BE49-F238E27FC236}">
                <a16:creationId xmlns:a16="http://schemas.microsoft.com/office/drawing/2014/main" id="{855D6B22-09B2-CCE9-8058-81DDF66AE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5621" y="4454334"/>
            <a:ext cx="2403665" cy="2403665"/>
          </a:xfrm>
          <a:prstGeom prst="rect">
            <a:avLst/>
          </a:prstGeom>
        </p:spPr>
      </p:pic>
      <p:pic>
        <p:nvPicPr>
          <p:cNvPr id="10" name="Picture 9" descr="A bottle of wine on a green and yellow background&#10;&#10;Description automatically generated">
            <a:extLst>
              <a:ext uri="{FF2B5EF4-FFF2-40B4-BE49-F238E27FC236}">
                <a16:creationId xmlns:a16="http://schemas.microsoft.com/office/drawing/2014/main" id="{5182371F-8A21-762C-1DD6-9437C0BD70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54333"/>
            <a:ext cx="2403665" cy="2403665"/>
          </a:xfrm>
          <a:prstGeom prst="rect">
            <a:avLst/>
          </a:prstGeom>
        </p:spPr>
      </p:pic>
    </p:spTree>
    <p:extLst>
      <p:ext uri="{BB962C8B-B14F-4D97-AF65-F5344CB8AC3E}">
        <p14:creationId xmlns:p14="http://schemas.microsoft.com/office/powerpoint/2010/main" val="324048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0"/>
            <a:ext cx="6997699" cy="1581665"/>
          </a:xfrm>
        </p:spPr>
        <p:txBody>
          <a:bodyPr vert="horz" lIns="91440" tIns="45720" rIns="91440" bIns="45720" rtlCol="0" anchor="ctr">
            <a:normAutofit/>
          </a:bodyPr>
          <a:lstStyle/>
          <a:p>
            <a:pPr algn="ctr"/>
            <a:r>
              <a:rPr lang="en-US" sz="4000" b="1" kern="1200" dirty="0">
                <a:solidFill>
                  <a:schemeClr val="tx1"/>
                </a:solidFill>
                <a:effectLst/>
                <a:latin typeface="Times New Roman" panose="02020603050405020304" pitchFamily="18" charset="0"/>
                <a:cs typeface="Times New Roman" panose="02020603050405020304" pitchFamily="18" charset="0"/>
              </a:rPr>
              <a:t>The Diversity and Uniqueness</a:t>
            </a:r>
            <a:endParaRPr lang="en-US" sz="4000" kern="1200"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CA61A52-3830-ED87-B52D-2D02D3746AD3}"/>
              </a:ext>
            </a:extLst>
          </p:cNvPr>
          <p:cNvSpPr txBox="1"/>
          <p:nvPr/>
        </p:nvSpPr>
        <p:spPr>
          <a:xfrm>
            <a:off x="148282" y="1433384"/>
            <a:ext cx="6356034" cy="4743579"/>
          </a:xfrm>
          <a:prstGeom prst="rect">
            <a:avLst/>
          </a:prstGeom>
        </p:spPr>
        <p:txBody>
          <a:bodyPr vert="horz" lIns="91440" tIns="45720" rIns="91440" bIns="45720" rtlCol="0">
            <a:noAutofit/>
          </a:bodyPr>
          <a:lstStyle/>
          <a:p>
            <a:pPr indent="-228600" defTabSz="9144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Wine holds significant importance in both Portuguese culture and its economy for several reasons:</a:t>
            </a:r>
          </a:p>
          <a:p>
            <a:pPr marL="114300" lvl="0" defTabSz="914400">
              <a:lnSpc>
                <a:spcPct val="90000"/>
              </a:lnSpc>
              <a:spcAft>
                <a:spcPts val="600"/>
              </a:spcAft>
            </a:pPr>
            <a:r>
              <a:rPr lang="en-US" sz="2400" b="1" dirty="0">
                <a:latin typeface="Times New Roman" panose="02020603050405020304" pitchFamily="18" charset="0"/>
                <a:cs typeface="Times New Roman" panose="02020603050405020304" pitchFamily="18" charset="0"/>
              </a:rPr>
              <a:t>Cultural Heritage</a:t>
            </a:r>
            <a:r>
              <a:rPr lang="en-US" sz="2400" dirty="0">
                <a:latin typeface="Times New Roman" panose="02020603050405020304" pitchFamily="18" charset="0"/>
                <a:cs typeface="Times New Roman" panose="02020603050405020304" pitchFamily="18" charset="0"/>
              </a:rPr>
              <a:t>: Wine production in Portugal is deeply intertwined with its cultural identity. </a:t>
            </a:r>
          </a:p>
          <a:p>
            <a:pPr marL="342900" lvl="0" indent="-228600" defTabSz="9144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ancient times to the present day, winemaking traditions have been passed down through generations, shaping local customs, festivals, and culinary practices. </a:t>
            </a:r>
          </a:p>
          <a:p>
            <a:pPr marL="342900" lvl="0" indent="-228600" defTabSz="9144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Wine is often enjoyed as part of social gatherings, celebrations, and religious ceremonies, reflecting its integral role in Portuguese life.</a:t>
            </a:r>
          </a:p>
        </p:txBody>
      </p:sp>
      <p:pic>
        <p:nvPicPr>
          <p:cNvPr id="8" name="Picture 7" descr="A close-up of a hand holding a glass of red wine&#10;&#10;Description automatically generated">
            <a:extLst>
              <a:ext uri="{FF2B5EF4-FFF2-40B4-BE49-F238E27FC236}">
                <a16:creationId xmlns:a16="http://schemas.microsoft.com/office/drawing/2014/main" id="{9D256C9E-AD4D-0C4A-F52C-183CFB6DC9D7}"/>
              </a:ext>
            </a:extLst>
          </p:cNvPr>
          <p:cNvPicPr>
            <a:picLocks noChangeAspect="1"/>
          </p:cNvPicPr>
          <p:nvPr/>
        </p:nvPicPr>
        <p:blipFill rotWithShape="1">
          <a:blip r:embed="rId2">
            <a:extLst>
              <a:ext uri="{28A0092B-C50C-407E-A947-70E740481C1C}">
                <a14:useLocalDpi xmlns:a14="http://schemas.microsoft.com/office/drawing/2010/main" val="0"/>
              </a:ext>
            </a:extLst>
          </a:blip>
          <a:srcRect r="-1" b="9475"/>
          <a:stretch/>
        </p:blipFill>
        <p:spPr>
          <a:xfrm>
            <a:off x="6679333" y="-8"/>
            <a:ext cx="7186192"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Picture 4" descr="A table with bottles of wine&#10;&#10;Description automatically generated">
            <a:extLst>
              <a:ext uri="{FF2B5EF4-FFF2-40B4-BE49-F238E27FC236}">
                <a16:creationId xmlns:a16="http://schemas.microsoft.com/office/drawing/2014/main" id="{C6B8CD5B-B117-A661-6F8D-FDA6AB00D832}"/>
              </a:ext>
            </a:extLst>
          </p:cNvPr>
          <p:cNvPicPr>
            <a:picLocks noChangeAspect="1"/>
          </p:cNvPicPr>
          <p:nvPr/>
        </p:nvPicPr>
        <p:blipFill rotWithShape="1">
          <a:blip r:embed="rId3">
            <a:extLst>
              <a:ext uri="{28A0092B-C50C-407E-A947-70E740481C1C}">
                <a14:useLocalDpi xmlns:a14="http://schemas.microsoft.com/office/drawing/2010/main" val="0"/>
              </a:ext>
            </a:extLst>
          </a:blip>
          <a:srcRect t="39891" b="5597"/>
          <a:stretch/>
        </p:blipFill>
        <p:spPr>
          <a:xfrm>
            <a:off x="6504317" y="3802957"/>
            <a:ext cx="7368317"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109675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4275694" y="-1"/>
            <a:ext cx="7913255" cy="1382887"/>
          </a:xfrm>
        </p:spPr>
        <p:txBody>
          <a:bodyPr>
            <a:normAutofit/>
          </a:bodyPr>
          <a:lstStyle/>
          <a:p>
            <a:pPr algn="ctr"/>
            <a:r>
              <a:rPr lang="en-US" b="1" kern="0" dirty="0">
                <a:effectLst/>
                <a:latin typeface="Times New Roman" panose="02020603050405020304" pitchFamily="18" charset="0"/>
                <a:ea typeface="Times New Roman" panose="02020603050405020304" pitchFamily="18" charset="0"/>
              </a:rPr>
              <a:t>The Diversity and Uniqueness</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sz="4000" dirty="0"/>
          </a:p>
        </p:txBody>
      </p:sp>
      <p:sp>
        <p:nvSpPr>
          <p:cNvPr id="13" name="TextBox 12">
            <a:extLst>
              <a:ext uri="{FF2B5EF4-FFF2-40B4-BE49-F238E27FC236}">
                <a16:creationId xmlns:a16="http://schemas.microsoft.com/office/drawing/2014/main" id="{B657FC94-727F-0B81-A506-4D445EA7E3D4}"/>
              </a:ext>
            </a:extLst>
          </p:cNvPr>
          <p:cNvSpPr txBox="1"/>
          <p:nvPr/>
        </p:nvSpPr>
        <p:spPr>
          <a:xfrm>
            <a:off x="4275694" y="1382887"/>
            <a:ext cx="7577636" cy="6001643"/>
          </a:xfrm>
          <a:prstGeom prst="rect">
            <a:avLst/>
          </a:prstGeom>
          <a:noFill/>
        </p:spPr>
        <p:txBody>
          <a:bodyPr wrap="square">
            <a:spAutoFit/>
          </a:bodyPr>
          <a:lstStyle/>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Tourism</a:t>
            </a:r>
            <a:r>
              <a:rPr lang="en-US" sz="2400" dirty="0">
                <a:latin typeface="Times New Roman" panose="02020603050405020304" pitchFamily="18" charset="0"/>
                <a:cs typeface="Times New Roman" panose="02020603050405020304" pitchFamily="18" charset="0"/>
              </a:rPr>
              <a:t>: Portugal's wine regions, such as the Douro Valley, Alentejo, and Vinho Verde, attract a large number of tourists interested in wine tourism. Visitors come to explore vineyards, taste local wines, and experience the cultural richness associated with winemaking. This influx of tourists contributes significantly to the country's tourism revenue and promotes regional development.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Economic Contribution</a:t>
            </a:r>
            <a:r>
              <a:rPr lang="en-US" sz="2400" dirty="0">
                <a:latin typeface="Times New Roman" panose="02020603050405020304" pitchFamily="18" charset="0"/>
                <a:cs typeface="Times New Roman" panose="02020603050405020304" pitchFamily="18" charset="0"/>
              </a:rPr>
              <a:t>: Wine production is a vital sector of Portugal's economy. It provides employment opportunities across various stages of production, from vineyard cultivation to wine distribution. The export of Portuguese wines, particularly Port wine and Vinho Verde, generates substantial revenue and contributes positively to the country's balance of trade.</a:t>
            </a:r>
          </a:p>
          <a:p>
            <a:pPr marL="342900" lvl="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effectLst/>
              <a:latin typeface="Aptos Display" panose="020B0004020202020204" pitchFamily="34" charset="0"/>
              <a:ea typeface="Times New Roman" panose="02020603050405020304" pitchFamily="18" charset="0"/>
            </a:endParaRPr>
          </a:p>
        </p:txBody>
      </p:sp>
      <p:pic>
        <p:nvPicPr>
          <p:cNvPr id="5" name="Picture 4" descr="A glass of wine with a clear liquid in it&#10;&#10;Description automatically generated">
            <a:extLst>
              <a:ext uri="{FF2B5EF4-FFF2-40B4-BE49-F238E27FC236}">
                <a16:creationId xmlns:a16="http://schemas.microsoft.com/office/drawing/2014/main" id="{E4D62072-1171-8468-3401-808772CCD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55" y="0"/>
            <a:ext cx="4514850" cy="6762750"/>
          </a:xfrm>
          <a:prstGeom prst="rect">
            <a:avLst/>
          </a:prstGeom>
        </p:spPr>
      </p:pic>
    </p:spTree>
    <p:extLst>
      <p:ext uri="{BB962C8B-B14F-4D97-AF65-F5344CB8AC3E}">
        <p14:creationId xmlns:p14="http://schemas.microsoft.com/office/powerpoint/2010/main" val="290867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FF7-81AE-1671-9692-7E2F4E25E828}"/>
              </a:ext>
            </a:extLst>
          </p:cNvPr>
          <p:cNvSpPr>
            <a:spLocks noGrp="1"/>
          </p:cNvSpPr>
          <p:nvPr>
            <p:ph type="title"/>
          </p:nvPr>
        </p:nvSpPr>
        <p:spPr>
          <a:xfrm>
            <a:off x="0" y="-21744"/>
            <a:ext cx="12191999" cy="1551792"/>
          </a:xfrm>
        </p:spPr>
        <p:txBody>
          <a:bodyPr>
            <a:normAutofit/>
          </a:bodyPr>
          <a:lstStyle/>
          <a:p>
            <a:pPr marL="0" marR="0" algn="ctr">
              <a:lnSpc>
                <a:spcPct val="107000"/>
              </a:lnSpc>
              <a:spcBef>
                <a:spcPts val="0"/>
              </a:spcBef>
              <a:spcAft>
                <a:spcPts val="800"/>
              </a:spcAft>
            </a:pPr>
            <a:r>
              <a:rPr lang="en-US" b="1" kern="0" dirty="0">
                <a:effectLst/>
                <a:latin typeface="Times New Roman" panose="02020603050405020304" pitchFamily="18" charset="0"/>
                <a:ea typeface="Times New Roman" panose="02020603050405020304" pitchFamily="18" charset="0"/>
              </a:rPr>
              <a:t>The Diversity and Uniqueness</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Cont.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8BDD47-3E18-6EBF-04D8-5D0A128B9A4F}"/>
              </a:ext>
            </a:extLst>
          </p:cNvPr>
          <p:cNvSpPr>
            <a:spLocks noGrp="1"/>
          </p:cNvSpPr>
          <p:nvPr>
            <p:ph idx="1"/>
          </p:nvPr>
        </p:nvSpPr>
        <p:spPr>
          <a:xfrm>
            <a:off x="148284" y="1446837"/>
            <a:ext cx="6882714" cy="5550060"/>
          </a:xfrm>
        </p:spPr>
        <p:txBody>
          <a:bodyPr>
            <a:noAutofit/>
          </a:bodyPr>
          <a:lstStyle/>
          <a:p>
            <a:pPr lvl="0"/>
            <a:r>
              <a:rPr lang="en-US" sz="2400" b="1" dirty="0">
                <a:latin typeface="Times New Roman" panose="02020603050405020304" pitchFamily="18" charset="0"/>
                <a:cs typeface="Times New Roman" panose="02020603050405020304" pitchFamily="18" charset="0"/>
              </a:rPr>
              <a:t>International Recognition</a:t>
            </a:r>
            <a:r>
              <a:rPr lang="en-US" sz="2400" dirty="0">
                <a:latin typeface="Times New Roman" panose="02020603050405020304" pitchFamily="18" charset="0"/>
                <a:cs typeface="Times New Roman" panose="02020603050405020304" pitchFamily="18" charset="0"/>
              </a:rPr>
              <a:t>: Portuguese wines have earned widespread acclaim and recognition in global markets. The quality, diversity, and distinctiveness of Portuguese varietals, such as </a:t>
            </a:r>
            <a:r>
              <a:rPr lang="en-US" sz="2400" dirty="0" err="1">
                <a:latin typeface="Times New Roman" panose="02020603050405020304" pitchFamily="18" charset="0"/>
                <a:cs typeface="Times New Roman" panose="02020603050405020304" pitchFamily="18" charset="0"/>
              </a:rPr>
              <a:t>Touriga</a:t>
            </a:r>
            <a:r>
              <a:rPr lang="en-US" sz="2400" dirty="0">
                <a:latin typeface="Times New Roman" panose="02020603050405020304" pitchFamily="18" charset="0"/>
                <a:cs typeface="Times New Roman" panose="02020603050405020304" pitchFamily="18" charset="0"/>
              </a:rPr>
              <a:t> Nacional, Alvarinho, and Baga, have garnered numerous awards and accolades, enhancing Portugal's reputation as a premium wine-producing nation.</a:t>
            </a:r>
          </a:p>
          <a:p>
            <a:pPr lvl="0"/>
            <a:r>
              <a:rPr lang="en-US" sz="2400" b="1" dirty="0">
                <a:latin typeface="Times New Roman" panose="02020603050405020304" pitchFamily="18" charset="0"/>
                <a:cs typeface="Times New Roman" panose="02020603050405020304" pitchFamily="18" charset="0"/>
              </a:rPr>
              <a:t>Preservation of Tradition</a:t>
            </a:r>
            <a:r>
              <a:rPr lang="en-US" sz="2400" dirty="0">
                <a:latin typeface="Times New Roman" panose="02020603050405020304" pitchFamily="18" charset="0"/>
                <a:cs typeface="Times New Roman" panose="02020603050405020304" pitchFamily="18" charset="0"/>
              </a:rPr>
              <a:t>: Winemaking in Portugal is often a family affair, with knowledge and techniques passed down through generations. Many wineries prioritize sustainable and traditional practices, preserving biodiversity and maintaining cultural landscapes. This commitment to heritage enhances the authenticity and value of Portuguese wines in the global marketplace.</a:t>
            </a:r>
          </a:p>
        </p:txBody>
      </p:sp>
      <p:pic>
        <p:nvPicPr>
          <p:cNvPr id="6" name="Picture 5" descr="A close-up of a wine glass&#10;&#10;Description automatically generated">
            <a:extLst>
              <a:ext uri="{FF2B5EF4-FFF2-40B4-BE49-F238E27FC236}">
                <a16:creationId xmlns:a16="http://schemas.microsoft.com/office/drawing/2014/main" id="{AF5416BB-3BCB-F27D-ED40-BA134D59B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558" y="1446836"/>
            <a:ext cx="5245441" cy="3718287"/>
          </a:xfrm>
          <a:prstGeom prst="rect">
            <a:avLst/>
          </a:prstGeom>
        </p:spPr>
      </p:pic>
    </p:spTree>
    <p:extLst>
      <p:ext uri="{BB962C8B-B14F-4D97-AF65-F5344CB8AC3E}">
        <p14:creationId xmlns:p14="http://schemas.microsoft.com/office/powerpoint/2010/main" val="233057671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844</TotalTime>
  <Words>3059</Words>
  <Application>Microsoft Office PowerPoint</Application>
  <PresentationFormat>Widescreen</PresentationFormat>
  <Paragraphs>193</Paragraphs>
  <Slides>37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Aptos</vt:lpstr>
      <vt:lpstr>Aptos Display</vt:lpstr>
      <vt:lpstr>Arial</vt:lpstr>
      <vt:lpstr>Calibri</vt:lpstr>
      <vt:lpstr>Calibri Light</vt:lpstr>
      <vt:lpstr>Courier New</vt:lpstr>
      <vt:lpstr>Symbol</vt:lpstr>
      <vt:lpstr>Times New Roman</vt:lpstr>
      <vt:lpstr>Office 2013 - 2022 Theme</vt:lpstr>
      <vt:lpstr>PowerPoint Presentation</vt:lpstr>
      <vt:lpstr>What I will cover</vt:lpstr>
      <vt:lpstr>PowerPoint Presentation</vt:lpstr>
      <vt:lpstr>PowerPoint Presentation</vt:lpstr>
      <vt:lpstr>Importance of Wine in Portuguese  Culture and Economy</vt:lpstr>
      <vt:lpstr>Culture and Economy Cont.</vt:lpstr>
      <vt:lpstr>The Diversity and Uniqueness</vt:lpstr>
      <vt:lpstr>The Diversity and Uniqueness Cont.</vt:lpstr>
      <vt:lpstr>The Diversity and Uniqueness Cont.</vt:lpstr>
      <vt:lpstr>Portuguese Wine Regions</vt:lpstr>
      <vt:lpstr>Portuguese Wine Regions Cont.</vt:lpstr>
      <vt:lpstr>Portuguese Wine Regions Cont.</vt:lpstr>
      <vt:lpstr>Portuguese Wine Regions Cont.</vt:lpstr>
      <vt:lpstr>Portuguese Grape Varieties</vt:lpstr>
      <vt:lpstr>Portuguese Grape Varieties Cont.</vt:lpstr>
      <vt:lpstr>Portuguese Grape Varieties Cont.</vt:lpstr>
      <vt:lpstr>Portugal’s Characteristics and Specialties</vt:lpstr>
      <vt:lpstr>Characteristics and Specialties Cont.</vt:lpstr>
      <vt:lpstr>Characteristics and Specialties Cont.</vt:lpstr>
      <vt:lpstr>Characteristics and Specialties Cont.</vt:lpstr>
      <vt:lpstr>Characteristics and Specialties Cont.</vt:lpstr>
      <vt:lpstr>Characteristics and Specialties Cont.</vt:lpstr>
      <vt:lpstr>Characteristics and Specialties Cont.</vt:lpstr>
      <vt:lpstr>Varieties Unique to Portugal</vt:lpstr>
      <vt:lpstr>Varieties Unique to Portugal Cont.</vt:lpstr>
      <vt:lpstr>Varieties Unique to Portugal Cont.</vt:lpstr>
      <vt:lpstr>Varieties Unique to Portugal Cont.</vt:lpstr>
      <vt:lpstr>Varieties Unique to Portugal Cont.</vt:lpstr>
      <vt:lpstr>Varieties Unique to Portugal Cont.</vt:lpstr>
      <vt:lpstr>Varieties Unique to Portugal Cont.</vt:lpstr>
      <vt:lpstr>Indigenous Portuguese Varietals</vt:lpstr>
      <vt:lpstr>Indigenous Portuguese Varietals Cont.</vt:lpstr>
      <vt:lpstr>Indigenous Portuguese Varietals Cont.</vt:lpstr>
      <vt:lpstr>Indigenous Portuguese Varietals Cont.</vt:lpstr>
      <vt:lpstr>Final Thoughts</vt:lpstr>
      <vt:lpstr>Wines of Portugal</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Enchanting Mosel Wine Region With  Marc Silver</dc:title>
  <dc:creator>Marc Silver</dc:creator>
  <cp:lastModifiedBy>Marc Silver</cp:lastModifiedBy>
  <cp:revision>85</cp:revision>
  <dcterms:created xsi:type="dcterms:W3CDTF">2024-04-24T01:03:46Z</dcterms:created>
  <dcterms:modified xsi:type="dcterms:W3CDTF">2025-04-21T21:38:36Z</dcterms:modified>
</cp:coreProperties>
</file>