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handoutMasterIdLst>
    <p:handoutMasterId r:id="rId26"/>
  </p:handoutMasterIdLst>
  <p:sldIdLst>
    <p:sldId id="256" r:id="rId2"/>
    <p:sldId id="282" r:id="rId3"/>
    <p:sldId id="257" r:id="rId4"/>
    <p:sldId id="274" r:id="rId5"/>
    <p:sldId id="258" r:id="rId6"/>
    <p:sldId id="279" r:id="rId7"/>
    <p:sldId id="276" r:id="rId8"/>
    <p:sldId id="291" r:id="rId9"/>
    <p:sldId id="260" r:id="rId10"/>
    <p:sldId id="261" r:id="rId11"/>
    <p:sldId id="288" r:id="rId12"/>
    <p:sldId id="280" r:id="rId13"/>
    <p:sldId id="289" r:id="rId14"/>
    <p:sldId id="265" r:id="rId15"/>
    <p:sldId id="283" r:id="rId16"/>
    <p:sldId id="284" r:id="rId17"/>
    <p:sldId id="285" r:id="rId18"/>
    <p:sldId id="286" r:id="rId19"/>
    <p:sldId id="287" r:id="rId20"/>
    <p:sldId id="290" r:id="rId21"/>
    <p:sldId id="275" r:id="rId22"/>
    <p:sldId id="271" r:id="rId23"/>
    <p:sldId id="272" r:id="rId24"/>
  </p:sldIdLst>
  <p:sldSz cx="10080625" cy="5670550"/>
  <p:notesSz cx="7559675" cy="1069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71" d="100"/>
          <a:sy n="71" d="100"/>
        </p:scale>
        <p:origin x="37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12</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692038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2520D-C4CF-DB6F-4C83-42EFD810F3DD}"/>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ECF1EEC-B515-19DF-1AA5-C4FA8EC7E0B4}"/>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13</a:t>
            </a:fld>
            <a:endParaRPr lang="en-US"/>
          </a:p>
        </p:txBody>
      </p:sp>
      <p:sp>
        <p:nvSpPr>
          <p:cNvPr id="2" name="Slide Image Placeholder 1">
            <a:extLst>
              <a:ext uri="{FF2B5EF4-FFF2-40B4-BE49-F238E27FC236}">
                <a16:creationId xmlns:a16="http://schemas.microsoft.com/office/drawing/2014/main" id="{60D7BC13-B7F2-B94E-0D4B-8CE65F1062D4}"/>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49A17711-0A44-80D8-4F66-889CDEDF226C}"/>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359569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14</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F4EEB-5800-9427-6439-882701658A28}"/>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A2D033A-3DEC-9BBD-836A-6FF42056FC07}"/>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15</a:t>
            </a:fld>
            <a:endParaRPr lang="en-US"/>
          </a:p>
        </p:txBody>
      </p:sp>
      <p:sp>
        <p:nvSpPr>
          <p:cNvPr id="2" name="Slide Image Placeholder 1">
            <a:extLst>
              <a:ext uri="{FF2B5EF4-FFF2-40B4-BE49-F238E27FC236}">
                <a16:creationId xmlns:a16="http://schemas.microsoft.com/office/drawing/2014/main" id="{D5489212-1429-87AC-DFCE-AEAA9D173682}"/>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855E6BDC-224E-B074-BAD8-2AE019F1D50D}"/>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305431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EB5B3-CA82-D5D5-C4AC-7B06D2CD654A}"/>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F6C29DE-B970-9D44-806A-4A5BF1F51A68}"/>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16</a:t>
            </a:fld>
            <a:endParaRPr lang="en-US"/>
          </a:p>
        </p:txBody>
      </p:sp>
      <p:sp>
        <p:nvSpPr>
          <p:cNvPr id="2" name="Slide Image Placeholder 1">
            <a:extLst>
              <a:ext uri="{FF2B5EF4-FFF2-40B4-BE49-F238E27FC236}">
                <a16:creationId xmlns:a16="http://schemas.microsoft.com/office/drawing/2014/main" id="{FD45E0CC-14F4-BC8A-03EE-A355287EE831}"/>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1C6CD53-BA91-0A7B-35C0-281E7E11D581}"/>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092800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B7AF9-C6BD-DFC6-C476-CFB5016FD8DC}"/>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1F9DCDD-049C-AC8E-A4E4-56222F580712}"/>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17</a:t>
            </a:fld>
            <a:endParaRPr lang="en-US"/>
          </a:p>
        </p:txBody>
      </p:sp>
      <p:sp>
        <p:nvSpPr>
          <p:cNvPr id="2" name="Slide Image Placeholder 1">
            <a:extLst>
              <a:ext uri="{FF2B5EF4-FFF2-40B4-BE49-F238E27FC236}">
                <a16:creationId xmlns:a16="http://schemas.microsoft.com/office/drawing/2014/main" id="{15D441F7-4738-044E-B23D-B038FA86286A}"/>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4B9FE985-C150-5162-AC9C-2CAB143BE45F}"/>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670797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CE966-46C2-F5A7-F7D4-1FB98C28D049}"/>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3954EA7-B063-1CF3-D65B-933CEA9D5ECE}"/>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18</a:t>
            </a:fld>
            <a:endParaRPr lang="en-US"/>
          </a:p>
        </p:txBody>
      </p:sp>
      <p:sp>
        <p:nvSpPr>
          <p:cNvPr id="2" name="Slide Image Placeholder 1">
            <a:extLst>
              <a:ext uri="{FF2B5EF4-FFF2-40B4-BE49-F238E27FC236}">
                <a16:creationId xmlns:a16="http://schemas.microsoft.com/office/drawing/2014/main" id="{9E670002-DAF1-8537-AE8E-73241F7424D1}"/>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468D6CEA-67EA-9119-CBAB-0062ACC38109}"/>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263462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F3067-2DCC-8951-2067-6556F5C7BF85}"/>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3F44D9-0814-6B7A-8D3C-F41B2B9D481F}"/>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19</a:t>
            </a:fld>
            <a:endParaRPr lang="en-US"/>
          </a:p>
        </p:txBody>
      </p:sp>
      <p:sp>
        <p:nvSpPr>
          <p:cNvPr id="2" name="Slide Image Placeholder 1">
            <a:extLst>
              <a:ext uri="{FF2B5EF4-FFF2-40B4-BE49-F238E27FC236}">
                <a16:creationId xmlns:a16="http://schemas.microsoft.com/office/drawing/2014/main" id="{605A7F7C-3B29-949C-3866-E653120C9DA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9D90E7B-280E-6F07-5D9B-C6BA8713EAF1}"/>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221016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F8D25-EED1-7034-E9D5-4AC56B00D1C8}"/>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287652F-FCD5-6070-F7C3-7D84D4C9B1B4}"/>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20</a:t>
            </a:fld>
            <a:endParaRPr lang="en-US"/>
          </a:p>
        </p:txBody>
      </p:sp>
      <p:sp>
        <p:nvSpPr>
          <p:cNvPr id="2" name="Slide Image Placeholder 1">
            <a:extLst>
              <a:ext uri="{FF2B5EF4-FFF2-40B4-BE49-F238E27FC236}">
                <a16:creationId xmlns:a16="http://schemas.microsoft.com/office/drawing/2014/main" id="{DECA68B8-29A8-87BC-199A-D93C5D7B50A8}"/>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1110629-50CF-FA32-C217-34FDAC401FCB}"/>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367317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21</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22</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23</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6</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875754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84923-D2B7-7ACD-4175-E6E4699502F4}"/>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BAECC0D-4CCB-06E7-5223-DE3C70346955}"/>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8</a:t>
            </a:fld>
            <a:endParaRPr lang="en-US"/>
          </a:p>
        </p:txBody>
      </p:sp>
      <p:sp>
        <p:nvSpPr>
          <p:cNvPr id="2" name="Slide Image Placeholder 1">
            <a:extLst>
              <a:ext uri="{FF2B5EF4-FFF2-40B4-BE49-F238E27FC236}">
                <a16:creationId xmlns:a16="http://schemas.microsoft.com/office/drawing/2014/main" id="{77B0D7F3-6555-5A41-BC0E-C5D8DC8DF22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EFBEC87B-2B89-951F-E34F-CB609F620114}"/>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755380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10</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E36B9-25C0-4B86-F80D-EC789ACD632C}"/>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8DF79B0-A2F5-1CF6-F0BA-A1307F740C02}"/>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11</a:t>
            </a:fld>
            <a:endParaRPr lang="en-US"/>
          </a:p>
        </p:txBody>
      </p:sp>
      <p:sp>
        <p:nvSpPr>
          <p:cNvPr id="2" name="Slide Image Placeholder 1">
            <a:extLst>
              <a:ext uri="{FF2B5EF4-FFF2-40B4-BE49-F238E27FC236}">
                <a16:creationId xmlns:a16="http://schemas.microsoft.com/office/drawing/2014/main" id="{3291725C-C799-6204-767C-89DF2E42A94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1F3A80-5E92-AF93-F5A1-68F2D8FC7A48}"/>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612373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endParaRPr lang="en-US" dirty="0"/>
          </a:p>
        </p:txBody>
      </p:sp>
      <p:sp>
        <p:nvSpPr>
          <p:cNvPr id="3" name="Subtitle 2"/>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3297182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184157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7" y="301904"/>
            <a:ext cx="2173635" cy="48055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4101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696882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793" y="1413700"/>
            <a:ext cx="8694539" cy="2358791"/>
          </a:xfrm>
        </p:spPr>
        <p:txBody>
          <a:bodyPr anchor="b"/>
          <a:lstStyle>
            <a:lvl1pPr>
              <a:defRPr sz="4961"/>
            </a:lvl1pPr>
          </a:lstStyle>
          <a:p>
            <a:r>
              <a:rPr lang="en-US"/>
              <a:t>Click to edit Master title style</a:t>
            </a:r>
            <a:endParaRPr lang="en-US" dirty="0"/>
          </a:p>
        </p:txBody>
      </p:sp>
      <p:sp>
        <p:nvSpPr>
          <p:cNvPr id="3" name="Text Placeholder 2"/>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590298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233797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356" y="301905"/>
            <a:ext cx="8694539" cy="109604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93501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301894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16598877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US" dirty="0"/>
          </a:p>
        </p:txBody>
      </p:sp>
      <p:sp>
        <p:nvSpPr>
          <p:cNvPr id="3" name="Content Placeholder 2"/>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1192958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US" dirty="0"/>
          </a:p>
        </p:txBody>
      </p:sp>
      <p:sp>
        <p:nvSpPr>
          <p:cNvPr id="3" name="Picture Placeholder 2"/>
          <p:cNvSpPr>
            <a:spLocks noGrp="1" noChangeAspect="1"/>
          </p:cNvSpPr>
          <p:nvPr>
            <p:ph type="pic" idx="1"/>
          </p:nvPr>
        </p:nvSpPr>
        <p:spPr>
          <a:xfrm>
            <a:off x="4285579" y="816455"/>
            <a:ext cx="5103316" cy="4029766"/>
          </a:xfrm>
        </p:spPr>
        <p:txBody>
          <a:bodyPr anchor="t"/>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r>
              <a:rPr lang="en-US"/>
              <a:t>Click icon to add picture</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1583893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9637814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67D60EAB-C799-6081-38F8-685D468A4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2"/>
          <a:stretch>
            <a:fillRect/>
          </a:stretch>
        </p:blipFill>
        <p:spPr bwMode="auto">
          <a:xfrm>
            <a:off x="0" y="-1"/>
            <a:ext cx="10080625" cy="56705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803571"/>
            <a:ext cx="6011863" cy="3083921"/>
          </a:xfrm>
        </p:spPr>
        <p:txBody>
          <a:bodyPr vert="horz" wrap="square">
            <a:spAutoFit/>
          </a:bodyPr>
          <a:lstStyle/>
          <a:p>
            <a:pPr algn="ctr"/>
            <a:r>
              <a:rPr lang="en-US"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Portland </a:t>
            </a:r>
            <a:br>
              <a:rPr lang="en-US"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(Weymouth), England</a:t>
            </a:r>
            <a:r>
              <a:rPr lang="en-US" sz="4400" b="1" kern="100" dirty="0">
                <a:solidFill>
                  <a:schemeClr val="bg1"/>
                </a:solidFill>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t> </a:t>
            </a:r>
            <a:br>
              <a:rPr lang="en-US" sz="4400" b="1" kern="100" dirty="0">
                <a:solidFill>
                  <a:schemeClr val="bg1"/>
                </a:solidFill>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br>
            <a:r>
              <a:rPr lang="en-US" sz="4400" b="1" kern="100" dirty="0">
                <a:solidFill>
                  <a:schemeClr val="bg1"/>
                </a:solidFill>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t>Port Guide</a:t>
            </a:r>
            <a:br>
              <a:rPr lang="en-US" sz="4400" b="1" kern="100">
                <a:solidFill>
                  <a:schemeClr val="bg1"/>
                </a:solidFill>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br>
            <a:r>
              <a:rPr lang="en-US" sz="4400" b="1" kern="100">
                <a:solidFill>
                  <a:schemeClr val="bg1"/>
                </a:solidFill>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Presented by</a:t>
            </a:r>
            <a:b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0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Marc </a:t>
            </a:r>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Silver</a:t>
            </a:r>
            <a:endParaRPr lang="en-US"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6">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rPr/>
              <a:t>10</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0"/>
            <a:ext cx="10080625" cy="977625"/>
          </a:xfrm>
        </p:spPr>
        <p:txBody>
          <a:bodyPr vert="horz"/>
          <a:lstStyle/>
          <a:p>
            <a:pPr algn="ctr"/>
            <a:r>
              <a:rPr lang="en-US" sz="4800" b="1" dirty="0">
                <a:solidFill>
                  <a:schemeClr val="tx1"/>
                </a:solidFill>
                <a:latin typeface="Times New Roman" panose="02020603050405020304" pitchFamily="18" charset="0"/>
                <a:cs typeface="Times New Roman" panose="02020603050405020304" pitchFamily="18" charset="0"/>
              </a:rPr>
              <a:t>Transportation </a:t>
            </a:r>
          </a:p>
        </p:txBody>
      </p:sp>
      <p:sp>
        <p:nvSpPr>
          <p:cNvPr id="5" name="TextBox 4">
            <a:extLst>
              <a:ext uri="{FF2B5EF4-FFF2-40B4-BE49-F238E27FC236}">
                <a16:creationId xmlns:a16="http://schemas.microsoft.com/office/drawing/2014/main" id="{F7644777-8057-551F-339B-850EE64A0416}"/>
              </a:ext>
            </a:extLst>
          </p:cNvPr>
          <p:cNvSpPr txBox="1"/>
          <p:nvPr/>
        </p:nvSpPr>
        <p:spPr>
          <a:xfrm>
            <a:off x="442127" y="1024932"/>
            <a:ext cx="9284677" cy="4708981"/>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Here's what you need to know about transportation around Portland and the surrounding area:</a:t>
            </a:r>
          </a:p>
          <a:p>
            <a:r>
              <a:rPr lang="en-US" sz="2000" b="1" dirty="0">
                <a:latin typeface="Times New Roman" panose="02020603050405020304" pitchFamily="18" charset="0"/>
                <a:cs typeface="Times New Roman" panose="02020603050405020304" pitchFamily="18" charset="0"/>
              </a:rPr>
              <a:t>From the Cruise Port</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Portland Port is relatively isolated, so you'll need transport to reach most attractions. Taxis are usually available at the port, and some cruise lines offer shuttle buses to Weymouth town center (about 3 miles away).</a:t>
            </a:r>
          </a:p>
          <a:p>
            <a:r>
              <a:rPr lang="en-US" sz="2000" b="1" dirty="0">
                <a:latin typeface="Times New Roman" panose="02020603050405020304" pitchFamily="18" charset="0"/>
                <a:cs typeface="Times New Roman" panose="02020603050405020304" pitchFamily="18" charset="0"/>
              </a:rPr>
              <a:t>Local Buses</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First Bus operates regular services connecting Portland with Weymouth. The main routes are the 1 and 501, running frequently throughout the day. Buses connect Portland Bill, </a:t>
            </a:r>
            <a:r>
              <a:rPr lang="en-US" sz="2000" dirty="0" err="1">
                <a:latin typeface="Times New Roman" panose="02020603050405020304" pitchFamily="18" charset="0"/>
                <a:cs typeface="Times New Roman" panose="02020603050405020304" pitchFamily="18" charset="0"/>
              </a:rPr>
              <a:t>Fortuneswell</a:t>
            </a:r>
            <a:r>
              <a:rPr lang="en-US" sz="2000" dirty="0">
                <a:latin typeface="Times New Roman" panose="02020603050405020304" pitchFamily="18" charset="0"/>
                <a:cs typeface="Times New Roman" panose="02020603050405020304" pitchFamily="18" charset="0"/>
              </a:rPr>
              <a:t>, and other island locations with Weymouth's town center and train station. Fares are reasonable, and day passes offer good value for multiple journeys. </a:t>
            </a:r>
          </a:p>
          <a:p>
            <a:pPr lvl="0" defTabSz="914400" eaLnBrk="0" fontAlgn="base" hangingPunct="0">
              <a:spcBef>
                <a:spcPct val="0"/>
              </a:spcBef>
              <a:spcAft>
                <a:spcPct val="0"/>
              </a:spcAft>
            </a:pPr>
            <a:endParaRPr lang="en-US" altLang="en-US" sz="2000"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buFontTx/>
              <a:buChar char="•"/>
            </a:pPr>
            <a:r>
              <a:rPr lang="en-US" altLang="en-US" sz="2000" dirty="0">
                <a:latin typeface="Times New Roman" panose="02020603050405020304" pitchFamily="18" charset="0"/>
                <a:cs typeface="Times New Roman" panose="02020603050405020304" pitchFamily="18" charset="0"/>
              </a:rPr>
              <a:t>Short journeys (like Portland to Weymouth): approximately £2-£3 </a:t>
            </a:r>
          </a:p>
          <a:p>
            <a:pPr lvl="0" defTabSz="914400" eaLnBrk="0" fontAlgn="base" hangingPunct="0">
              <a:spcBef>
                <a:spcPct val="0"/>
              </a:spcBef>
              <a:spcAft>
                <a:spcPct val="0"/>
              </a:spcAft>
              <a:buFontTx/>
              <a:buChar char="•"/>
            </a:pPr>
            <a:r>
              <a:rPr lang="en-US" altLang="en-US" sz="2000" dirty="0">
                <a:latin typeface="Times New Roman" panose="02020603050405020304" pitchFamily="18" charset="0"/>
                <a:cs typeface="Times New Roman" panose="02020603050405020304" pitchFamily="18" charset="0"/>
              </a:rPr>
              <a:t>Longer journeys within the area: around £3-£4 </a:t>
            </a:r>
          </a:p>
          <a:p>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FEAB9948-7A14-13B8-41FB-AFC2B0115223}"/>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DB12FBF7-34A3-E91F-FB2F-0ABF2003A1F2}"/>
              </a:ext>
            </a:extLst>
          </p:cNvPr>
          <p:cNvSpPr>
            <a:spLocks noGrp="1"/>
          </p:cNvSpPr>
          <p:nvPr>
            <p:ph type="sldNum" sz="quarter" idx="12"/>
          </p:nvPr>
        </p:nvSpPr>
        <p:spPr/>
        <p:txBody>
          <a:bodyPr/>
          <a:lstStyle/>
          <a:p>
            <a:pPr lvl="0"/>
            <a:fld id="{66E7A9FB-6E43-417A-BC0C-ECC01730E3CF}" type="slidenum">
              <a:rPr/>
              <a:t>11</a:t>
            </a:fld>
            <a:endParaRPr lang="en-US"/>
          </a:p>
        </p:txBody>
      </p:sp>
      <p:sp>
        <p:nvSpPr>
          <p:cNvPr id="2" name="Title 1">
            <a:extLst>
              <a:ext uri="{FF2B5EF4-FFF2-40B4-BE49-F238E27FC236}">
                <a16:creationId xmlns:a16="http://schemas.microsoft.com/office/drawing/2014/main" id="{DA90276D-F548-0EC9-0EB3-DC1182530497}"/>
              </a:ext>
            </a:extLst>
          </p:cNvPr>
          <p:cNvSpPr txBox="1">
            <a:spLocks noGrp="1"/>
          </p:cNvSpPr>
          <p:nvPr>
            <p:ph type="title" idx="4294967295"/>
          </p:nvPr>
        </p:nvSpPr>
        <p:spPr>
          <a:xfrm>
            <a:off x="-1" y="0"/>
            <a:ext cx="10080625" cy="977625"/>
          </a:xfrm>
        </p:spPr>
        <p:txBody>
          <a:bodyPr vert="horz"/>
          <a:lstStyle/>
          <a:p>
            <a:pPr algn="ctr"/>
            <a:r>
              <a:rPr lang="en-US" sz="4800" b="1" dirty="0">
                <a:solidFill>
                  <a:schemeClr val="tx1"/>
                </a:solidFill>
                <a:latin typeface="Times New Roman" panose="02020603050405020304" pitchFamily="18" charset="0"/>
                <a:cs typeface="Times New Roman" panose="02020603050405020304" pitchFamily="18" charset="0"/>
              </a:rPr>
              <a:t>Transportation </a:t>
            </a:r>
          </a:p>
        </p:txBody>
      </p:sp>
      <p:sp>
        <p:nvSpPr>
          <p:cNvPr id="5" name="TextBox 4">
            <a:extLst>
              <a:ext uri="{FF2B5EF4-FFF2-40B4-BE49-F238E27FC236}">
                <a16:creationId xmlns:a16="http://schemas.microsoft.com/office/drawing/2014/main" id="{53985285-D100-D93E-3663-996FC84865FB}"/>
              </a:ext>
            </a:extLst>
          </p:cNvPr>
          <p:cNvSpPr txBox="1"/>
          <p:nvPr/>
        </p:nvSpPr>
        <p:spPr>
          <a:xfrm>
            <a:off x="442127" y="1024932"/>
            <a:ext cx="9284677" cy="3416320"/>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Taxis</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Several local taxi companies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serve the area.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It's worth booking in advance,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especially on cruise ship days. 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axis can take you anywhere on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island or to nearby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attractions like Durdle Door.</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 recommend asking for rates before getting into the cab.</a:t>
            </a:r>
          </a:p>
        </p:txBody>
      </p:sp>
      <p:pic>
        <p:nvPicPr>
          <p:cNvPr id="11266" name="Picture 2">
            <a:extLst>
              <a:ext uri="{FF2B5EF4-FFF2-40B4-BE49-F238E27FC236}">
                <a16:creationId xmlns:a16="http://schemas.microsoft.com/office/drawing/2014/main" id="{C126C378-FE25-418A-E201-C5B1BF70BB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569" y="1237756"/>
            <a:ext cx="5356056" cy="2678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420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rPr/>
              <a:t>12</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0"/>
            <a:ext cx="10080625" cy="977625"/>
          </a:xfrm>
        </p:spPr>
        <p:txBody>
          <a:bodyPr vert="horz"/>
          <a:lstStyle/>
          <a:p>
            <a:pPr algn="ctr"/>
            <a:r>
              <a:rPr lang="en-US" sz="4800" b="1" dirty="0">
                <a:solidFill>
                  <a:schemeClr val="tx1"/>
                </a:solidFill>
                <a:latin typeface="Times New Roman" panose="02020603050405020304" pitchFamily="18" charset="0"/>
                <a:cs typeface="Times New Roman" panose="02020603050405020304" pitchFamily="18" charset="0"/>
              </a:rPr>
              <a:t>Transportation </a:t>
            </a:r>
          </a:p>
        </p:txBody>
      </p:sp>
      <p:sp>
        <p:nvSpPr>
          <p:cNvPr id="5" name="TextBox 4">
            <a:extLst>
              <a:ext uri="{FF2B5EF4-FFF2-40B4-BE49-F238E27FC236}">
                <a16:creationId xmlns:a16="http://schemas.microsoft.com/office/drawing/2014/main" id="{F7644777-8057-551F-339B-850EE64A0416}"/>
              </a:ext>
            </a:extLst>
          </p:cNvPr>
          <p:cNvSpPr txBox="1"/>
          <p:nvPr/>
        </p:nvSpPr>
        <p:spPr>
          <a:xfrm>
            <a:off x="442127" y="1024932"/>
            <a:ext cx="9435403" cy="1569660"/>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Car Rental</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Rental cars are available in Weymouth if you want flexibility to explore the Dorset coast. The roads on Portland are narrow and winding, but manageable. </a:t>
            </a:r>
          </a:p>
        </p:txBody>
      </p:sp>
      <p:pic>
        <p:nvPicPr>
          <p:cNvPr id="10242" name="Picture 2">
            <a:extLst>
              <a:ext uri="{FF2B5EF4-FFF2-40B4-BE49-F238E27FC236}">
                <a16:creationId xmlns:a16="http://schemas.microsoft.com/office/drawing/2014/main" id="{A30DCD05-616F-906D-41D5-CED497F1F6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593863"/>
            <a:ext cx="3076687" cy="30766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FA06930-9AC0-2AD0-38D6-66671B1CD205}"/>
              </a:ext>
            </a:extLst>
          </p:cNvPr>
          <p:cNvSpPr txBox="1"/>
          <p:nvPr/>
        </p:nvSpPr>
        <p:spPr>
          <a:xfrm>
            <a:off x="3213554" y="2475794"/>
            <a:ext cx="6663975" cy="1569660"/>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Parking can be limited at popular spots like Portland Bill.</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Remember if you are from the States, they drive on the other side of the street in the UK.</a:t>
            </a:r>
          </a:p>
        </p:txBody>
      </p:sp>
    </p:spTree>
    <p:extLst>
      <p:ext uri="{BB962C8B-B14F-4D97-AF65-F5344CB8AC3E}">
        <p14:creationId xmlns:p14="http://schemas.microsoft.com/office/powerpoint/2010/main" val="1537941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4789658F-AD9E-A5D2-D31D-CDCD7CA8B3AB}"/>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D8BDBA35-F158-93E6-A773-75D8990115D1}"/>
              </a:ext>
            </a:extLst>
          </p:cNvPr>
          <p:cNvSpPr>
            <a:spLocks noGrp="1"/>
          </p:cNvSpPr>
          <p:nvPr>
            <p:ph type="sldNum" sz="quarter" idx="12"/>
          </p:nvPr>
        </p:nvSpPr>
        <p:spPr/>
        <p:txBody>
          <a:bodyPr/>
          <a:lstStyle/>
          <a:p>
            <a:pPr lvl="0"/>
            <a:fld id="{66E7A9FB-6E43-417A-BC0C-ECC01730E3CF}" type="slidenum">
              <a:rPr/>
              <a:t>13</a:t>
            </a:fld>
            <a:endParaRPr lang="en-US"/>
          </a:p>
        </p:txBody>
      </p:sp>
      <p:sp>
        <p:nvSpPr>
          <p:cNvPr id="2" name="Title 1">
            <a:extLst>
              <a:ext uri="{FF2B5EF4-FFF2-40B4-BE49-F238E27FC236}">
                <a16:creationId xmlns:a16="http://schemas.microsoft.com/office/drawing/2014/main" id="{7916F41E-5F3A-505E-719D-49D2676778CB}"/>
              </a:ext>
            </a:extLst>
          </p:cNvPr>
          <p:cNvSpPr txBox="1">
            <a:spLocks noGrp="1"/>
          </p:cNvSpPr>
          <p:nvPr>
            <p:ph type="title" idx="4294967295"/>
          </p:nvPr>
        </p:nvSpPr>
        <p:spPr>
          <a:xfrm>
            <a:off x="-1" y="0"/>
            <a:ext cx="10080625" cy="977625"/>
          </a:xfrm>
        </p:spPr>
        <p:txBody>
          <a:bodyPr vert="horz"/>
          <a:lstStyle/>
          <a:p>
            <a:pPr algn="ctr"/>
            <a:r>
              <a:rPr lang="en-US" sz="4800" b="1" dirty="0">
                <a:solidFill>
                  <a:schemeClr val="tx1"/>
                </a:solidFill>
                <a:latin typeface="Times New Roman" panose="02020603050405020304" pitchFamily="18" charset="0"/>
                <a:cs typeface="Times New Roman" panose="02020603050405020304" pitchFamily="18" charset="0"/>
              </a:rPr>
              <a:t>Transportation </a:t>
            </a:r>
          </a:p>
        </p:txBody>
      </p:sp>
      <p:sp>
        <p:nvSpPr>
          <p:cNvPr id="5" name="TextBox 4">
            <a:extLst>
              <a:ext uri="{FF2B5EF4-FFF2-40B4-BE49-F238E27FC236}">
                <a16:creationId xmlns:a16="http://schemas.microsoft.com/office/drawing/2014/main" id="{CFDC14F9-5548-5B2C-69A3-FAEDAE264385}"/>
              </a:ext>
            </a:extLst>
          </p:cNvPr>
          <p:cNvSpPr txBox="1"/>
          <p:nvPr/>
        </p:nvSpPr>
        <p:spPr>
          <a:xfrm>
            <a:off x="442128" y="1024932"/>
            <a:ext cx="4882672" cy="3416320"/>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Walking &amp; Cycling</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Portland is compact and walkable if you're reasonably fit, though hilly in places.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South West Coast Path offers spectacular walking routes.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Bike rentals are available in Weymouth for exploring the flatter coastal paths.</a:t>
            </a:r>
          </a:p>
        </p:txBody>
      </p:sp>
      <p:pic>
        <p:nvPicPr>
          <p:cNvPr id="9218" name="Picture 2">
            <a:extLst>
              <a:ext uri="{FF2B5EF4-FFF2-40B4-BE49-F238E27FC236}">
                <a16:creationId xmlns:a16="http://schemas.microsoft.com/office/drawing/2014/main" id="{D1953153-32A2-B0BA-BAEA-9F808F0409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4799" y="1024932"/>
            <a:ext cx="4755825" cy="317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299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0">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C52EECA-73CC-7765-CF3E-0789A96E1804}"/>
              </a:ext>
            </a:extLst>
          </p:cNvPr>
          <p:cNvSpPr>
            <a:spLocks noGrp="1"/>
          </p:cNvSpPr>
          <p:nvPr>
            <p:ph type="sldNum" sz="quarter" idx="12"/>
          </p:nvPr>
        </p:nvSpPr>
        <p:spPr/>
        <p:txBody>
          <a:bodyPr/>
          <a:lstStyle/>
          <a:p>
            <a:pPr lvl="0"/>
            <a:fld id="{06F87E9A-0C7A-408B-83BF-C200F674FBCC}" type="slidenum">
              <a:rPr/>
              <a:t>14</a:t>
            </a:fld>
            <a:endParaRPr lang="en-US"/>
          </a:p>
        </p:txBody>
      </p:sp>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EEB130B1-052C-D4DB-43B1-B60EB5CB8D3C}"/>
              </a:ext>
            </a:extLst>
          </p:cNvPr>
          <p:cNvSpPr txBox="1"/>
          <p:nvPr/>
        </p:nvSpPr>
        <p:spPr>
          <a:xfrm>
            <a:off x="331595" y="1102525"/>
            <a:ext cx="3574141" cy="3416320"/>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Portland Castle</a:t>
            </a:r>
            <a:r>
              <a:rPr lang="en-US" sz="24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is a well-preserved Tudor fortress built by Henry VIII in the 1540s, offering harbor views and historical exhibits.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It's just minutes from the port.</a:t>
            </a:r>
          </a:p>
          <a:p>
            <a:endParaRPr lang="en-US" sz="2400" dirty="0">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id="{A1D41F41-1AD2-432A-0CFE-44555EA45A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736" y="1102525"/>
            <a:ext cx="6174889" cy="3465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D971C8C8-5125-31F1-124F-455A33CB55A6}"/>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B1AB8800-085F-2E89-F77E-1FE612D56D0F}"/>
              </a:ext>
            </a:extLst>
          </p:cNvPr>
          <p:cNvSpPr>
            <a:spLocks noGrp="1"/>
          </p:cNvSpPr>
          <p:nvPr>
            <p:ph type="sldNum" sz="quarter" idx="12"/>
          </p:nvPr>
        </p:nvSpPr>
        <p:spPr/>
        <p:txBody>
          <a:bodyPr/>
          <a:lstStyle/>
          <a:p>
            <a:pPr lvl="0"/>
            <a:fld id="{06F87E9A-0C7A-408B-83BF-C200F674FBCC}" type="slidenum">
              <a:rPr/>
              <a:t>15</a:t>
            </a:fld>
            <a:endParaRPr lang="en-US"/>
          </a:p>
        </p:txBody>
      </p:sp>
      <p:sp>
        <p:nvSpPr>
          <p:cNvPr id="2" name="Title 1">
            <a:extLst>
              <a:ext uri="{FF2B5EF4-FFF2-40B4-BE49-F238E27FC236}">
                <a16:creationId xmlns:a16="http://schemas.microsoft.com/office/drawing/2014/main" id="{94E6A07D-6150-F59D-3B55-3160BADED1B8}"/>
              </a:ext>
            </a:extLst>
          </p:cNvPr>
          <p:cNvSpPr txBox="1">
            <a:spLocks noGrp="1"/>
          </p:cNvSpPr>
          <p:nvPr>
            <p:ph type="title" idx="4294967295"/>
          </p:nvPr>
        </p:nvSpPr>
        <p:spPr>
          <a:xfrm>
            <a:off x="0" y="112886"/>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2AEF32F0-7D16-26B0-633C-E208631CAFCD}"/>
              </a:ext>
            </a:extLst>
          </p:cNvPr>
          <p:cNvSpPr txBox="1"/>
          <p:nvPr/>
        </p:nvSpPr>
        <p:spPr>
          <a:xfrm>
            <a:off x="5260490" y="1106024"/>
            <a:ext cx="4446218" cy="3046988"/>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Portland Bill Lighthouse</a:t>
            </a:r>
            <a:r>
              <a:rPr lang="en-US" sz="24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iconic lighthouse at the island's southern tip features a visitor center and stunning coastal views.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You can climb to the top for panoramic vistas of the English Channel.</a:t>
            </a:r>
          </a:p>
        </p:txBody>
      </p:sp>
      <p:pic>
        <p:nvPicPr>
          <p:cNvPr id="3074" name="Picture 2">
            <a:extLst>
              <a:ext uri="{FF2B5EF4-FFF2-40B4-BE49-F238E27FC236}">
                <a16:creationId xmlns:a16="http://schemas.microsoft.com/office/drawing/2014/main" id="{30114965-AEA6-694E-D09C-EB91051AD4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455" r="8714"/>
          <a:stretch>
            <a:fillRect/>
          </a:stretch>
        </p:blipFill>
        <p:spPr bwMode="auto">
          <a:xfrm>
            <a:off x="0" y="1106024"/>
            <a:ext cx="5260490" cy="4564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64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7669939A-7959-05A8-0768-01F6669C7247}"/>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BE3FD5F-8EEB-5DBC-FB0A-43D42DDF581B}"/>
              </a:ext>
            </a:extLst>
          </p:cNvPr>
          <p:cNvSpPr>
            <a:spLocks noGrp="1"/>
          </p:cNvSpPr>
          <p:nvPr>
            <p:ph type="sldNum" sz="quarter" idx="12"/>
          </p:nvPr>
        </p:nvSpPr>
        <p:spPr/>
        <p:txBody>
          <a:bodyPr/>
          <a:lstStyle/>
          <a:p>
            <a:pPr lvl="0"/>
            <a:fld id="{06F87E9A-0C7A-408B-83BF-C200F674FBCC}" type="slidenum">
              <a:rPr/>
              <a:t>16</a:t>
            </a:fld>
            <a:endParaRPr lang="en-US"/>
          </a:p>
        </p:txBody>
      </p:sp>
      <p:sp>
        <p:nvSpPr>
          <p:cNvPr id="2" name="Title 1">
            <a:extLst>
              <a:ext uri="{FF2B5EF4-FFF2-40B4-BE49-F238E27FC236}">
                <a16:creationId xmlns:a16="http://schemas.microsoft.com/office/drawing/2014/main" id="{7D90775A-85C2-86E6-302E-9D3CBA9AF467}"/>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5A29B5E8-DA9E-F1B2-2F2C-068E2CF9A3C4}"/>
              </a:ext>
            </a:extLst>
          </p:cNvPr>
          <p:cNvSpPr txBox="1"/>
          <p:nvPr/>
        </p:nvSpPr>
        <p:spPr>
          <a:xfrm>
            <a:off x="331595" y="1034979"/>
            <a:ext cx="2795671" cy="4154984"/>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Chesil Beach</a:t>
            </a:r>
            <a:r>
              <a:rPr lang="en-US" sz="24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remarkable 18-mile pebble beach connects Portland to the mainland.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It's a natural wonder and part of the Jurassic Coast World Heritage Site.</a:t>
            </a:r>
          </a:p>
        </p:txBody>
      </p:sp>
      <p:pic>
        <p:nvPicPr>
          <p:cNvPr id="4098" name="Picture 2">
            <a:extLst>
              <a:ext uri="{FF2B5EF4-FFF2-40B4-BE49-F238E27FC236}">
                <a16:creationId xmlns:a16="http://schemas.microsoft.com/office/drawing/2014/main" id="{161BE412-5C27-797E-9895-3DBFFD6F1B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266" y="1034978"/>
            <a:ext cx="6953358" cy="4635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467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E81C57D7-9C90-899B-6076-FAD8B1B38BC8}"/>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B0203DA8-3B18-4CD6-2677-C39A27D76022}"/>
              </a:ext>
            </a:extLst>
          </p:cNvPr>
          <p:cNvSpPr>
            <a:spLocks noGrp="1"/>
          </p:cNvSpPr>
          <p:nvPr>
            <p:ph type="sldNum" sz="quarter" idx="12"/>
          </p:nvPr>
        </p:nvSpPr>
        <p:spPr/>
        <p:txBody>
          <a:bodyPr/>
          <a:lstStyle/>
          <a:p>
            <a:pPr lvl="0"/>
            <a:fld id="{06F87E9A-0C7A-408B-83BF-C200F674FBCC}" type="slidenum">
              <a:rPr/>
              <a:t>17</a:t>
            </a:fld>
            <a:endParaRPr lang="en-US"/>
          </a:p>
        </p:txBody>
      </p:sp>
      <p:sp>
        <p:nvSpPr>
          <p:cNvPr id="2" name="Title 1">
            <a:extLst>
              <a:ext uri="{FF2B5EF4-FFF2-40B4-BE49-F238E27FC236}">
                <a16:creationId xmlns:a16="http://schemas.microsoft.com/office/drawing/2014/main" id="{C732A242-108B-C8BF-AAF8-FBB578CB38EE}"/>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A282BF14-1088-B711-154F-F8F4AA822FA2}"/>
              </a:ext>
            </a:extLst>
          </p:cNvPr>
          <p:cNvSpPr txBox="1"/>
          <p:nvPr/>
        </p:nvSpPr>
        <p:spPr>
          <a:xfrm>
            <a:off x="6031117" y="1142066"/>
            <a:ext cx="3675591" cy="2677656"/>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Portland Museum</a:t>
            </a:r>
            <a:r>
              <a:rPr lang="en-US" sz="24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Located in charming cottages, it showcases the island's maritime history, stone quarrying heritage, and local life.</a:t>
            </a:r>
          </a:p>
          <a:p>
            <a:endParaRPr lang="en-US" sz="2400" dirty="0">
              <a:latin typeface="Times New Roman" panose="02020603050405020304" pitchFamily="18" charset="0"/>
              <a:cs typeface="Times New Roman" panose="02020603050405020304" pitchFamily="18" charset="0"/>
            </a:endParaRPr>
          </a:p>
        </p:txBody>
      </p:sp>
      <p:pic>
        <p:nvPicPr>
          <p:cNvPr id="5122" name="Picture 2">
            <a:extLst>
              <a:ext uri="{FF2B5EF4-FFF2-40B4-BE49-F238E27FC236}">
                <a16:creationId xmlns:a16="http://schemas.microsoft.com/office/drawing/2014/main" id="{990A3ACF-8FCA-6D91-DDDE-95B0E12693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2066"/>
            <a:ext cx="6031117" cy="4528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429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B3A20D30-4BAE-484B-963E-644FD5A5FDF6}"/>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B27DBAA5-A9A3-F8D5-239A-EA411809651E}"/>
              </a:ext>
            </a:extLst>
          </p:cNvPr>
          <p:cNvSpPr>
            <a:spLocks noGrp="1"/>
          </p:cNvSpPr>
          <p:nvPr>
            <p:ph type="sldNum" sz="quarter" idx="12"/>
          </p:nvPr>
        </p:nvSpPr>
        <p:spPr/>
        <p:txBody>
          <a:bodyPr/>
          <a:lstStyle/>
          <a:p>
            <a:pPr lvl="0"/>
            <a:fld id="{06F87E9A-0C7A-408B-83BF-C200F674FBCC}" type="slidenum">
              <a:rPr/>
              <a:t>18</a:t>
            </a:fld>
            <a:endParaRPr lang="en-US"/>
          </a:p>
        </p:txBody>
      </p:sp>
      <p:sp>
        <p:nvSpPr>
          <p:cNvPr id="2" name="Title 1">
            <a:extLst>
              <a:ext uri="{FF2B5EF4-FFF2-40B4-BE49-F238E27FC236}">
                <a16:creationId xmlns:a16="http://schemas.microsoft.com/office/drawing/2014/main" id="{972F8064-D3A7-0D1A-EBBE-26F7362E3CE9}"/>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EE21154D-CC57-7327-A0C4-BAB77B812F37}"/>
              </a:ext>
            </a:extLst>
          </p:cNvPr>
          <p:cNvSpPr txBox="1"/>
          <p:nvPr/>
        </p:nvSpPr>
        <p:spPr>
          <a:xfrm>
            <a:off x="331595" y="1126106"/>
            <a:ext cx="3776393" cy="3416320"/>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Tout Quarry Sculpture Park</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fascinating outdoor gallery where artists have carved sculptures directly into the abandoned quarry faces, blending art with industrial heritage.</a:t>
            </a:r>
          </a:p>
          <a:p>
            <a:endParaRPr lang="en-US" sz="2400" dirty="0">
              <a:latin typeface="Times New Roman" panose="02020603050405020304" pitchFamily="18" charset="0"/>
              <a:cs typeface="Times New Roman" panose="02020603050405020304" pitchFamily="18" charset="0"/>
            </a:endParaRPr>
          </a:p>
        </p:txBody>
      </p:sp>
      <p:pic>
        <p:nvPicPr>
          <p:cNvPr id="6146" name="Picture 2">
            <a:extLst>
              <a:ext uri="{FF2B5EF4-FFF2-40B4-BE49-F238E27FC236}">
                <a16:creationId xmlns:a16="http://schemas.microsoft.com/office/drawing/2014/main" id="{77310597-22CE-3E88-2AC9-0D30AB45C0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7988" y="1128124"/>
            <a:ext cx="5972637" cy="3981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863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408E24BE-FD38-4751-E678-90925E133DA8}"/>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3C188E7D-4B91-810A-2B3C-85C419F3FAE0}"/>
              </a:ext>
            </a:extLst>
          </p:cNvPr>
          <p:cNvSpPr>
            <a:spLocks noGrp="1"/>
          </p:cNvSpPr>
          <p:nvPr>
            <p:ph type="sldNum" sz="quarter" idx="12"/>
          </p:nvPr>
        </p:nvSpPr>
        <p:spPr/>
        <p:txBody>
          <a:bodyPr/>
          <a:lstStyle/>
          <a:p>
            <a:pPr lvl="0"/>
            <a:fld id="{06F87E9A-0C7A-408B-83BF-C200F674FBCC}" type="slidenum">
              <a:rPr/>
              <a:t>19</a:t>
            </a:fld>
            <a:endParaRPr lang="en-US"/>
          </a:p>
        </p:txBody>
      </p:sp>
      <p:sp>
        <p:nvSpPr>
          <p:cNvPr id="2" name="Title 1">
            <a:extLst>
              <a:ext uri="{FF2B5EF4-FFF2-40B4-BE49-F238E27FC236}">
                <a16:creationId xmlns:a16="http://schemas.microsoft.com/office/drawing/2014/main" id="{3F5BF414-7205-4622-4BCC-CF1C3E82DCB7}"/>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259A4410-2B2E-AAE5-8E9E-970CB467F0FE}"/>
              </a:ext>
            </a:extLst>
          </p:cNvPr>
          <p:cNvSpPr txBox="1"/>
          <p:nvPr/>
        </p:nvSpPr>
        <p:spPr>
          <a:xfrm>
            <a:off x="331595" y="1034979"/>
            <a:ext cx="9375113" cy="1200329"/>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Durdle Door &amp; </a:t>
            </a:r>
            <a:r>
              <a:rPr lang="en-US" sz="2400" b="1" dirty="0" err="1">
                <a:latin typeface="Times New Roman" panose="02020603050405020304" pitchFamily="18" charset="0"/>
                <a:cs typeface="Times New Roman" panose="02020603050405020304" pitchFamily="18" charset="0"/>
              </a:rPr>
              <a:t>Lulworth</a:t>
            </a:r>
            <a:r>
              <a:rPr lang="en-US" sz="2400" b="1" dirty="0">
                <a:latin typeface="Times New Roman" panose="02020603050405020304" pitchFamily="18" charset="0"/>
                <a:cs typeface="Times New Roman" panose="02020603050405020304" pitchFamily="18" charset="0"/>
              </a:rPr>
              <a:t> Cove</a:t>
            </a:r>
            <a:r>
              <a:rPr lang="en-US" sz="24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Located about 30 minutes East of Portland. </a:t>
            </a:r>
          </a:p>
          <a:p>
            <a:endParaRPr lang="en-US" sz="2400" dirty="0">
              <a:latin typeface="Times New Roman" panose="02020603050405020304" pitchFamily="18" charset="0"/>
              <a:cs typeface="Times New Roman" panose="02020603050405020304" pitchFamily="18" charset="0"/>
            </a:endParaRPr>
          </a:p>
        </p:txBody>
      </p:sp>
      <p:pic>
        <p:nvPicPr>
          <p:cNvPr id="7170" name="Picture 2">
            <a:extLst>
              <a:ext uri="{FF2B5EF4-FFF2-40B4-BE49-F238E27FC236}">
                <a16:creationId xmlns:a16="http://schemas.microsoft.com/office/drawing/2014/main" id="{E7EA7B0C-695D-D3B8-AFB1-48182A5C16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2437"/>
            <a:ext cx="5733826" cy="3788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A1D45CD-20F0-68E8-6A26-4704B08FFC11}"/>
              </a:ext>
            </a:extLst>
          </p:cNvPr>
          <p:cNvSpPr txBox="1"/>
          <p:nvPr/>
        </p:nvSpPr>
        <p:spPr>
          <a:xfrm>
            <a:off x="5733825" y="1829271"/>
            <a:ext cx="3905593" cy="1938992"/>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These are among England's most photographed natural landmarks - a limestone arch and a perfect circular bay on the Jurassic Coast.</a:t>
            </a:r>
          </a:p>
        </p:txBody>
      </p:sp>
    </p:spTree>
    <p:extLst>
      <p:ext uri="{BB962C8B-B14F-4D97-AF65-F5344CB8AC3E}">
        <p14:creationId xmlns:p14="http://schemas.microsoft.com/office/powerpoint/2010/main" val="2170167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 y="-1"/>
            <a:ext cx="10080624" cy="1276141"/>
          </a:xfrm>
        </p:spPr>
        <p:txBody>
          <a:bodyPr anchor="ct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507253" y="1276140"/>
            <a:ext cx="8368266" cy="4290647"/>
          </a:xfrm>
        </p:spPr>
        <p:txBody>
          <a:bodyPr/>
          <a:lstStyle/>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My Port Philosophy</a:t>
            </a:r>
            <a:endParaRPr lang="en-US" altLang="en-US" sz="2000"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Exchanging Money</a:t>
            </a: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A Brief History of Portland</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Maps</a:t>
            </a:r>
          </a:p>
          <a:p>
            <a:pPr algn="l">
              <a:buFont typeface="Wingdings" panose="05000000000000000000" pitchFamily="2" charset="2"/>
              <a:buChar char=""/>
            </a:pPr>
            <a:r>
              <a:rPr lang="en-US" sz="2000" b="1" dirty="0">
                <a:solidFill>
                  <a:schemeClr val="tx1"/>
                </a:solidFill>
                <a:latin typeface="Times New Roman" panose="02020603050405020304" pitchFamily="18" charset="0"/>
                <a:cs typeface="Times New Roman" panose="02020603050405020304" pitchFamily="18" charset="0"/>
              </a:rPr>
              <a:t>Transportation </a:t>
            </a: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endParaRPr lang="en-US" sz="2000" b="1" kern="100" dirty="0">
              <a:latin typeface="Times New Roman" panose="02020603050405020304" pitchFamily="18" charset="0"/>
              <a:ea typeface="Aptos" panose="020B0004020202020204" pitchFamily="34" charset="0"/>
              <a:cs typeface="Times New Roman" panose="02020603050405020304" pitchFamily="18" charset="0"/>
            </a:endParaRP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Local Cuisine &amp; Dining Options</a:t>
            </a: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Important Tips &amp; Practical Advice</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2041992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7C5C4CDE-2C22-27A7-4B3A-AA850602BA7F}"/>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26EDC00D-DE19-6F95-4B38-29832B55A6C5}"/>
              </a:ext>
            </a:extLst>
          </p:cNvPr>
          <p:cNvSpPr>
            <a:spLocks noGrp="1"/>
          </p:cNvSpPr>
          <p:nvPr>
            <p:ph type="sldNum" sz="quarter" idx="12"/>
          </p:nvPr>
        </p:nvSpPr>
        <p:spPr/>
        <p:txBody>
          <a:bodyPr/>
          <a:lstStyle/>
          <a:p>
            <a:pPr lvl="0"/>
            <a:fld id="{06F87E9A-0C7A-408B-83BF-C200F674FBCC}" type="slidenum">
              <a:rPr/>
              <a:t>20</a:t>
            </a:fld>
            <a:endParaRPr lang="en-US"/>
          </a:p>
        </p:txBody>
      </p:sp>
      <p:sp>
        <p:nvSpPr>
          <p:cNvPr id="2" name="Title 1">
            <a:extLst>
              <a:ext uri="{FF2B5EF4-FFF2-40B4-BE49-F238E27FC236}">
                <a16:creationId xmlns:a16="http://schemas.microsoft.com/office/drawing/2014/main" id="{00677DB8-9A28-BA55-A125-932514A7B59F}"/>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D28F6FE2-D9BE-2DAD-6662-194060EB4B3D}"/>
              </a:ext>
            </a:extLst>
          </p:cNvPr>
          <p:cNvSpPr txBox="1"/>
          <p:nvPr/>
        </p:nvSpPr>
        <p:spPr>
          <a:xfrm>
            <a:off x="331595" y="1034979"/>
            <a:ext cx="4315407" cy="3785652"/>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Weymouth</a:t>
            </a:r>
            <a:r>
              <a:rPr lang="en-US" sz="24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neighboring seaside town offers a Georgian harbor, sandy beach, and charming old town, all within 15 minutes of the port.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island's compact size makes most attractions easily accessible during a cruise stop.</a:t>
            </a:r>
          </a:p>
          <a:p>
            <a:endParaRPr lang="en-US" sz="2400" dirty="0">
              <a:latin typeface="Times New Roman" panose="02020603050405020304" pitchFamily="18" charset="0"/>
              <a:cs typeface="Times New Roman" panose="02020603050405020304" pitchFamily="18" charset="0"/>
            </a:endParaRPr>
          </a:p>
        </p:txBody>
      </p:sp>
      <p:pic>
        <p:nvPicPr>
          <p:cNvPr id="8194" name="Picture 2">
            <a:extLst>
              <a:ext uri="{FF2B5EF4-FFF2-40B4-BE49-F238E27FC236}">
                <a16:creationId xmlns:a16="http://schemas.microsoft.com/office/drawing/2014/main" id="{CFA996E0-0486-B87F-49ED-1EEC557A60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7002" y="1034977"/>
            <a:ext cx="5433622" cy="360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84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136525"/>
            <a:ext cx="10080625" cy="808619"/>
          </a:xfrm>
          <a:prstGeom prst="rect">
            <a:avLst/>
          </a:prstGeom>
          <a:noFill/>
        </p:spPr>
        <p:txBody>
          <a:bodyPr wrap="square">
            <a:spAutoFit/>
          </a:bodyPr>
          <a:lstStyle/>
          <a:p>
            <a:pPr marL="0" marR="0" algn="ctr">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Local Cuisine &amp; Dining Options</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783A8789-1D93-8D55-F10E-66BD6C5F5D9D}"/>
              </a:ext>
            </a:extLst>
          </p:cNvPr>
          <p:cNvSpPr txBox="1"/>
          <p:nvPr/>
        </p:nvSpPr>
        <p:spPr>
          <a:xfrm>
            <a:off x="473336" y="1086522"/>
            <a:ext cx="9079455" cy="3621504"/>
          </a:xfrm>
          <a:prstGeom prst="rect">
            <a:avLst/>
          </a:prstGeom>
          <a:noFill/>
        </p:spPr>
        <p:txBody>
          <a:bodyPr wrap="square">
            <a:spAutoFit/>
          </a:bodyPr>
          <a:lstStyle/>
          <a:p>
            <a:pPr marL="342900" marR="0" lvl="0" indent="-342900">
              <a:spcBef>
                <a:spcPts val="0"/>
              </a:spcBef>
              <a:spcAft>
                <a:spcPts val="800"/>
              </a:spcAft>
              <a:buSzPct val="100000"/>
              <a:buFont typeface="Arial" panose="020B0604020202020204" pitchFamily="34" charset="0"/>
              <a:buChar char="•"/>
              <a:tabLst>
                <a:tab pos="457200" algn="l"/>
              </a:tabLst>
            </a:pPr>
            <a:r>
              <a:rPr lang="en-US" sz="2400" dirty="0">
                <a:latin typeface="Times New Roman" panose="02020603050405020304" pitchFamily="18" charset="0"/>
                <a:cs typeface="Times New Roman" panose="02020603050405020304" pitchFamily="18" charset="0"/>
              </a:rPr>
              <a:t>Weymouth offers excellent fresh seafood, being a working fishing port. Try locally caught crab, lobster, and fish from harborside restaurants and traditional fish and chip shops along the esplanade. </a:t>
            </a:r>
          </a:p>
          <a:p>
            <a:pPr marL="342900" marR="0" lvl="0" indent="-342900">
              <a:spcBef>
                <a:spcPts val="0"/>
              </a:spcBef>
              <a:spcAft>
                <a:spcPts val="800"/>
              </a:spcAft>
              <a:buSzPct val="100000"/>
              <a:buFont typeface="Arial" panose="020B0604020202020204" pitchFamily="34" charset="0"/>
              <a:buChar char="•"/>
              <a:tabLst>
                <a:tab pos="457200" algn="l"/>
              </a:tabLst>
            </a:pPr>
            <a:r>
              <a:rPr lang="en-US" sz="2400" dirty="0">
                <a:latin typeface="Times New Roman" panose="02020603050405020304" pitchFamily="18" charset="0"/>
                <a:cs typeface="Times New Roman" panose="02020603050405020304" pitchFamily="18" charset="0"/>
              </a:rPr>
              <a:t>The Old Harbor area features cozy pubs serving Dorset ales and classic British fare like Dorset knob biscuits and Blue Vinny cheese. </a:t>
            </a:r>
          </a:p>
          <a:p>
            <a:pPr marL="342900" marR="0" lvl="0" indent="-342900">
              <a:spcBef>
                <a:spcPts val="0"/>
              </a:spcBef>
              <a:spcAft>
                <a:spcPts val="800"/>
              </a:spcAft>
              <a:buSzPct val="100000"/>
              <a:buFont typeface="Arial" panose="020B0604020202020204" pitchFamily="34" charset="0"/>
              <a:buChar char="•"/>
              <a:tabLst>
                <a:tab pos="457200" algn="l"/>
              </a:tabLst>
            </a:pPr>
            <a:r>
              <a:rPr lang="en-US" sz="2400" dirty="0">
                <a:latin typeface="Times New Roman" panose="02020603050405020304" pitchFamily="18" charset="0"/>
                <a:cs typeface="Times New Roman" panose="02020603050405020304" pitchFamily="18" charset="0"/>
              </a:rPr>
              <a:t>For casual dining, enjoy ice cream parlors and cafés along the beach. Weymouth's restaurants range from budget-friendly to upscale, with many emphasizing locally sourced Dorset produce and coastal specialties.</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783441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16">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1/19/2026</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22</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0"/>
            <a:ext cx="10080625" cy="1014884"/>
          </a:xfrm>
        </p:spPr>
        <p:txBody>
          <a:bodyPr vert="horz">
            <a:normAutofit/>
          </a:bodyPr>
          <a:lstStyle/>
          <a:p>
            <a:pPr marL="0" marR="0" algn="ctr">
              <a:lnSpc>
                <a:spcPct val="115000"/>
              </a:lnSpc>
              <a:spcBef>
                <a:spcPts val="0"/>
              </a:spcBef>
              <a:spcAft>
                <a:spcPts val="800"/>
              </a:spcAft>
            </a:pP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Important Tips &amp; Practical Advice</a:t>
            </a:r>
            <a:endParaRPr lang="en-US" sz="4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31B7142-8BEB-8C2F-DD26-4F1059456D47}"/>
              </a:ext>
            </a:extLst>
          </p:cNvPr>
          <p:cNvSpPr txBox="1"/>
          <p:nvPr/>
        </p:nvSpPr>
        <p:spPr>
          <a:xfrm>
            <a:off x="291401" y="1014884"/>
            <a:ext cx="9525839" cy="1962397"/>
          </a:xfrm>
          <a:prstGeom prst="rect">
            <a:avLst/>
          </a:prstGeom>
          <a:noFill/>
        </p:spPr>
        <p:txBody>
          <a:bodyPr wrap="square">
            <a:spAutoFit/>
          </a:bodyPr>
          <a:lstStyle/>
          <a:p>
            <a:pPr marL="342900" marR="0" lvl="0" indent="-342900">
              <a:lnSpc>
                <a:spcPct val="115000"/>
              </a:lnSpc>
              <a:spcBef>
                <a:spcPts val="0"/>
              </a:spcBef>
              <a:spcAft>
                <a:spcPts val="800"/>
              </a:spcAft>
              <a:buSzPct val="100000"/>
              <a:buFont typeface="Symbol" panose="05050102010706020507" pitchFamily="18" charset="2"/>
              <a:buChar char=""/>
              <a:tabLst>
                <a:tab pos="457200" algn="l"/>
              </a:tabLst>
            </a:pPr>
            <a:r>
              <a:rPr lang="en-US" sz="2400" dirty="0">
                <a:latin typeface="Times New Roman" panose="02020603050405020304" pitchFamily="18" charset="0"/>
                <a:cs typeface="Times New Roman" panose="02020603050405020304" pitchFamily="18" charset="0"/>
              </a:rPr>
              <a:t>Wear comfortable walking shoes for Portland's hilly terrain and coastal paths. Weather changes quickly, so bring layers and waterproofs. </a:t>
            </a:r>
          </a:p>
          <a:p>
            <a:pPr marL="342900" marR="0" lvl="0" indent="-342900">
              <a:lnSpc>
                <a:spcPct val="115000"/>
              </a:lnSpc>
              <a:spcBef>
                <a:spcPts val="0"/>
              </a:spcBef>
              <a:spcAft>
                <a:spcPts val="800"/>
              </a:spcAft>
              <a:buSzPct val="100000"/>
              <a:buFont typeface="Symbol" panose="05050102010706020507" pitchFamily="18" charset="2"/>
              <a:buChar char=""/>
              <a:tabLst>
                <a:tab pos="457200" algn="l"/>
              </a:tabLst>
            </a:pPr>
            <a:r>
              <a:rPr lang="en-US" sz="2400" dirty="0">
                <a:latin typeface="Times New Roman" panose="02020603050405020304" pitchFamily="18" charset="0"/>
                <a:cs typeface="Times New Roman" panose="02020603050405020304" pitchFamily="18" charset="0"/>
              </a:rPr>
              <a:t>Most attractions accept cards, but carry some cash for smaller vendors. </a:t>
            </a:r>
          </a:p>
          <a:p>
            <a:pPr marL="342900" marR="0" lvl="0" indent="-342900">
              <a:lnSpc>
                <a:spcPct val="115000"/>
              </a:lnSpc>
              <a:spcBef>
                <a:spcPts val="0"/>
              </a:spcBef>
              <a:spcAft>
                <a:spcPts val="800"/>
              </a:spcAft>
              <a:buSzPct val="100000"/>
              <a:buFont typeface="Symbol" panose="05050102010706020507" pitchFamily="18" charset="2"/>
              <a:buChar char=""/>
              <a:tabLst>
                <a:tab pos="457200" algn="l"/>
              </a:tabLst>
            </a:pPr>
            <a:r>
              <a:rPr lang="en-US" sz="2400" dirty="0">
                <a:latin typeface="Times New Roman" panose="02020603050405020304" pitchFamily="18" charset="0"/>
                <a:cs typeface="Times New Roman" panose="02020603050405020304" pitchFamily="18" charset="0"/>
              </a:rPr>
              <a:t>Check return shuttle times to avoid missing your ship's departure.</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17">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8"/>
            <a:ext cx="10080625"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1" y="1744663"/>
            <a:ext cx="10080625"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in </a:t>
            </a:r>
            <a:r>
              <a:rPr lang="en-US" sz="2000" dirty="0"/>
              <a:t>Le Havre</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12763"/>
            <a:ext cx="10080625" cy="757237"/>
          </a:xfr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100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not like that. </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0"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05508" y="830295"/>
            <a:ext cx="9975116" cy="4581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283544" indent="-283544">
              <a:spcAft>
                <a:spcPts val="662"/>
              </a:spcAft>
              <a:buFont typeface="Arial" panose="020B0604020202020204" pitchFamily="34" charset="0"/>
              <a:buChar char="•"/>
            </a:pPr>
            <a:r>
              <a:rPr lang="en-US" sz="2200" kern="100" dirty="0" err="1">
                <a:latin typeface="Times New Roman" panose="02020603050405020304" pitchFamily="18" charset="0"/>
                <a:ea typeface="Aptos" panose="020B0004020202020204" pitchFamily="34" charset="0"/>
                <a:cs typeface="Times New Roman" panose="02020603050405020304" pitchFamily="18" charset="0"/>
              </a:rPr>
              <a:t>Englan</a:t>
            </a:r>
            <a:r>
              <a:rPr lang="en-US" sz="2200" kern="100" dirty="0">
                <a:latin typeface="Times New Roman" panose="02020603050405020304" pitchFamily="18" charset="0"/>
                <a:ea typeface="Aptos" panose="020B0004020202020204" pitchFamily="34" charset="0"/>
                <a:cs typeface="Times New Roman" panose="02020603050405020304" pitchFamily="18" charset="0"/>
              </a:rPr>
              <a:t> uses the Euro (€) as its official currency. </a:t>
            </a:r>
            <a:br>
              <a:rPr lang="en-US" sz="2200" kern="100" dirty="0">
                <a:latin typeface="Times New Roman" panose="02020603050405020304" pitchFamily="18" charset="0"/>
                <a:ea typeface="Aptos" panose="020B0004020202020204" pitchFamily="34" charset="0"/>
                <a:cs typeface="Times New Roman" panose="02020603050405020304" pitchFamily="18" charset="0"/>
              </a:rPr>
            </a:br>
            <a:r>
              <a:rPr lang="en-US" sz="2200" kern="100" dirty="0">
                <a:latin typeface="Times New Roman" panose="02020603050405020304" pitchFamily="18" charset="0"/>
                <a:ea typeface="Aptos" panose="020B0004020202020204" pitchFamily="34" charset="0"/>
                <a:cs typeface="Times New Roman" panose="02020603050405020304" pitchFamily="18" charset="0"/>
              </a:rPr>
              <a:t>As of October 2024, the exchange rate between </a:t>
            </a:r>
            <a:br>
              <a:rPr lang="en-US" sz="2200" kern="100" dirty="0">
                <a:latin typeface="Times New Roman" panose="02020603050405020304" pitchFamily="18" charset="0"/>
                <a:ea typeface="Aptos" panose="020B0004020202020204" pitchFamily="34" charset="0"/>
                <a:cs typeface="Times New Roman" panose="02020603050405020304" pitchFamily="18" charset="0"/>
              </a:rPr>
            </a:br>
            <a:r>
              <a:rPr lang="en-US" sz="2200" kern="100" dirty="0">
                <a:latin typeface="Times New Roman" panose="02020603050405020304" pitchFamily="18" charset="0"/>
                <a:ea typeface="Aptos" panose="020B0004020202020204" pitchFamily="34" charset="0"/>
                <a:cs typeface="Times New Roman" panose="02020603050405020304" pitchFamily="18" charset="0"/>
              </a:rPr>
              <a:t>the Euro and the U.S. Dollar (USD) is about</a:t>
            </a:r>
            <a:br>
              <a:rPr lang="en-US" sz="2200" kern="100" dirty="0">
                <a:latin typeface="Times New Roman" panose="02020603050405020304" pitchFamily="18" charset="0"/>
                <a:ea typeface="Aptos" panose="020B0004020202020204" pitchFamily="34" charset="0"/>
                <a:cs typeface="Times New Roman" panose="02020603050405020304" pitchFamily="18" charset="0"/>
              </a:rPr>
            </a:br>
            <a:r>
              <a:rPr lang="en-US" sz="2200" kern="100" dirty="0">
                <a:latin typeface="Times New Roman" panose="02020603050405020304" pitchFamily="18" charset="0"/>
                <a:ea typeface="Aptos" panose="020B0004020202020204" pitchFamily="34" charset="0"/>
                <a:cs typeface="Times New Roman" panose="02020603050405020304" pitchFamily="18" charset="0"/>
              </a:rPr>
              <a:t>		</a:t>
            </a:r>
            <a:r>
              <a:rPr lang="en-US" sz="2200" b="1" kern="100" dirty="0">
                <a:latin typeface="Times New Roman" panose="02020603050405020304" pitchFamily="18" charset="0"/>
                <a:ea typeface="Aptos" panose="020B0004020202020204" pitchFamily="34" charset="0"/>
                <a:cs typeface="Times New Roman" panose="02020603050405020304" pitchFamily="18" charset="0"/>
              </a:rPr>
              <a:t>1 EUR = 1.05 USD. </a:t>
            </a:r>
          </a:p>
          <a:p>
            <a:pPr marL="283544" indent="-283544">
              <a:spcAft>
                <a:spcPts val="662"/>
              </a:spcAft>
              <a:buFont typeface="Arial" panose="020B0604020202020204" pitchFamily="34" charset="0"/>
              <a:buChar char="•"/>
            </a:pPr>
            <a:r>
              <a:rPr lang="en-US" sz="2200" kern="100" dirty="0">
                <a:latin typeface="Times New Roman" panose="02020603050405020304" pitchFamily="18" charset="0"/>
                <a:ea typeface="Aptos" panose="020B0004020202020204" pitchFamily="34" charset="0"/>
                <a:cs typeface="Times New Roman" panose="02020603050405020304" pitchFamily="18" charset="0"/>
              </a:rPr>
              <a:t>This means U.S. travelers should anticipate slightly </a:t>
            </a:r>
            <a:br>
              <a:rPr lang="en-US" sz="2200" kern="100" dirty="0">
                <a:latin typeface="Times New Roman" panose="02020603050405020304" pitchFamily="18" charset="0"/>
                <a:ea typeface="Aptos" panose="020B0004020202020204" pitchFamily="34" charset="0"/>
                <a:cs typeface="Times New Roman" panose="02020603050405020304" pitchFamily="18" charset="0"/>
              </a:rPr>
            </a:br>
            <a:r>
              <a:rPr lang="en-US" sz="2200" kern="100" dirty="0">
                <a:latin typeface="Times New Roman" panose="02020603050405020304" pitchFamily="18" charset="0"/>
                <a:ea typeface="Aptos" panose="020B0004020202020204" pitchFamily="34" charset="0"/>
                <a:cs typeface="Times New Roman" panose="02020603050405020304" pitchFamily="18" charset="0"/>
              </a:rPr>
              <a:t>higher prices in terms of conversion, but Spain remains a relatively affordable destination compared to many other Western European countries.</a:t>
            </a:r>
          </a:p>
          <a:p>
            <a:pPr marL="283544" indent="-283544">
              <a:spcAft>
                <a:spcPts val="662"/>
              </a:spcAft>
              <a:buFont typeface="Arial" panose="020B0604020202020204" pitchFamily="34" charset="0"/>
              <a:buChar char="•"/>
            </a:pPr>
            <a:r>
              <a:rPr lang="en-US" sz="2200" kern="100" dirty="0">
                <a:latin typeface="Times New Roman" panose="02020603050405020304" pitchFamily="18" charset="0"/>
                <a:ea typeface="Aptos" panose="020B0004020202020204" pitchFamily="34" charset="0"/>
                <a:cs typeface="Times New Roman" panose="02020603050405020304" pitchFamily="18" charset="0"/>
              </a:rPr>
              <a:t>When exchanging money, it’s best to avoid doing so at the port  exchange kiosks, as they tend to have higher fees and less favorable rates. </a:t>
            </a:r>
          </a:p>
          <a:p>
            <a:pPr marL="283544" indent="-283544">
              <a:spcAft>
                <a:spcPts val="662"/>
              </a:spcAft>
              <a:buFont typeface="Arial" panose="020B0604020202020204" pitchFamily="34" charset="0"/>
              <a:buChar char="•"/>
            </a:pPr>
            <a:r>
              <a:rPr lang="en-US" sz="2200" kern="100" dirty="0">
                <a:latin typeface="Times New Roman" panose="02020603050405020304" pitchFamily="18" charset="0"/>
                <a:ea typeface="Aptos" panose="020B0004020202020204" pitchFamily="34" charset="0"/>
                <a:cs typeface="Times New Roman" panose="02020603050405020304" pitchFamily="18" charset="0"/>
              </a:rPr>
              <a:t>Instead, consider using ATMs to withdraw Euros directly, as they often offer better rates. Additionally, credit and debit cards are widely accepted throughout Alicante, though having some cash on hand is always a good idea for smaller purchases or tips.</a:t>
            </a:r>
          </a:p>
        </p:txBody>
      </p:sp>
      <p:pic>
        <p:nvPicPr>
          <p:cNvPr id="3" name="Picture 3">
            <a:extLst>
              <a:ext uri="{FF2B5EF4-FFF2-40B4-BE49-F238E27FC236}">
                <a16:creationId xmlns:a16="http://schemas.microsoft.com/office/drawing/2014/main" id="{4A06411D-3CA2-D2A6-903B-CC7CFCA1E6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57" b="11160"/>
          <a:stretch/>
        </p:blipFill>
        <p:spPr bwMode="auto">
          <a:xfrm>
            <a:off x="6361889" y="-1"/>
            <a:ext cx="3718736" cy="25396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0" i="0" u="none" strike="noStrike" kern="1200" baseline="0" dirty="0">
                <a:ln>
                  <a:noFill/>
                </a:ln>
                <a:solidFill>
                  <a:srgbClr val="000000"/>
                </a:solidFill>
                <a:latin typeface="Times New Roman" pitchFamily="18"/>
                <a:ea typeface="Times New Roman" pitchFamily="18"/>
                <a:cs typeface="Times New Roman" pitchFamily="18"/>
              </a:rPr>
              <a:t>Exchanging 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05508" y="830295"/>
            <a:ext cx="9975116" cy="394871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283544" indent="-283544">
              <a:lnSpc>
                <a:spcPct val="115000"/>
              </a:lnSpc>
              <a:spcAft>
                <a:spcPts val="662"/>
              </a:spcAft>
              <a:buFont typeface="Arial" panose="020B0604020202020204" pitchFamily="34" charset="0"/>
              <a:buChar char="•"/>
            </a:pPr>
            <a:r>
              <a:rPr lang="en-US" sz="2400" kern="100" dirty="0">
                <a:latin typeface="Times New Roman" panose="02020603050405020304" pitchFamily="18" charset="0"/>
                <a:ea typeface="Aptos" panose="020B0004020202020204" pitchFamily="34" charset="0"/>
                <a:cs typeface="Times New Roman" panose="02020603050405020304" pitchFamily="18" charset="0"/>
              </a:rPr>
              <a:t>When exchanging money, it’s best to avoid doing </a:t>
            </a:r>
            <a:br>
              <a:rPr lang="en-US" sz="2400" kern="100" dirty="0">
                <a:latin typeface="Times New Roman" panose="02020603050405020304" pitchFamily="18" charset="0"/>
                <a:ea typeface="Aptos" panose="020B0004020202020204" pitchFamily="34" charset="0"/>
                <a:cs typeface="Times New Roman" panose="02020603050405020304" pitchFamily="18" charset="0"/>
              </a:rPr>
            </a:br>
            <a:r>
              <a:rPr lang="en-US" sz="2400" kern="100" dirty="0">
                <a:latin typeface="Times New Roman" panose="02020603050405020304" pitchFamily="18" charset="0"/>
                <a:ea typeface="Aptos" panose="020B0004020202020204" pitchFamily="34" charset="0"/>
                <a:cs typeface="Times New Roman" panose="02020603050405020304" pitchFamily="18" charset="0"/>
              </a:rPr>
              <a:t>so at the port  exchange kiosks, as they tend to </a:t>
            </a:r>
            <a:br>
              <a:rPr lang="en-US" sz="2400" kern="100" dirty="0">
                <a:latin typeface="Times New Roman" panose="02020603050405020304" pitchFamily="18" charset="0"/>
                <a:ea typeface="Aptos" panose="020B0004020202020204" pitchFamily="34" charset="0"/>
                <a:cs typeface="Times New Roman" panose="02020603050405020304" pitchFamily="18" charset="0"/>
              </a:rPr>
            </a:br>
            <a:r>
              <a:rPr lang="en-US" sz="2400" kern="100" dirty="0">
                <a:latin typeface="Times New Roman" panose="02020603050405020304" pitchFamily="18" charset="0"/>
                <a:ea typeface="Aptos" panose="020B0004020202020204" pitchFamily="34" charset="0"/>
                <a:cs typeface="Times New Roman" panose="02020603050405020304" pitchFamily="18" charset="0"/>
              </a:rPr>
              <a:t>have higher fees and less favorable rates. </a:t>
            </a:r>
          </a:p>
          <a:p>
            <a:pPr marL="283544" indent="-283544">
              <a:lnSpc>
                <a:spcPct val="115000"/>
              </a:lnSpc>
              <a:spcAft>
                <a:spcPts val="662"/>
              </a:spcAft>
              <a:buFont typeface="Arial" panose="020B0604020202020204" pitchFamily="34" charset="0"/>
              <a:buChar char="•"/>
            </a:pPr>
            <a:r>
              <a:rPr lang="en-US" sz="2400" kern="100" dirty="0">
                <a:latin typeface="Times New Roman" panose="02020603050405020304" pitchFamily="18" charset="0"/>
                <a:ea typeface="Aptos" panose="020B0004020202020204" pitchFamily="34" charset="0"/>
                <a:cs typeface="Times New Roman" panose="02020603050405020304" pitchFamily="18" charset="0"/>
              </a:rPr>
              <a:t>Instead, consider using ATMs to withdraw Euros </a:t>
            </a:r>
            <a:br>
              <a:rPr lang="en-US" sz="2400" kern="100" dirty="0">
                <a:latin typeface="Times New Roman" panose="02020603050405020304" pitchFamily="18" charset="0"/>
                <a:ea typeface="Aptos" panose="020B0004020202020204" pitchFamily="34" charset="0"/>
                <a:cs typeface="Times New Roman" panose="02020603050405020304" pitchFamily="18" charset="0"/>
              </a:rPr>
            </a:br>
            <a:r>
              <a:rPr lang="en-US" sz="2400" kern="100" dirty="0">
                <a:latin typeface="Times New Roman" panose="02020603050405020304" pitchFamily="18" charset="0"/>
                <a:ea typeface="Aptos" panose="020B0004020202020204" pitchFamily="34" charset="0"/>
                <a:cs typeface="Times New Roman" panose="02020603050405020304" pitchFamily="18" charset="0"/>
              </a:rPr>
              <a:t>directly, as they often offer better rates. </a:t>
            </a:r>
          </a:p>
          <a:p>
            <a:pPr marL="283544" indent="-283544">
              <a:lnSpc>
                <a:spcPct val="115000"/>
              </a:lnSpc>
              <a:spcAft>
                <a:spcPts val="662"/>
              </a:spcAft>
              <a:buFont typeface="Arial" panose="020B0604020202020204" pitchFamily="34" charset="0"/>
              <a:buChar char="•"/>
            </a:pPr>
            <a:r>
              <a:rPr lang="en-US" sz="2400" kern="100" dirty="0">
                <a:latin typeface="Times New Roman" panose="02020603050405020304" pitchFamily="18" charset="0"/>
                <a:ea typeface="Aptos" panose="020B0004020202020204" pitchFamily="34" charset="0"/>
                <a:cs typeface="Times New Roman" panose="02020603050405020304" pitchFamily="18" charset="0"/>
              </a:rPr>
              <a:t>Additionally, credit and debit cards are widely accepted throughout </a:t>
            </a:r>
            <a:r>
              <a:rPr lang="en-US" sz="2400" kern="100" dirty="0" err="1">
                <a:latin typeface="Times New Roman" panose="02020603050405020304" pitchFamily="18" charset="0"/>
                <a:ea typeface="Aptos" panose="020B0004020202020204" pitchFamily="34" charset="0"/>
                <a:cs typeface="Times New Roman" panose="02020603050405020304" pitchFamily="18" charset="0"/>
              </a:rPr>
              <a:t>Englan</a:t>
            </a:r>
            <a:r>
              <a:rPr lang="en-US" sz="2400" kern="100" dirty="0">
                <a:latin typeface="Times New Roman" panose="02020603050405020304" pitchFamily="18" charset="0"/>
                <a:ea typeface="Aptos" panose="020B0004020202020204" pitchFamily="34" charset="0"/>
                <a:cs typeface="Times New Roman" panose="02020603050405020304" pitchFamily="18" charset="0"/>
              </a:rPr>
              <a:t>, though having some cash on hand is always a good idea for smaller purchases.</a:t>
            </a: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3" name="Picture 3">
            <a:extLst>
              <a:ext uri="{FF2B5EF4-FFF2-40B4-BE49-F238E27FC236}">
                <a16:creationId xmlns:a16="http://schemas.microsoft.com/office/drawing/2014/main" id="{4A06411D-3CA2-D2A6-903B-CC7CFCA1E6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160"/>
          <a:stretch/>
        </p:blipFill>
        <p:spPr bwMode="auto">
          <a:xfrm>
            <a:off x="6666651" y="1090514"/>
            <a:ext cx="3302137" cy="21590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46661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a:lstStyle/>
          <a:p>
            <a:pPr lvl="0"/>
            <a:fld id="{76B031AB-4808-4E5A-B41A-FC677859455F}" type="slidenum">
              <a:rPr/>
              <a:t>7</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53684"/>
            <a:ext cx="10080625" cy="808619"/>
          </a:xfrm>
        </p:spPr>
        <p:txBody>
          <a:bodyPr vert="horz" wrap="square">
            <a:spAutoFit/>
          </a:bodyPr>
          <a:lstStyle/>
          <a:p>
            <a:pPr marL="0" marR="0" algn="ctr">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A Brief History of Portland</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441064" y="874713"/>
            <a:ext cx="8918836" cy="4508500"/>
          </a:xfrm>
        </p:spPr>
        <p:txBody>
          <a:bodyPr vert="horz"/>
          <a:lstStyle/>
          <a:p>
            <a:pPr marL="401638" indent="-401638">
              <a:lnSpc>
                <a:spcPct val="115000"/>
              </a:lnSpc>
              <a:spcBef>
                <a:spcPts val="0"/>
              </a:spcBef>
              <a:spcAft>
                <a:spcPts val="800"/>
              </a:spcAft>
            </a:pPr>
            <a:r>
              <a:rPr lang="en-US" sz="2400" dirty="0">
                <a:latin typeface="Times New Roman" panose="02020603050405020304" pitchFamily="18" charset="0"/>
                <a:cs typeface="Times New Roman" panose="02020603050405020304" pitchFamily="18" charset="0"/>
              </a:rPr>
              <a:t>Portland is a tied island in Dorset, connected to the mainland by Chesil Beach. </a:t>
            </a:r>
          </a:p>
          <a:p>
            <a:pPr marL="401638" indent="-401638">
              <a:lnSpc>
                <a:spcPct val="115000"/>
              </a:lnSpc>
              <a:spcBef>
                <a:spcPts val="0"/>
              </a:spcBef>
              <a:spcAft>
                <a:spcPts val="800"/>
              </a:spcAft>
            </a:pPr>
            <a:r>
              <a:rPr lang="en-US" sz="2400" dirty="0">
                <a:latin typeface="Times New Roman" panose="02020603050405020304" pitchFamily="18" charset="0"/>
                <a:cs typeface="Times New Roman" panose="02020603050405020304" pitchFamily="18" charset="0"/>
              </a:rPr>
              <a:t>Inhabited since the Stone Age, it became famous for its limestone quarries, supplying stone for St. Paul's Cathedral and the UN headquarters. </a:t>
            </a:r>
          </a:p>
          <a:p>
            <a:pPr marL="401638" indent="-401638">
              <a:lnSpc>
                <a:spcPct val="115000"/>
              </a:lnSpc>
              <a:spcBef>
                <a:spcPts val="0"/>
              </a:spcBef>
              <a:spcAft>
                <a:spcPts val="800"/>
              </a:spcAft>
            </a:pPr>
            <a:r>
              <a:rPr lang="en-US" sz="2400" dirty="0">
                <a:latin typeface="Times New Roman" panose="02020603050405020304" pitchFamily="18" charset="0"/>
                <a:cs typeface="Times New Roman" panose="02020603050405020304" pitchFamily="18" charset="0"/>
              </a:rPr>
              <a:t>The island developed as a naval base from the 16th century, with Portland </a:t>
            </a:r>
            <a:r>
              <a:rPr lang="en-US" sz="2400" dirty="0" err="1">
                <a:latin typeface="Times New Roman" panose="02020603050405020304" pitchFamily="18" charset="0"/>
                <a:cs typeface="Times New Roman" panose="02020603050405020304" pitchFamily="18" charset="0"/>
              </a:rPr>
              <a:t>Harbour</a:t>
            </a:r>
            <a:r>
              <a:rPr lang="en-US" sz="2400" dirty="0">
                <a:latin typeface="Times New Roman" panose="02020603050405020304" pitchFamily="18" charset="0"/>
                <a:cs typeface="Times New Roman" panose="02020603050405020304" pitchFamily="18" charset="0"/>
              </a:rPr>
              <a:t> becoming a major Royal Navy facility. </a:t>
            </a:r>
          </a:p>
          <a:p>
            <a:pPr marL="401638" indent="-401638">
              <a:lnSpc>
                <a:spcPct val="115000"/>
              </a:lnSpc>
              <a:spcBef>
                <a:spcPts val="0"/>
              </a:spcBef>
              <a:spcAft>
                <a:spcPts val="800"/>
              </a:spcAft>
            </a:pPr>
            <a:r>
              <a:rPr lang="en-US" sz="2400" dirty="0">
                <a:latin typeface="Times New Roman" panose="02020603050405020304" pitchFamily="18" charset="0"/>
                <a:cs typeface="Times New Roman" panose="02020603050405020304" pitchFamily="18" charset="0"/>
              </a:rPr>
              <a:t>Today it's known for sailing, hosting Olympic events in 2012.</a:t>
            </a:r>
            <a:endParaRPr lang="en-US"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6100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459EFF89-2927-975E-FCFA-0457D385D88F}"/>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5B0BAE7A-F4A1-A381-ABC5-245C1CD37867}"/>
              </a:ext>
            </a:extLst>
          </p:cNvPr>
          <p:cNvSpPr>
            <a:spLocks noGrp="1"/>
          </p:cNvSpPr>
          <p:nvPr>
            <p:ph type="sldNum" sz="quarter" idx="12"/>
          </p:nvPr>
        </p:nvSpPr>
        <p:spPr/>
        <p:txBody>
          <a:bodyPr/>
          <a:lstStyle/>
          <a:p>
            <a:pPr lvl="0"/>
            <a:fld id="{2A6BFD85-4870-4D28-95E8-EB6D313F6BEA}" type="slidenum">
              <a:rPr/>
              <a:t>8</a:t>
            </a:fld>
            <a:endParaRPr lang="en-US"/>
          </a:p>
        </p:txBody>
      </p:sp>
      <p:pic>
        <p:nvPicPr>
          <p:cNvPr id="4" name="Picture 3">
            <a:extLst>
              <a:ext uri="{FF2B5EF4-FFF2-40B4-BE49-F238E27FC236}">
                <a16:creationId xmlns:a16="http://schemas.microsoft.com/office/drawing/2014/main" id="{41A3CA10-A400-976F-BB33-A6793DDE0AAD}"/>
              </a:ext>
            </a:extLst>
          </p:cNvPr>
          <p:cNvPicPr>
            <a:picLocks noChangeAspect="1"/>
          </p:cNvPicPr>
          <p:nvPr/>
        </p:nvPicPr>
        <p:blipFill>
          <a:blip r:embed="rId3">
            <a:extLst>
              <a:ext uri="{28A0092B-C50C-407E-A947-70E740481C1C}">
                <a14:useLocalDpi xmlns:a14="http://schemas.microsoft.com/office/drawing/2010/main" val="0"/>
              </a:ext>
            </a:extLst>
          </a:blip>
          <a:srcRect l="10122" r="12128"/>
          <a:stretch>
            <a:fillRect/>
          </a:stretch>
        </p:blipFill>
        <p:spPr>
          <a:xfrm>
            <a:off x="1" y="1"/>
            <a:ext cx="10080624" cy="5670550"/>
          </a:xfrm>
          <a:prstGeom prst="rect">
            <a:avLst/>
          </a:prstGeom>
        </p:spPr>
      </p:pic>
    </p:spTree>
    <p:extLst>
      <p:ext uri="{BB962C8B-B14F-4D97-AF65-F5344CB8AC3E}">
        <p14:creationId xmlns:p14="http://schemas.microsoft.com/office/powerpoint/2010/main" val="3001408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5">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9</a:t>
            </a:fld>
            <a:endParaRPr lang="en-US"/>
          </a:p>
        </p:txBody>
      </p:sp>
      <p:pic>
        <p:nvPicPr>
          <p:cNvPr id="4" name="Picture 3">
            <a:extLst>
              <a:ext uri="{FF2B5EF4-FFF2-40B4-BE49-F238E27FC236}">
                <a16:creationId xmlns:a16="http://schemas.microsoft.com/office/drawing/2014/main" id="{66C14D0B-7C98-87D5-3414-9C89EEC75ED5}"/>
              </a:ext>
            </a:extLst>
          </p:cNvPr>
          <p:cNvPicPr>
            <a:picLocks noChangeAspect="1"/>
          </p:cNvPicPr>
          <p:nvPr/>
        </p:nvPicPr>
        <p:blipFill>
          <a:blip r:embed="rId3">
            <a:extLst>
              <a:ext uri="{28A0092B-C50C-407E-A947-70E740481C1C}">
                <a14:useLocalDpi xmlns:a14="http://schemas.microsoft.com/office/drawing/2010/main" val="0"/>
              </a:ext>
            </a:extLst>
          </a:blip>
          <a:srcRect l="15542"/>
          <a:stretch>
            <a:fillRect/>
          </a:stretch>
        </p:blipFill>
        <p:spPr>
          <a:xfrm>
            <a:off x="0" y="0"/>
            <a:ext cx="10080625" cy="5670550"/>
          </a:xfrm>
          <a:prstGeom prst="rect">
            <a:avLst/>
          </a:prstGeom>
        </p:spPr>
      </p:pic>
      <p:sp>
        <p:nvSpPr>
          <p:cNvPr id="7" name="TextBox 6">
            <a:extLst>
              <a:ext uri="{FF2B5EF4-FFF2-40B4-BE49-F238E27FC236}">
                <a16:creationId xmlns:a16="http://schemas.microsoft.com/office/drawing/2014/main" id="{7B946C7A-6378-BECB-2C86-96D64775E33D}"/>
              </a:ext>
            </a:extLst>
          </p:cNvPr>
          <p:cNvSpPr txBox="1"/>
          <p:nvPr/>
        </p:nvSpPr>
        <p:spPr>
          <a:xfrm>
            <a:off x="6947210" y="3556568"/>
            <a:ext cx="2185639" cy="369332"/>
          </a:xfrm>
          <a:prstGeom prst="rect">
            <a:avLst/>
          </a:prstGeom>
          <a:noFill/>
        </p:spPr>
        <p:txBody>
          <a:bodyPr wrap="square">
            <a:spAutoFit/>
          </a:bodyPr>
          <a:lstStyle/>
          <a:p>
            <a:r>
              <a:rPr lang="en-US" dirty="0" err="1"/>
              <a:t>Cruiseship</a:t>
            </a:r>
            <a:r>
              <a:rPr lang="en-US" dirty="0"/>
              <a:t> Terminal</a:t>
            </a:r>
          </a:p>
        </p:txBody>
      </p:sp>
    </p:spTree>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890</TotalTime>
  <Words>1438</Words>
  <Application>Microsoft Office PowerPoint</Application>
  <PresentationFormat>Custom</PresentationFormat>
  <Paragraphs>147</Paragraphs>
  <Slides>23</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Alef</vt:lpstr>
      <vt:lpstr>Arial</vt:lpstr>
      <vt:lpstr>Calibri</vt:lpstr>
      <vt:lpstr>Calibri Light</vt:lpstr>
      <vt:lpstr>Liberation Sans</vt:lpstr>
      <vt:lpstr>Symbol</vt:lpstr>
      <vt:lpstr>Times New Roman</vt:lpstr>
      <vt:lpstr>Wingdings</vt:lpstr>
      <vt:lpstr>Office 2013 - 2022 Theme</vt:lpstr>
      <vt:lpstr>Portland  (Weymouth), England  Port Guide  Presented by Marc Silver</vt:lpstr>
      <vt:lpstr>What I Will Cover</vt:lpstr>
      <vt:lpstr>My Port Philosophy</vt:lpstr>
      <vt:lpstr>PowerPoint Presentation</vt:lpstr>
      <vt:lpstr>PowerPoint Presentation</vt:lpstr>
      <vt:lpstr>PowerPoint Presentation</vt:lpstr>
      <vt:lpstr>A Brief History of Portland</vt:lpstr>
      <vt:lpstr>PowerPoint Presentation</vt:lpstr>
      <vt:lpstr>PowerPoint Presentation</vt:lpstr>
      <vt:lpstr>Transportation </vt:lpstr>
      <vt:lpstr>Transportation </vt:lpstr>
      <vt:lpstr>Transportation </vt:lpstr>
      <vt:lpstr>Transportation </vt:lpstr>
      <vt:lpstr> Top Attractions &amp; Points of Interest </vt:lpstr>
      <vt:lpstr> Top Attractions &amp; Points of Interest </vt:lpstr>
      <vt:lpstr> Top Attractions &amp; Points of Interest </vt:lpstr>
      <vt:lpstr> Top Attractions &amp; Points of Interest </vt:lpstr>
      <vt:lpstr> Top Attractions &amp; Points of Interest </vt:lpstr>
      <vt:lpstr> Top Attractions &amp; Points of Interest </vt:lpstr>
      <vt:lpstr> Top Attractions &amp; Points of Interest </vt:lpstr>
      <vt:lpstr>PowerPoint Presentation</vt:lpstr>
      <vt:lpstr>Important Tips &amp; Practical Advice</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114</cp:revision>
  <dcterms:created xsi:type="dcterms:W3CDTF">2023-03-25T21:24:27Z</dcterms:created>
  <dcterms:modified xsi:type="dcterms:W3CDTF">2026-01-19T20:24:53Z</dcterms:modified>
</cp:coreProperties>
</file>