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273" r:id="rId3"/>
    <p:sldId id="257" r:id="rId4"/>
    <p:sldId id="274" r:id="rId5"/>
    <p:sldId id="258" r:id="rId6"/>
    <p:sldId id="280" r:id="rId7"/>
    <p:sldId id="276" r:id="rId8"/>
    <p:sldId id="293" r:id="rId9"/>
    <p:sldId id="292" r:id="rId10"/>
    <p:sldId id="295" r:id="rId11"/>
    <p:sldId id="296" r:id="rId12"/>
    <p:sldId id="277" r:id="rId13"/>
    <p:sldId id="261" r:id="rId14"/>
    <p:sldId id="264" r:id="rId15"/>
    <p:sldId id="265" r:id="rId16"/>
    <p:sldId id="268" r:id="rId17"/>
    <p:sldId id="278" r:id="rId18"/>
    <p:sldId id="282" r:id="rId19"/>
    <p:sldId id="283" r:id="rId20"/>
    <p:sldId id="284" r:id="rId21"/>
    <p:sldId id="288" r:id="rId22"/>
    <p:sldId id="290" r:id="rId23"/>
    <p:sldId id="275" r:id="rId24"/>
    <p:sldId id="271" r:id="rId25"/>
    <p:sldId id="272" r:id="rId26"/>
    <p:sldId id="291" r:id="rId27"/>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5107" autoAdjust="0"/>
  </p:normalViewPr>
  <p:slideViewPr>
    <p:cSldViewPr snapToGrid="0">
      <p:cViewPr varScale="1">
        <p:scale>
          <a:sx n="100" d="100"/>
          <a:sy n="100"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24</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25</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63540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9100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14932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21760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1450"/>
            <a:ext cx="5472888" cy="23637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Port Douglas</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651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Port Douglas</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0312" y="736052"/>
            <a:ext cx="999031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The Rise of Tourism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late 20th century, Port Douglas experienced a resurgence fueled by its stunning natural beauty and the rise of tourism in Australia.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town’s proximity to the Great Barrier Reef and the Daintree Rainforest, two of Australia’s most popular tourist destinations, made it an attractive location for visitors.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Today, Port Douglas is a thriving tourist town with a vibrant local community and a strong economy.</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descr="A waterfall in the middle of a forest&#10;&#10;Description automatically generated">
            <a:extLst>
              <a:ext uri="{FF2B5EF4-FFF2-40B4-BE49-F238E27FC236}">
                <a16:creationId xmlns:a16="http://schemas.microsoft.com/office/drawing/2014/main" id="{A246723D-BD94-3DB9-684F-F0AC29619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0" y="2963684"/>
            <a:ext cx="4266414" cy="2706866"/>
          </a:xfrm>
          <a:prstGeom prst="rect">
            <a:avLst/>
          </a:prstGeom>
        </p:spPr>
      </p:pic>
      <p:pic>
        <p:nvPicPr>
          <p:cNvPr id="6" name="Picture 5" descr="An aerial view of a coral reef&#10;&#10;Description automatically generated">
            <a:extLst>
              <a:ext uri="{FF2B5EF4-FFF2-40B4-BE49-F238E27FC236}">
                <a16:creationId xmlns:a16="http://schemas.microsoft.com/office/drawing/2014/main" id="{B99BF12A-66E7-157C-E155-0D8BDE0B6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97" y="2963684"/>
            <a:ext cx="4266413" cy="2706866"/>
          </a:xfrm>
          <a:prstGeom prst="rect">
            <a:avLst/>
          </a:prstGeom>
        </p:spPr>
      </p:pic>
    </p:spTree>
    <p:extLst>
      <p:ext uri="{BB962C8B-B14F-4D97-AF65-F5344CB8AC3E}">
        <p14:creationId xmlns:p14="http://schemas.microsoft.com/office/powerpoint/2010/main" val="423197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6B838CB3-AECF-2981-29BD-C3CD097A6016}"/>
              </a:ext>
            </a:extLst>
          </p:cNvPr>
          <p:cNvPicPr>
            <a:picLocks noChangeAspect="1"/>
          </p:cNvPicPr>
          <p:nvPr/>
        </p:nvPicPr>
        <p:blipFill rotWithShape="1">
          <a:blip r:embed="rId3">
            <a:extLst>
              <a:ext uri="{28A0092B-C50C-407E-A947-70E740481C1C}">
                <a14:useLocalDpi xmlns:a14="http://schemas.microsoft.com/office/drawing/2010/main" val="0"/>
              </a:ext>
            </a:extLst>
          </a:blip>
          <a:srcRect l="1243" r="6790"/>
          <a:stretch/>
        </p:blipFill>
        <p:spPr>
          <a:xfrm>
            <a:off x="0" y="1"/>
            <a:ext cx="10080625" cy="5670550"/>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24464" y="4674522"/>
            <a:ext cx="6390559" cy="752884"/>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Australia</a:t>
            </a:r>
          </a:p>
        </p:txBody>
      </p:sp>
      <p:sp>
        <p:nvSpPr>
          <p:cNvPr id="5" name="TextBox 4">
            <a:extLst>
              <a:ext uri="{FF2B5EF4-FFF2-40B4-BE49-F238E27FC236}">
                <a16:creationId xmlns:a16="http://schemas.microsoft.com/office/drawing/2014/main" id="{B09C0ED1-5A82-80CF-4C5F-B9EB5B759CBC}"/>
              </a:ext>
            </a:extLst>
          </p:cNvPr>
          <p:cNvSpPr txBox="1"/>
          <p:nvPr/>
        </p:nvSpPr>
        <p:spPr>
          <a:xfrm>
            <a:off x="6272980" y="3187798"/>
            <a:ext cx="1504336"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Port Douglas </a:t>
            </a:r>
            <a:endParaRPr lang="en-US" dirty="0">
              <a:solidFill>
                <a:schemeClr val="bg1"/>
              </a:solidFill>
            </a:endParaRPr>
          </a:p>
        </p:txBody>
      </p:sp>
    </p:spTree>
    <p:extLst>
      <p:ext uri="{BB962C8B-B14F-4D97-AF65-F5344CB8AC3E}">
        <p14:creationId xmlns:p14="http://schemas.microsoft.com/office/powerpoint/2010/main" val="229442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0B30F3EC-09C9-850D-195E-5BD2515DCE23}"/>
              </a:ext>
            </a:extLst>
          </p:cNvPr>
          <p:cNvPicPr>
            <a:picLocks noChangeAspect="1"/>
          </p:cNvPicPr>
          <p:nvPr/>
        </p:nvPicPr>
        <p:blipFill rotWithShape="1">
          <a:blip r:embed="rId3">
            <a:extLst>
              <a:ext uri="{28A0092B-C50C-407E-A947-70E740481C1C}">
                <a14:useLocalDpi xmlns:a14="http://schemas.microsoft.com/office/drawing/2010/main" val="0"/>
              </a:ext>
            </a:extLst>
          </a:blip>
          <a:srcRect r="6027"/>
          <a:stretch/>
        </p:blipFill>
        <p:spPr>
          <a:xfrm>
            <a:off x="0" y="0"/>
            <a:ext cx="10080626" cy="5670550"/>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894734" y="1717060"/>
            <a:ext cx="3893575" cy="111821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Port Douglas</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12</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0"/>
            <a:ext cx="10080624"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Port Douglas </a:t>
            </a:r>
            <a:r>
              <a:rPr lang="en-US" sz="4400" b="1" dirty="0" err="1">
                <a:solidFill>
                  <a:schemeClr val="tx1"/>
                </a:solidFill>
                <a:latin typeface="Times New Roman" panose="02020603050405020304" pitchFamily="18" charset="0"/>
                <a:cs typeface="Times New Roman" panose="02020603050405020304" pitchFamily="18" charset="0"/>
              </a:rPr>
              <a:t>Trasportation</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13</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233530"/>
            <a:ext cx="9804453" cy="245264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Excellence Coaches offers local shuttles for tourists who want to save extra money on transport. They run throughout Port Douglas area.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offer transportation between the various attractions in Port Douglas.</a:t>
            </a:r>
          </a:p>
          <a:p>
            <a:pPr>
              <a:lnSpc>
                <a:spcPct val="90000"/>
              </a:lnSpc>
              <a:spcAft>
                <a:spcPts val="600"/>
              </a:spcAft>
            </a:pPr>
            <a:r>
              <a:rPr lang="en-US" sz="2000" dirty="0">
                <a:latin typeface="Times New Roman" panose="02020603050405020304" pitchFamily="18" charset="0"/>
                <a:cs typeface="Times New Roman" panose="02020603050405020304" pitchFamily="18" charset="0"/>
              </a:rPr>
              <a:t>1 Day UNLIMITED</a:t>
            </a:r>
          </a:p>
          <a:p>
            <a:pPr>
              <a:lnSpc>
                <a:spcPct val="90000"/>
              </a:lnSpc>
              <a:spcAft>
                <a:spcPts val="600"/>
              </a:spcAft>
            </a:pPr>
            <a:r>
              <a:rPr lang="en-US" sz="2000" dirty="0">
                <a:latin typeface="Times New Roman" panose="02020603050405020304" pitchFamily="18" charset="0"/>
                <a:cs typeface="Times New Roman" panose="02020603050405020304" pitchFamily="18" charset="0"/>
              </a:rPr>
              <a:t>Adults $22</a:t>
            </a:r>
          </a:p>
          <a:p>
            <a:pPr>
              <a:lnSpc>
                <a:spcPct val="90000"/>
              </a:lnSpc>
              <a:spcAft>
                <a:spcPts val="600"/>
              </a:spcAft>
            </a:pPr>
            <a:r>
              <a:rPr lang="en-US" sz="2000" dirty="0">
                <a:latin typeface="Times New Roman" panose="02020603050405020304" pitchFamily="18" charset="0"/>
                <a:cs typeface="Times New Roman" panose="02020603050405020304" pitchFamily="18" charset="0"/>
              </a:rPr>
              <a:t>Child &lt;12 $11</a:t>
            </a:r>
          </a:p>
          <a:p>
            <a:pPr>
              <a:lnSpc>
                <a:spcPct val="90000"/>
              </a:lnSpc>
              <a:spcAft>
                <a:spcPts val="600"/>
              </a:spcAft>
            </a:pPr>
            <a:r>
              <a:rPr lang="en-US" sz="2000" dirty="0">
                <a:latin typeface="Times New Roman" panose="02020603050405020304" pitchFamily="18" charset="0"/>
                <a:cs typeface="Times New Roman" panose="02020603050405020304" pitchFamily="18" charset="0"/>
              </a:rPr>
              <a:t>Child &lt;3 Free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6" name="Picture 5" descr="A white van parked on grass&#10;&#10;Description automatically generated">
            <a:extLst>
              <a:ext uri="{FF2B5EF4-FFF2-40B4-BE49-F238E27FC236}">
                <a16:creationId xmlns:a16="http://schemas.microsoft.com/office/drawing/2014/main" id="{DD6A8720-9859-976D-9D17-6E0133174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49" y="2209350"/>
            <a:ext cx="4575175" cy="3431381"/>
          </a:xfrm>
          <a:prstGeom prst="rect">
            <a:avLst/>
          </a:prstGeom>
        </p:spPr>
      </p:pic>
      <p:sp>
        <p:nvSpPr>
          <p:cNvPr id="10" name="TextBox 9">
            <a:extLst>
              <a:ext uri="{FF2B5EF4-FFF2-40B4-BE49-F238E27FC236}">
                <a16:creationId xmlns:a16="http://schemas.microsoft.com/office/drawing/2014/main" id="{3ECDAE1B-D9E8-7EC9-5294-F0CD66B1A57D}"/>
              </a:ext>
            </a:extLst>
          </p:cNvPr>
          <p:cNvSpPr txBox="1"/>
          <p:nvPr/>
        </p:nvSpPr>
        <p:spPr>
          <a:xfrm>
            <a:off x="317474" y="3836855"/>
            <a:ext cx="5038724" cy="70788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Port Douglas does have Uber, Lyft, Didi, Ola, and other rideshares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mj-lt"/>
                <a:ea typeface="+mj-ea"/>
                <a:cs typeface="+mj-cs"/>
              </a:rPr>
              <a:t>Port Douglas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295314"/>
            <a:ext cx="475345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r>
              <a:rPr lang="en-US" sz="2200" dirty="0"/>
              <a:t>.</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1"/>
            <a:ext cx="5887078" cy="1152524"/>
          </a:xfrm>
          <a:prstGeom prst="rect">
            <a:avLst/>
          </a:prstGeom>
        </p:spPr>
        <p:txBody>
          <a:bodyPr vert="horz" anchor="ctr"/>
          <a:lstStyle/>
          <a:p>
            <a:pPr algn="ctr"/>
            <a:r>
              <a:rPr lang="en-US" sz="4400" b="1" dirty="0">
                <a:solidFill>
                  <a:schemeClr val="tx1"/>
                </a:solidFill>
                <a:latin typeface="Times New Roman" panose="02020603050405020304" pitchFamily="18" charset="0"/>
                <a:cs typeface="Times New Roman" panose="02020603050405020304" pitchFamily="18" charset="0"/>
              </a:rPr>
              <a:t>Port Douglas on Foot</a:t>
            </a: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0" y="1076325"/>
            <a:ext cx="5887076" cy="452431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Port Douglas is a very small town and easily walkable.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easily tour all the interesting points and historic buildings in  Port Douglas in less than 3 hours. </a:t>
            </a:r>
          </a:p>
          <a:p>
            <a:endParaRPr lang="en-US" sz="1200" dirty="0">
              <a:effectLst/>
              <a:latin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1. Former 1879 Port Douglas Court House  </a:t>
            </a:r>
          </a:p>
          <a:p>
            <a:r>
              <a:rPr lang="en-US" sz="1200" dirty="0">
                <a:effectLst/>
                <a:latin typeface="Times New Roman" panose="02020603050405020304" pitchFamily="18" charset="0"/>
                <a:cs typeface="Times New Roman" panose="02020603050405020304" pitchFamily="18" charset="0"/>
              </a:rPr>
              <a:t>2. St. Andrew's Anglican Church </a:t>
            </a:r>
          </a:p>
          <a:p>
            <a:r>
              <a:rPr lang="en-US" sz="1200" dirty="0">
                <a:effectLst/>
                <a:latin typeface="Times New Roman" panose="02020603050405020304" pitchFamily="18" charset="0"/>
                <a:cs typeface="Times New Roman" panose="02020603050405020304" pitchFamily="18" charset="0"/>
              </a:rPr>
              <a:t>3. Former Flagstaff Hill Lighthouse </a:t>
            </a:r>
          </a:p>
          <a:p>
            <a:r>
              <a:rPr lang="en-US" sz="1200" dirty="0">
                <a:effectLst/>
                <a:latin typeface="Times New Roman" panose="02020603050405020304" pitchFamily="18" charset="0"/>
                <a:cs typeface="Times New Roman" panose="02020603050405020304" pitchFamily="18" charset="0"/>
              </a:rPr>
              <a:t>4. Flagstaff Hill Lookout &amp; signal Flagstaff </a:t>
            </a:r>
          </a:p>
          <a:p>
            <a:r>
              <a:rPr lang="en-US" sz="1200" dirty="0">
                <a:effectLst/>
                <a:latin typeface="Times New Roman" panose="02020603050405020304" pitchFamily="18" charset="0"/>
                <a:cs typeface="Times New Roman" panose="02020603050405020304" pitchFamily="18" charset="0"/>
              </a:rPr>
              <a:t>5. St. Mary's Catholic Church </a:t>
            </a:r>
          </a:p>
          <a:p>
            <a:r>
              <a:rPr lang="en-US" sz="1200" dirty="0">
                <a:effectLst/>
                <a:latin typeface="Times New Roman" panose="02020603050405020304" pitchFamily="18" charset="0"/>
                <a:cs typeface="Times New Roman" panose="02020603050405020304" pitchFamily="18" charset="0"/>
              </a:rPr>
              <a:t>6. Former 1879 State School no. 334 </a:t>
            </a:r>
          </a:p>
          <a:p>
            <a:r>
              <a:rPr lang="en-US" sz="1200" dirty="0">
                <a:effectLst/>
                <a:latin typeface="Times New Roman" panose="02020603050405020304" pitchFamily="18" charset="0"/>
                <a:cs typeface="Times New Roman" panose="02020603050405020304" pitchFamily="18" charset="0"/>
              </a:rPr>
              <a:t>7. Rutherford's Corner </a:t>
            </a:r>
          </a:p>
          <a:p>
            <a:r>
              <a:rPr lang="en-US" sz="1200" dirty="0">
                <a:effectLst/>
                <a:latin typeface="Times New Roman" panose="02020603050405020304" pitchFamily="18" charset="0"/>
                <a:cs typeface="Times New Roman" panose="02020603050405020304" pitchFamily="18" charset="0"/>
              </a:rPr>
              <a:t>8. The Red Road (Davidson Street) </a:t>
            </a:r>
          </a:p>
          <a:p>
            <a:r>
              <a:rPr lang="en-US" sz="1200" dirty="0">
                <a:effectLst/>
                <a:latin typeface="Times New Roman" panose="02020603050405020304" pitchFamily="18" charset="0"/>
                <a:cs typeface="Times New Roman" panose="02020603050405020304" pitchFamily="18" charset="0"/>
              </a:rPr>
              <a:t>9. Former Port Douglas Hospital</a:t>
            </a:r>
          </a:p>
          <a:p>
            <a:r>
              <a:rPr lang="en-US" sz="1200" dirty="0">
                <a:effectLst/>
                <a:latin typeface="Times New Roman" panose="02020603050405020304" pitchFamily="18" charset="0"/>
                <a:cs typeface="Times New Roman" panose="02020603050405020304" pitchFamily="18" charset="0"/>
              </a:rPr>
              <a:t>10. Former Mossman Court House </a:t>
            </a:r>
          </a:p>
          <a:p>
            <a:r>
              <a:rPr lang="en-US" sz="1200" dirty="0">
                <a:effectLst/>
                <a:latin typeface="Times New Roman" panose="02020603050405020304" pitchFamily="18" charset="0"/>
                <a:cs typeface="Times New Roman" panose="02020603050405020304" pitchFamily="18" charset="0"/>
              </a:rPr>
              <a:t>11. Faugh-a-</a:t>
            </a:r>
            <a:r>
              <a:rPr lang="en-US" sz="1200" dirty="0" err="1">
                <a:effectLst/>
                <a:latin typeface="Times New Roman" panose="02020603050405020304" pitchFamily="18" charset="0"/>
                <a:cs typeface="Times New Roman" panose="02020603050405020304" pitchFamily="18" charset="0"/>
              </a:rPr>
              <a:t>Ballagh</a:t>
            </a:r>
            <a:r>
              <a:rPr lang="en-US" sz="1200" dirty="0">
                <a:effectLst/>
                <a:latin typeface="Times New Roman" panose="02020603050405020304" pitchFamily="18" charset="0"/>
                <a:cs typeface="Times New Roman" panose="02020603050405020304" pitchFamily="18" charset="0"/>
              </a:rPr>
              <a:t> Loco &amp; Carriage </a:t>
            </a:r>
          </a:p>
          <a:p>
            <a:endParaRPr lang="en-US" sz="1200" dirty="0">
              <a:latin typeface="Times New Roman" panose="02020603050405020304" pitchFamily="18" charset="0"/>
              <a:cs typeface="Times New Roman" panose="02020603050405020304" pitchFamily="18" charset="0"/>
            </a:endParaRPr>
          </a:p>
          <a:p>
            <a:endParaRPr lang="en-US" sz="2000" dirty="0">
              <a:effectLst/>
              <a:latin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cs typeface="Times New Roman" panose="02020603050405020304" pitchFamily="18" charset="0"/>
            </a:endParaRPr>
          </a:p>
        </p:txBody>
      </p:sp>
      <p:pic>
        <p:nvPicPr>
          <p:cNvPr id="8" name="Picture 7" descr="A map of a city&#10;&#10;Description automatically generated">
            <a:extLst>
              <a:ext uri="{FF2B5EF4-FFF2-40B4-BE49-F238E27FC236}">
                <a16:creationId xmlns:a16="http://schemas.microsoft.com/office/drawing/2014/main" id="{5EAB85D0-18CA-9C25-FB1E-E0CEB41EE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077" y="0"/>
            <a:ext cx="4193547" cy="5670550"/>
          </a:xfrm>
          <a:prstGeom prst="rect">
            <a:avLst/>
          </a:prstGeom>
        </p:spPr>
      </p:pic>
      <p:sp>
        <p:nvSpPr>
          <p:cNvPr id="12" name="TextBox 11">
            <a:extLst>
              <a:ext uri="{FF2B5EF4-FFF2-40B4-BE49-F238E27FC236}">
                <a16:creationId xmlns:a16="http://schemas.microsoft.com/office/drawing/2014/main" id="{4B3CF64C-5686-46D3-B4B6-E698967E1AD0}"/>
              </a:ext>
            </a:extLst>
          </p:cNvPr>
          <p:cNvSpPr txBox="1"/>
          <p:nvPr/>
        </p:nvSpPr>
        <p:spPr>
          <a:xfrm>
            <a:off x="2790825" y="2609849"/>
            <a:ext cx="3096251" cy="2308324"/>
          </a:xfrm>
          <a:prstGeom prst="rect">
            <a:avLst/>
          </a:prstGeom>
          <a:noFill/>
        </p:spPr>
        <p:txBody>
          <a:bodyPr wrap="square">
            <a:spAutoFit/>
          </a:bodyPr>
          <a:lstStyle/>
          <a:p>
            <a:endParaRPr lang="en-US" sz="1200" dirty="0">
              <a:effectLst/>
              <a:latin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12. Bank of News South Wales (site)</a:t>
            </a:r>
          </a:p>
          <a:p>
            <a:r>
              <a:rPr lang="en-US" sz="1200" dirty="0">
                <a:effectLst/>
                <a:latin typeface="Times New Roman" panose="02020603050405020304" pitchFamily="18" charset="0"/>
                <a:cs typeface="Times New Roman" panose="02020603050405020304" pitchFamily="18" charset="0"/>
              </a:rPr>
              <a:t>13. Exchange Hotel &amp; Carstens' Memorial</a:t>
            </a:r>
          </a:p>
          <a:p>
            <a:r>
              <a:rPr lang="en-US" sz="1200" dirty="0">
                <a:effectLst/>
                <a:latin typeface="Times New Roman" panose="02020603050405020304" pitchFamily="18" charset="0"/>
                <a:cs typeface="Times New Roman" panose="02020603050405020304" pitchFamily="18" charset="0"/>
              </a:rPr>
              <a:t>14. North Australian Hotel (central Hotel)</a:t>
            </a:r>
          </a:p>
          <a:p>
            <a:r>
              <a:rPr lang="en-US" sz="1200" dirty="0">
                <a:effectLst/>
                <a:latin typeface="Times New Roman" panose="02020603050405020304" pitchFamily="18" charset="0"/>
                <a:cs typeface="Times New Roman" panose="02020603050405020304" pitchFamily="18" charset="0"/>
              </a:rPr>
              <a:t>15. Buchanan's Family Hotel</a:t>
            </a:r>
          </a:p>
          <a:p>
            <a:r>
              <a:rPr lang="en-US" sz="1200" dirty="0">
                <a:effectLst/>
                <a:latin typeface="Times New Roman" panose="02020603050405020304" pitchFamily="18" charset="0"/>
                <a:cs typeface="Times New Roman" panose="02020603050405020304" pitchFamily="18" charset="0"/>
              </a:rPr>
              <a:t>16. Ramsay Store (site)</a:t>
            </a:r>
          </a:p>
          <a:p>
            <a:r>
              <a:rPr lang="en-US" sz="1200" dirty="0">
                <a:effectLst/>
                <a:latin typeface="Times New Roman" panose="02020603050405020304" pitchFamily="18" charset="0"/>
                <a:cs typeface="Times New Roman" panose="02020603050405020304" pitchFamily="18" charset="0"/>
              </a:rPr>
              <a:t>17. Waterfront Precinct (site)</a:t>
            </a:r>
          </a:p>
          <a:p>
            <a:r>
              <a:rPr lang="en-US" sz="1200" dirty="0">
                <a:effectLst/>
                <a:latin typeface="Times New Roman" panose="02020603050405020304" pitchFamily="18" charset="0"/>
                <a:cs typeface="Times New Roman" panose="02020603050405020304" pitchFamily="18" charset="0"/>
              </a:rPr>
              <a:t>18. St. Mary's by the Sea</a:t>
            </a:r>
          </a:p>
          <a:p>
            <a:r>
              <a:rPr lang="en-US" sz="1200" dirty="0">
                <a:effectLst/>
                <a:latin typeface="Times New Roman" panose="02020603050405020304" pitchFamily="18" charset="0"/>
                <a:cs typeface="Times New Roman" panose="02020603050405020304" pitchFamily="18" charset="0"/>
              </a:rPr>
              <a:t>19. Douglas Shire Council "Sugar" Wharf</a:t>
            </a:r>
          </a:p>
          <a:p>
            <a:r>
              <a:rPr lang="en-US" sz="1200" dirty="0">
                <a:effectLst/>
                <a:latin typeface="Times New Roman" panose="02020603050405020304" pitchFamily="18" charset="0"/>
                <a:cs typeface="Times New Roman" panose="02020603050405020304" pitchFamily="18" charset="0"/>
              </a:rPr>
              <a:t>20. Caledonian Hotel (site)</a:t>
            </a:r>
          </a:p>
          <a:p>
            <a:r>
              <a:rPr lang="en-US" sz="1200" dirty="0">
                <a:effectLst/>
                <a:latin typeface="Times New Roman" panose="02020603050405020304" pitchFamily="18" charset="0"/>
                <a:cs typeface="Times New Roman" panose="02020603050405020304" pitchFamily="18" charset="0"/>
              </a:rPr>
              <a:t>21. Douglas Divisional Board Wharf</a:t>
            </a:r>
          </a:p>
          <a:p>
            <a:r>
              <a:rPr lang="en-US" sz="1200" dirty="0">
                <a:effectLst/>
                <a:latin typeface="Times New Roman" panose="02020603050405020304" pitchFamily="18" charset="0"/>
                <a:cs typeface="Times New Roman" panose="02020603050405020304" pitchFamily="18" charset="0"/>
              </a:rPr>
              <a:t>22. Port Douglas Pioneer Cemetery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 calcmode="lin" valueType="num">
                                      <p:cBhvr additive="base">
                                        <p:cTn id="4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anim calcmode="lin" valueType="num">
                                      <p:cBhvr additive="base">
                                        <p:cTn id="45"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anim calcmode="lin" valueType="num">
                                      <p:cBhvr additive="base">
                                        <p:cTn id="4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3" end="13"/>
                                            </p:txEl>
                                          </p:spTgt>
                                        </p:tgtEl>
                                        <p:attrNameLst>
                                          <p:attrName>style.visibility</p:attrName>
                                        </p:attrNameLst>
                                      </p:cBhvr>
                                      <p:to>
                                        <p:strVal val="visible"/>
                                      </p:to>
                                    </p:set>
                                    <p:anim calcmode="lin" valueType="num">
                                      <p:cBhvr additive="base">
                                        <p:cTn id="53"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anim calcmode="lin" valueType="num">
                                      <p:cBhvr additive="base">
                                        <p:cTn id="5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 calcmode="lin" valueType="num">
                                      <p:cBhvr additive="base">
                                        <p:cTn id="6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
                                            <p:txEl>
                                              <p:pRg st="3" end="3"/>
                                            </p:txEl>
                                          </p:spTgt>
                                        </p:tgtEl>
                                        <p:attrNameLst>
                                          <p:attrName>style.visibility</p:attrName>
                                        </p:attrNameLst>
                                      </p:cBhvr>
                                      <p:to>
                                        <p:strVal val="visible"/>
                                      </p:to>
                                    </p:set>
                                    <p:anim calcmode="lin" valueType="num">
                                      <p:cBhvr additive="base">
                                        <p:cTn id="6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
                                            <p:txEl>
                                              <p:pRg st="4" end="4"/>
                                            </p:txEl>
                                          </p:spTgt>
                                        </p:tgtEl>
                                        <p:attrNameLst>
                                          <p:attrName>style.visibility</p:attrName>
                                        </p:attrNameLst>
                                      </p:cBhvr>
                                      <p:to>
                                        <p:strVal val="visible"/>
                                      </p:to>
                                    </p:set>
                                    <p:anim calcmode="lin" valueType="num">
                                      <p:cBhvr additive="base">
                                        <p:cTn id="7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
                                            <p:txEl>
                                              <p:pRg st="5" end="5"/>
                                            </p:txEl>
                                          </p:spTgt>
                                        </p:tgtEl>
                                        <p:attrNameLst>
                                          <p:attrName>style.visibility</p:attrName>
                                        </p:attrNameLst>
                                      </p:cBhvr>
                                      <p:to>
                                        <p:strVal val="visible"/>
                                      </p:to>
                                    </p:set>
                                    <p:anim calcmode="lin" valueType="num">
                                      <p:cBhvr additive="base">
                                        <p:cTn id="7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
                                            <p:txEl>
                                              <p:pRg st="6" end="6"/>
                                            </p:txEl>
                                          </p:spTgt>
                                        </p:tgtEl>
                                        <p:attrNameLst>
                                          <p:attrName>style.visibility</p:attrName>
                                        </p:attrNameLst>
                                      </p:cBhvr>
                                      <p:to>
                                        <p:strVal val="visible"/>
                                      </p:to>
                                    </p:set>
                                    <p:anim calcmode="lin" valueType="num">
                                      <p:cBhvr additive="base">
                                        <p:cTn id="7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
                                            <p:txEl>
                                              <p:pRg st="7" end="7"/>
                                            </p:txEl>
                                          </p:spTgt>
                                        </p:tgtEl>
                                        <p:attrNameLst>
                                          <p:attrName>style.visibility</p:attrName>
                                        </p:attrNameLst>
                                      </p:cBhvr>
                                      <p:to>
                                        <p:strVal val="visible"/>
                                      </p:to>
                                    </p:set>
                                    <p:anim calcmode="lin" valueType="num">
                                      <p:cBhvr additive="base">
                                        <p:cTn id="8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
                                            <p:txEl>
                                              <p:pRg st="8" end="8"/>
                                            </p:txEl>
                                          </p:spTgt>
                                        </p:tgtEl>
                                        <p:attrNameLst>
                                          <p:attrName>style.visibility</p:attrName>
                                        </p:attrNameLst>
                                      </p:cBhvr>
                                      <p:to>
                                        <p:strVal val="visible"/>
                                      </p:to>
                                    </p:set>
                                    <p:anim calcmode="lin" valueType="num">
                                      <p:cBhvr additive="base">
                                        <p:cTn id="87"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2">
                                            <p:txEl>
                                              <p:pRg st="9" end="9"/>
                                            </p:txEl>
                                          </p:spTgt>
                                        </p:tgtEl>
                                        <p:attrNameLst>
                                          <p:attrName>style.visibility</p:attrName>
                                        </p:attrNameLst>
                                      </p:cBhvr>
                                      <p:to>
                                        <p:strVal val="visible"/>
                                      </p:to>
                                    </p:set>
                                    <p:anim calcmode="lin" valueType="num">
                                      <p:cBhvr additive="base">
                                        <p:cTn id="91"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
                                            <p:txEl>
                                              <p:pRg st="9" end="9"/>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2">
                                            <p:txEl>
                                              <p:pRg st="10" end="10"/>
                                            </p:txEl>
                                          </p:spTgt>
                                        </p:tgtEl>
                                        <p:attrNameLst>
                                          <p:attrName>style.visibility</p:attrName>
                                        </p:attrNameLst>
                                      </p:cBhvr>
                                      <p:to>
                                        <p:strVal val="visible"/>
                                      </p:to>
                                    </p:set>
                                    <p:anim calcmode="lin" valueType="num">
                                      <p:cBhvr additive="base">
                                        <p:cTn id="95"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2">
                                            <p:txEl>
                                              <p:pRg st="10" end="10"/>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
                                            <p:txEl>
                                              <p:pRg st="11" end="11"/>
                                            </p:txEl>
                                          </p:spTgt>
                                        </p:tgtEl>
                                        <p:attrNameLst>
                                          <p:attrName>style.visibility</p:attrName>
                                        </p:attrNameLst>
                                      </p:cBhvr>
                                      <p:to>
                                        <p:strVal val="visible"/>
                                      </p:to>
                                    </p:set>
                                    <p:anim calcmode="lin" valueType="num">
                                      <p:cBhvr additive="base">
                                        <p:cTn id="99"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9060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Douglas Shire Historical Society</a:t>
            </a:r>
          </a:p>
        </p:txBody>
      </p:sp>
      <p:sp>
        <p:nvSpPr>
          <p:cNvPr id="4" name="TextBox 3">
            <a:extLst>
              <a:ext uri="{FF2B5EF4-FFF2-40B4-BE49-F238E27FC236}">
                <a16:creationId xmlns:a16="http://schemas.microsoft.com/office/drawing/2014/main" id="{8FFDB5B2-111A-07DF-81E6-5575667F2D53}"/>
              </a:ext>
            </a:extLst>
          </p:cNvPr>
          <p:cNvSpPr txBox="1"/>
          <p:nvPr/>
        </p:nvSpPr>
        <p:spPr>
          <a:xfrm>
            <a:off x="214489" y="942976"/>
            <a:ext cx="9866135" cy="2174512"/>
          </a:xfrm>
          <a:prstGeom prst="rect">
            <a:avLst/>
          </a:prstGeom>
        </p:spPr>
        <p:txBody>
          <a:bodyPr vert="horz" lIns="91440" tIns="45720" rIns="91440" bIns="45720" rtlCol="0">
            <a:normAutofit/>
          </a:bodyPr>
          <a:lstStyle/>
          <a:p>
            <a:pPr indent="-228600" fontAlgn="base">
              <a:lnSpc>
                <a:spcPct val="110000"/>
              </a:lnSpc>
              <a:spcBef>
                <a:spcPct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Museum displays interesting artifacts from the founding of Port Douglas and the surrounding area.</a:t>
            </a:r>
          </a:p>
          <a:p>
            <a:pPr indent="-228600" fontAlgn="base">
              <a:lnSpc>
                <a:spcPct val="110000"/>
              </a:lnSpc>
              <a:spcBef>
                <a:spcPct val="0"/>
              </a:spcBef>
              <a:spcAft>
                <a:spcPts val="6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The Douglas Shire runs along the eastern coast of Far North Queensland from just north of Cairns, near Wangetti, to the Bloomfield River, south of Cooktown. </a:t>
            </a:r>
            <a:endParaRPr lang="en-US" sz="1500" dirty="0"/>
          </a:p>
        </p:txBody>
      </p:sp>
      <p:pic>
        <p:nvPicPr>
          <p:cNvPr id="5" name="Picture 4" descr="A house with a white picket fence&#10;&#10;Description automatically generated">
            <a:extLst>
              <a:ext uri="{FF2B5EF4-FFF2-40B4-BE49-F238E27FC236}">
                <a16:creationId xmlns:a16="http://schemas.microsoft.com/office/drawing/2014/main" id="{5E459F93-FBAE-1A05-BE48-143B70A08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7487"/>
            <a:ext cx="4171950" cy="2429237"/>
          </a:xfrm>
          <a:prstGeom prst="rect">
            <a:avLst/>
          </a:prstGeom>
        </p:spPr>
      </p:pic>
      <p:sp>
        <p:nvSpPr>
          <p:cNvPr id="7" name="TextBox 6">
            <a:extLst>
              <a:ext uri="{FF2B5EF4-FFF2-40B4-BE49-F238E27FC236}">
                <a16:creationId xmlns:a16="http://schemas.microsoft.com/office/drawing/2014/main" id="{3B309908-16F6-8FBC-14CC-76E106A490E9}"/>
              </a:ext>
            </a:extLst>
          </p:cNvPr>
          <p:cNvSpPr txBox="1"/>
          <p:nvPr/>
        </p:nvSpPr>
        <p:spPr>
          <a:xfrm>
            <a:off x="4509294" y="3044825"/>
            <a:ext cx="5100636" cy="1886670"/>
          </a:xfrm>
          <a:prstGeom prst="rect">
            <a:avLst/>
          </a:prstGeom>
          <a:noFill/>
        </p:spPr>
        <p:txBody>
          <a:bodyPr wrap="square">
            <a:spAutoFit/>
          </a:bodyPr>
          <a:lstStyle/>
          <a:p>
            <a:r>
              <a:rPr lang="en-US" sz="1800" dirty="0">
                <a:effectLst/>
                <a:latin typeface="Times New Roman" panose="02020603050405020304" pitchFamily="18" charset="0"/>
                <a:cs typeface="Times New Roman" panose="02020603050405020304" pitchFamily="18" charset="0"/>
              </a:rPr>
              <a:t>VISIT THE MUSEUM</a:t>
            </a:r>
          </a:p>
          <a:p>
            <a:r>
              <a:rPr lang="en-US" sz="1800" dirty="0">
                <a:effectLst/>
                <a:latin typeface="Times New Roman" panose="02020603050405020304" pitchFamily="18" charset="0"/>
                <a:cs typeface="Times New Roman" panose="02020603050405020304" pitchFamily="18" charset="0"/>
              </a:rPr>
              <a:t>25 Wharf St, Port Douglas QLD 4871</a:t>
            </a:r>
          </a:p>
          <a:p>
            <a:r>
              <a:rPr lang="en-US" sz="1800" dirty="0">
                <a:effectLst/>
                <a:latin typeface="Times New Roman" panose="02020603050405020304" pitchFamily="18" charset="0"/>
                <a:cs typeface="Times New Roman" panose="02020603050405020304" pitchFamily="18" charset="0"/>
              </a:rPr>
              <a:t>Open Tuesdays, Thursdays, Saturdays and Sundays 10am-1pm</a:t>
            </a:r>
          </a:p>
          <a:p>
            <a:r>
              <a:rPr lang="en-US" sz="1800" dirty="0">
                <a:effectLst/>
                <a:latin typeface="Times New Roman" panose="02020603050405020304" pitchFamily="18" charset="0"/>
                <a:cs typeface="Times New Roman" panose="02020603050405020304" pitchFamily="18" charset="0"/>
              </a:rPr>
              <a:t>Admission $3, Children and Students Free</a:t>
            </a:r>
          </a:p>
          <a:p>
            <a:pPr indent="-228600">
              <a:lnSpc>
                <a:spcPct val="90000"/>
              </a:lnSpc>
              <a:spcAft>
                <a:spcPts val="600"/>
              </a:spcAft>
              <a:buFont typeface="Arial" panose="020B0604020202020204" pitchFamily="34" charset="0"/>
              <a:buChar char="•"/>
            </a:pPr>
            <a:endParaRPr lang="en-US" sz="1200" b="1" dirty="0"/>
          </a:p>
          <a:p>
            <a:pPr indent="-228600">
              <a:lnSpc>
                <a:spcPct val="90000"/>
              </a:lnSpc>
              <a:spcAft>
                <a:spcPts val="600"/>
              </a:spcAft>
              <a:buFont typeface="Arial" panose="020B0604020202020204" pitchFamily="34" charset="0"/>
              <a:buChar char="•"/>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5038725" y="0"/>
            <a:ext cx="5041900" cy="869245"/>
          </a:xfrm>
          <a:prstGeom prst="rect">
            <a:avLst/>
          </a:prstGeom>
        </p:spPr>
        <p:txBody>
          <a:bodyPr vert="horz" lIns="91440" tIns="45720" rIns="91440" bIns="45720" rtlCol="0" anchor="ctr">
            <a:normAutofit fontScale="77500" lnSpcReduction="20000"/>
          </a:bodyPr>
          <a:lstStyle/>
          <a:p>
            <a:pPr algn="ctr"/>
            <a:r>
              <a:rPr lang="en-US" sz="4400" b="1" dirty="0">
                <a:latin typeface="Times New Roman" panose="02020603050405020304" pitchFamily="18" charset="0"/>
                <a:cs typeface="Times New Roman" panose="02020603050405020304" pitchFamily="18" charset="0"/>
              </a:rPr>
              <a:t>Flagstaff Hill Lighthouse</a:t>
            </a:r>
          </a:p>
        </p:txBody>
      </p:sp>
      <p:sp>
        <p:nvSpPr>
          <p:cNvPr id="5" name="TextBox 4">
            <a:extLst>
              <a:ext uri="{FF2B5EF4-FFF2-40B4-BE49-F238E27FC236}">
                <a16:creationId xmlns:a16="http://schemas.microsoft.com/office/drawing/2014/main" id="{1AF5FB54-0725-AC46-7FCB-E9CDB56C3059}"/>
              </a:ext>
            </a:extLst>
          </p:cNvPr>
          <p:cNvSpPr txBox="1"/>
          <p:nvPr/>
        </p:nvSpPr>
        <p:spPr>
          <a:xfrm>
            <a:off x="5040311" y="1019175"/>
            <a:ext cx="5040313" cy="449897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need a picture worth framing look no further than the Flagstaff Hill Lookout.</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at the summit of Island Point Road, it is an easy walk,  to the lookout viewing area.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here you will witness sweeping, majestic views of Four Mile Beach to the south and the rainforest-clad mountain ranges beyond.</a:t>
            </a:r>
          </a:p>
        </p:txBody>
      </p:sp>
      <p:pic>
        <p:nvPicPr>
          <p:cNvPr id="4" name="Picture 3" descr="A white tower with a red roof and a red railing next to a body of water&#10;&#10;Description automatically generated">
            <a:extLst>
              <a:ext uri="{FF2B5EF4-FFF2-40B4-BE49-F238E27FC236}">
                <a16:creationId xmlns:a16="http://schemas.microsoft.com/office/drawing/2014/main" id="{6B4C4843-0285-E767-60F8-2D0132C1118C}"/>
              </a:ext>
            </a:extLst>
          </p:cNvPr>
          <p:cNvPicPr>
            <a:picLocks noChangeAspect="1"/>
          </p:cNvPicPr>
          <p:nvPr/>
        </p:nvPicPr>
        <p:blipFill rotWithShape="1">
          <a:blip r:embed="rId2">
            <a:extLst>
              <a:ext uri="{28A0092B-C50C-407E-A947-70E740481C1C}">
                <a14:useLocalDpi xmlns:a14="http://schemas.microsoft.com/office/drawing/2010/main" val="0"/>
              </a:ext>
            </a:extLst>
          </a:blip>
          <a:srcRect l="11086"/>
          <a:stretch/>
        </p:blipFill>
        <p:spPr>
          <a:xfrm>
            <a:off x="0" y="0"/>
            <a:ext cx="4953000" cy="5670550"/>
          </a:xfrm>
          <a:prstGeom prst="rect">
            <a:avLst/>
          </a:prstGeom>
        </p:spPr>
      </p:pic>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05" cy="125483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Port Douglas Sugar Wharf</a:t>
            </a:r>
          </a:p>
        </p:txBody>
      </p:sp>
      <p:sp>
        <p:nvSpPr>
          <p:cNvPr id="6" name="TextBox 5">
            <a:extLst>
              <a:ext uri="{FF2B5EF4-FFF2-40B4-BE49-F238E27FC236}">
                <a16:creationId xmlns:a16="http://schemas.microsoft.com/office/drawing/2014/main" id="{48767DE4-A04E-315D-87FC-D30A1881346D}"/>
              </a:ext>
            </a:extLst>
          </p:cNvPr>
          <p:cNvSpPr txBox="1"/>
          <p:nvPr/>
        </p:nvSpPr>
        <p:spPr>
          <a:xfrm>
            <a:off x="142876" y="1171575"/>
            <a:ext cx="9847792" cy="3988046"/>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Built in 1904 by the Douglas Shire Council, the historic, heritage listed building was once used for the mooring of ships and loading of sugar (Hence the name). </a:t>
            </a: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Flash forward 75 years and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popular white shed was home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well known diver Ben Cropp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his ‘Shipwreck Museum’. </a:t>
            </a: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Sugar Wharf, Port Douglas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was placed on the Queensland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Heritage Register in 1992.</a:t>
            </a:r>
            <a:endParaRPr lang="en-US" sz="2200" dirty="0">
              <a:latin typeface="Times New Roman" panose="02020603050405020304" pitchFamily="18" charset="0"/>
              <a:cs typeface="Times New Roman" panose="02020603050405020304" pitchFamily="18" charset="0"/>
            </a:endParaRPr>
          </a:p>
        </p:txBody>
      </p:sp>
      <p:pic>
        <p:nvPicPr>
          <p:cNvPr id="4" name="Picture 3" descr="A building with a dock and a body of water&#10;&#10;Description automatically generated">
            <a:extLst>
              <a:ext uri="{FF2B5EF4-FFF2-40B4-BE49-F238E27FC236}">
                <a16:creationId xmlns:a16="http://schemas.microsoft.com/office/drawing/2014/main" id="{2F9B75DE-98D5-D3C4-7E1F-3BAE58732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1" y="2310355"/>
            <a:ext cx="5040293" cy="3360195"/>
          </a:xfrm>
          <a:prstGeom prst="rect">
            <a:avLst/>
          </a:prstGeom>
        </p:spPr>
      </p:pic>
    </p:spTree>
    <p:extLst>
      <p:ext uri="{BB962C8B-B14F-4D97-AF65-F5344CB8AC3E}">
        <p14:creationId xmlns:p14="http://schemas.microsoft.com/office/powerpoint/2010/main" val="923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Snorkeling</a:t>
            </a:r>
          </a:p>
        </p:txBody>
      </p:sp>
      <p:sp>
        <p:nvSpPr>
          <p:cNvPr id="4" name="TextBox 3">
            <a:extLst>
              <a:ext uri="{FF2B5EF4-FFF2-40B4-BE49-F238E27FC236}">
                <a16:creationId xmlns:a16="http://schemas.microsoft.com/office/drawing/2014/main" id="{9FECAC60-4F09-72CB-C543-038866BAADFF}"/>
              </a:ext>
            </a:extLst>
          </p:cNvPr>
          <p:cNvSpPr txBox="1"/>
          <p:nvPr/>
        </p:nvSpPr>
        <p:spPr>
          <a:xfrm>
            <a:off x="5800725" y="1207912"/>
            <a:ext cx="4279900" cy="4161012"/>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Several companies offer a 2 -3 Hour Snorkeling Tour to Low Isles Reef .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adventure takes travelers on a speedy boat ride to this protected UNESCO World Heritage Site, where they can encounter tropical fish, vibrant coral, and majestic turtles.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will dive with a knowledgeable guide, capable of answering any questions.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Snorkeling gear is provided.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Prices range from $100 to $150.</a:t>
            </a:r>
          </a:p>
          <a:p>
            <a:endParaRPr lang="en-US" sz="2400" b="1" dirty="0"/>
          </a:p>
        </p:txBody>
      </p:sp>
      <p:pic>
        <p:nvPicPr>
          <p:cNvPr id="5" name="Picture 4" descr="A person in a mask and goggles swimming with fish&#10;&#10;Description automatically generated">
            <a:extLst>
              <a:ext uri="{FF2B5EF4-FFF2-40B4-BE49-F238E27FC236}">
                <a16:creationId xmlns:a16="http://schemas.microsoft.com/office/drawing/2014/main" id="{A6B572D7-A1E1-7DC5-9F3B-3525279C0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7912"/>
            <a:ext cx="5762625" cy="4462638"/>
          </a:xfrm>
          <a:prstGeom prst="rect">
            <a:avLst/>
          </a:prstGeom>
        </p:spPr>
      </p:pic>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Port Douglas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Port Douglas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Port Douglas</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Port Douglas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
            <a:ext cx="10080625" cy="1046813"/>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Mossman Gorge</a:t>
            </a:r>
          </a:p>
        </p:txBody>
      </p:sp>
      <p:sp>
        <p:nvSpPr>
          <p:cNvPr id="6" name="TextBox 5">
            <a:extLst>
              <a:ext uri="{FF2B5EF4-FFF2-40B4-BE49-F238E27FC236}">
                <a16:creationId xmlns:a16="http://schemas.microsoft.com/office/drawing/2014/main" id="{7FBAD773-77E8-D955-9211-F538C7F67BBE}"/>
              </a:ext>
            </a:extLst>
          </p:cNvPr>
          <p:cNvSpPr txBox="1"/>
          <p:nvPr/>
        </p:nvSpPr>
        <p:spPr>
          <a:xfrm>
            <a:off x="123825" y="1046813"/>
            <a:ext cx="6057900" cy="4360212"/>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Over millions of years, the Mossman River has carved out a steep-sided gorge through the southern part of the Daintree National Park, and you can walk through this amazing place just 15 minutes drive from Freestyle Resort.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the shuttle bus from the Mossman Gorge Centre to the start of the Baral Marrjanga Boardwalk, which has views of the river and the mountains beyond.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Continue over the Rex Creek suspension bridge and you’ll find the Rainforest Circuit Track, a fairly easy 2.4km loop through the magnificent forest.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want to ask questions, join one of the Dreamtime Walks, where indigenous guides will take you along private trails, and share their generations of local knowledge.</a:t>
            </a:r>
          </a:p>
        </p:txBody>
      </p:sp>
      <p:pic>
        <p:nvPicPr>
          <p:cNvPr id="7" name="Picture 6" descr="A stream in the forest&#10;&#10;Description automatically generated">
            <a:extLst>
              <a:ext uri="{FF2B5EF4-FFF2-40B4-BE49-F238E27FC236}">
                <a16:creationId xmlns:a16="http://schemas.microsoft.com/office/drawing/2014/main" id="{F6194A48-5CCB-EAC7-D99F-7245371D9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725" y="1046813"/>
            <a:ext cx="3898900" cy="4623737"/>
          </a:xfrm>
          <a:prstGeom prst="rect">
            <a:avLst/>
          </a:prstGeom>
        </p:spPr>
      </p:pic>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Flagstaff Hill</a:t>
            </a:r>
          </a:p>
        </p:txBody>
      </p:sp>
      <p:sp>
        <p:nvSpPr>
          <p:cNvPr id="4" name="TextBox 3">
            <a:extLst>
              <a:ext uri="{FF2B5EF4-FFF2-40B4-BE49-F238E27FC236}">
                <a16:creationId xmlns:a16="http://schemas.microsoft.com/office/drawing/2014/main" id="{DBFE43F3-A620-1C8B-9DA8-A836C3CD8EBE}"/>
              </a:ext>
            </a:extLst>
          </p:cNvPr>
          <p:cNvSpPr txBox="1"/>
          <p:nvPr/>
        </p:nvSpPr>
        <p:spPr>
          <a:xfrm>
            <a:off x="233539" y="1241425"/>
            <a:ext cx="9758185" cy="4273623"/>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Port Douglas’s newest walking trail hugs the stunning stretch of coastline between Four Mile Beach and Rex Smeal Park.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a winding,  track with several sets of stone steps, and it offers incredible views of the Coral Sea right along its 1.5km length – including a couple of viewing platforms built out over the water. </a:t>
            </a:r>
            <a:endParaRPr lang="en-US" sz="2000" b="1" dirty="0"/>
          </a:p>
        </p:txBody>
      </p:sp>
      <p:pic>
        <p:nvPicPr>
          <p:cNvPr id="5" name="Picture 4" descr="A view of a beach and a house&#10;&#10;Description automatically generated">
            <a:extLst>
              <a:ext uri="{FF2B5EF4-FFF2-40B4-BE49-F238E27FC236}">
                <a16:creationId xmlns:a16="http://schemas.microsoft.com/office/drawing/2014/main" id="{B540BF51-6A42-04CB-06CF-ED6C7193C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4800"/>
            <a:ext cx="4238625" cy="2825750"/>
          </a:xfrm>
          <a:prstGeom prst="rect">
            <a:avLst/>
          </a:prstGeom>
        </p:spPr>
      </p:pic>
      <p:sp>
        <p:nvSpPr>
          <p:cNvPr id="7" name="TextBox 6">
            <a:extLst>
              <a:ext uri="{FF2B5EF4-FFF2-40B4-BE49-F238E27FC236}">
                <a16:creationId xmlns:a16="http://schemas.microsoft.com/office/drawing/2014/main" id="{B39ADA47-647D-F30F-9A7A-61A7C6950EFF}"/>
              </a:ext>
            </a:extLst>
          </p:cNvPr>
          <p:cNvSpPr txBox="1"/>
          <p:nvPr/>
        </p:nvSpPr>
        <p:spPr>
          <a:xfrm>
            <a:off x="4352925" y="2835275"/>
            <a:ext cx="5727699"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Freestyle Resort, head down to the Esplanade then take the steps that rise up from the north end of the beach.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a short climb, there’s a detour off to the left to Flagstaff Hill Lookout. Come back down and carry on to Little Cove.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finish the loop by meandering back up Macrossan Street.</a:t>
            </a:r>
          </a:p>
        </p:txBody>
      </p:sp>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196850"/>
            <a:ext cx="6224952" cy="922338"/>
          </a:xfrm>
          <a:prstGeom prst="rect">
            <a:avLst/>
          </a:prstGeom>
        </p:spPr>
        <p:txBody>
          <a:bodyPr vert="horz" lIns="91440" tIns="45720" rIns="91440" bIns="45720" rtlCol="0" anchor="b">
            <a:normAutofit/>
          </a:bodyPr>
          <a:lstStyle/>
          <a:p>
            <a:pPr algn="ctr"/>
            <a:r>
              <a:rPr lang="en-US" b="1" dirty="0">
                <a:latin typeface="Times New Roman" panose="02020603050405020304" pitchFamily="18" charset="0"/>
                <a:cs typeface="Times New Roman" panose="02020603050405020304" pitchFamily="18" charset="0"/>
              </a:rPr>
              <a:t>Four Mile Beach</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22</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80975" y="1266825"/>
            <a:ext cx="6043977" cy="4410827"/>
          </a:xfrm>
          <a:prstGeom prst="rect">
            <a:avLst/>
          </a:prstGeom>
        </p:spPr>
        <p:txBody>
          <a:bodyPr vert="horz" lIns="91440" tIns="45720" rIns="91440" bIns="45720" rtlCol="0" anchor="t">
            <a:noAutofit/>
          </a:bodyPr>
          <a:lstStyle/>
          <a:p>
            <a:pPr marL="40005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Venture along the Flagstaff Hill Walking Trail down to Four Mile Beach and walk the plank (or viewing platform) and take in the 180-degree views to the Coral Sea, Low Isles and Snapper Island to the north.</a:t>
            </a:r>
          </a:p>
          <a:p>
            <a:pPr marL="40005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Four Mile Beach is one of the world’s most photographed beaches.</a:t>
            </a:r>
          </a:p>
          <a:p>
            <a:pPr marL="40005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Four Mile Beach begins at a rocky headland that opens up to four uninterrupted kilometers of palm-lined, creamy colored sand, and the vast expanse of the sparkling Coral Sea. </a:t>
            </a:r>
          </a:p>
          <a:p>
            <a:pPr marL="40005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walk all the way south to the mangroves of the Mowbray River. </a:t>
            </a:r>
          </a:p>
        </p:txBody>
      </p:sp>
      <p:pic>
        <p:nvPicPr>
          <p:cNvPr id="5" name="Picture 4" descr="A beach with palm trees and blue water&#10;&#10;Description automatically generated">
            <a:extLst>
              <a:ext uri="{FF2B5EF4-FFF2-40B4-BE49-F238E27FC236}">
                <a16:creationId xmlns:a16="http://schemas.microsoft.com/office/drawing/2014/main" id="{8FCD514B-7011-0CE5-B288-08C476E5FDE2}"/>
              </a:ext>
            </a:extLst>
          </p:cNvPr>
          <p:cNvPicPr>
            <a:picLocks noChangeAspect="1"/>
          </p:cNvPicPr>
          <p:nvPr/>
        </p:nvPicPr>
        <p:blipFill rotWithShape="1">
          <a:blip r:embed="rId3">
            <a:extLst>
              <a:ext uri="{28A0092B-C50C-407E-A947-70E740481C1C}">
                <a14:useLocalDpi xmlns:a14="http://schemas.microsoft.com/office/drawing/2010/main" val="0"/>
              </a:ext>
            </a:extLst>
          </a:blip>
          <a:srcRect l="32005"/>
          <a:stretch/>
        </p:blipFill>
        <p:spPr>
          <a:xfrm>
            <a:off x="6224953" y="7102"/>
            <a:ext cx="3855671" cy="5670550"/>
          </a:xfrm>
          <a:prstGeom prst="rect">
            <a:avLst/>
          </a:prstGeom>
        </p:spPr>
      </p:pic>
    </p:spTree>
    <p:extLst>
      <p:ext uri="{BB962C8B-B14F-4D97-AF65-F5344CB8AC3E}">
        <p14:creationId xmlns:p14="http://schemas.microsoft.com/office/powerpoint/2010/main" val="2198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Port Douglas</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3785652"/>
          </a:xfrm>
          <a:prstGeom prst="rect">
            <a:avLst/>
          </a:prstGeom>
          <a:noFill/>
        </p:spPr>
        <p:txBody>
          <a:bodyPr wrap="square">
            <a:spAutoFit/>
          </a:bodyPr>
          <a:lstStyle/>
          <a:p>
            <a:pPr>
              <a:buClrTx/>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dirty="0">
                <a:solidFill>
                  <a:srgbClr val="000000"/>
                </a:solidFill>
                <a:latin typeface="Times New Roman" panose="02020603050405020304" pitchFamily="18" charset="0"/>
                <a:cs typeface="Times New Roman" panose="02020603050405020304" pitchFamily="18" charset="0"/>
              </a:rPr>
              <a:t>Port Douglas</a:t>
            </a:r>
            <a:r>
              <a:rPr lang="en-US" altLang="en-US" sz="2000" dirty="0">
                <a:latin typeface="Times New Roman" panose="02020603050405020304" pitchFamily="18" charset="0"/>
                <a:cs typeface="Times New Roman" panose="02020603050405020304" pitchFamily="18" charset="0"/>
              </a:rPr>
              <a:t>. </a:t>
            </a:r>
          </a:p>
          <a:p>
            <a:r>
              <a:rPr lang="en-US" altLang="en-US" sz="2000" dirty="0">
                <a:latin typeface="Times New Roman" panose="02020603050405020304" pitchFamily="18" charset="0"/>
                <a:cs typeface="Times New Roman" panose="02020603050405020304" pitchFamily="18" charset="0"/>
              </a:rPr>
              <a:t>Here are some recommendations: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Cafe Fresq $$ - $$$, Cafe, Healthy, Australian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Wrasse &amp; Roe $$$$, Seafood, Australian, Vegetarian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N17 Burger Co $, Quick Bites, American, Vegetarian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Melaleuca Port Douglas $$$$, Seafood, Healthy, Australian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Salsa Bar &amp; Grill $$ - $$$, Seafood, International, Australian</a:t>
            </a:r>
            <a:endParaRPr lang="en-US" alt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Epicurean Port Douglas $$ - $$$, Healthy, Wine Bar, Gluten Free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Watergate Restaurant &amp; Lounge Bar $$$$, Bar, Vegetarian Friendly, Vegan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Little Larder Port Douglas $$ - $$$, Healthy, Australian, Vegetarian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Seabean Tapas Bar Restaurant $$ - $$$, Mediterranean, European, Spanish</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Nautilus Restaurant $$$$, Contemporary, Australian, Vegetarian</a:t>
            </a:r>
            <a:endParaRPr lang="en-US" altLang="en-US" sz="20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on a table&#10;&#10;Description automatically generated">
            <a:extLst>
              <a:ext uri="{FF2B5EF4-FFF2-40B4-BE49-F238E27FC236}">
                <a16:creationId xmlns:a16="http://schemas.microsoft.com/office/drawing/2014/main" id="{E3C3E524-F9AB-1EC5-037E-FA4800283805}"/>
              </a:ext>
            </a:extLst>
          </p:cNvPr>
          <p:cNvPicPr>
            <a:picLocks noChangeAspect="1"/>
          </p:cNvPicPr>
          <p:nvPr/>
        </p:nvPicPr>
        <p:blipFill rotWithShape="1">
          <a:blip r:embed="rId3">
            <a:extLst>
              <a:ext uri="{28A0092B-C50C-407E-A947-70E740481C1C}">
                <a14:useLocalDpi xmlns:a14="http://schemas.microsoft.com/office/drawing/2010/main" val="0"/>
              </a:ext>
            </a:extLst>
          </a:blip>
          <a:srcRect r="13022"/>
          <a:stretch/>
        </p:blipFill>
        <p:spPr>
          <a:xfrm>
            <a:off x="7213248" y="1061912"/>
            <a:ext cx="2867376" cy="219563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Port Douglas is a beautiful City with a rich history and numerous attractions. Regardless of what you're looking for, Port Douglas has something for everyone.</a:t>
            </a:r>
          </a:p>
          <a:p>
            <a:pPr lvl="0" rtl="0"/>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Port Douglas!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Port Douglas</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260473" y="735807"/>
            <a:ext cx="7559675" cy="197326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0" y="2019300"/>
            <a:ext cx="10080625" cy="3308251"/>
          </a:xfrm>
        </p:spPr>
        <p:txBody>
          <a:bodyPr>
            <a:normAutofit/>
          </a:bodyPr>
          <a:lstStyle/>
          <a:p>
            <a:r>
              <a:rPr lang="en-US" sz="2800"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sz="2800" dirty="0">
                <a:latin typeface="Times New Roman" panose="02020603050405020304" pitchFamily="18" charset="0"/>
                <a:cs typeface="Times New Roman" panose="02020603050405020304" pitchFamily="18" charset="0"/>
              </a:rPr>
              <a:t>I would like to acknowledge the many source I have accessed.</a:t>
            </a:r>
          </a:p>
          <a:p>
            <a:r>
              <a:rPr lang="en-US" sz="2800" dirty="0">
                <a:latin typeface="Times New Roman" panose="02020603050405020304" pitchFamily="18" charset="0"/>
                <a:cs typeface="Times New Roman" panose="02020603050405020304" pitchFamily="18" charset="0"/>
              </a:rPr>
              <a:t>These include: </a:t>
            </a:r>
            <a:r>
              <a:rPr lang="en-US" sz="2800"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2800" dirty="0">
                <a:solidFill>
                  <a:srgbClr val="202124"/>
                </a:solidFill>
                <a:latin typeface="Times New Roman" panose="02020603050405020304" pitchFamily="18" charset="0"/>
                <a:cs typeface="Times New Roman" panose="02020603050405020304" pitchFamily="18" charset="0"/>
              </a:rPr>
              <a:t>ritannica.com, Trip Advisor and the </a:t>
            </a:r>
            <a:br>
              <a:rPr lang="en-US" altLang="en-US" sz="2800" dirty="0">
                <a:solidFill>
                  <a:srgbClr val="202124"/>
                </a:solidFill>
                <a:latin typeface="Times New Roman" panose="02020603050405020304" pitchFamily="18" charset="0"/>
                <a:cs typeface="Times New Roman" panose="02020603050405020304" pitchFamily="18" charset="0"/>
              </a:rPr>
            </a:br>
            <a:r>
              <a:rPr lang="en-US" altLang="en-US" sz="2800"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2800" dirty="0">
                <a:solidFill>
                  <a:srgbClr val="202124"/>
                </a:solidFill>
                <a:latin typeface="Times New Roman" panose="02020603050405020304" pitchFamily="18" charset="0"/>
                <a:cs typeface="Times New Roman" panose="02020603050405020304" pitchFamily="18" charset="0"/>
              </a:rPr>
            </a:br>
            <a:endParaRPr lang="en-US" altLang="en-US" sz="28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8" name="Date Placeholder 1">
            <a:extLst>
              <a:ext uri="{FF2B5EF4-FFF2-40B4-BE49-F238E27FC236}">
                <a16:creationId xmlns:a16="http://schemas.microsoft.com/office/drawing/2014/main" id="{086D33FE-D4AE-086B-7B66-0CF59FBE8D6A}"/>
              </a:ext>
            </a:extLst>
          </p:cNvPr>
          <p:cNvSpPr txBox="1">
            <a:spLocks/>
          </p:cNvSpPr>
          <p:nvPr/>
        </p:nvSpPr>
        <p:spPr>
          <a:xfrm>
            <a:off x="0" y="5219700"/>
            <a:ext cx="1495425" cy="360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1B0343-2E76-4D1F-9B73-45E83B39D474}" type="datetimeFigureOut">
              <a:rPr lang="en-US" smtClean="0"/>
              <a:pPr/>
              <a:t>7/22/2024</a:t>
            </a:fld>
            <a:endParaRPr lang="en-US" dirty="0"/>
          </a:p>
        </p:txBody>
      </p:sp>
    </p:spTree>
    <p:extLst>
      <p:ext uri="{BB962C8B-B14F-4D97-AF65-F5344CB8AC3E}">
        <p14:creationId xmlns:p14="http://schemas.microsoft.com/office/powerpoint/2010/main" val="220164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Port Douglas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AUD $.67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94476"/>
            <a:ext cx="10080624" cy="757130"/>
          </a:xfrm>
          <a:prstGeom prst="rect">
            <a:avLst/>
          </a:prstGeom>
        </p:spPr>
        <p:txBody>
          <a:bodyPr vert="horz" wrap="square" anchor="ctr">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Port Douglas</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8" y="946083"/>
            <a:ext cx="9885996"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Port Douglas is the ideal place for exploring some of </a:t>
            </a:r>
            <a:r>
              <a:rPr lang="en-US" sz="2200" dirty="0" err="1">
                <a:latin typeface="Times New Roman" panose="02020603050405020304" pitchFamily="18" charset="0"/>
                <a:cs typeface="Times New Roman" panose="02020603050405020304" pitchFamily="18" charset="0"/>
              </a:rPr>
              <a:t>Austrailias</a:t>
            </a:r>
            <a:r>
              <a:rPr lang="en-US" sz="2200" dirty="0">
                <a:latin typeface="Times New Roman" panose="02020603050405020304" pitchFamily="18" charset="0"/>
                <a:cs typeface="Times New Roman" panose="02020603050405020304" pitchFamily="18" charset="0"/>
              </a:rPr>
              <a:t> pristine rainforests and of course the Great Barrier Reef.</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laidback tropical town of Port Douglas is the gateway to two UNESCO World Heritage-listed natural wonders, the Great Barrier Reef and the expanses of the Daintree Rainforest.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It’s also a popular resort destination in its own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right, with the tree-fringed sands of Four Mile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Beach stretching down the bay and a walkable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compact town center.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You can also see Superyachts from around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world berth at Port Douglas’s marina,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where tour boats depart nearby coral cays and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expeditions to spectacular diving spots on the outer reefs.</a:t>
            </a:r>
          </a:p>
        </p:txBody>
      </p:sp>
      <p:pic>
        <p:nvPicPr>
          <p:cNvPr id="6" name="Picture 5" descr="A marina with many boats and trees&#10;&#10;Description automatically generated">
            <a:extLst>
              <a:ext uri="{FF2B5EF4-FFF2-40B4-BE49-F238E27FC236}">
                <a16:creationId xmlns:a16="http://schemas.microsoft.com/office/drawing/2014/main" id="{B469D56C-35EB-098C-03C2-966A976977AF}"/>
              </a:ext>
            </a:extLst>
          </p:cNvPr>
          <p:cNvPicPr>
            <a:picLocks noChangeAspect="1"/>
          </p:cNvPicPr>
          <p:nvPr/>
        </p:nvPicPr>
        <p:blipFill rotWithShape="1">
          <a:blip r:embed="rId3">
            <a:extLst>
              <a:ext uri="{28A0092B-C50C-407E-A947-70E740481C1C}">
                <a14:useLocalDpi xmlns:a14="http://schemas.microsoft.com/office/drawing/2010/main" val="0"/>
              </a:ext>
            </a:extLst>
          </a:blip>
          <a:srcRect l="8439"/>
          <a:stretch/>
        </p:blipFill>
        <p:spPr>
          <a:xfrm>
            <a:off x="5946773" y="2426758"/>
            <a:ext cx="4133852" cy="2533650"/>
          </a:xfrm>
          <a:prstGeom prst="rect">
            <a:avLst/>
          </a:prstGeom>
        </p:spPr>
      </p:pic>
    </p:spTree>
    <p:extLst>
      <p:ext uri="{BB962C8B-B14F-4D97-AF65-F5344CB8AC3E}">
        <p14:creationId xmlns:p14="http://schemas.microsoft.com/office/powerpoint/2010/main" val="5062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651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Port Douglas</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583610" y="1066800"/>
            <a:ext cx="546932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town has a rich history, dating back to the early 1870s, when it was first established.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Before the Europeans arrived, the land now known as the Kuku Yalanji people occupied Port Douglas.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indigenous Australians were hunter-gatherers whose presence in the area dates back over 60,000 years.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Kuku Yalanji people have a deep connection with the land, and their culture and traditions are still practiced and celebrated in the region today.</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descr="A group of people in the jungle&#10;&#10;Description automatically generated">
            <a:extLst>
              <a:ext uri="{FF2B5EF4-FFF2-40B4-BE49-F238E27FC236}">
                <a16:creationId xmlns:a16="http://schemas.microsoft.com/office/drawing/2014/main" id="{C3A95658-CFBB-5000-EF50-8FF16BD46AE3}"/>
              </a:ext>
            </a:extLst>
          </p:cNvPr>
          <p:cNvPicPr>
            <a:picLocks noChangeAspect="1"/>
          </p:cNvPicPr>
          <p:nvPr/>
        </p:nvPicPr>
        <p:blipFill rotWithShape="1">
          <a:blip r:embed="rId3">
            <a:extLst>
              <a:ext uri="{28A0092B-C50C-407E-A947-70E740481C1C}">
                <a14:useLocalDpi xmlns:a14="http://schemas.microsoft.com/office/drawing/2010/main" val="0"/>
              </a:ext>
            </a:extLst>
          </a:blip>
          <a:srcRect l="18000" r="15625"/>
          <a:stretch/>
        </p:blipFill>
        <p:spPr>
          <a:xfrm>
            <a:off x="27692" y="1066800"/>
            <a:ext cx="4583609" cy="4603750"/>
          </a:xfrm>
          <a:prstGeom prst="rect">
            <a:avLst/>
          </a:prstGeom>
        </p:spPr>
      </p:pic>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651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Port Douglas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0312" y="1170920"/>
            <a:ext cx="36720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European Establishment of Port Douglas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1877, the settlers established Port Douglas as a port town primarily to cater to the growing mining industry in the nearby region.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named the town after John Douglas, a former Premier of Queensland.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Initially, Port Douglas bustled with activity, featuring lively streets and a thriving economy.</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5" descr="A black and white photo of a mining town&#10;&#10;Description automatically generated">
            <a:extLst>
              <a:ext uri="{FF2B5EF4-FFF2-40B4-BE49-F238E27FC236}">
                <a16:creationId xmlns:a16="http://schemas.microsoft.com/office/drawing/2014/main" id="{8CA9067A-E8FC-F91F-4F95-DA17ABBDB7BE}"/>
              </a:ext>
            </a:extLst>
          </p:cNvPr>
          <p:cNvPicPr>
            <a:picLocks noChangeAspect="1"/>
          </p:cNvPicPr>
          <p:nvPr/>
        </p:nvPicPr>
        <p:blipFill rotWithShape="1">
          <a:blip r:embed="rId3">
            <a:extLst>
              <a:ext uri="{28A0092B-C50C-407E-A947-70E740481C1C}">
                <a14:useLocalDpi xmlns:a14="http://schemas.microsoft.com/office/drawing/2010/main" val="0"/>
              </a:ext>
            </a:extLst>
          </a:blip>
          <a:srcRect t="3487" r="3819" b="2348"/>
          <a:stretch/>
        </p:blipFill>
        <p:spPr>
          <a:xfrm>
            <a:off x="3813005" y="1269346"/>
            <a:ext cx="6267619" cy="4401205"/>
          </a:xfrm>
          <a:prstGeom prst="rect">
            <a:avLst/>
          </a:prstGeom>
        </p:spPr>
      </p:pic>
    </p:spTree>
    <p:extLst>
      <p:ext uri="{BB962C8B-B14F-4D97-AF65-F5344CB8AC3E}">
        <p14:creationId xmlns:p14="http://schemas.microsoft.com/office/powerpoint/2010/main" val="9673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651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Port Douglas</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56987" y="1076861"/>
            <a:ext cx="99236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The Gold Rush</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During the late 1800s, Port Douglas experienced the Palmer River gold rush, leading to a massive influx of people.  The gold rush brought with it a period of unprecedented prosperity, and the town experienced rapid growth in population and infrastructure.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descr="A group of men sitting on logs&#10;&#10;Description automatically generated">
            <a:extLst>
              <a:ext uri="{FF2B5EF4-FFF2-40B4-BE49-F238E27FC236}">
                <a16:creationId xmlns:a16="http://schemas.microsoft.com/office/drawing/2014/main" id="{C3D57006-F952-A084-B335-E0B2E24039F7}"/>
              </a:ext>
            </a:extLst>
          </p:cNvPr>
          <p:cNvPicPr>
            <a:picLocks noChangeAspect="1"/>
          </p:cNvPicPr>
          <p:nvPr/>
        </p:nvPicPr>
        <p:blipFill rotWithShape="1">
          <a:blip r:embed="rId3">
            <a:extLst>
              <a:ext uri="{28A0092B-C50C-407E-A947-70E740481C1C}">
                <a14:useLocalDpi xmlns:a14="http://schemas.microsoft.com/office/drawing/2010/main" val="0"/>
              </a:ext>
            </a:extLst>
          </a:blip>
          <a:srcRect t="3286" r="1476"/>
          <a:stretch/>
        </p:blipFill>
        <p:spPr>
          <a:xfrm>
            <a:off x="-1" y="2400300"/>
            <a:ext cx="4448176" cy="3270250"/>
          </a:xfrm>
          <a:prstGeom prst="rect">
            <a:avLst/>
          </a:prstGeom>
        </p:spPr>
      </p:pic>
      <p:sp>
        <p:nvSpPr>
          <p:cNvPr id="6" name="TextBox 5">
            <a:extLst>
              <a:ext uri="{FF2B5EF4-FFF2-40B4-BE49-F238E27FC236}">
                <a16:creationId xmlns:a16="http://schemas.microsoft.com/office/drawing/2014/main" id="{37197363-0F46-3069-5D99-0F4463DE47E4}"/>
              </a:ext>
            </a:extLst>
          </p:cNvPr>
          <p:cNvSpPr txBox="1"/>
          <p:nvPr/>
        </p:nvSpPr>
        <p:spPr>
          <a:xfrm>
            <a:off x="985836" y="5301218"/>
            <a:ext cx="2543176" cy="369332"/>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Palmer River gold miners</a:t>
            </a:r>
            <a:r>
              <a:rPr lang="en-US" sz="1800" dirty="0">
                <a:latin typeface="Times New Roman" panose="02020603050405020304" pitchFamily="18" charset="0"/>
                <a:cs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928F010B-59EF-4811-2007-60F2374CFE47}"/>
              </a:ext>
            </a:extLst>
          </p:cNvPr>
          <p:cNvSpPr txBox="1"/>
          <p:nvPr/>
        </p:nvSpPr>
        <p:spPr>
          <a:xfrm>
            <a:off x="4662488" y="2554931"/>
            <a:ext cx="5038724" cy="224676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period between the 1880s and the early 1900s was known as the boom times, and Port Douglas was at the forefront of the economic and social changes sweeping through Australia.</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While Port Douglas flourished, other areas of Australia were being abandoned.</a:t>
            </a:r>
            <a:endParaRPr lang="en-US" sz="2000" dirty="0"/>
          </a:p>
        </p:txBody>
      </p:sp>
    </p:spTree>
    <p:extLst>
      <p:ext uri="{BB962C8B-B14F-4D97-AF65-F5344CB8AC3E}">
        <p14:creationId xmlns:p14="http://schemas.microsoft.com/office/powerpoint/2010/main" val="367699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1219</TotalTime>
  <Words>2069</Words>
  <Application>Microsoft Office PowerPoint</Application>
  <PresentationFormat>Custom</PresentationFormat>
  <Paragraphs>192</Paragraphs>
  <Slides>26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Alef</vt:lpstr>
      <vt:lpstr>Arial</vt:lpstr>
      <vt:lpstr>Calibri</vt:lpstr>
      <vt:lpstr>Liberation Sans</vt:lpstr>
      <vt:lpstr>Times New Roman</vt:lpstr>
      <vt:lpstr>Wingdings</vt:lpstr>
      <vt:lpstr>Default</vt:lpstr>
      <vt:lpstr>Port Douglas Australia Presented by Marc Silver</vt:lpstr>
      <vt:lpstr>What I Will Cover</vt:lpstr>
      <vt:lpstr>My Port Philosophy</vt:lpstr>
      <vt:lpstr>PowerPoint Presentation</vt:lpstr>
      <vt:lpstr>PowerPoint Presentation</vt:lpstr>
      <vt:lpstr>About Port Douglas</vt:lpstr>
      <vt:lpstr>Historical Port Douglas</vt:lpstr>
      <vt:lpstr>Historical Port Douglas Cont.</vt:lpstr>
      <vt:lpstr>Historical Port Douglas</vt:lpstr>
      <vt:lpstr>Historical Port Douglas</vt:lpstr>
      <vt:lpstr>Australia</vt:lpstr>
      <vt:lpstr>Port Douglas</vt:lpstr>
      <vt:lpstr>Port Douglas Trasportation</vt:lpstr>
      <vt:lpstr>Port Douglas Taxis</vt:lpstr>
      <vt:lpstr>Port Douglas on Foot</vt:lpstr>
      <vt:lpstr>Douglas Shire Historical Society</vt:lpstr>
      <vt:lpstr>PowerPoint Presentation</vt:lpstr>
      <vt:lpstr>Port Douglas Sugar Wharf</vt:lpstr>
      <vt:lpstr>Snorkeling</vt:lpstr>
      <vt:lpstr>Mossman Gorge</vt:lpstr>
      <vt:lpstr>Flagstaff Hill</vt:lpstr>
      <vt:lpstr>Four Mile Beach</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150</cp:revision>
  <dcterms:created xsi:type="dcterms:W3CDTF">2023-03-25T21:24:27Z</dcterms:created>
  <dcterms:modified xsi:type="dcterms:W3CDTF">2024-07-23T01:56:38Z</dcterms:modified>
</cp:coreProperties>
</file>