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338" r:id="rId4"/>
    <p:sldId id="339" r:id="rId5"/>
    <p:sldId id="340" r:id="rId6"/>
    <p:sldId id="341" r:id="rId7"/>
    <p:sldId id="298" r:id="rId8"/>
    <p:sldId id="308" r:id="rId9"/>
    <p:sldId id="342" r:id="rId10"/>
    <p:sldId id="345" r:id="rId11"/>
    <p:sldId id="343" r:id="rId12"/>
    <p:sldId id="346" r:id="rId13"/>
    <p:sldId id="349" r:id="rId14"/>
    <p:sldId id="344" r:id="rId15"/>
    <p:sldId id="347" r:id="rId16"/>
    <p:sldId id="307" r:id="rId17"/>
    <p:sldId id="335" r:id="rId18"/>
    <p:sldId id="348"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7" autoAdjust="0"/>
    <p:restoredTop sz="94660"/>
  </p:normalViewPr>
  <p:slideViewPr>
    <p:cSldViewPr snapToGrid="0" showGuides="1">
      <p:cViewPr varScale="1">
        <p:scale>
          <a:sx n="82" d="100"/>
          <a:sy n="82" d="100"/>
        </p:scale>
        <p:origin x="672" y="84"/>
      </p:cViewPr>
      <p:guideLst>
        <p:guide orient="horz" pos="134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10</a:t>
            </a:fld>
            <a:endParaRPr lang="en-US"/>
          </a:p>
        </p:txBody>
      </p:sp>
    </p:spTree>
    <p:extLst>
      <p:ext uri="{BB962C8B-B14F-4D97-AF65-F5344CB8AC3E}">
        <p14:creationId xmlns:p14="http://schemas.microsoft.com/office/powerpoint/2010/main" val="32947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a:p>
        </p:txBody>
      </p:sp>
    </p:spTree>
    <p:extLst>
      <p:ext uri="{BB962C8B-B14F-4D97-AF65-F5344CB8AC3E}">
        <p14:creationId xmlns:p14="http://schemas.microsoft.com/office/powerpoint/2010/main" val="49069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a:p>
        </p:txBody>
      </p:sp>
    </p:spTree>
    <p:extLst>
      <p:ext uri="{BB962C8B-B14F-4D97-AF65-F5344CB8AC3E}">
        <p14:creationId xmlns:p14="http://schemas.microsoft.com/office/powerpoint/2010/main" val="61574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4/22/2025</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4/22/2025</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99EF6-6AF9-9A4E-F0BF-4EEA8674C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6858000"/>
          </a:xfrm>
        </p:spPr>
        <p:txBody>
          <a:bodyPr anchor="ctr">
            <a:noAutofit/>
          </a:bodyPr>
          <a:lstStyle/>
          <a:p>
            <a:pPr>
              <a:lnSpc>
                <a:spcPct val="107000"/>
              </a:lnSpc>
              <a:spcAft>
                <a:spcPts val="800"/>
              </a:spcAft>
            </a:pPr>
            <a:r>
              <a:rPr lang="en-US" sz="6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Women in Piracy</a:t>
            </a:r>
            <a:br>
              <a:rPr lang="en-US" sz="18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chemeClr val="bg1"/>
                </a:solidFill>
                <a:effectLst>
                  <a:outerShdw blurRad="38100" dist="38100" dir="2700000" algn="tl">
                    <a:srgbClr val="000000">
                      <a:alpha val="43137"/>
                    </a:srgbClr>
                  </a:outerShdw>
                </a:effectLst>
                <a:latin typeface="Times New Roman, serif"/>
              </a:rPr>
              <a:t>Presented by</a:t>
            </a:r>
            <a:br>
              <a:rPr lang="en-US" sz="2800"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latin typeface="Times New Roman, serif"/>
              </a:rPr>
              <a:t>Marc Silver</a:t>
            </a:r>
            <a:endParaRPr lang="en-US" sz="60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B073A72-4782-75C7-E7FB-8D744D6B9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FE0B5-00AA-5471-6C13-0F8432255FD9}"/>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Role of Myth and Legend</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4ABB6BD-A5BA-DD31-9596-8808C2F27895}"/>
              </a:ext>
            </a:extLst>
          </p:cNvPr>
          <p:cNvSpPr>
            <a:spLocks noGrp="1"/>
          </p:cNvSpPr>
          <p:nvPr>
            <p:ph type="subTitle" idx="1"/>
          </p:nvPr>
        </p:nvSpPr>
        <p:spPr>
          <a:xfrm>
            <a:off x="515815" y="1170432"/>
            <a:ext cx="11676185" cy="4888991"/>
          </a:xfrm>
        </p:spPr>
        <p:txBody>
          <a:bodyPr>
            <a:noAutofit/>
          </a:bodyPr>
          <a:lstStyle/>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Some female pirates exist in the gray area between fact and fiction.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Charlotte de Berry is one such figure. Legend describes her as a woman who disguised herself as a man to follow her lover into naval service.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Her dramatic tale includes revenge, adventure, and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eventual tragedy, making her a symbol of defiance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against oppression.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tabLst>
                <a:tab pos="742950" algn="l"/>
              </a:tabLs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Jacquotte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Delahaye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often referred to as “Back from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Dead Red,” reportedly faked her death to escape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capture and later reclaimed her role as a pirate leader.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historians question the veracity of her story, it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reflects the allure and resilience associated with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women in piracy.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D11C4D3A-8F39-5FC9-FB46-618E3BF3C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864" y="2340863"/>
            <a:ext cx="4517136" cy="4517136"/>
          </a:xfrm>
          <a:prstGeom prst="rect">
            <a:avLst/>
          </a:prstGeom>
        </p:spPr>
      </p:pic>
    </p:spTree>
    <p:extLst>
      <p:ext uri="{BB962C8B-B14F-4D97-AF65-F5344CB8AC3E}">
        <p14:creationId xmlns:p14="http://schemas.microsoft.com/office/powerpoint/2010/main" val="27299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A891B51-7B10-5C80-C2F8-FEB5A011A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82BF8-6B38-8485-FA03-4B10699EC48A}"/>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Pirate Codes and Conduct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BEF7FF0-65B4-6A22-C5A5-581BA333D729}"/>
              </a:ext>
            </a:extLst>
          </p:cNvPr>
          <p:cNvSpPr>
            <a:spLocks noGrp="1"/>
          </p:cNvSpPr>
          <p:nvPr>
            <p:ph type="subTitle" idx="1"/>
          </p:nvPr>
        </p:nvSpPr>
        <p:spPr>
          <a:xfrm>
            <a:off x="4652656" y="1170432"/>
            <a:ext cx="7068922" cy="5394491"/>
          </a:xfrm>
        </p:spPr>
        <p:txBody>
          <a:bodyPr>
            <a:noAutofit/>
          </a:bodyPr>
          <a:lstStyle/>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One of the most fascinating aspects of piracy was the code of conduct many crews followed.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pirate codes varied depending on the time and region, they all aimed to maintain order and discipline among a notoriously unruly group.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Caribbean, pirate codes emphasized equality and democracy. Crews voted on key decisions, divided loot based on rank and contribution, and provided compensation for injuries sustained in battle.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Punishments for breaking the rules, such as theft or desertion, ranged from marooning to execution.</a:t>
            </a:r>
          </a:p>
          <a:p>
            <a:pPr marL="285750" marR="0" indent="-285750" algn="l">
              <a:lnSpc>
                <a:spcPct val="107000"/>
              </a:lnSpc>
              <a:spcAft>
                <a:spcPts val="800"/>
              </a:spcAft>
              <a:buFont typeface="Arial" panose="020B0604020202020204" pitchFamily="34" charset="0"/>
              <a:buChar char="•"/>
              <a:tabLst>
                <a:tab pos="74295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BE6CF09C-A966-5CA0-31E1-46C93A41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894"/>
            <a:ext cx="4550054" cy="5687567"/>
          </a:xfrm>
          <a:prstGeom prst="rect">
            <a:avLst/>
          </a:prstGeom>
        </p:spPr>
      </p:pic>
    </p:spTree>
    <p:extLst>
      <p:ext uri="{BB962C8B-B14F-4D97-AF65-F5344CB8AC3E}">
        <p14:creationId xmlns:p14="http://schemas.microsoft.com/office/powerpoint/2010/main" val="302939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0344261-85E7-DA66-E9DB-5A1D62728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D17F1-384B-DF55-6F8D-9BF0AE6D2FAA}"/>
              </a:ext>
            </a:extLst>
          </p:cNvPr>
          <p:cNvSpPr>
            <a:spLocks noGrp="1"/>
          </p:cNvSpPr>
          <p:nvPr>
            <p:ph type="ctrTitle"/>
          </p:nvPr>
        </p:nvSpPr>
        <p:spPr>
          <a:xfrm>
            <a:off x="0" y="1"/>
            <a:ext cx="12192000" cy="1301261"/>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Women Pirates Beyond the Golden Age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7ACD88C-1620-D60D-6D7C-55378BCCAAE3}"/>
              </a:ext>
            </a:extLst>
          </p:cNvPr>
          <p:cNvSpPr>
            <a:spLocks noGrp="1"/>
          </p:cNvSpPr>
          <p:nvPr>
            <p:ph type="subTitle" idx="1"/>
          </p:nvPr>
        </p:nvSpPr>
        <p:spPr>
          <a:xfrm>
            <a:off x="573024" y="1301262"/>
            <a:ext cx="4397561" cy="4758161"/>
          </a:xfrm>
        </p:spPr>
        <p:txBody>
          <a:bodyPr>
            <a:noAutofit/>
          </a:bodyPr>
          <a:lstStyle/>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Piracy didn’t end with the Golden Age.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Zheng Yi Sao, also known as Ching Shih, commanded over 300 ships and 70,000 pirates in the 19th century.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Her intelligence network, strict code of conduct, and political acumen made her one of history’s most successful pirates.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E8478865-DCCA-571C-F1C9-36CAEB3B9214}"/>
              </a:ext>
            </a:extLst>
          </p:cNvPr>
          <p:cNvPicPr>
            <a:picLocks noChangeAspect="1"/>
          </p:cNvPicPr>
          <p:nvPr/>
        </p:nvPicPr>
        <p:blipFill>
          <a:blip r:embed="rId2">
            <a:extLst>
              <a:ext uri="{28A0092B-C50C-407E-A947-70E740481C1C}">
                <a14:useLocalDpi xmlns:a14="http://schemas.microsoft.com/office/drawing/2010/main" val="0"/>
              </a:ext>
            </a:extLst>
          </a:blip>
          <a:srcRect l="2308" r="2180"/>
          <a:stretch/>
        </p:blipFill>
        <p:spPr>
          <a:xfrm>
            <a:off x="5115471" y="1301262"/>
            <a:ext cx="7076529" cy="5556737"/>
          </a:xfrm>
          <a:prstGeom prst="rect">
            <a:avLst/>
          </a:prstGeom>
        </p:spPr>
      </p:pic>
    </p:spTree>
    <p:extLst>
      <p:ext uri="{BB962C8B-B14F-4D97-AF65-F5344CB8AC3E}">
        <p14:creationId xmlns:p14="http://schemas.microsoft.com/office/powerpoint/2010/main" val="41103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ABE0214-1A97-8B01-399D-B76584DF1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DFCF5-8ACA-D91E-0013-CEC7E869B157}"/>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Women Pirates Beyond the Golden Age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7A7C256-4D39-4A69-9EF3-CC8F766F8316}"/>
              </a:ext>
            </a:extLst>
          </p:cNvPr>
          <p:cNvSpPr>
            <a:spLocks noGrp="1"/>
          </p:cNvSpPr>
          <p:nvPr>
            <p:ph type="subTitle" idx="1"/>
          </p:nvPr>
        </p:nvSpPr>
        <p:spPr>
          <a:xfrm>
            <a:off x="573024" y="1170432"/>
            <a:ext cx="11387328" cy="4888991"/>
          </a:xfrm>
        </p:spPr>
        <p:txBody>
          <a:bodyPr>
            <a:noAutofit/>
          </a:bodyPr>
          <a:lstStyle/>
          <a:p>
            <a:pPr marL="285750" marR="0" indent="-285750" algn="l">
              <a:lnSpc>
                <a:spcPct val="100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20th century, Huang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Bamei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commanded thousands of pirates, blending traditional piracy with modern technologies. </a:t>
            </a:r>
          </a:p>
          <a:p>
            <a:pPr marL="285750" marR="0" indent="-285750" algn="l">
              <a:lnSpc>
                <a:spcPct val="100000"/>
              </a:lnSpc>
              <a:spcAft>
                <a:spcPts val="800"/>
              </a:spcAft>
              <a:buFont typeface="Arial" panose="020B0604020202020204" pitchFamily="34" charset="0"/>
              <a:buChar char="•"/>
              <a:tabLst>
                <a:tab pos="742950" algn="l"/>
              </a:tabLst>
            </a:pPr>
            <a:r>
              <a:rPr lang="en-US" sz="2400" dirty="0"/>
              <a:t>Huang </a:t>
            </a:r>
            <a:r>
              <a:rPr lang="en-US" sz="2400" dirty="0" err="1"/>
              <a:t>Bamei</a:t>
            </a:r>
            <a:r>
              <a:rPr lang="en-US" sz="2400" dirty="0"/>
              <a:t> (</a:t>
            </a:r>
            <a:r>
              <a:rPr lang="ja-JP" altLang="en-US" sz="2400" dirty="0"/>
              <a:t>黄八妹</a:t>
            </a:r>
            <a:r>
              <a:rPr lang="en-US" altLang="ja-JP" sz="2400" dirty="0"/>
              <a:t>) </a:t>
            </a:r>
            <a:r>
              <a:rPr lang="en-US" sz="2400" dirty="0"/>
              <a:t>was born around 1906 on Pingtan </a:t>
            </a:r>
            <a:br>
              <a:rPr lang="en-US" sz="2400" dirty="0"/>
            </a:br>
            <a:r>
              <a:rPr lang="en-US" sz="2400" dirty="0"/>
              <a:t>Island in Fujian province, she initially led a group of pirates </a:t>
            </a:r>
            <a:br>
              <a:rPr lang="en-US" sz="2400" dirty="0"/>
            </a:br>
            <a:r>
              <a:rPr lang="en-US" sz="2400" dirty="0"/>
              <a:t>along China's southeastern coast. However, during the </a:t>
            </a:r>
            <a:br>
              <a:rPr lang="en-US" sz="2400" dirty="0"/>
            </a:br>
            <a:r>
              <a:rPr lang="en-US" sz="2400" dirty="0"/>
              <a:t>Second Sino-Japanese War (1937-1945), she transformed </a:t>
            </a:r>
            <a:br>
              <a:rPr lang="en-US" sz="2400" dirty="0"/>
            </a:br>
            <a:r>
              <a:rPr lang="en-US" sz="2400" dirty="0"/>
              <a:t>her pirate fleet into a guerrilla force fighting against Japanese invaders.</a:t>
            </a:r>
          </a:p>
          <a:p>
            <a:pPr marL="285750" marR="0" indent="-285750" algn="l">
              <a:lnSpc>
                <a:spcPct val="100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Her fleet utilized speedboats and firearms, adapting to changing maritime challenges</a:t>
            </a:r>
          </a:p>
          <a:p>
            <a:pPr marL="285750" marR="0" indent="-285750" algn="l">
              <a:lnSpc>
                <a:spcPct val="100000"/>
              </a:lnSpc>
              <a:spcAft>
                <a:spcPts val="800"/>
              </a:spcAft>
              <a:buFont typeface="Arial" panose="020B0604020202020204" pitchFamily="34" charset="0"/>
              <a:buChar char="•"/>
              <a:tabLst>
                <a:tab pos="742950" algn="l"/>
              </a:tabLst>
            </a:pPr>
            <a:r>
              <a:rPr lang="en-US" sz="2400" dirty="0"/>
              <a:t>Working with both the Chinese Nationalist government (KMT) and the Americans, Huang commanded hundreds of fighters and conducted raids against Japanese positions. She became known for her military prowess and earned the nickname "The Queen of the Pirates." The KMT government officially recognized her contributions by giving her the rank of colonel.</a:t>
            </a:r>
          </a:p>
          <a:p>
            <a:pPr marL="457200" indent="-457200" algn="l">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3CD724CE-CF84-A353-66A9-81F782683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6831" y="1659572"/>
            <a:ext cx="3272145" cy="2032511"/>
          </a:xfrm>
          <a:prstGeom prst="rect">
            <a:avLst/>
          </a:prstGeom>
        </p:spPr>
      </p:pic>
    </p:spTree>
    <p:extLst>
      <p:ext uri="{BB962C8B-B14F-4D97-AF65-F5344CB8AC3E}">
        <p14:creationId xmlns:p14="http://schemas.microsoft.com/office/powerpoint/2010/main" val="11088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EB3281A-DF69-E0FB-1D4D-DA3A732D7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CBE39-4F4C-C18C-F3C3-D0D9ED070BE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Pirate Codes and Conduct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A8BDB98-AEAA-16D3-C5EB-9E08CE366B12}"/>
              </a:ext>
            </a:extLst>
          </p:cNvPr>
          <p:cNvSpPr>
            <a:spLocks noGrp="1"/>
          </p:cNvSpPr>
          <p:nvPr>
            <p:ph type="subTitle" idx="1"/>
          </p:nvPr>
        </p:nvSpPr>
        <p:spPr>
          <a:xfrm>
            <a:off x="4021014" y="1170432"/>
            <a:ext cx="7939337" cy="4888991"/>
          </a:xfrm>
        </p:spPr>
        <p:txBody>
          <a:bodyPr>
            <a:noAutofit/>
          </a:bodyPr>
          <a:lstStyle/>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contrast, Zheng Yi Sao’s code in the South China Sea was far more rigid and centralized.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As the commander of a fleet of over 300 ships, she maintained absolute authority. Her code imposed severe punishments, such as execution for disobedience or theft from the fleet.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also addressed the treatment of women, requiring respect for female captives and strict rules for their release or integration into the crew.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level of discipline ensured the loyalty and efficiency of her vast network, enabling her to command one of history’s most formidable pirate empires.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F7EF0A65-2A98-0712-C039-FDCB8D612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4" y="1200606"/>
            <a:ext cx="3645145" cy="5340872"/>
          </a:xfrm>
          <a:prstGeom prst="rect">
            <a:avLst/>
          </a:prstGeom>
        </p:spPr>
      </p:pic>
      <p:sp>
        <p:nvSpPr>
          <p:cNvPr id="7" name="TextBox 6">
            <a:extLst>
              <a:ext uri="{FF2B5EF4-FFF2-40B4-BE49-F238E27FC236}">
                <a16:creationId xmlns:a16="http://schemas.microsoft.com/office/drawing/2014/main" id="{0D490AB4-ABEC-B83C-2A5F-7FF02D8BAFC9}"/>
              </a:ext>
            </a:extLst>
          </p:cNvPr>
          <p:cNvSpPr txBox="1"/>
          <p:nvPr/>
        </p:nvSpPr>
        <p:spPr>
          <a:xfrm>
            <a:off x="200025" y="6512114"/>
            <a:ext cx="3645144" cy="369332"/>
          </a:xfrm>
          <a:prstGeom prst="rect">
            <a:avLst/>
          </a:prstGeom>
          <a:noFill/>
        </p:spPr>
        <p:txBody>
          <a:bodyPr wrap="square">
            <a:spAutoFit/>
          </a:bodyPr>
          <a:lstStyle/>
          <a:p>
            <a:pPr algn="ct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Zheng Yi Sao</a:t>
            </a:r>
            <a:endParaRPr lang="en-US" dirty="0"/>
          </a:p>
        </p:txBody>
      </p:sp>
    </p:spTree>
    <p:extLst>
      <p:ext uri="{BB962C8B-B14F-4D97-AF65-F5344CB8AC3E}">
        <p14:creationId xmlns:p14="http://schemas.microsoft.com/office/powerpoint/2010/main" val="27305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8B94646-6F1B-5330-D2F1-EC2B658C9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1775E-68EE-B55A-DACB-A34499915A85}"/>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Modern Female Involvement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883796-D4D9-1383-B091-9C9BC5A4FCED}"/>
              </a:ext>
            </a:extLst>
          </p:cNvPr>
          <p:cNvSpPr>
            <a:spLocks noGrp="1"/>
          </p:cNvSpPr>
          <p:nvPr>
            <p:ph type="subTitle" idx="1"/>
          </p:nvPr>
        </p:nvSpPr>
        <p:spPr>
          <a:xfrm>
            <a:off x="573024" y="1170432"/>
            <a:ext cx="7668299" cy="5558614"/>
          </a:xfrm>
        </p:spPr>
        <p:txBody>
          <a:bodyPr>
            <a:noAutofit/>
          </a:bodyPr>
          <a:lstStyle/>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Even today, women play critical roles in piracy, particularly in regions like Somalia, where piracy has adapted to modern challenges. </a:t>
            </a: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Women often operate behind the scenes, handling logistics, financial operations, and recruitment. </a:t>
            </a: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They manage supply chains, ensuring pirates have food, fuel, and weapons, and maintain safe houses for crews to regroup. </a:t>
            </a: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Some serve as financial masterminds, laundering ransom money through intricate networks. Their roles are pivotal, enabling the continuation of these operations. </a:t>
            </a: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While they’re less likely to wield weapons, their influence on modern piracy mirrors the strategic roles of historical figures like Zheng Yi Sao and Huang </a:t>
            </a:r>
            <a:r>
              <a:rPr lang="en-US" sz="2400" dirty="0" err="1">
                <a:effectLst/>
                <a:latin typeface="Times New Roman" panose="02020603050405020304" pitchFamily="18" charset="0"/>
                <a:ea typeface="Calibri" panose="020F0502020204030204" pitchFamily="34" charset="0"/>
              </a:rPr>
              <a:t>Bamei</a:t>
            </a:r>
            <a:r>
              <a:rPr lang="en-US" sz="2400" dirty="0">
                <a:effectLst/>
                <a:latin typeface="Times New Roman" panose="02020603050405020304" pitchFamily="18" charset="0"/>
                <a:ea typeface="Calibri" panose="020F0502020204030204" pitchFamily="34" charset="0"/>
              </a:rPr>
              <a:t>.</a:t>
            </a:r>
            <a:endParaRPr lang="en-US" sz="2400" dirty="0"/>
          </a:p>
        </p:txBody>
      </p:sp>
      <p:pic>
        <p:nvPicPr>
          <p:cNvPr id="5" name="Picture 4">
            <a:extLst>
              <a:ext uri="{FF2B5EF4-FFF2-40B4-BE49-F238E27FC236}">
                <a16:creationId xmlns:a16="http://schemas.microsoft.com/office/drawing/2014/main" id="{B9EA84FB-6A1D-A062-E76E-7D9935128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5" y="1170431"/>
            <a:ext cx="3751385" cy="5326967"/>
          </a:xfrm>
          <a:prstGeom prst="rect">
            <a:avLst/>
          </a:prstGeom>
        </p:spPr>
      </p:pic>
      <p:sp>
        <p:nvSpPr>
          <p:cNvPr id="7" name="TextBox 6">
            <a:extLst>
              <a:ext uri="{FF2B5EF4-FFF2-40B4-BE49-F238E27FC236}">
                <a16:creationId xmlns:a16="http://schemas.microsoft.com/office/drawing/2014/main" id="{F590A031-8770-AAAF-26E8-E4E3CBB82EBE}"/>
              </a:ext>
            </a:extLst>
          </p:cNvPr>
          <p:cNvSpPr txBox="1"/>
          <p:nvPr/>
        </p:nvSpPr>
        <p:spPr>
          <a:xfrm>
            <a:off x="9612924" y="6488667"/>
            <a:ext cx="1570892"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Huang </a:t>
            </a:r>
            <a:r>
              <a:rPr lang="en-US" sz="1800" dirty="0" err="1">
                <a:effectLst/>
                <a:latin typeface="Times New Roman" panose="02020603050405020304" pitchFamily="18" charset="0"/>
                <a:ea typeface="Calibri" panose="020F0502020204030204" pitchFamily="34" charset="0"/>
              </a:rPr>
              <a:t>Bamei</a:t>
            </a:r>
            <a:endParaRPr lang="en-US" dirty="0"/>
          </a:p>
        </p:txBody>
      </p:sp>
    </p:spTree>
    <p:extLst>
      <p:ext uri="{BB962C8B-B14F-4D97-AF65-F5344CB8AC3E}">
        <p14:creationId xmlns:p14="http://schemas.microsoft.com/office/powerpoint/2010/main" val="21570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2"/>
            <a:ext cx="12192000" cy="1188908"/>
          </a:xfrm>
        </p:spPr>
        <p:txBody>
          <a:bodyPr vert="horz" lIns="91440" tIns="45720" rIns="91440" bIns="45720" rtlCol="0"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Women in Piracy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5216" y="1188910"/>
            <a:ext cx="11606784" cy="5669088"/>
          </a:xfrm>
        </p:spPr>
        <p:txBody>
          <a:bodyPr vert="horz" lIns="91440" tIns="45720" rIns="91440" bIns="45720" rtlCol="0">
            <a:normAutofit fontScale="92500"/>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Women played fascinating roles in the Golden Age of Piracy, defying societal norms and carving out their own legacies. Anne Bonny and Mary Read, two of the most iconic female pirates, sailed alongside Calico Jack Rackham, disguising themselves as men to join his crew. Renowned for their combat skills and bravery, they became legends, though neither ever captained a ship.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Bonny and Read are well-known, other women like Neel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Cuyper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also left their mark.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Cuyper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began disguised as a man on Dutch merchant ships but eventually earned a place among pirates. After her true identity was discovered, she established a pirate-friendly resort in Labadee Bay, Haiti. Similarly, Ingela Gathenhielm of Sweden managed her late husband’s privateering ventures, becoming a rare female leader in maritime operations.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Some stories blur the line between history and legend. Figures like Charlotte de Berry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Jacquotte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Delahaye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though likely fictional, reflect the allure of female pirates in popular imagination. From daring escapes to complex alliances, these women’s lives reveal a rich, untold dimension of piracy, proving that the high seas were not solely the domain of men.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228600" algn="l">
              <a:spcAft>
                <a:spcPts val="0"/>
              </a:spcAft>
              <a:buFont typeface="Arial" panose="020B0604020202020204" pitchFamily="34" charset="0"/>
              <a:buChar char="•"/>
            </a:pPr>
            <a:endParaRPr lang="en-US" sz="1800" dirty="0">
              <a:effectLst/>
              <a:latin typeface="+mn-lt"/>
              <a:cs typeface="+mn-cs"/>
            </a:endParaRPr>
          </a:p>
        </p:txBody>
      </p:sp>
    </p:spTree>
    <p:extLst>
      <p:ext uri="{BB962C8B-B14F-4D97-AF65-F5344CB8AC3E}">
        <p14:creationId xmlns:p14="http://schemas.microsoft.com/office/powerpoint/2010/main" val="1653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9F622EC-1F9B-2812-EC17-25BC8D362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50CF6-5F94-C28C-F263-5ECE7A4F648A}"/>
              </a:ext>
            </a:extLst>
          </p:cNvPr>
          <p:cNvSpPr>
            <a:spLocks noGrp="1"/>
          </p:cNvSpPr>
          <p:nvPr>
            <p:ph type="ctrTitle"/>
          </p:nvPr>
        </p:nvSpPr>
        <p:spPr>
          <a:xfrm>
            <a:off x="0" y="1"/>
            <a:ext cx="12192000" cy="1109472"/>
          </a:xfrm>
        </p:spPr>
        <p:txBody>
          <a:bodyPr anchor="ctr">
            <a:no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Women in Piracy: A Broader View</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4BD6DC6-A087-9C42-ECC7-A0A75B1F70B5}"/>
              </a:ext>
            </a:extLst>
          </p:cNvPr>
          <p:cNvSpPr>
            <a:spLocks noGrp="1"/>
          </p:cNvSpPr>
          <p:nvPr>
            <p:ph type="subTitle" idx="1"/>
          </p:nvPr>
        </p:nvSpPr>
        <p:spPr>
          <a:xfrm>
            <a:off x="597408" y="1272032"/>
            <a:ext cx="4996116" cy="3167887"/>
          </a:xfrm>
        </p:spPr>
        <p:txBody>
          <a:bodyPr>
            <a:normAutofit/>
          </a:bodyPr>
          <a:lstStyle/>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Don’t think for a moment that women only appeared during the Golden Age of Piracy. </a:t>
            </a:r>
          </a:p>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Historical records document female pirates throughout the ages, commanding fleets, leading raids, and shaping maritime history. </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p:txBody>
      </p:sp>
      <p:pic>
        <p:nvPicPr>
          <p:cNvPr id="7" name="Picture 6">
            <a:extLst>
              <a:ext uri="{FF2B5EF4-FFF2-40B4-BE49-F238E27FC236}">
                <a16:creationId xmlns:a16="http://schemas.microsoft.com/office/drawing/2014/main" id="{E93F4E54-E256-5D80-AC19-4951C63E2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1272032"/>
            <a:ext cx="6339840" cy="3317047"/>
          </a:xfrm>
          <a:prstGeom prst="rect">
            <a:avLst/>
          </a:prstGeom>
        </p:spPr>
      </p:pic>
      <p:sp>
        <p:nvSpPr>
          <p:cNvPr id="9" name="TextBox 8">
            <a:extLst>
              <a:ext uri="{FF2B5EF4-FFF2-40B4-BE49-F238E27FC236}">
                <a16:creationId xmlns:a16="http://schemas.microsoft.com/office/drawing/2014/main" id="{69F0BB68-097A-613A-98DA-17D2F2E57AD2}"/>
              </a:ext>
            </a:extLst>
          </p:cNvPr>
          <p:cNvSpPr txBox="1"/>
          <p:nvPr/>
        </p:nvSpPr>
        <p:spPr>
          <a:xfrm>
            <a:off x="597408" y="4602478"/>
            <a:ext cx="11178032" cy="1749005"/>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Zheng Yi Sao’s empire to Anne Bonny’s daring exploits, these stories challenge our assumptions about gender roles on the high seas.</a:t>
            </a:r>
          </a:p>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Their legacy isn’t just about swords and treasure—it’s about resilience, defiance, and the human spirit’s determination to chart its own course.</a:t>
            </a:r>
          </a:p>
        </p:txBody>
      </p:sp>
    </p:spTree>
    <p:extLst>
      <p:ext uri="{BB962C8B-B14F-4D97-AF65-F5344CB8AC3E}">
        <p14:creationId xmlns:p14="http://schemas.microsoft.com/office/powerpoint/2010/main" val="205260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8C33EA3-E7D8-DA5C-4EEF-F8691994E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B6575-22F8-9205-A215-C3AB844BB66C}"/>
              </a:ext>
            </a:extLst>
          </p:cNvPr>
          <p:cNvSpPr>
            <a:spLocks noGrp="1"/>
          </p:cNvSpPr>
          <p:nvPr>
            <p:ph type="ctrTitle"/>
          </p:nvPr>
        </p:nvSpPr>
        <p:spPr>
          <a:xfrm>
            <a:off x="0" y="1"/>
            <a:ext cx="12192000" cy="1109472"/>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 Women on the High Seas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B8A421C8-28FB-78FE-3F0E-CB73FC43A6EE}"/>
              </a:ext>
            </a:extLst>
          </p:cNvPr>
          <p:cNvSpPr>
            <a:spLocks noGrp="1"/>
          </p:cNvSpPr>
          <p:nvPr>
            <p:ph type="subTitle" idx="1"/>
          </p:nvPr>
        </p:nvSpPr>
        <p:spPr>
          <a:xfrm>
            <a:off x="597408" y="1109473"/>
            <a:ext cx="11594592" cy="5748527"/>
          </a:xfrm>
        </p:spPr>
        <p:txBody>
          <a:bodyPr>
            <a:normAutofit fontScale="85000" lnSpcReduction="10000"/>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Interestingly, while Anne Bonny and Mary Read never captained their own ships, they demonstrated remarkable leadership and bravery as crew members, becoming iconic figures in piracy.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Among the women mentioned, only Ingela Gathenhielm could be considered a leader in maritime ventures, overseeing privateering operations after her husband’s death.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distinction highlights the varied ways women navigated the high seas, whether through direct combat, cunning, or managing complex operations.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lives of these women—whether well-documented or shrouded in legend—offer a glimpse into the diverse roles women played in piracy.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Figures like Anne Bonny and Mary Read remind us of the boldness and defiance that characterized this era, while lesser-known pirates like Neel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Cuyper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Ingela Gathenhielm reveal the varied paths women took in a world dominated by men.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violent ends to peaceful retirements, these stories capture the complexities of gender, opportunity, and survival during the Golden Age of Piracy. Together, they paint a richer, more nuanced picture of maritime history, where women were not merely passengers but active participants in shaping the high seas.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Aptos" panose="020B0004020202020204" pitchFamily="34" charset="0"/>
            </a:endParaRPr>
          </a:p>
        </p:txBody>
      </p:sp>
    </p:spTree>
    <p:extLst>
      <p:ext uri="{BB962C8B-B14F-4D97-AF65-F5344CB8AC3E}">
        <p14:creationId xmlns:p14="http://schemas.microsoft.com/office/powerpoint/2010/main" val="318323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329714"/>
          </a:xfrm>
        </p:spPr>
        <p:txBody>
          <a:bodyPr anchor="ctr"/>
          <a:lstStyle/>
          <a:p>
            <a:pPr marL="0" marR="0">
              <a:lnSpc>
                <a:spcPct val="107000"/>
              </a:lnSpc>
              <a:spcAft>
                <a:spcPts val="800"/>
              </a:spcAf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39262" y="1348154"/>
            <a:ext cx="11652738" cy="5638800"/>
          </a:xfrm>
        </p:spPr>
        <p:txBody>
          <a:bodyPr>
            <a:noAutofit/>
          </a:bodyPr>
          <a:lstStyle/>
          <a:p>
            <a:pPr marL="342900" lvl="0" indent="-342900" algn="l">
              <a:buFont typeface="Arial" panose="020B0604020202020204" pitchFamily="34" charset="0"/>
              <a:buChar char="•"/>
            </a:pPr>
            <a:r>
              <a:rPr lang="en-US" sz="2400" dirty="0" err="1"/>
              <a:t>Cordingly</a:t>
            </a:r>
            <a:r>
              <a:rPr lang="en-US" sz="2400" dirty="0"/>
              <a:t>, David. </a:t>
            </a:r>
            <a:r>
              <a:rPr lang="en-US" sz="2400" i="1" dirty="0"/>
              <a:t>Under the Black Flag: The Romance and the Reality of Life Among the Pirates.</a:t>
            </a:r>
            <a:r>
              <a:rPr lang="en-US" sz="2400" dirty="0"/>
              <a:t> Random House, 1995.</a:t>
            </a:r>
          </a:p>
          <a:p>
            <a:pPr marL="342900" lvl="0" indent="-342900" algn="l">
              <a:buFont typeface="Arial" panose="020B0604020202020204" pitchFamily="34" charset="0"/>
              <a:buChar char="•"/>
            </a:pPr>
            <a:r>
              <a:rPr lang="en-US" sz="2400" dirty="0" err="1"/>
              <a:t>Druett</a:t>
            </a:r>
            <a:r>
              <a:rPr lang="en-US" sz="2400" dirty="0"/>
              <a:t>, Joan. </a:t>
            </a:r>
            <a:r>
              <a:rPr lang="en-US" sz="2400" i="1" dirty="0"/>
              <a:t>She Captains: Heroines and Hellions of the Sea.</a:t>
            </a:r>
            <a:r>
              <a:rPr lang="en-US" sz="2400" dirty="0"/>
              <a:t> Simon &amp; Schuster, 2000.</a:t>
            </a:r>
          </a:p>
          <a:p>
            <a:pPr marL="342900" lvl="0" indent="-342900" algn="l">
              <a:buFont typeface="Arial" panose="020B0604020202020204" pitchFamily="34" charset="0"/>
              <a:buChar char="•"/>
            </a:pPr>
            <a:r>
              <a:rPr lang="en-US" sz="2400" dirty="0" err="1"/>
              <a:t>Konstam</a:t>
            </a:r>
            <a:r>
              <a:rPr lang="en-US" sz="2400" dirty="0"/>
              <a:t>, Angus. </a:t>
            </a:r>
            <a:r>
              <a:rPr lang="en-US" sz="2400" i="1" dirty="0"/>
              <a:t>Pirates: The Complete History from 1300 BC to the Present Day.</a:t>
            </a:r>
            <a:r>
              <a:rPr lang="en-US" sz="2400" dirty="0"/>
              <a:t> Osprey Publishing, 2008.</a:t>
            </a:r>
          </a:p>
          <a:p>
            <a:pPr marL="342900" lvl="0" indent="-342900" algn="l">
              <a:buFont typeface="Arial" panose="020B0604020202020204" pitchFamily="34" charset="0"/>
              <a:buChar char="•"/>
            </a:pPr>
            <a:r>
              <a:rPr lang="en-US" sz="2400" dirty="0" err="1"/>
              <a:t>Rediker</a:t>
            </a:r>
            <a:r>
              <a:rPr lang="en-US" sz="2400" dirty="0"/>
              <a:t>, Marcus. </a:t>
            </a:r>
            <a:r>
              <a:rPr lang="en-US" sz="2400" i="1" dirty="0"/>
              <a:t>Villains of All Nations: Atlantic Pirates in the Golden Age.</a:t>
            </a:r>
            <a:r>
              <a:rPr lang="en-US" sz="2400" dirty="0"/>
              <a:t> Beacon Press, 2004.</a:t>
            </a:r>
          </a:p>
          <a:p>
            <a:pPr marL="342900" lvl="0" indent="-342900" algn="l">
              <a:buFont typeface="Arial" panose="020B0604020202020204" pitchFamily="34" charset="0"/>
              <a:buChar char="•"/>
            </a:pPr>
            <a:r>
              <a:rPr lang="en-US" sz="2400" dirty="0"/>
              <a:t>Starkey, David J. </a:t>
            </a:r>
            <a:r>
              <a:rPr lang="en-US" sz="2400" i="1" dirty="0"/>
              <a:t>Pirates and Markets: Evidence from History.</a:t>
            </a:r>
            <a:r>
              <a:rPr lang="en-US" sz="2400" dirty="0"/>
              <a:t> Boydell Press, 2001.</a:t>
            </a:r>
          </a:p>
          <a:p>
            <a:pPr marL="342900" lvl="0" indent="-342900" algn="l">
              <a:buFont typeface="Arial" panose="020B0604020202020204" pitchFamily="34" charset="0"/>
              <a:buChar char="•"/>
            </a:pPr>
            <a:r>
              <a:rPr lang="en-US" sz="2400" dirty="0"/>
              <a:t>Primary source references, including trial records from Virginia (1729) and accounts of privateering in 18th-century Sweden, were used to verify historical details about Mary </a:t>
            </a:r>
            <a:r>
              <a:rPr lang="en-US" sz="2400" dirty="0" err="1"/>
              <a:t>Critchett</a:t>
            </a:r>
            <a:r>
              <a:rPr lang="en-US" sz="2400" dirty="0"/>
              <a:t> and Ingela Gathenhielm.</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2"/>
            <a:ext cx="12192000" cy="1101968"/>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Women of the High Seas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01970"/>
            <a:ext cx="7340053" cy="5756029"/>
          </a:xfrm>
        </p:spPr>
        <p:txBody>
          <a:bodyPr>
            <a:noAutofit/>
          </a:bodyPr>
          <a:lstStyle/>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 will make a not-so-large leap and assume everyone here has seen at least one of the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Pirates of the Caribbean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movies starring Johnny Depp and Keira Knightley. </a:t>
            </a:r>
          </a:p>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series was, of course, a fantasy, but it did portray one reality: there were female pirates. While Elizabeth Swann's character might seem like Hollywood fiction, her story draws inspiration from real women who sailed, fought, and commanded on the high seas.</a:t>
            </a:r>
          </a:p>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Pirates of the Caribbean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might be a fantasy, it hints at a reality: women were indeed pirates. Their stories, more compelling than any Hollywood script, are what we’ll explore today.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798E8E0-BD46-73C3-26C8-C1D254455CBA}"/>
              </a:ext>
            </a:extLst>
          </p:cNvPr>
          <p:cNvPicPr>
            <a:picLocks noChangeAspect="1"/>
          </p:cNvPicPr>
          <p:nvPr/>
        </p:nvPicPr>
        <p:blipFill>
          <a:blip r:embed="rId2">
            <a:extLst>
              <a:ext uri="{28A0092B-C50C-407E-A947-70E740481C1C}">
                <a14:useLocalDpi xmlns:a14="http://schemas.microsoft.com/office/drawing/2010/main" val="0"/>
              </a:ext>
            </a:extLst>
          </a:blip>
          <a:srcRect b="7613"/>
          <a:stretch/>
        </p:blipFill>
        <p:spPr>
          <a:xfrm>
            <a:off x="7913076" y="1203459"/>
            <a:ext cx="4278923" cy="5654539"/>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1E06634-DE60-4065-BD36-A569942C4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2253D-E878-FB5E-8334-E61B42C7069F}"/>
              </a:ext>
            </a:extLst>
          </p:cNvPr>
          <p:cNvSpPr>
            <a:spLocks noGrp="1"/>
          </p:cNvSpPr>
          <p:nvPr>
            <p:ph type="ctrTitle"/>
          </p:nvPr>
        </p:nvSpPr>
        <p:spPr>
          <a:xfrm>
            <a:off x="0" y="2"/>
            <a:ext cx="12192000" cy="1101968"/>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Historical Context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EF35A91-AD24-4DF5-DD32-FA0D702C40E9}"/>
              </a:ext>
            </a:extLst>
          </p:cNvPr>
          <p:cNvSpPr>
            <a:spLocks noGrp="1"/>
          </p:cNvSpPr>
          <p:nvPr>
            <p:ph type="subTitle" idx="1"/>
          </p:nvPr>
        </p:nvSpPr>
        <p:spPr>
          <a:xfrm>
            <a:off x="573024" y="1101970"/>
            <a:ext cx="11103161" cy="2993781"/>
          </a:xfrm>
        </p:spPr>
        <p:txBody>
          <a:bodyPr>
            <a:noAutofit/>
          </a:bodyPr>
          <a:lstStyle/>
          <a:p>
            <a:pPr marL="342900" indent="-342900" algn="l">
              <a:buFont typeface="Arial" panose="020B0604020202020204" pitchFamily="34" charset="0"/>
              <a:buChar char="•"/>
            </a:pPr>
            <a:r>
              <a:rPr lang="en-US" sz="2400" dirty="0"/>
              <a:t>Picture this: a stormy night off the coast of Jamaica in 1720. </a:t>
            </a:r>
          </a:p>
          <a:p>
            <a:pPr marL="342900" indent="-342900" algn="l">
              <a:buFont typeface="Arial" panose="020B0604020202020204" pitchFamily="34" charset="0"/>
              <a:buChar char="•"/>
            </a:pPr>
            <a:r>
              <a:rPr lang="en-US" sz="2400" dirty="0"/>
              <a:t>A British naval vessel closes in on a pirate ship, expecting an easy capture. Instead, they’re met by two fierce fighters—Anne Bonny and Mary Read—cutlasses drawn, daring anyone to board. </a:t>
            </a:r>
          </a:p>
          <a:p>
            <a:pPr marL="342900" indent="-342900" algn="l">
              <a:buFont typeface="Arial" panose="020B0604020202020204" pitchFamily="34" charset="0"/>
              <a:buChar char="•"/>
            </a:pPr>
            <a:r>
              <a:rPr lang="en-US" sz="2400" dirty="0"/>
              <a:t>This scene wasn’t a Hollywood invention; it’s recorded in history.</a:t>
            </a:r>
          </a:p>
          <a:p>
            <a:pPr marL="342900" indent="-342900" algn="l">
              <a:buFont typeface="Arial" panose="020B0604020202020204" pitchFamily="34" charset="0"/>
              <a:buChar char="•"/>
            </a:pPr>
            <a:r>
              <a:rPr lang="en-US" sz="2400" dirty="0"/>
              <a:t>Women turned to piracy for many reasons—poverty, the lure of adventure, escape from societal constraints, or simply the promise of fortune and freedom. </a:t>
            </a:r>
          </a:p>
        </p:txBody>
      </p:sp>
      <p:pic>
        <p:nvPicPr>
          <p:cNvPr id="5" name="Picture 4">
            <a:extLst>
              <a:ext uri="{FF2B5EF4-FFF2-40B4-BE49-F238E27FC236}">
                <a16:creationId xmlns:a16="http://schemas.microsoft.com/office/drawing/2014/main" id="{045ABB5E-DB28-6E01-E24C-CFD1A8610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4216"/>
            <a:ext cx="5322277" cy="2993781"/>
          </a:xfrm>
          <a:prstGeom prst="rect">
            <a:avLst/>
          </a:prstGeom>
        </p:spPr>
      </p:pic>
      <p:sp>
        <p:nvSpPr>
          <p:cNvPr id="7" name="TextBox 6">
            <a:extLst>
              <a:ext uri="{FF2B5EF4-FFF2-40B4-BE49-F238E27FC236}">
                <a16:creationId xmlns:a16="http://schemas.microsoft.com/office/drawing/2014/main" id="{5AA8529F-BB98-F877-478B-096253EEDD1B}"/>
              </a:ext>
            </a:extLst>
          </p:cNvPr>
          <p:cNvSpPr txBox="1"/>
          <p:nvPr/>
        </p:nvSpPr>
        <p:spPr>
          <a:xfrm>
            <a:off x="5446776" y="3864216"/>
            <a:ext cx="6229409" cy="2308324"/>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world where women had few legal rights and limited economic opportunities, piracy offered a rare chance to carve their own path.</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with this freedom came enormous risk. Discovery could lead to execution, and life at sea was as brutal as it was liberating. </a:t>
            </a:r>
          </a:p>
        </p:txBody>
      </p:sp>
    </p:spTree>
    <p:extLst>
      <p:ext uri="{BB962C8B-B14F-4D97-AF65-F5344CB8AC3E}">
        <p14:creationId xmlns:p14="http://schemas.microsoft.com/office/powerpoint/2010/main" val="551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B71B697-6E97-37D8-EC6F-03E3A07C0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1E902-79EA-25F2-8590-FB059B9F5E71}"/>
              </a:ext>
            </a:extLst>
          </p:cNvPr>
          <p:cNvSpPr>
            <a:spLocks noGrp="1"/>
          </p:cNvSpPr>
          <p:nvPr>
            <p:ph type="ctrTitle"/>
          </p:nvPr>
        </p:nvSpPr>
        <p:spPr>
          <a:xfrm>
            <a:off x="0" y="2"/>
            <a:ext cx="12192000" cy="1101968"/>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Historical Context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F6210D43-CA07-0EA4-EA5B-25CAF18AFEC0}"/>
              </a:ext>
            </a:extLst>
          </p:cNvPr>
          <p:cNvSpPr>
            <a:spLocks noGrp="1"/>
          </p:cNvSpPr>
          <p:nvPr>
            <p:ph type="subTitle" idx="1"/>
          </p:nvPr>
        </p:nvSpPr>
        <p:spPr>
          <a:xfrm>
            <a:off x="573024" y="1101970"/>
            <a:ext cx="11618976" cy="5756029"/>
          </a:xfrm>
        </p:spPr>
        <p:txBody>
          <a:bodyPr>
            <a:noAutofit/>
          </a:bodyPr>
          <a:lstStyle/>
          <a:p>
            <a:pPr marL="342900" indent="-342900" algn="l">
              <a:lnSpc>
                <a:spcPct val="100000"/>
              </a:lnSpc>
              <a:spcAft>
                <a:spcPts val="800"/>
              </a:spcAft>
              <a:buFont typeface="Arial" panose="020B0604020202020204" pitchFamily="34" charset="0"/>
              <a:buChar char="•"/>
              <a:tabLst>
                <a:tab pos="742950" algn="l"/>
              </a:tabLst>
            </a:pPr>
            <a:r>
              <a:rPr lang="en-US" sz="2400" dirty="0"/>
              <a:t>Women’s lives in piracy weren’t limited to sword fights and sea </a:t>
            </a:r>
            <a:br>
              <a:rPr lang="en-US" sz="2400" dirty="0"/>
            </a:br>
            <a:r>
              <a:rPr lang="en-US" sz="2400" dirty="0"/>
              <a:t>battles. Some took on supporting roles just as crucial—working as </a:t>
            </a:r>
            <a:br>
              <a:rPr lang="en-US" sz="2400" dirty="0"/>
            </a:br>
            <a:r>
              <a:rPr lang="en-US" sz="2400" dirty="0"/>
              <a:t>smugglers, money launderers, or fences. Others used taverns or </a:t>
            </a:r>
            <a:br>
              <a:rPr lang="en-US" sz="2400" dirty="0"/>
            </a:br>
            <a:r>
              <a:rPr lang="en-US" sz="2400" dirty="0"/>
              <a:t>brothels as fronts for pirate intelligence networks.</a:t>
            </a:r>
          </a:p>
          <a:p>
            <a:pPr marL="342900" marR="0" indent="-342900" algn="l">
              <a:lnSpc>
                <a:spcPct val="100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a world where women had few legal rights and limited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economic opportunities, piracy offered a rare chance to carve their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own path. But with this freedom came enormous risk. </a:t>
            </a:r>
          </a:p>
          <a:p>
            <a:pPr marL="342900" marR="0" indent="-342900" algn="l">
              <a:lnSpc>
                <a:spcPct val="100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Discovery could lead to execution, and life at sea was as brutal as it was liberating.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0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lives of women in piracy weren’t limited to sword fights and sea battles. Some women took on supporting roles that were just as crucial. They worked as smugglers, money launderers, and fences, managing the stolen booty. Others used their positions in taverns and brothels as fronts for pirate intelligence networks, gathering information about ship movements and potential targets.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4C7F0D4-0EBD-D96D-6D53-983FBFDCE8C4}"/>
              </a:ext>
            </a:extLst>
          </p:cNvPr>
          <p:cNvPicPr>
            <a:picLocks noChangeAspect="1"/>
          </p:cNvPicPr>
          <p:nvPr/>
        </p:nvPicPr>
        <p:blipFill>
          <a:blip r:embed="rId2">
            <a:extLst>
              <a:ext uri="{28A0092B-C50C-407E-A947-70E740481C1C}">
                <a14:useLocalDpi xmlns:a14="http://schemas.microsoft.com/office/drawing/2010/main" val="0"/>
              </a:ext>
            </a:extLst>
          </a:blip>
          <a:srcRect t="18965"/>
          <a:stretch/>
        </p:blipFill>
        <p:spPr>
          <a:xfrm>
            <a:off x="9194800" y="1207477"/>
            <a:ext cx="2997200" cy="2984500"/>
          </a:xfrm>
          <a:prstGeom prst="rect">
            <a:avLst/>
          </a:prstGeom>
        </p:spPr>
      </p:pic>
    </p:spTree>
    <p:extLst>
      <p:ext uri="{BB962C8B-B14F-4D97-AF65-F5344CB8AC3E}">
        <p14:creationId xmlns:p14="http://schemas.microsoft.com/office/powerpoint/2010/main" val="141298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35E8710-B776-8C99-A6D1-34C71C4DE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D3987-07F6-164C-5A8C-B8836033617F}"/>
              </a:ext>
            </a:extLst>
          </p:cNvPr>
          <p:cNvSpPr>
            <a:spLocks noGrp="1"/>
          </p:cNvSpPr>
          <p:nvPr>
            <p:ph type="ctrTitle"/>
          </p:nvPr>
        </p:nvSpPr>
        <p:spPr>
          <a:xfrm>
            <a:off x="0" y="2"/>
            <a:ext cx="12192000" cy="1101968"/>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Life Aboard a Pirate Ship</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CE43995-8EE0-8448-C707-B872F459F9F9}"/>
              </a:ext>
            </a:extLst>
          </p:cNvPr>
          <p:cNvSpPr>
            <a:spLocks noGrp="1"/>
          </p:cNvSpPr>
          <p:nvPr>
            <p:ph type="subTitle" idx="1"/>
          </p:nvPr>
        </p:nvSpPr>
        <p:spPr>
          <a:xfrm>
            <a:off x="573024" y="1101971"/>
            <a:ext cx="11056268" cy="2579076"/>
          </a:xfrm>
        </p:spPr>
        <p:txBody>
          <a:bodyPr>
            <a:noAutofit/>
          </a:bodyPr>
          <a:lstStyle/>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Life aboard a pirate ship was anything but glamorous.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Food often consisted of hardtack infested with weevils, and water quickly turned brackish. Quarters were cramped, tempers often ran high, and disease was a constant threat.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women who disguised themselves as men, like Mary Read, maintaining their cover was an added challenge. </a:t>
            </a:r>
          </a:p>
        </p:txBody>
      </p:sp>
      <p:pic>
        <p:nvPicPr>
          <p:cNvPr id="6" name="Picture 5">
            <a:extLst>
              <a:ext uri="{FF2B5EF4-FFF2-40B4-BE49-F238E27FC236}">
                <a16:creationId xmlns:a16="http://schemas.microsoft.com/office/drawing/2014/main" id="{EE7D0F94-46CF-8F4A-A1C1-99F0B2433614}"/>
              </a:ext>
            </a:extLst>
          </p:cNvPr>
          <p:cNvPicPr>
            <a:picLocks noChangeAspect="1"/>
          </p:cNvPicPr>
          <p:nvPr/>
        </p:nvPicPr>
        <p:blipFill>
          <a:blip r:embed="rId2">
            <a:extLst>
              <a:ext uri="{28A0092B-C50C-407E-A947-70E740481C1C}">
                <a14:useLocalDpi xmlns:a14="http://schemas.microsoft.com/office/drawing/2010/main" val="0"/>
              </a:ext>
            </a:extLst>
          </a:blip>
          <a:srcRect l="206"/>
          <a:stretch/>
        </p:blipFill>
        <p:spPr>
          <a:xfrm>
            <a:off x="0" y="3974767"/>
            <a:ext cx="4489938" cy="2883234"/>
          </a:xfrm>
          <a:prstGeom prst="rect">
            <a:avLst/>
          </a:prstGeom>
        </p:spPr>
      </p:pic>
      <p:sp>
        <p:nvSpPr>
          <p:cNvPr id="8" name="TextBox 7">
            <a:extLst>
              <a:ext uri="{FF2B5EF4-FFF2-40B4-BE49-F238E27FC236}">
                <a16:creationId xmlns:a16="http://schemas.microsoft.com/office/drawing/2014/main" id="{ADA81D94-7828-B0D2-5C75-4B0B0D80363C}"/>
              </a:ext>
            </a:extLst>
          </p:cNvPr>
          <p:cNvSpPr txBox="1"/>
          <p:nvPr/>
        </p:nvSpPr>
        <p:spPr>
          <a:xfrm>
            <a:off x="4865077" y="3974767"/>
            <a:ext cx="6753899" cy="2546531"/>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Despite these difficulties, female pirates earned respect through their skill, bravery, and sheer determination. </a:t>
            </a:r>
          </a:p>
          <a:p>
            <a:pPr marL="285750" marR="0" indent="-28575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Pirate crews valued ability over appearance—if you could fight, strategize, or navigate, you belonged.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36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2BE4A22-38E4-DA78-8820-B2645FE46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68835-AAF6-4537-119F-ED9EA04FCDDD}"/>
              </a:ext>
            </a:extLst>
          </p:cNvPr>
          <p:cNvSpPr>
            <a:spLocks noGrp="1"/>
          </p:cNvSpPr>
          <p:nvPr>
            <p:ph type="ctrTitle"/>
          </p:nvPr>
        </p:nvSpPr>
        <p:spPr>
          <a:xfrm>
            <a:off x="0" y="2"/>
            <a:ext cx="12192000" cy="1101968"/>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Golden Age of Piracy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9FFFEA1-78CF-DAD5-3E1B-D123B5693BA5}"/>
              </a:ext>
            </a:extLst>
          </p:cNvPr>
          <p:cNvSpPr>
            <a:spLocks noGrp="1"/>
          </p:cNvSpPr>
          <p:nvPr>
            <p:ph type="subTitle" idx="1"/>
          </p:nvPr>
        </p:nvSpPr>
        <p:spPr>
          <a:xfrm>
            <a:off x="573024" y="1101970"/>
            <a:ext cx="11618976" cy="5756029"/>
          </a:xfrm>
        </p:spPr>
        <p:txBody>
          <a:bodyPr>
            <a:noAutofit/>
          </a:bodyPr>
          <a:lstStyle/>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Golden Age of Piracy (1650–1730) produced iconic figures like Anne Bonny and Mary Read, but it also saw the emergence of lesser-known female pirates who played pivotal roles. </a:t>
            </a:r>
          </a:p>
          <a:p>
            <a:pPr marL="342900" indent="-342900" algn="l">
              <a:buFont typeface="Arial" panose="020B0604020202020204" pitchFamily="34" charset="0"/>
              <a:buChar char="•"/>
            </a:pPr>
            <a:r>
              <a:rPr lang="en-US" sz="2400" dirty="0"/>
              <a:t>Around forty women are documented as active pirates during this time, though many more likely went unrecorded.</a:t>
            </a:r>
          </a:p>
          <a:p>
            <a:pPr marL="285750" indent="-285750" algn="l">
              <a:buFont typeface="Arial" panose="020B0604020202020204" pitchFamily="34" charset="0"/>
              <a:buChar char="•"/>
            </a:pPr>
            <a:r>
              <a:rPr lang="en-US" sz="2400" dirty="0"/>
              <a:t>Some women disguised themselves as men to join crews, while others took on operational roles from ports and coastal towns. </a:t>
            </a:r>
          </a:p>
          <a:p>
            <a:pPr marL="285750" indent="-285750" algn="l">
              <a:buFont typeface="Arial" panose="020B0604020202020204" pitchFamily="34" charset="0"/>
              <a:buChar char="•"/>
            </a:pPr>
            <a:r>
              <a:rPr lang="en-US" sz="2400" dirty="0"/>
              <a:t>Even in a male-dominated world, women </a:t>
            </a:r>
            <a:br>
              <a:rPr lang="en-US" sz="2400" dirty="0"/>
            </a:br>
            <a:r>
              <a:rPr lang="en-US" sz="2400" dirty="0"/>
              <a:t>proved themselves capable fighters and </a:t>
            </a:r>
            <a:br>
              <a:rPr lang="en-US" sz="2400" dirty="0"/>
            </a:br>
            <a:r>
              <a:rPr lang="en-US" sz="2400" dirty="0"/>
              <a:t>strategic thinkers.</a:t>
            </a: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Pirate crews valued skill over gender, and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those who could wield a cutlass, fire a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pistol, or command a ship earned respect,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regardless of societal norms.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227D4BC-6974-6129-0480-17407F0FF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384" y="3681046"/>
            <a:ext cx="6074615" cy="3176954"/>
          </a:xfrm>
          <a:prstGeom prst="rect">
            <a:avLst/>
          </a:prstGeom>
        </p:spPr>
      </p:pic>
    </p:spTree>
    <p:extLst>
      <p:ext uri="{BB962C8B-B14F-4D97-AF65-F5344CB8AC3E}">
        <p14:creationId xmlns:p14="http://schemas.microsoft.com/office/powerpoint/2010/main" val="15859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66091"/>
          </a:xfrm>
        </p:spPr>
        <p:txBody>
          <a:bodyPr anchor="ctr">
            <a:no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Anne Bonny: The Firebrand of the Caribbean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6154" y="1266092"/>
            <a:ext cx="11605846" cy="2162908"/>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Born around 1700, Anne Bonny grew up in a tumultuous environment that seemed to foreshadow her rebellious future. In her early twenties, she left her husband for the pirate captain Calico Jack Rackham, joining his crew disguised as a man.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Bonny quickly gained a reputation for her fierce temperament and combat skills. </a:t>
            </a:r>
            <a:endParaRPr lang="en-US" sz="2400" dirty="0"/>
          </a:p>
        </p:txBody>
      </p:sp>
      <p:pic>
        <p:nvPicPr>
          <p:cNvPr id="7" name="Picture 6">
            <a:extLst>
              <a:ext uri="{FF2B5EF4-FFF2-40B4-BE49-F238E27FC236}">
                <a16:creationId xmlns:a16="http://schemas.microsoft.com/office/drawing/2014/main" id="{2FCC93CF-6F20-0BED-4D37-B59D62C68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3961"/>
            <a:ext cx="2860431" cy="3684038"/>
          </a:xfrm>
          <a:prstGeom prst="rect">
            <a:avLst/>
          </a:prstGeom>
        </p:spPr>
      </p:pic>
      <p:sp>
        <p:nvSpPr>
          <p:cNvPr id="9" name="TextBox 8">
            <a:extLst>
              <a:ext uri="{FF2B5EF4-FFF2-40B4-BE49-F238E27FC236}">
                <a16:creationId xmlns:a16="http://schemas.microsoft.com/office/drawing/2014/main" id="{4D5FE8EE-3D25-ACD2-E369-7B5BEAAB179F}"/>
              </a:ext>
            </a:extLst>
          </p:cNvPr>
          <p:cNvSpPr txBox="1"/>
          <p:nvPr/>
        </p:nvSpPr>
        <p:spPr>
          <a:xfrm>
            <a:off x="3086100" y="3173961"/>
            <a:ext cx="8883162" cy="3439468"/>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Her partnership with Mary Read, another disguised female pirate, only added to her legendary status.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two shared the deck of Calico Jack Rackham’s ship, a rare and significant alliance that showcased their mutual courage and skill in combat.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Both were eventually captured in 1720, though Bonny's ultimate fate remains shrouded in mystery. Her story remains a powerful testament to defiance and survival in a male-dominated world.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Mary Read: The Reluctant Rebel</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7830677" cy="4888991"/>
          </a:xfrm>
        </p:spPr>
        <p:txBody>
          <a:bodyPr>
            <a:noAutofit/>
          </a:bodyPr>
          <a:lstStyle/>
          <a:p>
            <a:pPr marL="457200" indent="-457200" algn="l">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Unlike Bonny, Mary Read’s life was marked by tragedy from the start. Born illegitimate in England around 1690, she was disguised as a boy to secure an inheritance. </a:t>
            </a:r>
          </a:p>
          <a:p>
            <a:pPr marL="457200" indent="-457200" algn="l">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early deception paved the way for her later life aboard ships and, ultimately, among pirates. </a:t>
            </a:r>
          </a:p>
          <a:p>
            <a:pPr marL="457200" indent="-457200" algn="l">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Known for her bravery, Read reportedly saved Calico Jack’s ship from capture on multiple occasions. </a:t>
            </a:r>
          </a:p>
          <a:p>
            <a:pPr marL="457200" indent="-457200" algn="l">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Her life ended tragically in prison in 1721, where she died of fever. Her story—equal parts resilience and rebellion—continues to inspire.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4A0581E8-EE75-A226-A41F-926B79CA7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701" y="1170431"/>
            <a:ext cx="3788299" cy="5687567"/>
          </a:xfrm>
          <a:prstGeom prst="rect">
            <a:avLst/>
          </a:prstGeom>
        </p:spPr>
      </p:pic>
    </p:spTree>
    <p:extLst>
      <p:ext uri="{BB962C8B-B14F-4D97-AF65-F5344CB8AC3E}">
        <p14:creationId xmlns:p14="http://schemas.microsoft.com/office/powerpoint/2010/main" val="36285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A42BB7C-E9D5-6FE7-E290-BCBDCDEDE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9DCFE-EA41-1462-09DA-D6800C9DA7A2}"/>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tabLst>
                <a:tab pos="742950" algn="l"/>
              </a:tabLs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Lesser-Known Female Pirates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E94EAF9-517A-328B-C644-9B55BE0E6D6C}"/>
              </a:ext>
            </a:extLst>
          </p:cNvPr>
          <p:cNvSpPr>
            <a:spLocks noGrp="1"/>
          </p:cNvSpPr>
          <p:nvPr>
            <p:ph type="subTitle" idx="1"/>
          </p:nvPr>
        </p:nvSpPr>
        <p:spPr>
          <a:xfrm>
            <a:off x="573024" y="1170433"/>
            <a:ext cx="11387328" cy="3093310"/>
          </a:xfrm>
        </p:spPr>
        <p:txBody>
          <a:bodyPr>
            <a:noAutofit/>
          </a:bodyPr>
          <a:lstStyle/>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Beyond Bonny and Read, many women left their mark on piracy.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Neel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Cuyper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took a different approach to piracy. Disguised as a man early in her career aboard Dutch merchant ships, she later revealed her identity and established a pirate-friendly resort in Labadee Bay, Haiti. </a:t>
            </a:r>
          </a:p>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hub became a safe haven for pirates, providing rest, trade, and critical intelligence.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92DBAF5-0F48-6A55-E3FE-E6438CFF0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64689"/>
            <a:ext cx="4208585" cy="3093310"/>
          </a:xfrm>
          <a:prstGeom prst="rect">
            <a:avLst/>
          </a:prstGeom>
        </p:spPr>
      </p:pic>
      <p:sp>
        <p:nvSpPr>
          <p:cNvPr id="7" name="TextBox 6">
            <a:extLst>
              <a:ext uri="{FF2B5EF4-FFF2-40B4-BE49-F238E27FC236}">
                <a16:creationId xmlns:a16="http://schemas.microsoft.com/office/drawing/2014/main" id="{37C0FF43-661F-DFB2-6287-4B548EB2181D}"/>
              </a:ext>
            </a:extLst>
          </p:cNvPr>
          <p:cNvSpPr txBox="1"/>
          <p:nvPr/>
        </p:nvSpPr>
        <p:spPr>
          <a:xfrm>
            <a:off x="4360984" y="3764688"/>
            <a:ext cx="7599367" cy="2945550"/>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Ingela Gathenhielm of Sweden demonstrated that piracy wasn’t just about swordplay. </a:t>
            </a:r>
          </a:p>
          <a:p>
            <a:pPr marL="342900" marR="0" indent="-342900" algn="l">
              <a:lnSpc>
                <a:spcPct val="107000"/>
              </a:lnSpc>
              <a:spcAft>
                <a:spcPts val="800"/>
              </a:spcAft>
              <a:buFont typeface="Arial" panose="020B0604020202020204" pitchFamily="34" charset="0"/>
              <a:buChar char="•"/>
              <a:tabLst>
                <a:tab pos="7429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After her husband’s death, she turned his privateering venture into a sophisticated operation, managing fleets, negotiating with governments, and creating intricate networks for selling stolen goods.</a:t>
            </a:r>
          </a:p>
          <a:p>
            <a:pPr marL="457200"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25429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862</TotalTime>
  <Words>2367</Words>
  <Application>Microsoft Office PowerPoint</Application>
  <PresentationFormat>Widescreen</PresentationFormat>
  <Paragraphs>107</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Times New Roman</vt:lpstr>
      <vt:lpstr>Times New Roman, serif</vt:lpstr>
      <vt:lpstr>Office Theme</vt:lpstr>
      <vt:lpstr>Women in Piracy  Presented by Marc Silver</vt:lpstr>
      <vt:lpstr>Women of the High Seas</vt:lpstr>
      <vt:lpstr>The Historical Context</vt:lpstr>
      <vt:lpstr>The Historical Context</vt:lpstr>
      <vt:lpstr>Life Aboard a Pirate Ship</vt:lpstr>
      <vt:lpstr>The Golden Age of Piracy</vt:lpstr>
      <vt:lpstr>Anne Bonny: The Firebrand of the Caribbean</vt:lpstr>
      <vt:lpstr>Mary Read: The Reluctant Rebel</vt:lpstr>
      <vt:lpstr>Lesser-Known Female Pirates</vt:lpstr>
      <vt:lpstr>The Role of Myth and Legend</vt:lpstr>
      <vt:lpstr>Pirate Codes and Conduct</vt:lpstr>
      <vt:lpstr>Women Pirates Beyond the Golden Age</vt:lpstr>
      <vt:lpstr>Women Pirates Beyond the Golden Age</vt:lpstr>
      <vt:lpstr>Pirate Codes and Conduct</vt:lpstr>
      <vt:lpstr>Modern Female Involvement</vt:lpstr>
      <vt:lpstr>Women in Piracy</vt:lpstr>
      <vt:lpstr>Women in Piracy: A Broader View</vt:lpstr>
      <vt:lpstr>Final Thoughts: Women on the High Seas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53</cp:revision>
  <dcterms:created xsi:type="dcterms:W3CDTF">2024-07-15T00:09:41Z</dcterms:created>
  <dcterms:modified xsi:type="dcterms:W3CDTF">2025-04-22T15:55:17Z</dcterms:modified>
</cp:coreProperties>
</file>