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3" r:id="rId2"/>
    <p:sldId id="296" r:id="rId3"/>
    <p:sldId id="297" r:id="rId4"/>
    <p:sldId id="298" r:id="rId5"/>
    <p:sldId id="301" r:id="rId6"/>
    <p:sldId id="299" r:id="rId7"/>
    <p:sldId id="300" r:id="rId8"/>
    <p:sldId id="303" r:id="rId9"/>
    <p:sldId id="305" r:id="rId10"/>
    <p:sldId id="307" r:id="rId11"/>
    <p:sldId id="306" r:id="rId12"/>
    <p:sldId id="314" r:id="rId13"/>
    <p:sldId id="308" r:id="rId14"/>
    <p:sldId id="309" r:id="rId15"/>
    <p:sldId id="31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05" autoAdjust="0"/>
    <p:restoredTop sz="94660"/>
  </p:normalViewPr>
  <p:slideViewPr>
    <p:cSldViewPr snapToGrid="0" showGuides="1">
      <p:cViewPr varScale="1">
        <p:scale>
          <a:sx n="82" d="100"/>
          <a:sy n="82" d="100"/>
        </p:scale>
        <p:origin x="51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F46D29-3DD7-471D-82C6-FA73F854691E}" type="datetimeFigureOut">
              <a:rPr lang="en-US" smtClean="0"/>
              <a:t>4/22/2025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1F38A-4D2C-4650-8800-5EFD04CD5BE6}" type="slidenum">
              <a:rPr lang="en-US" smtClean="0"/>
              <a:t>‹#›</a:t>
            </a:fld>
            <a:endParaRPr lang="en-US"/>
          </a:p>
        </p:txBody>
      </p:sp>
    </p:spTree>
    <p:extLst>
      <p:ext uri="{BB962C8B-B14F-4D97-AF65-F5344CB8AC3E}">
        <p14:creationId xmlns:p14="http://schemas.microsoft.com/office/powerpoint/2010/main" val="42059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A515A-5424-DFC8-E511-4AFF2123AF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1E57A4-6EA5-BC21-E226-A201114226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2B8CA2-CEF6-614F-E14B-7FB47BF28C18}"/>
              </a:ext>
            </a:extLst>
          </p:cNvPr>
          <p:cNvSpPr>
            <a:spLocks noGrp="1"/>
          </p:cNvSpPr>
          <p:nvPr>
            <p:ph type="dt" sz="half" idx="10"/>
          </p:nvPr>
        </p:nvSpPr>
        <p:spPr/>
        <p:txBody>
          <a:bodyPr/>
          <a:lstStyle/>
          <a:p>
            <a:fld id="{8BA5C799-DA05-4149-926F-484579483F54}" type="datetimeFigureOut">
              <a:rPr lang="en-US" smtClean="0"/>
              <a:t>4/22/2025</a:t>
            </a:fld>
            <a:endParaRPr lang="en-US"/>
          </a:p>
        </p:txBody>
      </p:sp>
      <p:sp>
        <p:nvSpPr>
          <p:cNvPr id="5" name="Footer Placeholder 4">
            <a:extLst>
              <a:ext uri="{FF2B5EF4-FFF2-40B4-BE49-F238E27FC236}">
                <a16:creationId xmlns:a16="http://schemas.microsoft.com/office/drawing/2014/main" id="{61D60595-B514-21B5-437E-ECA3746D84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645FAF-50EC-03B3-2089-ECACD9F352E9}"/>
              </a:ext>
            </a:extLst>
          </p:cNvPr>
          <p:cNvSpPr>
            <a:spLocks noGrp="1"/>
          </p:cNvSpPr>
          <p:nvPr>
            <p:ph type="sldNum" sz="quarter" idx="12"/>
          </p:nvPr>
        </p:nvSpPr>
        <p:spPr/>
        <p:txBody>
          <a:bodyPr/>
          <a:lstStyle/>
          <a:p>
            <a:fld id="{D0F70B3E-4873-40E7-9779-BEE628855F53}" type="slidenum">
              <a:rPr lang="en-US" smtClean="0"/>
              <a:t>‹#›</a:t>
            </a:fld>
            <a:endParaRPr lang="en-US"/>
          </a:p>
        </p:txBody>
      </p:sp>
    </p:spTree>
    <p:extLst>
      <p:ext uri="{BB962C8B-B14F-4D97-AF65-F5344CB8AC3E}">
        <p14:creationId xmlns:p14="http://schemas.microsoft.com/office/powerpoint/2010/main" val="3037922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9174-5DFB-9586-DA03-85FCC60D86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0689D1-C64E-06DD-A256-5C74D344D5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4FAC19-2EAF-02E5-8B4F-27E04AC1283E}"/>
              </a:ext>
            </a:extLst>
          </p:cNvPr>
          <p:cNvSpPr>
            <a:spLocks noGrp="1"/>
          </p:cNvSpPr>
          <p:nvPr>
            <p:ph type="dt" sz="half" idx="10"/>
          </p:nvPr>
        </p:nvSpPr>
        <p:spPr/>
        <p:txBody>
          <a:bodyPr/>
          <a:lstStyle/>
          <a:p>
            <a:fld id="{8BA5C799-DA05-4149-926F-484579483F54}" type="datetimeFigureOut">
              <a:rPr lang="en-US" smtClean="0"/>
              <a:t>4/22/2025</a:t>
            </a:fld>
            <a:endParaRPr lang="en-US"/>
          </a:p>
        </p:txBody>
      </p:sp>
      <p:sp>
        <p:nvSpPr>
          <p:cNvPr id="5" name="Footer Placeholder 4">
            <a:extLst>
              <a:ext uri="{FF2B5EF4-FFF2-40B4-BE49-F238E27FC236}">
                <a16:creationId xmlns:a16="http://schemas.microsoft.com/office/drawing/2014/main" id="{F6A8948C-45FE-70AB-9930-D36F4FD50A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ED91CC-814D-B01F-73CF-18F1A5E384BB}"/>
              </a:ext>
            </a:extLst>
          </p:cNvPr>
          <p:cNvSpPr>
            <a:spLocks noGrp="1"/>
          </p:cNvSpPr>
          <p:nvPr>
            <p:ph type="sldNum" sz="quarter" idx="12"/>
          </p:nvPr>
        </p:nvSpPr>
        <p:spPr/>
        <p:txBody>
          <a:bodyPr/>
          <a:lstStyle/>
          <a:p>
            <a:fld id="{D0F70B3E-4873-40E7-9779-BEE628855F53}" type="slidenum">
              <a:rPr lang="en-US" smtClean="0"/>
              <a:t>‹#›</a:t>
            </a:fld>
            <a:endParaRPr lang="en-US"/>
          </a:p>
        </p:txBody>
      </p:sp>
    </p:spTree>
    <p:extLst>
      <p:ext uri="{BB962C8B-B14F-4D97-AF65-F5344CB8AC3E}">
        <p14:creationId xmlns:p14="http://schemas.microsoft.com/office/powerpoint/2010/main" val="484833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688321-0B44-F069-7A3F-D20D1C8590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8581C3-F5FD-1FAF-3443-F01481DD25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2AD481-16AC-D21B-BCF6-DF85BEBAB4B9}"/>
              </a:ext>
            </a:extLst>
          </p:cNvPr>
          <p:cNvSpPr>
            <a:spLocks noGrp="1"/>
          </p:cNvSpPr>
          <p:nvPr>
            <p:ph type="dt" sz="half" idx="10"/>
          </p:nvPr>
        </p:nvSpPr>
        <p:spPr/>
        <p:txBody>
          <a:bodyPr/>
          <a:lstStyle/>
          <a:p>
            <a:fld id="{8BA5C799-DA05-4149-926F-484579483F54}" type="datetimeFigureOut">
              <a:rPr lang="en-US" smtClean="0"/>
              <a:t>4/22/2025</a:t>
            </a:fld>
            <a:endParaRPr lang="en-US"/>
          </a:p>
        </p:txBody>
      </p:sp>
      <p:sp>
        <p:nvSpPr>
          <p:cNvPr id="5" name="Footer Placeholder 4">
            <a:extLst>
              <a:ext uri="{FF2B5EF4-FFF2-40B4-BE49-F238E27FC236}">
                <a16:creationId xmlns:a16="http://schemas.microsoft.com/office/drawing/2014/main" id="{E83D6375-4D90-DC6E-8E0C-A04BBD4983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207993-CAC0-D8D0-FF80-AE91BA72561E}"/>
              </a:ext>
            </a:extLst>
          </p:cNvPr>
          <p:cNvSpPr>
            <a:spLocks noGrp="1"/>
          </p:cNvSpPr>
          <p:nvPr>
            <p:ph type="sldNum" sz="quarter" idx="12"/>
          </p:nvPr>
        </p:nvSpPr>
        <p:spPr/>
        <p:txBody>
          <a:bodyPr/>
          <a:lstStyle/>
          <a:p>
            <a:fld id="{D0F70B3E-4873-40E7-9779-BEE628855F53}" type="slidenum">
              <a:rPr lang="en-US" smtClean="0"/>
              <a:t>‹#›</a:t>
            </a:fld>
            <a:endParaRPr lang="en-US"/>
          </a:p>
        </p:txBody>
      </p:sp>
    </p:spTree>
    <p:extLst>
      <p:ext uri="{BB962C8B-B14F-4D97-AF65-F5344CB8AC3E}">
        <p14:creationId xmlns:p14="http://schemas.microsoft.com/office/powerpoint/2010/main" val="2323166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98DF7-137E-8FF8-3396-91B3A350F5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DD7425-0572-8D0A-3A0B-8AFAAB58EE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1EA144-2F1D-53A4-C666-6E084F9E9CC4}"/>
              </a:ext>
            </a:extLst>
          </p:cNvPr>
          <p:cNvSpPr>
            <a:spLocks noGrp="1"/>
          </p:cNvSpPr>
          <p:nvPr>
            <p:ph type="dt" sz="half" idx="10"/>
          </p:nvPr>
        </p:nvSpPr>
        <p:spPr/>
        <p:txBody>
          <a:bodyPr/>
          <a:lstStyle/>
          <a:p>
            <a:fld id="{8BA5C799-DA05-4149-926F-484579483F54}" type="datetimeFigureOut">
              <a:rPr lang="en-US" smtClean="0"/>
              <a:t>4/22/2025</a:t>
            </a:fld>
            <a:endParaRPr lang="en-US"/>
          </a:p>
        </p:txBody>
      </p:sp>
      <p:sp>
        <p:nvSpPr>
          <p:cNvPr id="5" name="Footer Placeholder 4">
            <a:extLst>
              <a:ext uri="{FF2B5EF4-FFF2-40B4-BE49-F238E27FC236}">
                <a16:creationId xmlns:a16="http://schemas.microsoft.com/office/drawing/2014/main" id="{9D0805A5-E763-0186-09FA-800C396E4F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CFA19-E025-BBB9-BC65-589C093215D6}"/>
              </a:ext>
            </a:extLst>
          </p:cNvPr>
          <p:cNvSpPr>
            <a:spLocks noGrp="1"/>
          </p:cNvSpPr>
          <p:nvPr>
            <p:ph type="sldNum" sz="quarter" idx="12"/>
          </p:nvPr>
        </p:nvSpPr>
        <p:spPr/>
        <p:txBody>
          <a:bodyPr/>
          <a:lstStyle/>
          <a:p>
            <a:fld id="{D0F70B3E-4873-40E7-9779-BEE628855F53}" type="slidenum">
              <a:rPr lang="en-US" smtClean="0"/>
              <a:t>‹#›</a:t>
            </a:fld>
            <a:endParaRPr lang="en-US"/>
          </a:p>
        </p:txBody>
      </p:sp>
    </p:spTree>
    <p:extLst>
      <p:ext uri="{BB962C8B-B14F-4D97-AF65-F5344CB8AC3E}">
        <p14:creationId xmlns:p14="http://schemas.microsoft.com/office/powerpoint/2010/main" val="505162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6B6F2-B64D-8642-C86E-922EF4290A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90859A-11B7-EAAD-0DCB-F3E86D7458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6ABA36-D486-DDC4-7427-80F2F10D406F}"/>
              </a:ext>
            </a:extLst>
          </p:cNvPr>
          <p:cNvSpPr>
            <a:spLocks noGrp="1"/>
          </p:cNvSpPr>
          <p:nvPr>
            <p:ph type="dt" sz="half" idx="10"/>
          </p:nvPr>
        </p:nvSpPr>
        <p:spPr/>
        <p:txBody>
          <a:bodyPr/>
          <a:lstStyle/>
          <a:p>
            <a:fld id="{8BA5C799-DA05-4149-926F-484579483F54}" type="datetimeFigureOut">
              <a:rPr lang="en-US" smtClean="0"/>
              <a:t>4/22/2025</a:t>
            </a:fld>
            <a:endParaRPr lang="en-US"/>
          </a:p>
        </p:txBody>
      </p:sp>
      <p:sp>
        <p:nvSpPr>
          <p:cNvPr id="5" name="Footer Placeholder 4">
            <a:extLst>
              <a:ext uri="{FF2B5EF4-FFF2-40B4-BE49-F238E27FC236}">
                <a16:creationId xmlns:a16="http://schemas.microsoft.com/office/drawing/2014/main" id="{77A1E2D5-5393-4140-C75E-924A6FAFE5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102632-0ED2-7AE2-0814-58AEFA6FE81C}"/>
              </a:ext>
            </a:extLst>
          </p:cNvPr>
          <p:cNvSpPr>
            <a:spLocks noGrp="1"/>
          </p:cNvSpPr>
          <p:nvPr>
            <p:ph type="sldNum" sz="quarter" idx="12"/>
          </p:nvPr>
        </p:nvSpPr>
        <p:spPr/>
        <p:txBody>
          <a:bodyPr/>
          <a:lstStyle/>
          <a:p>
            <a:fld id="{D0F70B3E-4873-40E7-9779-BEE628855F53}" type="slidenum">
              <a:rPr lang="en-US" smtClean="0"/>
              <a:t>‹#›</a:t>
            </a:fld>
            <a:endParaRPr lang="en-US"/>
          </a:p>
        </p:txBody>
      </p:sp>
    </p:spTree>
    <p:extLst>
      <p:ext uri="{BB962C8B-B14F-4D97-AF65-F5344CB8AC3E}">
        <p14:creationId xmlns:p14="http://schemas.microsoft.com/office/powerpoint/2010/main" val="2460956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DEF7E-030C-6FD2-D3E1-EF0D8CF42A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8F4BD2-BB14-ED4E-9ABD-E466C9A5AB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DA6063-2B92-BA56-A5F4-38F267D99E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B9FCC7-6F96-9D30-81DE-9846AE4F1203}"/>
              </a:ext>
            </a:extLst>
          </p:cNvPr>
          <p:cNvSpPr>
            <a:spLocks noGrp="1"/>
          </p:cNvSpPr>
          <p:nvPr>
            <p:ph type="dt" sz="half" idx="10"/>
          </p:nvPr>
        </p:nvSpPr>
        <p:spPr/>
        <p:txBody>
          <a:bodyPr/>
          <a:lstStyle/>
          <a:p>
            <a:fld id="{8BA5C799-DA05-4149-926F-484579483F54}" type="datetimeFigureOut">
              <a:rPr lang="en-US" smtClean="0"/>
              <a:t>4/22/2025</a:t>
            </a:fld>
            <a:endParaRPr lang="en-US"/>
          </a:p>
        </p:txBody>
      </p:sp>
      <p:sp>
        <p:nvSpPr>
          <p:cNvPr id="6" name="Footer Placeholder 5">
            <a:extLst>
              <a:ext uri="{FF2B5EF4-FFF2-40B4-BE49-F238E27FC236}">
                <a16:creationId xmlns:a16="http://schemas.microsoft.com/office/drawing/2014/main" id="{3B3EEC11-E371-31B2-85B8-B71CB5FC00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4332E8-6327-E0EB-BAE2-C72F0D52D2C7}"/>
              </a:ext>
            </a:extLst>
          </p:cNvPr>
          <p:cNvSpPr>
            <a:spLocks noGrp="1"/>
          </p:cNvSpPr>
          <p:nvPr>
            <p:ph type="sldNum" sz="quarter" idx="12"/>
          </p:nvPr>
        </p:nvSpPr>
        <p:spPr/>
        <p:txBody>
          <a:bodyPr/>
          <a:lstStyle/>
          <a:p>
            <a:fld id="{D0F70B3E-4873-40E7-9779-BEE628855F53}" type="slidenum">
              <a:rPr lang="en-US" smtClean="0"/>
              <a:t>‹#›</a:t>
            </a:fld>
            <a:endParaRPr lang="en-US"/>
          </a:p>
        </p:txBody>
      </p:sp>
    </p:spTree>
    <p:extLst>
      <p:ext uri="{BB962C8B-B14F-4D97-AF65-F5344CB8AC3E}">
        <p14:creationId xmlns:p14="http://schemas.microsoft.com/office/powerpoint/2010/main" val="2865186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30D11-EDA7-C75A-48D4-D57F118313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D5565F-8271-6037-50CB-3696FF3022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56D150-14FD-AF8C-8D7D-8D72038843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0D67D9-A81E-4D93-0390-6C766CAD54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96FF29-CADE-3010-436B-86402C2B03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1AFCD0-EF98-F826-B401-606DB14DBD0A}"/>
              </a:ext>
            </a:extLst>
          </p:cNvPr>
          <p:cNvSpPr>
            <a:spLocks noGrp="1"/>
          </p:cNvSpPr>
          <p:nvPr>
            <p:ph type="dt" sz="half" idx="10"/>
          </p:nvPr>
        </p:nvSpPr>
        <p:spPr/>
        <p:txBody>
          <a:bodyPr/>
          <a:lstStyle/>
          <a:p>
            <a:fld id="{8BA5C799-DA05-4149-926F-484579483F54}" type="datetimeFigureOut">
              <a:rPr lang="en-US" smtClean="0"/>
              <a:t>4/22/2025</a:t>
            </a:fld>
            <a:endParaRPr lang="en-US"/>
          </a:p>
        </p:txBody>
      </p:sp>
      <p:sp>
        <p:nvSpPr>
          <p:cNvPr id="8" name="Footer Placeholder 7">
            <a:extLst>
              <a:ext uri="{FF2B5EF4-FFF2-40B4-BE49-F238E27FC236}">
                <a16:creationId xmlns:a16="http://schemas.microsoft.com/office/drawing/2014/main" id="{1BBB77E0-32E0-9876-2364-346EF78BEF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67B1AB-4A58-1E72-576E-9E5EEFD55180}"/>
              </a:ext>
            </a:extLst>
          </p:cNvPr>
          <p:cNvSpPr>
            <a:spLocks noGrp="1"/>
          </p:cNvSpPr>
          <p:nvPr>
            <p:ph type="sldNum" sz="quarter" idx="12"/>
          </p:nvPr>
        </p:nvSpPr>
        <p:spPr/>
        <p:txBody>
          <a:bodyPr/>
          <a:lstStyle/>
          <a:p>
            <a:fld id="{D0F70B3E-4873-40E7-9779-BEE628855F53}" type="slidenum">
              <a:rPr lang="en-US" smtClean="0"/>
              <a:t>‹#›</a:t>
            </a:fld>
            <a:endParaRPr lang="en-US"/>
          </a:p>
        </p:txBody>
      </p:sp>
    </p:spTree>
    <p:extLst>
      <p:ext uri="{BB962C8B-B14F-4D97-AF65-F5344CB8AC3E}">
        <p14:creationId xmlns:p14="http://schemas.microsoft.com/office/powerpoint/2010/main" val="2037572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BBE91-9C91-2E64-C0AB-FCDDF136A6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7938BD-11F7-26E9-7C45-4FD3C2FA497E}"/>
              </a:ext>
            </a:extLst>
          </p:cNvPr>
          <p:cNvSpPr>
            <a:spLocks noGrp="1"/>
          </p:cNvSpPr>
          <p:nvPr>
            <p:ph type="dt" sz="half" idx="10"/>
          </p:nvPr>
        </p:nvSpPr>
        <p:spPr/>
        <p:txBody>
          <a:bodyPr/>
          <a:lstStyle/>
          <a:p>
            <a:fld id="{8BA5C799-DA05-4149-926F-484579483F54}" type="datetimeFigureOut">
              <a:rPr lang="en-US" smtClean="0"/>
              <a:t>4/22/2025</a:t>
            </a:fld>
            <a:endParaRPr lang="en-US"/>
          </a:p>
        </p:txBody>
      </p:sp>
      <p:sp>
        <p:nvSpPr>
          <p:cNvPr id="4" name="Footer Placeholder 3">
            <a:extLst>
              <a:ext uri="{FF2B5EF4-FFF2-40B4-BE49-F238E27FC236}">
                <a16:creationId xmlns:a16="http://schemas.microsoft.com/office/drawing/2014/main" id="{2E1D44FC-B5EF-C235-319C-9DE0F64776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B72346-998C-9D57-2811-543888E9E6A0}"/>
              </a:ext>
            </a:extLst>
          </p:cNvPr>
          <p:cNvSpPr>
            <a:spLocks noGrp="1"/>
          </p:cNvSpPr>
          <p:nvPr>
            <p:ph type="sldNum" sz="quarter" idx="12"/>
          </p:nvPr>
        </p:nvSpPr>
        <p:spPr/>
        <p:txBody>
          <a:bodyPr/>
          <a:lstStyle/>
          <a:p>
            <a:fld id="{D0F70B3E-4873-40E7-9779-BEE628855F53}" type="slidenum">
              <a:rPr lang="en-US" smtClean="0"/>
              <a:t>‹#›</a:t>
            </a:fld>
            <a:endParaRPr lang="en-US"/>
          </a:p>
        </p:txBody>
      </p:sp>
    </p:spTree>
    <p:extLst>
      <p:ext uri="{BB962C8B-B14F-4D97-AF65-F5344CB8AC3E}">
        <p14:creationId xmlns:p14="http://schemas.microsoft.com/office/powerpoint/2010/main" val="1937904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7A930F-6F3C-13C6-3427-A498C2E47121}"/>
              </a:ext>
            </a:extLst>
          </p:cNvPr>
          <p:cNvSpPr>
            <a:spLocks noGrp="1"/>
          </p:cNvSpPr>
          <p:nvPr>
            <p:ph type="dt" sz="half" idx="10"/>
          </p:nvPr>
        </p:nvSpPr>
        <p:spPr/>
        <p:txBody>
          <a:bodyPr/>
          <a:lstStyle/>
          <a:p>
            <a:fld id="{8BA5C799-DA05-4149-926F-484579483F54}" type="datetimeFigureOut">
              <a:rPr lang="en-US" smtClean="0"/>
              <a:t>4/22/2025</a:t>
            </a:fld>
            <a:endParaRPr lang="en-US"/>
          </a:p>
        </p:txBody>
      </p:sp>
      <p:sp>
        <p:nvSpPr>
          <p:cNvPr id="3" name="Footer Placeholder 2">
            <a:extLst>
              <a:ext uri="{FF2B5EF4-FFF2-40B4-BE49-F238E27FC236}">
                <a16:creationId xmlns:a16="http://schemas.microsoft.com/office/drawing/2014/main" id="{5672D300-A621-9E84-96C2-40656CF030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D37480-A17F-92DC-EB4D-D14228A006D8}"/>
              </a:ext>
            </a:extLst>
          </p:cNvPr>
          <p:cNvSpPr>
            <a:spLocks noGrp="1"/>
          </p:cNvSpPr>
          <p:nvPr>
            <p:ph type="sldNum" sz="quarter" idx="12"/>
          </p:nvPr>
        </p:nvSpPr>
        <p:spPr/>
        <p:txBody>
          <a:bodyPr/>
          <a:lstStyle/>
          <a:p>
            <a:fld id="{D0F70B3E-4873-40E7-9779-BEE628855F53}" type="slidenum">
              <a:rPr lang="en-US" smtClean="0"/>
              <a:t>‹#›</a:t>
            </a:fld>
            <a:endParaRPr lang="en-US"/>
          </a:p>
        </p:txBody>
      </p:sp>
    </p:spTree>
    <p:extLst>
      <p:ext uri="{BB962C8B-B14F-4D97-AF65-F5344CB8AC3E}">
        <p14:creationId xmlns:p14="http://schemas.microsoft.com/office/powerpoint/2010/main" val="3479406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EC702-1522-EB24-7FEE-D7D96EE062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87937B-AC3F-3638-232C-A8ADDFC820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6781F2-6F2F-71A4-3646-9A3C504708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F82505-B662-0D6A-62C6-AEE946D8246D}"/>
              </a:ext>
            </a:extLst>
          </p:cNvPr>
          <p:cNvSpPr>
            <a:spLocks noGrp="1"/>
          </p:cNvSpPr>
          <p:nvPr>
            <p:ph type="dt" sz="half" idx="10"/>
          </p:nvPr>
        </p:nvSpPr>
        <p:spPr/>
        <p:txBody>
          <a:bodyPr/>
          <a:lstStyle/>
          <a:p>
            <a:fld id="{8BA5C799-DA05-4149-926F-484579483F54}" type="datetimeFigureOut">
              <a:rPr lang="en-US" smtClean="0"/>
              <a:t>4/22/2025</a:t>
            </a:fld>
            <a:endParaRPr lang="en-US"/>
          </a:p>
        </p:txBody>
      </p:sp>
      <p:sp>
        <p:nvSpPr>
          <p:cNvPr id="6" name="Footer Placeholder 5">
            <a:extLst>
              <a:ext uri="{FF2B5EF4-FFF2-40B4-BE49-F238E27FC236}">
                <a16:creationId xmlns:a16="http://schemas.microsoft.com/office/drawing/2014/main" id="{A32D6E83-74A5-6036-76A8-5C80F307D2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3F66DC-55CA-2AED-BDC0-65C72342D336}"/>
              </a:ext>
            </a:extLst>
          </p:cNvPr>
          <p:cNvSpPr>
            <a:spLocks noGrp="1"/>
          </p:cNvSpPr>
          <p:nvPr>
            <p:ph type="sldNum" sz="quarter" idx="12"/>
          </p:nvPr>
        </p:nvSpPr>
        <p:spPr/>
        <p:txBody>
          <a:bodyPr/>
          <a:lstStyle/>
          <a:p>
            <a:fld id="{D0F70B3E-4873-40E7-9779-BEE628855F53}" type="slidenum">
              <a:rPr lang="en-US" smtClean="0"/>
              <a:t>‹#›</a:t>
            </a:fld>
            <a:endParaRPr lang="en-US"/>
          </a:p>
        </p:txBody>
      </p:sp>
    </p:spTree>
    <p:extLst>
      <p:ext uri="{BB962C8B-B14F-4D97-AF65-F5344CB8AC3E}">
        <p14:creationId xmlns:p14="http://schemas.microsoft.com/office/powerpoint/2010/main" val="1232085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C6E45-DF60-9814-A516-BB8F59A3F2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EB0285-1C34-34A1-858D-7473FFFF99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F3E207-BB6F-5410-EEC6-E7B558D52C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966D6F-85A6-E585-78DA-AAA47E6C6A13}"/>
              </a:ext>
            </a:extLst>
          </p:cNvPr>
          <p:cNvSpPr>
            <a:spLocks noGrp="1"/>
          </p:cNvSpPr>
          <p:nvPr>
            <p:ph type="dt" sz="half" idx="10"/>
          </p:nvPr>
        </p:nvSpPr>
        <p:spPr/>
        <p:txBody>
          <a:bodyPr/>
          <a:lstStyle/>
          <a:p>
            <a:fld id="{8BA5C799-DA05-4149-926F-484579483F54}" type="datetimeFigureOut">
              <a:rPr lang="en-US" smtClean="0"/>
              <a:t>4/22/2025</a:t>
            </a:fld>
            <a:endParaRPr lang="en-US"/>
          </a:p>
        </p:txBody>
      </p:sp>
      <p:sp>
        <p:nvSpPr>
          <p:cNvPr id="6" name="Footer Placeholder 5">
            <a:extLst>
              <a:ext uri="{FF2B5EF4-FFF2-40B4-BE49-F238E27FC236}">
                <a16:creationId xmlns:a16="http://schemas.microsoft.com/office/drawing/2014/main" id="{DA609BEC-C2B6-F9CA-AE3E-AEAAFB7F99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7DA113-7E98-F62F-C740-BC3054EC3381}"/>
              </a:ext>
            </a:extLst>
          </p:cNvPr>
          <p:cNvSpPr>
            <a:spLocks noGrp="1"/>
          </p:cNvSpPr>
          <p:nvPr>
            <p:ph type="sldNum" sz="quarter" idx="12"/>
          </p:nvPr>
        </p:nvSpPr>
        <p:spPr/>
        <p:txBody>
          <a:bodyPr/>
          <a:lstStyle/>
          <a:p>
            <a:fld id="{D0F70B3E-4873-40E7-9779-BEE628855F53}" type="slidenum">
              <a:rPr lang="en-US" smtClean="0"/>
              <a:t>‹#›</a:t>
            </a:fld>
            <a:endParaRPr lang="en-US"/>
          </a:p>
        </p:txBody>
      </p:sp>
    </p:spTree>
    <p:extLst>
      <p:ext uri="{BB962C8B-B14F-4D97-AF65-F5344CB8AC3E}">
        <p14:creationId xmlns:p14="http://schemas.microsoft.com/office/powerpoint/2010/main" val="3855269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2F1667-2BCF-CE0F-93F6-A58792A9EF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FF32CE-8852-7004-25BB-18ED9CB2A2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2684BD-9A63-2D01-3D73-70BF47E9D6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A5C799-DA05-4149-926F-484579483F54}" type="datetimeFigureOut">
              <a:rPr lang="en-US" smtClean="0"/>
              <a:t>4/22/2025</a:t>
            </a:fld>
            <a:endParaRPr lang="en-US"/>
          </a:p>
        </p:txBody>
      </p:sp>
      <p:sp>
        <p:nvSpPr>
          <p:cNvPr id="5" name="Footer Placeholder 4">
            <a:extLst>
              <a:ext uri="{FF2B5EF4-FFF2-40B4-BE49-F238E27FC236}">
                <a16:creationId xmlns:a16="http://schemas.microsoft.com/office/drawing/2014/main" id="{822A2BE0-3BD4-CA27-6D05-0F7E9E7352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B91ECF-0DA6-0C78-8CCC-E7FE51FBD3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70B3E-4873-40E7-9779-BEE628855F53}" type="slidenum">
              <a:rPr lang="en-US" smtClean="0"/>
              <a:t>‹#›</a:t>
            </a:fld>
            <a:endParaRPr lang="en-US"/>
          </a:p>
        </p:txBody>
      </p:sp>
    </p:spTree>
    <p:extLst>
      <p:ext uri="{BB962C8B-B14F-4D97-AF65-F5344CB8AC3E}">
        <p14:creationId xmlns:p14="http://schemas.microsoft.com/office/powerpoint/2010/main" val="3316642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si.edu/" TargetMode="External"/><Relationship Id="rId2" Type="http://schemas.openxmlformats.org/officeDocument/2006/relationships/hyperlink" Target="https://www.nationalarchives.gov.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webp"/><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A253B499-8CCD-370D-0C94-CAF9F1501943}"/>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185EE082-7263-94D4-1F12-999A4C5A38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07" y="0"/>
            <a:ext cx="12205607" cy="6858000"/>
          </a:xfrm>
          <a:prstGeom prst="rect">
            <a:avLst/>
          </a:prstGeom>
        </p:spPr>
      </p:pic>
      <p:sp>
        <p:nvSpPr>
          <p:cNvPr id="2" name="Title 1">
            <a:extLst>
              <a:ext uri="{FF2B5EF4-FFF2-40B4-BE49-F238E27FC236}">
                <a16:creationId xmlns:a16="http://schemas.microsoft.com/office/drawing/2014/main" id="{CB789D35-BAD9-AA78-1712-A0FE94023BB5}"/>
              </a:ext>
            </a:extLst>
          </p:cNvPr>
          <p:cNvSpPr>
            <a:spLocks noGrp="1"/>
          </p:cNvSpPr>
          <p:nvPr>
            <p:ph type="title"/>
          </p:nvPr>
        </p:nvSpPr>
        <p:spPr>
          <a:xfrm>
            <a:off x="838200" y="365125"/>
            <a:ext cx="10515600" cy="5472967"/>
          </a:xfrm>
        </p:spPr>
        <p:txBody>
          <a:bodyPr>
            <a:normAutofit/>
          </a:bodyPr>
          <a:lstStyle/>
          <a:p>
            <a:pPr algn="ctr"/>
            <a:r>
              <a:rPr lang="en-US" sz="6600" b="1" kern="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Pirates of the Caribbean </a:t>
            </a:r>
            <a:br>
              <a:rPr lang="en-US" sz="6600" b="1" kern="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6600" b="1" kern="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Part 2</a:t>
            </a:r>
            <a:br>
              <a:rPr lang="en-US" sz="4400" b="1" kern="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4400" b="1" kern="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From Privateers to Pirates</a:t>
            </a:r>
            <a:br>
              <a:rPr lang="en-US" sz="4400" kern="50"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br>
            <a:r>
              <a:rPr lang="en-US" sz="4000" i="1" kern="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Presented By </a:t>
            </a:r>
            <a:br>
              <a:rPr lang="en-US" sz="4400" i="1" kern="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4400" b="1" i="1" kern="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Marc Silver</a:t>
            </a:r>
            <a:endParaRPr lang="en-US" dirty="0">
              <a:solidFill>
                <a:schemeClr val="bg1"/>
              </a:solidFill>
            </a:endParaRPr>
          </a:p>
        </p:txBody>
      </p:sp>
    </p:spTree>
    <p:extLst>
      <p:ext uri="{BB962C8B-B14F-4D97-AF65-F5344CB8AC3E}">
        <p14:creationId xmlns:p14="http://schemas.microsoft.com/office/powerpoint/2010/main" val="278654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C0A5E177-6C23-D5AD-0185-F0C2F57F87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57117A-331B-9757-CA1E-08573EDC7AE7}"/>
              </a:ext>
            </a:extLst>
          </p:cNvPr>
          <p:cNvSpPr>
            <a:spLocks noGrp="1"/>
          </p:cNvSpPr>
          <p:nvPr>
            <p:ph type="ctrTitle"/>
          </p:nvPr>
        </p:nvSpPr>
        <p:spPr>
          <a:xfrm>
            <a:off x="0" y="0"/>
            <a:ext cx="12192000" cy="1280159"/>
          </a:xfrm>
        </p:spPr>
        <p:txBody>
          <a:bodyPr anchor="ctr">
            <a:normAutofit/>
          </a:bodyPr>
          <a:lstStyle/>
          <a:p>
            <a:pPr marL="228600" marR="0" hangingPunct="0">
              <a:spcAft>
                <a:spcPts val="800"/>
              </a:spcAft>
            </a:pPr>
            <a:r>
              <a:rPr lang="en-US" sz="6000" b="1" kern="50" dirty="0">
                <a:effectLst/>
                <a:latin typeface="Times New Roman" panose="02020603050405020304" pitchFamily="18" charset="0"/>
                <a:ea typeface="Times New Roman" panose="02020603050405020304" pitchFamily="18" charset="0"/>
                <a:cs typeface="Times New Roman" panose="02020603050405020304" pitchFamily="18" charset="0"/>
              </a:rPr>
              <a:t>Piracy’s Decline</a:t>
            </a:r>
            <a:endParaRPr lang="en-US" sz="6000" kern="5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C6BAF88-2F5B-2111-6381-0E07BE4778AB}"/>
              </a:ext>
            </a:extLst>
          </p:cNvPr>
          <p:cNvSpPr txBox="1"/>
          <p:nvPr/>
        </p:nvSpPr>
        <p:spPr>
          <a:xfrm>
            <a:off x="2730500" y="1280160"/>
            <a:ext cx="9461500" cy="3046988"/>
          </a:xfrm>
          <a:prstGeom prst="rect">
            <a:avLst/>
          </a:prstGeom>
          <a:noFill/>
        </p:spPr>
        <p:txBody>
          <a:bodyPr wrap="square">
            <a:spAutoFit/>
          </a:bodyPr>
          <a:lstStyle/>
          <a:p>
            <a:pPr marL="285750" marR="0" indent="-285750">
              <a:buFont typeface="Arial" panose="020B0604020202020204" pitchFamily="34" charset="0"/>
              <a:buChar char="•"/>
            </a:pPr>
            <a:r>
              <a:rPr lang="en-US" sz="2400" b="1" dirty="0" err="1">
                <a:effectLst/>
                <a:latin typeface="Times New Roman" panose="02020603050405020304" pitchFamily="18" charset="0"/>
                <a:ea typeface="Times New Roman" panose="02020603050405020304" pitchFamily="18" charset="0"/>
              </a:rPr>
              <a:t>Stede</a:t>
            </a:r>
            <a:r>
              <a:rPr lang="en-US" sz="2400" b="1" dirty="0">
                <a:effectLst/>
                <a:latin typeface="Times New Roman" panose="02020603050405020304" pitchFamily="18" charset="0"/>
                <a:ea typeface="Times New Roman" panose="02020603050405020304" pitchFamily="18" charset="0"/>
              </a:rPr>
              <a:t> Bonnet (1688-1718)</a:t>
            </a:r>
            <a:r>
              <a:rPr lang="en-US" sz="2400" dirty="0">
                <a:effectLst/>
                <a:latin typeface="Times New Roman" panose="02020603050405020304" pitchFamily="18" charset="0"/>
                <a:ea typeface="Times New Roman" panose="02020603050405020304" pitchFamily="18" charset="0"/>
              </a:rPr>
              <a:t> Known as the "Gentleman Pirate," Bonnet's story is unique among pirates. He was a wealthy Barbadian sugar plantation owner and retired British army major who inexplicably turned to piracy in 1717. </a:t>
            </a:r>
          </a:p>
          <a:p>
            <a:pPr marL="285750" marR="0" indent="-285750">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Unlike most pirates, he actually purchased his first ship, the Revenge, rather than stealing it. His lack of sailing experience led him to initially partner with Blackbeard, who effectively took command of Bonnet's ship while keeping him on as a "guest."</a:t>
            </a:r>
          </a:p>
        </p:txBody>
      </p:sp>
      <p:pic>
        <p:nvPicPr>
          <p:cNvPr id="4" name="Picture 3">
            <a:extLst>
              <a:ext uri="{FF2B5EF4-FFF2-40B4-BE49-F238E27FC236}">
                <a16:creationId xmlns:a16="http://schemas.microsoft.com/office/drawing/2014/main" id="{3D66466B-4FF7-A4B4-23AB-97557EDAA6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80159"/>
            <a:ext cx="2590800" cy="3103778"/>
          </a:xfrm>
          <a:prstGeom prst="rect">
            <a:avLst/>
          </a:prstGeom>
        </p:spPr>
      </p:pic>
      <p:sp>
        <p:nvSpPr>
          <p:cNvPr id="6" name="TextBox 5">
            <a:extLst>
              <a:ext uri="{FF2B5EF4-FFF2-40B4-BE49-F238E27FC236}">
                <a16:creationId xmlns:a16="http://schemas.microsoft.com/office/drawing/2014/main" id="{638F7222-1477-39EC-5628-8DE1704B1EF4}"/>
              </a:ext>
            </a:extLst>
          </p:cNvPr>
          <p:cNvSpPr txBox="1"/>
          <p:nvPr/>
        </p:nvSpPr>
        <p:spPr>
          <a:xfrm>
            <a:off x="320674" y="4383937"/>
            <a:ext cx="11744325" cy="2308324"/>
          </a:xfrm>
          <a:prstGeom prst="rect">
            <a:avLst/>
          </a:prstGeom>
          <a:noFill/>
        </p:spPr>
        <p:txBody>
          <a:bodyPr wrap="square">
            <a:spAutoFit/>
          </a:bodyPr>
          <a:lstStyle/>
          <a:p>
            <a:pPr marL="285750" marR="0" indent="-285750">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Bonnet's career was marked by periods of both success and remarkable ineptitude. </a:t>
            </a:r>
          </a:p>
          <a:p>
            <a:pPr marL="285750" marR="0" indent="-285750">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He sometimes operated under a legitimate commission as a privateer, but returned to outright piracy. His end came after he was captured near Cape Fear River. During his trial in Charleston, South Carolina, his former status as a gentleman worked against him - the judge found it particularly offensive that someone of his education and standing would turn to piracy. He was hanged in Charleston on December 10, 1718.</a:t>
            </a:r>
            <a:endParaRPr lang="en-US" sz="2400" dirty="0"/>
          </a:p>
        </p:txBody>
      </p:sp>
    </p:spTree>
    <p:extLst>
      <p:ext uri="{BB962C8B-B14F-4D97-AF65-F5344CB8AC3E}">
        <p14:creationId xmlns:p14="http://schemas.microsoft.com/office/powerpoint/2010/main" val="274421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additive="base">
                                        <p:cTn id="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BFB11201-98EC-7A4C-AF41-1919B801367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2A64350-819E-826D-D471-F778384A56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4700" y="1280160"/>
            <a:ext cx="2527300" cy="3324798"/>
          </a:xfrm>
          <a:prstGeom prst="rect">
            <a:avLst/>
          </a:prstGeom>
        </p:spPr>
      </p:pic>
      <p:sp>
        <p:nvSpPr>
          <p:cNvPr id="2" name="Title 1">
            <a:extLst>
              <a:ext uri="{FF2B5EF4-FFF2-40B4-BE49-F238E27FC236}">
                <a16:creationId xmlns:a16="http://schemas.microsoft.com/office/drawing/2014/main" id="{832A27BC-F5B4-027A-A09A-EAB09445470B}"/>
              </a:ext>
            </a:extLst>
          </p:cNvPr>
          <p:cNvSpPr>
            <a:spLocks noGrp="1"/>
          </p:cNvSpPr>
          <p:nvPr>
            <p:ph type="ctrTitle"/>
          </p:nvPr>
        </p:nvSpPr>
        <p:spPr>
          <a:xfrm>
            <a:off x="0" y="0"/>
            <a:ext cx="12192000" cy="1280159"/>
          </a:xfrm>
        </p:spPr>
        <p:txBody>
          <a:bodyPr anchor="ctr">
            <a:normAutofit/>
          </a:bodyPr>
          <a:lstStyle/>
          <a:p>
            <a:pPr marL="228600" marR="0" hangingPunct="0">
              <a:spcAft>
                <a:spcPts val="800"/>
              </a:spcAft>
            </a:pPr>
            <a:r>
              <a:rPr lang="en-US" sz="6000" b="1" kern="50" dirty="0">
                <a:effectLst/>
                <a:latin typeface="Times New Roman" panose="02020603050405020304" pitchFamily="18" charset="0"/>
                <a:ea typeface="Times New Roman" panose="02020603050405020304" pitchFamily="18" charset="0"/>
                <a:cs typeface="Times New Roman" panose="02020603050405020304" pitchFamily="18" charset="0"/>
              </a:rPr>
              <a:t>Piracy’s Decline</a:t>
            </a:r>
            <a:endParaRPr lang="en-US" sz="6000" kern="5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6F578EB-EC38-02C1-BC8E-94E0527EEE8E}"/>
              </a:ext>
            </a:extLst>
          </p:cNvPr>
          <p:cNvSpPr txBox="1"/>
          <p:nvPr/>
        </p:nvSpPr>
        <p:spPr>
          <a:xfrm>
            <a:off x="355600" y="1280160"/>
            <a:ext cx="11747500" cy="5632311"/>
          </a:xfrm>
          <a:prstGeom prst="rect">
            <a:avLst/>
          </a:prstGeom>
          <a:noFill/>
        </p:spPr>
        <p:txBody>
          <a:bodyPr wrap="square">
            <a:spAutoFit/>
          </a:bodyPr>
          <a:lstStyle/>
          <a:p>
            <a:pPr marL="342900" marR="0" indent="-342900">
              <a:buFont typeface="Arial" panose="020B0604020202020204" pitchFamily="34" charset="0"/>
              <a:buChar char="•"/>
            </a:pPr>
            <a:r>
              <a:rPr lang="en-US" sz="2400" b="1" dirty="0">
                <a:effectLst/>
                <a:latin typeface="Times New Roman" panose="02020603050405020304" pitchFamily="18" charset="0"/>
                <a:ea typeface="Times New Roman" panose="02020603050405020304" pitchFamily="18" charset="0"/>
              </a:rPr>
              <a:t>Bartholomew "Black Bart" Roberts (1682-1722)</a:t>
            </a:r>
            <a:r>
              <a:rPr lang="en-US" sz="2400" dirty="0">
                <a:effectLst/>
                <a:latin typeface="Times New Roman" panose="02020603050405020304" pitchFamily="18" charset="0"/>
                <a:ea typeface="Times New Roman" panose="02020603050405020304" pitchFamily="18" charset="0"/>
              </a:rPr>
              <a:t> Perhaps the most </a:t>
            </a:r>
            <a:br>
              <a:rPr lang="en-US" sz="2400" dirty="0">
                <a:effectLst/>
                <a:latin typeface="Times New Roman" panose="02020603050405020304" pitchFamily="18" charset="0"/>
                <a:ea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rPr>
              <a:t>successful pirate of the "Golden Age," Roberts was initially a reluctant </a:t>
            </a:r>
            <a:br>
              <a:rPr lang="en-US" sz="2400" dirty="0">
                <a:effectLst/>
                <a:latin typeface="Times New Roman" panose="02020603050405020304" pitchFamily="18" charset="0"/>
                <a:ea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rPr>
              <a:t>pirate, forced into service when his merchant vessel was captured. </a:t>
            </a:r>
          </a:p>
          <a:p>
            <a:pPr marL="342900" lvl="5" indent="-342900">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However, he quickly embraced the life and proved to be an exceptional </a:t>
            </a:r>
            <a:br>
              <a:rPr lang="en-US" sz="2400" dirty="0">
                <a:effectLst/>
                <a:latin typeface="Times New Roman" panose="02020603050405020304" pitchFamily="18" charset="0"/>
                <a:ea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rPr>
              <a:t>naval tactician. Unlike many of his contemporaries, Roberts was known </a:t>
            </a:r>
            <a:br>
              <a:rPr lang="en-US" sz="2400" dirty="0">
                <a:effectLst/>
                <a:latin typeface="Times New Roman" panose="02020603050405020304" pitchFamily="18" charset="0"/>
                <a:ea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rPr>
              <a:t>for his sobriety and discipline - he preferred tea to rum and enforced </a:t>
            </a:r>
            <a:br>
              <a:rPr lang="en-US" sz="2400" dirty="0">
                <a:effectLst/>
                <a:latin typeface="Times New Roman" panose="02020603050405020304" pitchFamily="18" charset="0"/>
                <a:ea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rPr>
              <a:t>strict rules about gambling and fighting aboard his ships. </a:t>
            </a:r>
          </a:p>
          <a:p>
            <a:pPr marL="342900" lvl="5" indent="-342900">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His fleet operated across a vast area, from the Americas to West Africa. </a:t>
            </a:r>
            <a:br>
              <a:rPr lang="en-US" sz="2400" dirty="0">
                <a:effectLst/>
                <a:latin typeface="Times New Roman" panose="02020603050405020304" pitchFamily="18" charset="0"/>
                <a:ea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rPr>
              <a:t>Roberts was innovative in his tactics, using tall ships that could outrun </a:t>
            </a:r>
            <a:br>
              <a:rPr lang="en-US" sz="2400" dirty="0">
                <a:effectLst/>
                <a:latin typeface="Times New Roman" panose="02020603050405020304" pitchFamily="18" charset="0"/>
                <a:ea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rPr>
              <a:t>military vessels and developing sophisticated systems for managing his growing fleet.</a:t>
            </a:r>
            <a:r>
              <a:rPr lang="en-US" sz="2400" dirty="0">
                <a:latin typeface="Times New Roman" panose="02020603050405020304" pitchFamily="18" charset="0"/>
                <a:ea typeface="Times New Roman" panose="02020603050405020304" pitchFamily="18" charset="0"/>
              </a:rPr>
              <a:t> </a:t>
            </a:r>
          </a:p>
          <a:p>
            <a:pPr marL="342900" lvl="5" indent="-342900">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He was particularly known for his elegant dress style and his strict personal code - he enforced a prohibition on women and gambling, and gave his crew regular rest periods. </a:t>
            </a:r>
            <a:r>
              <a:rPr lang="en-US" sz="2400" dirty="0">
                <a:latin typeface="Times New Roman" panose="02020603050405020304" pitchFamily="18" charset="0"/>
                <a:ea typeface="Times New Roman" panose="02020603050405020304" pitchFamily="18" charset="0"/>
              </a:rPr>
              <a:t>aboard his,  held regular religious services</a:t>
            </a:r>
          </a:p>
          <a:p>
            <a:pPr marL="342900" lvl="5" indent="-342900">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His death came in 1722 during a battle with the Royal Navy off the coast of Africa.</a:t>
            </a:r>
          </a:p>
          <a:p>
            <a:pPr marL="342900" lvl="5" indent="-342900">
              <a:buFont typeface="Arial" panose="020B0604020202020204" pitchFamily="34" charset="0"/>
              <a:buChar char="•"/>
            </a:pP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2318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additive="base">
                                        <p:cTn id="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 calcmode="lin" valueType="num">
                                      <p:cBhvr additive="base">
                                        <p:cTn id="19"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 calcmode="lin" valueType="num">
                                      <p:cBhvr additive="base">
                                        <p:cTn id="25"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07304B37-EF0B-707C-B265-F1FB7B1784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2AA935-28B1-4AEE-6A35-7F0F041CD569}"/>
              </a:ext>
            </a:extLst>
          </p:cNvPr>
          <p:cNvSpPr>
            <a:spLocks noGrp="1"/>
          </p:cNvSpPr>
          <p:nvPr>
            <p:ph type="ctrTitle"/>
          </p:nvPr>
        </p:nvSpPr>
        <p:spPr>
          <a:xfrm>
            <a:off x="0" y="0"/>
            <a:ext cx="12192000" cy="1244989"/>
          </a:xfrm>
        </p:spPr>
        <p:txBody>
          <a:bodyPr anchor="ctr">
            <a:normAutofit/>
          </a:bodyPr>
          <a:lstStyle/>
          <a:p>
            <a:pPr marL="228600" marR="0" hangingPunct="0">
              <a:spcAft>
                <a:spcPts val="800"/>
              </a:spcAft>
            </a:pPr>
            <a:r>
              <a:rPr lang="en-US" sz="6000" b="1" kern="50" dirty="0">
                <a:effectLst/>
                <a:latin typeface="Times New Roman" panose="02020603050405020304" pitchFamily="18" charset="0"/>
                <a:ea typeface="Times New Roman" panose="02020603050405020304" pitchFamily="18" charset="0"/>
                <a:cs typeface="Times New Roman" panose="02020603050405020304" pitchFamily="18" charset="0"/>
              </a:rPr>
              <a:t>Piracy’s Decline</a:t>
            </a:r>
            <a:endParaRPr lang="en-US" sz="6000" kern="5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78FC6FF9-003D-16C0-9447-B2B1D85EC00C}"/>
              </a:ext>
            </a:extLst>
          </p:cNvPr>
          <p:cNvSpPr txBox="1"/>
          <p:nvPr/>
        </p:nvSpPr>
        <p:spPr>
          <a:xfrm>
            <a:off x="355600" y="1244991"/>
            <a:ext cx="11836400" cy="5632311"/>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The Most Successful Pirate</a:t>
            </a:r>
          </a:p>
          <a:p>
            <a:pPr marL="342900" marR="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Henry Avery (c 1659–1696 or 1699), also known as "Long Ben,"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was a notorious English pirate who became one of the most successful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maritime criminals in history. </a:t>
            </a:r>
          </a:p>
          <a:p>
            <a:pPr marL="342900" marR="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1695, he pulled off the most profitable single pirate raid ever,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capturing the Mughal ship Ganj-</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-Sawai near the coast of India and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seizing treasure worth approximately £600,000 (around $100 million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today). This extraordinary heist made him extremely wealthy and infamous throughout the maritime world. </a:t>
            </a:r>
          </a:p>
          <a:p>
            <a:pPr marL="342900" marR="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Avery's cunning enabled him to evade capture despite extensive international manhunts, becoming a legendary figure in pirate folklore. </a:t>
            </a:r>
          </a:p>
          <a:p>
            <a:pPr marL="342900" marR="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After his massive Indian Ocean raid, he disappeared from historical records, with many theories about his ultimate fate. </a:t>
            </a:r>
          </a:p>
          <a:p>
            <a:pPr marL="342900" marR="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His incredible success inspired numerous fictional pirate characters and became a benchmark for maritime criminal achievement during the Golden Age of Piracy.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BBAA3E0-0DB6-8BF1-B9A7-D44DD0FBDB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1908" y="1244991"/>
            <a:ext cx="2790092" cy="2599252"/>
          </a:xfrm>
          <a:prstGeom prst="rect">
            <a:avLst/>
          </a:prstGeom>
        </p:spPr>
      </p:pic>
    </p:spTree>
    <p:extLst>
      <p:ext uri="{BB962C8B-B14F-4D97-AF65-F5344CB8AC3E}">
        <p14:creationId xmlns:p14="http://schemas.microsoft.com/office/powerpoint/2010/main" val="56548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 calcmode="lin" valueType="num">
                                      <p:cBhvr additive="base">
                                        <p:cTn id="7"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anim calcmode="lin" valueType="num">
                                      <p:cBhvr additive="base">
                                        <p:cTn id="13"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 calcmode="lin" valueType="num">
                                      <p:cBhvr additive="base">
                                        <p:cTn id="19"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5" end="5"/>
                                            </p:txEl>
                                          </p:spTgt>
                                        </p:tgtEl>
                                        <p:attrNameLst>
                                          <p:attrName>style.visibility</p:attrName>
                                        </p:attrNameLst>
                                      </p:cBhvr>
                                      <p:to>
                                        <p:strVal val="visible"/>
                                      </p:to>
                                    </p:set>
                                    <p:anim calcmode="lin" valueType="num">
                                      <p:cBhvr additive="base">
                                        <p:cTn id="25"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98D29F6E-AD21-B1B4-5C62-EDAB112B26E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6BA5CF4-7DCE-BDC9-ECC5-C7E2667EC470}"/>
              </a:ext>
            </a:extLst>
          </p:cNvPr>
          <p:cNvPicPr>
            <a:picLocks noChangeAspect="1"/>
          </p:cNvPicPr>
          <p:nvPr/>
        </p:nvPicPr>
        <p:blipFill>
          <a:blip r:embed="rId2">
            <a:extLst>
              <a:ext uri="{28A0092B-C50C-407E-A947-70E740481C1C}">
                <a14:useLocalDpi xmlns:a14="http://schemas.microsoft.com/office/drawing/2010/main" val="0"/>
              </a:ext>
            </a:extLst>
          </a:blip>
          <a:srcRect l="-1" r="13064"/>
          <a:stretch/>
        </p:blipFill>
        <p:spPr>
          <a:xfrm>
            <a:off x="0" y="1394458"/>
            <a:ext cx="7124700" cy="5463542"/>
          </a:xfrm>
          <a:prstGeom prst="rect">
            <a:avLst/>
          </a:prstGeom>
        </p:spPr>
      </p:pic>
      <p:sp>
        <p:nvSpPr>
          <p:cNvPr id="2" name="Title 1">
            <a:extLst>
              <a:ext uri="{FF2B5EF4-FFF2-40B4-BE49-F238E27FC236}">
                <a16:creationId xmlns:a16="http://schemas.microsoft.com/office/drawing/2014/main" id="{1381E77E-02EB-2F78-5858-2B18E8A5D394}"/>
              </a:ext>
            </a:extLst>
          </p:cNvPr>
          <p:cNvSpPr>
            <a:spLocks noGrp="1"/>
          </p:cNvSpPr>
          <p:nvPr>
            <p:ph type="ctrTitle"/>
          </p:nvPr>
        </p:nvSpPr>
        <p:spPr>
          <a:xfrm>
            <a:off x="0" y="0"/>
            <a:ext cx="12192000" cy="1280159"/>
          </a:xfrm>
        </p:spPr>
        <p:txBody>
          <a:bodyPr anchor="ctr">
            <a:normAutofit/>
          </a:bodyPr>
          <a:lstStyle/>
          <a:p>
            <a:pPr marL="228600" marR="0" hangingPunct="0">
              <a:spcAft>
                <a:spcPts val="800"/>
              </a:spcAft>
            </a:pPr>
            <a:r>
              <a:rPr lang="en-US" sz="6000" b="1" kern="50" dirty="0">
                <a:effectLst/>
                <a:latin typeface="Times New Roman" panose="02020603050405020304" pitchFamily="18" charset="0"/>
                <a:ea typeface="Times New Roman" panose="02020603050405020304" pitchFamily="18" charset="0"/>
                <a:cs typeface="Times New Roman" panose="02020603050405020304" pitchFamily="18" charset="0"/>
              </a:rPr>
              <a:t>Piracy’s Decline</a:t>
            </a:r>
            <a:endParaRPr lang="en-US" sz="6000" kern="5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3108C30E-1A3F-01A5-9E42-0F82014E4DD1}"/>
              </a:ext>
            </a:extLst>
          </p:cNvPr>
          <p:cNvSpPr txBox="1"/>
          <p:nvPr/>
        </p:nvSpPr>
        <p:spPr>
          <a:xfrm>
            <a:off x="7213600" y="1280160"/>
            <a:ext cx="4978400" cy="5632311"/>
          </a:xfrm>
          <a:prstGeom prst="rect">
            <a:avLst/>
          </a:prstGeom>
          <a:noFill/>
        </p:spPr>
        <p:txBody>
          <a:bodyPr wrap="square">
            <a:spAutoFit/>
          </a:bodyPr>
          <a:lstStyle/>
          <a:p>
            <a:pPr marL="342900" marR="0" indent="-342900">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These figures are fascinating not just for their actions, but for how they reflected different aspects of pirate society - from Blackbeard's theatrical intimidation to Roberts' disciplined professionalism to Bonnet's unlikely career change. </a:t>
            </a:r>
          </a:p>
          <a:p>
            <a:pPr marL="342900" marR="0" indent="-342900">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Each one contributed to the complex tapestry of pirate history that continues to fascinate us today.</a:t>
            </a:r>
          </a:p>
          <a:p>
            <a:pPr marL="342900" indent="-342900">
              <a:buFont typeface="Arial" panose="020B0604020202020204" pitchFamily="34" charset="0"/>
              <a:buChar char="•"/>
            </a:pP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These enduring legends, while embellished, capture the intrigue and romance of piracy that continues to captivate imaginations today.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238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additive="base">
                                        <p:cTn id="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27E5239B-1ED7-6013-6B10-0286B873F4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0E9A1C-5483-8EDB-0DD3-15F33DD41D55}"/>
              </a:ext>
            </a:extLst>
          </p:cNvPr>
          <p:cNvSpPr>
            <a:spLocks noGrp="1"/>
          </p:cNvSpPr>
          <p:nvPr>
            <p:ph type="ctrTitle"/>
          </p:nvPr>
        </p:nvSpPr>
        <p:spPr>
          <a:xfrm>
            <a:off x="0" y="0"/>
            <a:ext cx="12192000" cy="1280159"/>
          </a:xfrm>
        </p:spPr>
        <p:txBody>
          <a:bodyPr anchor="ctr">
            <a:normAutofit/>
          </a:bodyPr>
          <a:lstStyle/>
          <a:p>
            <a:pPr marL="0" marR="0" hangingPunct="0">
              <a:lnSpc>
                <a:spcPct val="107000"/>
              </a:lnSpc>
              <a:spcAft>
                <a:spcPts val="800"/>
              </a:spcAft>
            </a:pPr>
            <a:r>
              <a:rPr lang="en-US" sz="6000" b="1" kern="50" dirty="0">
                <a:effectLst/>
                <a:latin typeface="Times New Roman" panose="02020603050405020304" pitchFamily="18" charset="0"/>
                <a:ea typeface="Times New Roman" panose="02020603050405020304" pitchFamily="18" charset="0"/>
                <a:cs typeface="Times New Roman" panose="02020603050405020304" pitchFamily="18" charset="0"/>
              </a:rPr>
              <a:t>Final Thoughts</a:t>
            </a:r>
            <a:endParaRPr lang="en-US" sz="6000" kern="5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B981896D-D90F-88A0-D0CA-EC224D564772}"/>
              </a:ext>
            </a:extLst>
          </p:cNvPr>
          <p:cNvSpPr txBox="1"/>
          <p:nvPr/>
        </p:nvSpPr>
        <p:spPr>
          <a:xfrm>
            <a:off x="597408" y="1280160"/>
            <a:ext cx="11594592" cy="4438010"/>
          </a:xfrm>
          <a:prstGeom prst="rect">
            <a:avLst/>
          </a:prstGeom>
          <a:noFill/>
        </p:spPr>
        <p:txBody>
          <a:bodyPr wrap="square">
            <a:spAutoFit/>
          </a:bodyPr>
          <a:lstStyle/>
          <a:p>
            <a:pPr marL="342900" marR="0" lvl="0" indent="-342900" hangingPunct="0">
              <a:lnSpc>
                <a:spcPct val="107000"/>
              </a:lnSpc>
              <a:spcAft>
                <a:spcPts val="800"/>
              </a:spcAft>
              <a:buFont typeface="Symbol" panose="05050102010706020507" pitchFamily="18" charset="2"/>
              <a:buChar char=""/>
              <a:tabLst>
                <a:tab pos="457200" algn="l"/>
              </a:tabLst>
            </a:pP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The decline of Caribbean piracy marked the end of a </a:t>
            </a:r>
            <a:r>
              <a:rPr lang="en-US" sz="2400" dirty="0">
                <a:latin typeface="Times New Roman" panose="02020603050405020304" pitchFamily="18" charset="0"/>
                <a:cs typeface="Times New Roman" panose="02020603050405020304" pitchFamily="18" charset="0"/>
              </a:rPr>
              <a:t>chaotic</a:t>
            </a: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 yet transformative era.</a:t>
            </a:r>
          </a:p>
          <a:p>
            <a:pPr marL="342900" marR="0" lvl="0" indent="-342900" hangingPunct="0">
              <a:lnSpc>
                <a:spcPct val="107000"/>
              </a:lnSpc>
              <a:spcAft>
                <a:spcPts val="800"/>
              </a:spcAft>
              <a:buFont typeface="Symbol" panose="05050102010706020507" pitchFamily="18" charset="2"/>
              <a:buChar char=""/>
              <a:tabLst>
                <a:tab pos="457200" algn="l"/>
              </a:tabLst>
            </a:pP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Pirates were more than criminals; they were products of their time, reshaping maritime history and challenging colonial powers. </a:t>
            </a:r>
            <a:endParaRPr lang="en-US" sz="2400"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hangingPunct="0">
              <a:lnSpc>
                <a:spcPct val="107000"/>
              </a:lnSpc>
              <a:spcAft>
                <a:spcPts val="800"/>
              </a:spcAft>
              <a:buFont typeface="Symbol" panose="05050102010706020507" pitchFamily="18" charset="2"/>
              <a:buChar char=""/>
              <a:tabLst>
                <a:tab pos="457200" algn="l"/>
              </a:tabLst>
            </a:pP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Their defiance of authority and pursuit of freedom left an indelible mark on global culture. </a:t>
            </a:r>
            <a:endParaRPr lang="en-US" sz="2400"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hangingPunct="0">
              <a:lnSpc>
                <a:spcPct val="107000"/>
              </a:lnSpc>
              <a:spcAft>
                <a:spcPts val="800"/>
              </a:spcAft>
              <a:buFont typeface="Symbol" panose="05050102010706020507" pitchFamily="18" charset="2"/>
              <a:buChar char=""/>
              <a:tabLst>
                <a:tab pos="457200" algn="l"/>
              </a:tabLst>
            </a:pP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From the democratic principles aboard their ships to their integration with Indigenous peoples, pirates symbolized both rebellion and community. </a:t>
            </a:r>
            <a:endParaRPr lang="en-US" sz="2400"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hangingPunct="0">
              <a:lnSpc>
                <a:spcPct val="107000"/>
              </a:lnSpc>
              <a:spcAft>
                <a:spcPts val="800"/>
              </a:spcAft>
              <a:buFont typeface="Symbol" panose="05050102010706020507" pitchFamily="18" charset="2"/>
              <a:buChar char=""/>
              <a:tabLst>
                <a:tab pos="457200" algn="l"/>
              </a:tabLst>
            </a:pP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Their enduring stories of adventure and independence remind us of the human desire to break free from constraints, a theme that </a:t>
            </a:r>
            <a:b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continues to inspire and captivate </a:t>
            </a:r>
            <a:b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audiences across generations.</a:t>
            </a:r>
            <a:endParaRPr lang="en-US" sz="2400" kern="50" dirty="0">
              <a:effectLst/>
              <a:latin typeface="Aptos" panose="020B000402020202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4D6A2C15-4AF2-C586-EB81-4186852091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0936" y="4470400"/>
            <a:ext cx="6011064" cy="2433748"/>
          </a:xfrm>
          <a:prstGeom prst="rect">
            <a:avLst/>
          </a:prstGeom>
        </p:spPr>
      </p:pic>
    </p:spTree>
    <p:extLst>
      <p:ext uri="{BB962C8B-B14F-4D97-AF65-F5344CB8AC3E}">
        <p14:creationId xmlns:p14="http://schemas.microsoft.com/office/powerpoint/2010/main" val="179314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additive="base">
                                        <p:cTn id="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 calcmode="lin" valueType="num">
                                      <p:cBhvr additive="base">
                                        <p:cTn id="19"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 calcmode="lin" valueType="num">
                                      <p:cBhvr additive="base">
                                        <p:cTn id="25"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4D243-D3A9-085A-E6F2-5D9B7DAE87DD}"/>
              </a:ext>
            </a:extLst>
          </p:cNvPr>
          <p:cNvSpPr>
            <a:spLocks noGrp="1"/>
          </p:cNvSpPr>
          <p:nvPr>
            <p:ph type="title"/>
          </p:nvPr>
        </p:nvSpPr>
        <p:spPr>
          <a:xfrm>
            <a:off x="838200" y="0"/>
            <a:ext cx="10515600" cy="1325563"/>
          </a:xfrm>
        </p:spPr>
        <p:txBody>
          <a:bodyPr/>
          <a:lstStyle/>
          <a:p>
            <a:pPr algn="ctr"/>
            <a:r>
              <a:rPr lang="en-US" sz="4400" b="1" kern="50" dirty="0">
                <a:effectLst/>
                <a:latin typeface="Times New Roman" panose="02020603050405020304" pitchFamily="18" charset="0"/>
                <a:ea typeface="Times New Roman" panose="02020603050405020304" pitchFamily="18" charset="0"/>
                <a:cs typeface="Times New Roman" panose="02020603050405020304" pitchFamily="18" charset="0"/>
              </a:rPr>
              <a:t>Citations &amp; References</a:t>
            </a:r>
            <a:endParaRPr lang="en-US" dirty="0"/>
          </a:p>
        </p:txBody>
      </p:sp>
      <p:sp>
        <p:nvSpPr>
          <p:cNvPr id="3" name="Content Placeholder 2">
            <a:extLst>
              <a:ext uri="{FF2B5EF4-FFF2-40B4-BE49-F238E27FC236}">
                <a16:creationId xmlns:a16="http://schemas.microsoft.com/office/drawing/2014/main" id="{9BA704B6-3BC8-2041-F93A-1788ACA3DB95}"/>
              </a:ext>
            </a:extLst>
          </p:cNvPr>
          <p:cNvSpPr>
            <a:spLocks noGrp="1"/>
          </p:cNvSpPr>
          <p:nvPr>
            <p:ph idx="1"/>
          </p:nvPr>
        </p:nvSpPr>
        <p:spPr>
          <a:xfrm>
            <a:off x="603249" y="1287463"/>
            <a:ext cx="11449051" cy="5532437"/>
          </a:xfrm>
        </p:spPr>
        <p:txBody>
          <a:bodyPr>
            <a:normAutofit fontScale="25000" lnSpcReduction="20000"/>
          </a:bodyPr>
          <a:lstStyle/>
          <a:p>
            <a:pPr marL="342900" marR="0" lvl="0" indent="-342900" hangingPunct="0">
              <a:lnSpc>
                <a:spcPct val="120000"/>
              </a:lnSpc>
              <a:spcAft>
                <a:spcPts val="800"/>
              </a:spcAft>
              <a:buSzPts val="1000"/>
              <a:buFont typeface="Symbol" panose="05050102010706020507" pitchFamily="18" charset="2"/>
              <a:buChar char=""/>
              <a:tabLst>
                <a:tab pos="457200" algn="l"/>
              </a:tabLst>
            </a:pPr>
            <a:r>
              <a:rPr lang="en-US" sz="8000" kern="50" dirty="0">
                <a:effectLst/>
                <a:latin typeface="Times New Roman" panose="02020603050405020304" pitchFamily="18" charset="0"/>
                <a:ea typeface="Times New Roman" panose="02020603050405020304" pitchFamily="18" charset="0"/>
                <a:cs typeface="Times New Roman" panose="02020603050405020304" pitchFamily="18" charset="0"/>
              </a:rPr>
              <a:t>Cordingly, David. </a:t>
            </a:r>
            <a:r>
              <a:rPr lang="en-US" sz="8000" i="1" kern="50" dirty="0">
                <a:effectLst/>
                <a:latin typeface="Times New Roman" panose="02020603050405020304" pitchFamily="18" charset="0"/>
                <a:ea typeface="Times New Roman" panose="02020603050405020304" pitchFamily="18" charset="0"/>
                <a:cs typeface="Times New Roman" panose="02020603050405020304" pitchFamily="18" charset="0"/>
              </a:rPr>
              <a:t>Under the Black Flag: The Romance and Reality of Life Among the Pirates.</a:t>
            </a:r>
            <a:r>
              <a:rPr lang="en-US" sz="8000" kern="50" dirty="0">
                <a:effectLst/>
                <a:latin typeface="Times New Roman" panose="02020603050405020304" pitchFamily="18" charset="0"/>
                <a:ea typeface="Times New Roman" panose="02020603050405020304" pitchFamily="18" charset="0"/>
                <a:cs typeface="Times New Roman" panose="02020603050405020304" pitchFamily="18" charset="0"/>
              </a:rPr>
              <a:t> Random House, 1995.</a:t>
            </a:r>
          </a:p>
          <a:p>
            <a:pPr marL="342900" marR="0" lvl="0" indent="-342900" hangingPunct="0">
              <a:lnSpc>
                <a:spcPct val="120000"/>
              </a:lnSpc>
              <a:spcAft>
                <a:spcPts val="800"/>
              </a:spcAft>
              <a:buSzPts val="1000"/>
              <a:buFont typeface="Symbol" panose="05050102010706020507" pitchFamily="18" charset="2"/>
              <a:buChar char=""/>
              <a:tabLst>
                <a:tab pos="457200" algn="l"/>
              </a:tabLst>
            </a:pPr>
            <a:r>
              <a:rPr lang="en-US" sz="8000" kern="50" dirty="0">
                <a:effectLst/>
                <a:latin typeface="Times New Roman" panose="02020603050405020304" pitchFamily="18" charset="0"/>
                <a:ea typeface="Times New Roman" panose="02020603050405020304" pitchFamily="18" charset="0"/>
                <a:cs typeface="Times New Roman" panose="02020603050405020304" pitchFamily="18" charset="0"/>
              </a:rPr>
              <a:t>Earle, Peter. </a:t>
            </a:r>
            <a:r>
              <a:rPr lang="en-US" sz="8000" i="1" kern="50" dirty="0">
                <a:effectLst/>
                <a:latin typeface="Times New Roman" panose="02020603050405020304" pitchFamily="18" charset="0"/>
                <a:ea typeface="Times New Roman" panose="02020603050405020304" pitchFamily="18" charset="0"/>
                <a:cs typeface="Times New Roman" panose="02020603050405020304" pitchFamily="18" charset="0"/>
              </a:rPr>
              <a:t>The Pirate Wars.</a:t>
            </a:r>
            <a:r>
              <a:rPr lang="en-US" sz="8000" kern="50" dirty="0">
                <a:effectLst/>
                <a:latin typeface="Times New Roman" panose="02020603050405020304" pitchFamily="18" charset="0"/>
                <a:ea typeface="Times New Roman" panose="02020603050405020304" pitchFamily="18" charset="0"/>
                <a:cs typeface="Times New Roman" panose="02020603050405020304" pitchFamily="18" charset="0"/>
              </a:rPr>
              <a:t> Thomas Dunne Books, 2003.</a:t>
            </a:r>
          </a:p>
          <a:p>
            <a:pPr marL="342900" marR="0" lvl="0" indent="-342900" hangingPunct="0">
              <a:lnSpc>
                <a:spcPct val="120000"/>
              </a:lnSpc>
              <a:spcAft>
                <a:spcPts val="800"/>
              </a:spcAft>
              <a:buSzPts val="1000"/>
              <a:buFont typeface="Symbol" panose="05050102010706020507" pitchFamily="18" charset="2"/>
              <a:buChar char=""/>
              <a:tabLst>
                <a:tab pos="457200" algn="l"/>
              </a:tabLst>
            </a:pPr>
            <a:r>
              <a:rPr lang="en-US" sz="8000" kern="50" dirty="0" err="1">
                <a:effectLst/>
                <a:latin typeface="Times New Roman" panose="02020603050405020304" pitchFamily="18" charset="0"/>
                <a:ea typeface="Times New Roman" panose="02020603050405020304" pitchFamily="18" charset="0"/>
                <a:cs typeface="Times New Roman" panose="02020603050405020304" pitchFamily="18" charset="0"/>
              </a:rPr>
              <a:t>Rediker</a:t>
            </a:r>
            <a:r>
              <a:rPr lang="en-US" sz="8000" kern="50" dirty="0">
                <a:effectLst/>
                <a:latin typeface="Times New Roman" panose="02020603050405020304" pitchFamily="18" charset="0"/>
                <a:ea typeface="Times New Roman" panose="02020603050405020304" pitchFamily="18" charset="0"/>
                <a:cs typeface="Times New Roman" panose="02020603050405020304" pitchFamily="18" charset="0"/>
              </a:rPr>
              <a:t>, Marcus. </a:t>
            </a:r>
            <a:r>
              <a:rPr lang="en-US" sz="8000" i="1" kern="50" dirty="0">
                <a:effectLst/>
                <a:latin typeface="Times New Roman" panose="02020603050405020304" pitchFamily="18" charset="0"/>
                <a:ea typeface="Times New Roman" panose="02020603050405020304" pitchFamily="18" charset="0"/>
                <a:cs typeface="Times New Roman" panose="02020603050405020304" pitchFamily="18" charset="0"/>
              </a:rPr>
              <a:t>Villains of All Nations: Atlantic Pirates in the Golden Age.</a:t>
            </a:r>
            <a:r>
              <a:rPr lang="en-US" sz="8000" kern="50" dirty="0">
                <a:effectLst/>
                <a:latin typeface="Times New Roman" panose="02020603050405020304" pitchFamily="18" charset="0"/>
                <a:ea typeface="Times New Roman" panose="02020603050405020304" pitchFamily="18" charset="0"/>
                <a:cs typeface="Times New Roman" panose="02020603050405020304" pitchFamily="18" charset="0"/>
              </a:rPr>
              <a:t> Beacon Press, 2004.</a:t>
            </a:r>
          </a:p>
          <a:p>
            <a:pPr marL="342900" marR="0" lvl="0" indent="-342900" hangingPunct="0">
              <a:lnSpc>
                <a:spcPct val="120000"/>
              </a:lnSpc>
              <a:spcAft>
                <a:spcPts val="800"/>
              </a:spcAft>
              <a:buSzPts val="1000"/>
              <a:buFont typeface="Symbol" panose="05050102010706020507" pitchFamily="18" charset="2"/>
              <a:buChar char=""/>
              <a:tabLst>
                <a:tab pos="457200" algn="l"/>
              </a:tabLst>
            </a:pPr>
            <a:r>
              <a:rPr lang="en-US" sz="8000" kern="50" dirty="0">
                <a:effectLst/>
                <a:latin typeface="Times New Roman" panose="02020603050405020304" pitchFamily="18" charset="0"/>
                <a:ea typeface="Times New Roman" panose="02020603050405020304" pitchFamily="18" charset="0"/>
                <a:cs typeface="Times New Roman" panose="02020603050405020304" pitchFamily="18" charset="0"/>
              </a:rPr>
              <a:t>Johnson, Charles. </a:t>
            </a:r>
            <a:r>
              <a:rPr lang="en-US" sz="8000" i="1" kern="50" dirty="0">
                <a:effectLst/>
                <a:latin typeface="Times New Roman" panose="02020603050405020304" pitchFamily="18" charset="0"/>
                <a:ea typeface="Times New Roman" panose="02020603050405020304" pitchFamily="18" charset="0"/>
                <a:cs typeface="Times New Roman" panose="02020603050405020304" pitchFamily="18" charset="0"/>
              </a:rPr>
              <a:t>A General History of the </a:t>
            </a:r>
            <a:r>
              <a:rPr lang="en-US" sz="8000" i="1" kern="50" dirty="0" err="1">
                <a:effectLst/>
                <a:latin typeface="Times New Roman" panose="02020603050405020304" pitchFamily="18" charset="0"/>
                <a:ea typeface="Times New Roman" panose="02020603050405020304" pitchFamily="18" charset="0"/>
                <a:cs typeface="Times New Roman" panose="02020603050405020304" pitchFamily="18" charset="0"/>
              </a:rPr>
              <a:t>Pyrates</a:t>
            </a:r>
            <a:r>
              <a:rPr lang="en-US" sz="8000" i="1" kern="5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8000" kern="50" dirty="0">
                <a:effectLst/>
                <a:latin typeface="Times New Roman" panose="02020603050405020304" pitchFamily="18" charset="0"/>
                <a:ea typeface="Times New Roman" panose="02020603050405020304" pitchFamily="18" charset="0"/>
                <a:cs typeface="Times New Roman" panose="02020603050405020304" pitchFamily="18" charset="0"/>
              </a:rPr>
              <a:t> 1724.</a:t>
            </a:r>
          </a:p>
          <a:p>
            <a:pPr marL="342900" marR="0" lvl="0" indent="-342900" hangingPunct="0">
              <a:lnSpc>
                <a:spcPct val="120000"/>
              </a:lnSpc>
              <a:spcAft>
                <a:spcPts val="800"/>
              </a:spcAft>
              <a:buSzPts val="1000"/>
              <a:buFont typeface="Symbol" panose="05050102010706020507" pitchFamily="18" charset="2"/>
              <a:buChar char=""/>
              <a:tabLst>
                <a:tab pos="457200" algn="l"/>
              </a:tabLst>
            </a:pPr>
            <a:r>
              <a:rPr lang="en-US" sz="8000" kern="50" dirty="0" err="1">
                <a:effectLst/>
                <a:latin typeface="Times New Roman" panose="02020603050405020304" pitchFamily="18" charset="0"/>
                <a:ea typeface="Times New Roman" panose="02020603050405020304" pitchFamily="18" charset="0"/>
                <a:cs typeface="Times New Roman" panose="02020603050405020304" pitchFamily="18" charset="0"/>
              </a:rPr>
              <a:t>Exquemelin</a:t>
            </a:r>
            <a:r>
              <a:rPr lang="en-US" sz="8000" kern="50" dirty="0">
                <a:effectLst/>
                <a:latin typeface="Times New Roman" panose="02020603050405020304" pitchFamily="18" charset="0"/>
                <a:ea typeface="Times New Roman" panose="02020603050405020304" pitchFamily="18" charset="0"/>
                <a:cs typeface="Times New Roman" panose="02020603050405020304" pitchFamily="18" charset="0"/>
              </a:rPr>
              <a:t>, Alexander O. </a:t>
            </a:r>
            <a:r>
              <a:rPr lang="en-US" sz="8000" i="1" kern="50" dirty="0">
                <a:effectLst/>
                <a:latin typeface="Times New Roman" panose="02020603050405020304" pitchFamily="18" charset="0"/>
                <a:ea typeface="Times New Roman" panose="02020603050405020304" pitchFamily="18" charset="0"/>
                <a:cs typeface="Times New Roman" panose="02020603050405020304" pitchFamily="18" charset="0"/>
              </a:rPr>
              <a:t>The Buccaneers of America.</a:t>
            </a:r>
            <a:r>
              <a:rPr lang="en-US" sz="8000" kern="50" dirty="0">
                <a:effectLst/>
                <a:latin typeface="Times New Roman" panose="02020603050405020304" pitchFamily="18" charset="0"/>
                <a:ea typeface="Times New Roman" panose="02020603050405020304" pitchFamily="18" charset="0"/>
                <a:cs typeface="Times New Roman" panose="02020603050405020304" pitchFamily="18" charset="0"/>
              </a:rPr>
              <a:t> 1678.</a:t>
            </a:r>
          </a:p>
          <a:p>
            <a:pPr marL="342900" marR="0" lvl="0" indent="-342900" hangingPunct="0">
              <a:lnSpc>
                <a:spcPct val="120000"/>
              </a:lnSpc>
              <a:spcAft>
                <a:spcPts val="800"/>
              </a:spcAft>
              <a:buSzPts val="1000"/>
              <a:buFont typeface="Symbol" panose="05050102010706020507" pitchFamily="18" charset="2"/>
              <a:buChar char=""/>
              <a:tabLst>
                <a:tab pos="457200" algn="l"/>
              </a:tabLst>
            </a:pPr>
            <a:r>
              <a:rPr lang="en-US" sz="8000" kern="50" dirty="0">
                <a:effectLst/>
                <a:latin typeface="Times New Roman" panose="02020603050405020304" pitchFamily="18" charset="0"/>
                <a:ea typeface="Times New Roman" panose="02020603050405020304" pitchFamily="18" charset="0"/>
                <a:cs typeface="Times New Roman" panose="02020603050405020304" pitchFamily="18" charset="0"/>
              </a:rPr>
              <a:t>National Archives. "Letters of Marque." </a:t>
            </a:r>
            <a:r>
              <a:rPr lang="en-US" sz="8000" u="sng" kern="50"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https://www.nationalarchives.gov.uk</a:t>
            </a:r>
            <a:endParaRPr lang="en-US" sz="8000" kern="5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hangingPunct="0">
              <a:lnSpc>
                <a:spcPct val="120000"/>
              </a:lnSpc>
              <a:spcAft>
                <a:spcPts val="800"/>
              </a:spcAft>
              <a:buSzPts val="1000"/>
              <a:buFont typeface="Symbol" panose="05050102010706020507" pitchFamily="18" charset="2"/>
              <a:buChar char=""/>
              <a:tabLst>
                <a:tab pos="457200" algn="l"/>
              </a:tabLst>
            </a:pPr>
            <a:r>
              <a:rPr lang="en-US" sz="8000" kern="50" dirty="0">
                <a:effectLst/>
                <a:latin typeface="Times New Roman" panose="02020603050405020304" pitchFamily="18" charset="0"/>
                <a:ea typeface="Times New Roman" panose="02020603050405020304" pitchFamily="18" charset="0"/>
                <a:cs typeface="Times New Roman" panose="02020603050405020304" pitchFamily="18" charset="0"/>
              </a:rPr>
              <a:t>Smithsonian Institution. "Pirate Archaeology." </a:t>
            </a:r>
            <a:r>
              <a:rPr lang="en-US" sz="8000" u="sng" kern="50"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https://www.si.edu</a:t>
            </a:r>
            <a:endParaRPr lang="en-US" sz="8000" u="sng" kern="50"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hangingPunct="0">
              <a:lnSpc>
                <a:spcPct val="120000"/>
              </a:lnSpc>
              <a:spcAft>
                <a:spcPts val="800"/>
              </a:spcAft>
              <a:buSzPts val="1000"/>
              <a:buFont typeface="Symbol" panose="05050102010706020507" pitchFamily="18" charset="2"/>
              <a:buChar char=""/>
              <a:tabLst>
                <a:tab pos="457200" algn="l"/>
              </a:tabLst>
            </a:pPr>
            <a:r>
              <a:rPr lang="en-US" sz="8000" i="1" dirty="0">
                <a:latin typeface="Times New Roman" panose="02020603050405020304" pitchFamily="18" charset="0"/>
                <a:cs typeface="Times New Roman" panose="02020603050405020304" pitchFamily="18" charset="0"/>
              </a:rPr>
              <a:t>Defoe, Daniel (writing as Capt. Charles Johnson). "A General History of the </a:t>
            </a:r>
            <a:r>
              <a:rPr lang="en-US" sz="8000" i="1" dirty="0" err="1">
                <a:latin typeface="Times New Roman" panose="02020603050405020304" pitchFamily="18" charset="0"/>
                <a:cs typeface="Times New Roman" panose="02020603050405020304" pitchFamily="18" charset="0"/>
              </a:rPr>
              <a:t>Pyrates</a:t>
            </a:r>
            <a:r>
              <a:rPr lang="en-US" sz="8000" i="1" dirty="0">
                <a:latin typeface="Times New Roman" panose="02020603050405020304" pitchFamily="18" charset="0"/>
                <a:cs typeface="Times New Roman" panose="02020603050405020304" pitchFamily="18" charset="0"/>
              </a:rPr>
              <a:t>." Edited by Manuel </a:t>
            </a:r>
            <a:r>
              <a:rPr lang="en-US" sz="8000" i="1" dirty="0" err="1">
                <a:latin typeface="Times New Roman" panose="02020603050405020304" pitchFamily="18" charset="0"/>
                <a:cs typeface="Times New Roman" panose="02020603050405020304" pitchFamily="18" charset="0"/>
              </a:rPr>
              <a:t>Schonhorn</a:t>
            </a:r>
            <a:r>
              <a:rPr lang="en-US" sz="8000" i="1" dirty="0">
                <a:latin typeface="Times New Roman" panose="02020603050405020304" pitchFamily="18" charset="0"/>
                <a:cs typeface="Times New Roman" panose="02020603050405020304" pitchFamily="18" charset="0"/>
              </a:rPr>
              <a:t>. Dover Publications, 1972/1999.</a:t>
            </a:r>
            <a:endParaRPr lang="en-US" sz="8000" kern="5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hangingPunct="0">
              <a:lnSpc>
                <a:spcPct val="120000"/>
              </a:lnSpc>
              <a:spcAft>
                <a:spcPts val="800"/>
              </a:spcAft>
              <a:buSzPts val="1000"/>
              <a:buFont typeface="Symbol" panose="05050102010706020507" pitchFamily="18" charset="2"/>
              <a:buChar char=""/>
              <a:tabLst>
                <a:tab pos="457200" algn="l"/>
              </a:tabLst>
            </a:pPr>
            <a:r>
              <a:rPr lang="en-US" sz="8000" kern="50" dirty="0">
                <a:effectLst/>
                <a:latin typeface="Times New Roman" panose="02020603050405020304" pitchFamily="18" charset="0"/>
                <a:ea typeface="Times New Roman" panose="02020603050405020304" pitchFamily="18" charset="0"/>
                <a:cs typeface="Times New Roman" panose="02020603050405020304" pitchFamily="18" charset="0"/>
              </a:rPr>
              <a:t>Note: This article synthesizes research from various historical sources. Efforts have been made to ensure accuracy, but some details may vary across accounts</a:t>
            </a:r>
          </a:p>
          <a:p>
            <a:endParaRPr lang="en-US" dirty="0"/>
          </a:p>
        </p:txBody>
      </p:sp>
    </p:spTree>
    <p:extLst>
      <p:ext uri="{BB962C8B-B14F-4D97-AF65-F5344CB8AC3E}">
        <p14:creationId xmlns:p14="http://schemas.microsoft.com/office/powerpoint/2010/main" val="3178817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4BEBE8EB-560F-A4DF-DC63-FBD495D1F2E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6E6285C-83D9-7652-9525-795E83A2509C}"/>
              </a:ext>
            </a:extLst>
          </p:cNvPr>
          <p:cNvPicPr>
            <a:picLocks noChangeAspect="1"/>
          </p:cNvPicPr>
          <p:nvPr/>
        </p:nvPicPr>
        <p:blipFill>
          <a:blip r:embed="rId2">
            <a:extLst>
              <a:ext uri="{28A0092B-C50C-407E-A947-70E740481C1C}">
                <a14:useLocalDpi xmlns:a14="http://schemas.microsoft.com/office/drawing/2010/main" val="0"/>
              </a:ext>
            </a:extLst>
          </a:blip>
          <a:srcRect l="6796"/>
          <a:stretch/>
        </p:blipFill>
        <p:spPr>
          <a:xfrm>
            <a:off x="0" y="1371829"/>
            <a:ext cx="7315200" cy="5486171"/>
          </a:xfrm>
          <a:prstGeom prst="rect">
            <a:avLst/>
          </a:prstGeom>
        </p:spPr>
      </p:pic>
      <p:sp>
        <p:nvSpPr>
          <p:cNvPr id="2" name="Title 1">
            <a:extLst>
              <a:ext uri="{FF2B5EF4-FFF2-40B4-BE49-F238E27FC236}">
                <a16:creationId xmlns:a16="http://schemas.microsoft.com/office/drawing/2014/main" id="{63767337-92C6-B8E5-A468-453969B29D52}"/>
              </a:ext>
            </a:extLst>
          </p:cNvPr>
          <p:cNvSpPr>
            <a:spLocks noGrp="1"/>
          </p:cNvSpPr>
          <p:nvPr>
            <p:ph type="ctrTitle"/>
          </p:nvPr>
        </p:nvSpPr>
        <p:spPr>
          <a:xfrm>
            <a:off x="0" y="0"/>
            <a:ext cx="12192000" cy="1371829"/>
          </a:xfrm>
        </p:spPr>
        <p:txBody>
          <a:bodyPr anchor="ctr">
            <a:normAutofit/>
          </a:bodyPr>
          <a:lstStyle/>
          <a:p>
            <a:pPr marL="228600" marR="0" hangingPunct="0">
              <a:spcAft>
                <a:spcPts val="800"/>
              </a:spcAft>
            </a:pPr>
            <a:r>
              <a:rPr lang="en-US" sz="6000" b="1" kern="50" dirty="0">
                <a:effectLst/>
                <a:latin typeface="Times New Roman" panose="02020603050405020304" pitchFamily="18" charset="0"/>
                <a:ea typeface="Times New Roman" panose="02020603050405020304" pitchFamily="18" charset="0"/>
                <a:cs typeface="Times New Roman" panose="02020603050405020304" pitchFamily="18" charset="0"/>
              </a:rPr>
              <a:t>Piracy’s Decline</a:t>
            </a:r>
            <a:endParaRPr lang="en-US" sz="6000" kern="5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C7E678E8-D024-8856-46A1-B0861EAD0197}"/>
              </a:ext>
            </a:extLst>
          </p:cNvPr>
          <p:cNvSpPr txBox="1"/>
          <p:nvPr/>
        </p:nvSpPr>
        <p:spPr>
          <a:xfrm>
            <a:off x="7454900" y="1280160"/>
            <a:ext cx="4597400" cy="6276205"/>
          </a:xfrm>
          <a:prstGeom prst="rect">
            <a:avLst/>
          </a:prstGeom>
          <a:noFill/>
        </p:spPr>
        <p:txBody>
          <a:bodyPr wrap="square">
            <a:spAutoFit/>
          </a:bodyPr>
          <a:lstStyle/>
          <a:p>
            <a:pPr marL="0" marR="0" hangingPunct="0">
              <a:lnSpc>
                <a:spcPct val="107000"/>
              </a:lnSpc>
              <a:spcAft>
                <a:spcPts val="800"/>
              </a:spcAft>
            </a:pPr>
            <a:r>
              <a:rPr lang="en-US" sz="2400" b="1" kern="50" dirty="0">
                <a:effectLst/>
                <a:latin typeface="Times New Roman" panose="02020603050405020304" pitchFamily="18" charset="0"/>
                <a:ea typeface="Times New Roman" panose="02020603050405020304" pitchFamily="18" charset="0"/>
                <a:cs typeface="Times New Roman" panose="02020603050405020304" pitchFamily="18" charset="0"/>
              </a:rPr>
              <a:t>Decline of Piracy (1730-1750)</a:t>
            </a:r>
            <a:endParaRPr lang="en-US" sz="2400"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marR="0" indent="-342900" hangingPunct="0">
              <a:lnSpc>
                <a:spcPct val="107000"/>
              </a:lnSpc>
              <a:spcAft>
                <a:spcPts val="800"/>
              </a:spcAft>
              <a:buFont typeface="Arial" panose="020B0604020202020204" pitchFamily="34" charset="0"/>
              <a:buChar char="•"/>
            </a:pP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By the early 18th century, the golden age of piracy was waning. </a:t>
            </a:r>
          </a:p>
          <a:p>
            <a:pPr marL="342900" marR="0" indent="-342900" hangingPunct="0">
              <a:lnSpc>
                <a:spcPct val="107000"/>
              </a:lnSpc>
              <a:spcAft>
                <a:spcPts val="800"/>
              </a:spcAft>
              <a:buFont typeface="Arial" panose="020B0604020202020204" pitchFamily="34" charset="0"/>
              <a:buChar char="•"/>
            </a:pP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Multiple factors contributed to its decline, including heightened naval enforcement, technological advancements, and shifting economic realities. </a:t>
            </a:r>
          </a:p>
          <a:p>
            <a:pPr marL="342900" marR="0" indent="-342900" hangingPunct="0">
              <a:lnSpc>
                <a:spcPct val="107000"/>
              </a:lnSpc>
              <a:spcAft>
                <a:spcPts val="800"/>
              </a:spcAft>
              <a:buFont typeface="Arial" panose="020B0604020202020204" pitchFamily="34" charset="0"/>
              <a:buChar char="•"/>
            </a:pP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This decline was not abrupt but the culmination of deliberate efforts by colonial powers to restore order on the seas.</a:t>
            </a:r>
          </a:p>
          <a:p>
            <a:pPr marL="342900" marR="0" indent="-342900" hangingPunct="0">
              <a:lnSpc>
                <a:spcPct val="107000"/>
              </a:lnSpc>
              <a:spcAft>
                <a:spcPts val="800"/>
              </a:spcAft>
              <a:buFont typeface="Arial" panose="020B0604020202020204" pitchFamily="34" charset="0"/>
              <a:buChar char="•"/>
            </a:pPr>
            <a:endParaRPr lang="en-US" sz="2400"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n-US" altLang="en-US" sz="9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404504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 calcmode="lin" valueType="num">
                                      <p:cBhvr additive="base">
                                        <p:cTn id="7"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anim calcmode="lin" valueType="num">
                                      <p:cBhvr additive="base">
                                        <p:cTn id="13"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5B30AB9D-AF2C-E714-9B2D-23945379CE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ADA62B-292E-1125-6642-2CCE71ACD3CD}"/>
              </a:ext>
            </a:extLst>
          </p:cNvPr>
          <p:cNvSpPr>
            <a:spLocks noGrp="1"/>
          </p:cNvSpPr>
          <p:nvPr>
            <p:ph type="ctrTitle"/>
          </p:nvPr>
        </p:nvSpPr>
        <p:spPr>
          <a:xfrm>
            <a:off x="0" y="0"/>
            <a:ext cx="12192000" cy="1280159"/>
          </a:xfrm>
        </p:spPr>
        <p:txBody>
          <a:bodyPr anchor="ctr">
            <a:normAutofit/>
          </a:bodyPr>
          <a:lstStyle/>
          <a:p>
            <a:pPr marL="228600" marR="0" hangingPunct="0">
              <a:spcAft>
                <a:spcPts val="800"/>
              </a:spcAft>
            </a:pPr>
            <a:r>
              <a:rPr lang="en-US" sz="6000" b="1" kern="50" dirty="0">
                <a:effectLst/>
                <a:latin typeface="Times New Roman" panose="02020603050405020304" pitchFamily="18" charset="0"/>
                <a:ea typeface="Times New Roman" panose="02020603050405020304" pitchFamily="18" charset="0"/>
                <a:cs typeface="Times New Roman" panose="02020603050405020304" pitchFamily="18" charset="0"/>
              </a:rPr>
              <a:t>Piracy’s Decline</a:t>
            </a:r>
            <a:endParaRPr lang="en-US" sz="6000" kern="5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CBED37A-ACAD-DDB4-F219-2F2FF2B9D84F}"/>
              </a:ext>
            </a:extLst>
          </p:cNvPr>
          <p:cNvSpPr txBox="1"/>
          <p:nvPr/>
        </p:nvSpPr>
        <p:spPr>
          <a:xfrm>
            <a:off x="190500" y="1280160"/>
            <a:ext cx="5422900" cy="5881034"/>
          </a:xfrm>
          <a:prstGeom prst="rect">
            <a:avLst/>
          </a:prstGeom>
          <a:noFill/>
        </p:spPr>
        <p:txBody>
          <a:bodyPr wrap="square">
            <a:spAutoFit/>
          </a:bodyPr>
          <a:lstStyle/>
          <a:p>
            <a:pPr marL="0" marR="0" hangingPunct="0">
              <a:lnSpc>
                <a:spcPct val="107000"/>
              </a:lnSpc>
              <a:spcAft>
                <a:spcPts val="800"/>
              </a:spcAft>
            </a:pPr>
            <a:r>
              <a:rPr lang="en-US" sz="2400" b="1" kern="50" dirty="0">
                <a:effectLst/>
                <a:latin typeface="Times New Roman" panose="02020603050405020304" pitchFamily="18" charset="0"/>
                <a:ea typeface="Times New Roman" panose="02020603050405020304" pitchFamily="18" charset="0"/>
                <a:cs typeface="Times New Roman" panose="02020603050405020304" pitchFamily="18" charset="0"/>
              </a:rPr>
              <a:t>Factors Behind the Decline</a:t>
            </a:r>
            <a:endParaRPr lang="en-US" sz="2400"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hangingPunct="0">
              <a:lnSpc>
                <a:spcPct val="107000"/>
              </a:lnSpc>
              <a:spcAft>
                <a:spcPts val="800"/>
              </a:spcAft>
              <a:buFont typeface="Symbol" panose="05050102010706020507" pitchFamily="18" charset="2"/>
              <a:buChar char=""/>
              <a:tabLst>
                <a:tab pos="457200" algn="l"/>
              </a:tabLst>
            </a:pP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The decline of piracy in the mid-18th century was driven by:</a:t>
            </a:r>
          </a:p>
          <a:p>
            <a:pPr marL="342900" marR="0" lvl="0" indent="-342900" hangingPunct="0">
              <a:lnSpc>
                <a:spcPct val="107000"/>
              </a:lnSpc>
              <a:spcAft>
                <a:spcPts val="800"/>
              </a:spcAft>
              <a:buFont typeface="Symbol" panose="05050102010706020507" pitchFamily="18" charset="2"/>
              <a:buChar char=""/>
              <a:tabLst>
                <a:tab pos="457200" algn="l"/>
              </a:tabLst>
            </a:pP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Advances in Naval Technology: Copper-bottomed ships, improved navigation tools, and longer-range cannons.</a:t>
            </a:r>
            <a:endParaRPr lang="en-US" sz="2400"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hangingPunct="0">
              <a:lnSpc>
                <a:spcPct val="107000"/>
              </a:lnSpc>
              <a:spcAft>
                <a:spcPts val="800"/>
              </a:spcAft>
              <a:buFont typeface="Symbol" panose="05050102010706020507" pitchFamily="18" charset="2"/>
              <a:buChar char=""/>
              <a:tabLst>
                <a:tab pos="457200" algn="l"/>
              </a:tabLst>
            </a:pP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Economic Shifts: Growing insurance markets, larger merchant fleets, and expanded trade routes.</a:t>
            </a:r>
          </a:p>
          <a:p>
            <a:pPr marL="342900" marR="0" lvl="0" indent="-342900" hangingPunct="0">
              <a:lnSpc>
                <a:spcPct val="107000"/>
              </a:lnSpc>
              <a:spcAft>
                <a:spcPts val="800"/>
              </a:spcAft>
              <a:buFont typeface="Symbol" panose="05050102010706020507" pitchFamily="18" charset="2"/>
              <a:buChar char=""/>
              <a:tabLst>
                <a:tab pos="457200" algn="l"/>
              </a:tabLst>
            </a:pP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Increased Enforcement: Efforts like Woodes Rogers’ reforms and coordinated naval patrols.</a:t>
            </a:r>
            <a:endParaRPr lang="en-US" sz="2400"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n-US" altLang="en-US" sz="900" b="0" i="0" u="none" strike="noStrike" cap="none" normalizeH="0" baseline="0" dirty="0">
              <a:ln>
                <a:noFill/>
              </a:ln>
              <a:solidFill>
                <a:schemeClr val="tx1"/>
              </a:solidFill>
              <a:effectLst/>
            </a:endParaRPr>
          </a:p>
        </p:txBody>
      </p:sp>
      <p:pic>
        <p:nvPicPr>
          <p:cNvPr id="4" name="Picture 3">
            <a:extLst>
              <a:ext uri="{FF2B5EF4-FFF2-40B4-BE49-F238E27FC236}">
                <a16:creationId xmlns:a16="http://schemas.microsoft.com/office/drawing/2014/main" id="{E78065C3-FF2D-00B4-D5DC-172E2726DC03}"/>
              </a:ext>
            </a:extLst>
          </p:cNvPr>
          <p:cNvPicPr>
            <a:picLocks noChangeAspect="1"/>
          </p:cNvPicPr>
          <p:nvPr/>
        </p:nvPicPr>
        <p:blipFill>
          <a:blip r:embed="rId2">
            <a:extLst>
              <a:ext uri="{28A0092B-C50C-407E-A947-70E740481C1C}">
                <a14:useLocalDpi xmlns:a14="http://schemas.microsoft.com/office/drawing/2010/main" val="0"/>
              </a:ext>
            </a:extLst>
          </a:blip>
          <a:srcRect r="10232"/>
          <a:stretch/>
        </p:blipFill>
        <p:spPr>
          <a:xfrm>
            <a:off x="5613400" y="1361685"/>
            <a:ext cx="6578600" cy="5496315"/>
          </a:xfrm>
          <a:prstGeom prst="rect">
            <a:avLst/>
          </a:prstGeom>
        </p:spPr>
      </p:pic>
    </p:spTree>
    <p:extLst>
      <p:ext uri="{BB962C8B-B14F-4D97-AF65-F5344CB8AC3E}">
        <p14:creationId xmlns:p14="http://schemas.microsoft.com/office/powerpoint/2010/main" val="110469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 calcmode="lin" valueType="num">
                                      <p:cBhvr additive="base">
                                        <p:cTn id="7"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anim calcmode="lin" valueType="num">
                                      <p:cBhvr additive="base">
                                        <p:cTn id="13"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 calcmode="lin" valueType="num">
                                      <p:cBhvr additive="base">
                                        <p:cTn id="19"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8A835D3E-E6B1-DA4F-51DE-E1983F2A81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25FAD1-85A3-045B-0876-588FDAEE451A}"/>
              </a:ext>
            </a:extLst>
          </p:cNvPr>
          <p:cNvSpPr>
            <a:spLocks noGrp="1"/>
          </p:cNvSpPr>
          <p:nvPr>
            <p:ph type="ctrTitle"/>
          </p:nvPr>
        </p:nvSpPr>
        <p:spPr>
          <a:xfrm>
            <a:off x="0" y="0"/>
            <a:ext cx="12192000" cy="1280159"/>
          </a:xfrm>
        </p:spPr>
        <p:txBody>
          <a:bodyPr anchor="ctr">
            <a:normAutofit/>
          </a:bodyPr>
          <a:lstStyle/>
          <a:p>
            <a:pPr marL="228600" marR="0" hangingPunct="0">
              <a:spcAft>
                <a:spcPts val="800"/>
              </a:spcAft>
            </a:pPr>
            <a:r>
              <a:rPr lang="en-US" sz="6000" b="1" kern="50" dirty="0">
                <a:effectLst/>
                <a:latin typeface="Times New Roman" panose="02020603050405020304" pitchFamily="18" charset="0"/>
                <a:ea typeface="Times New Roman" panose="02020603050405020304" pitchFamily="18" charset="0"/>
                <a:cs typeface="Times New Roman" panose="02020603050405020304" pitchFamily="18" charset="0"/>
              </a:rPr>
              <a:t>Piracy’s Decline</a:t>
            </a:r>
            <a:endParaRPr lang="en-US" sz="6000" kern="5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0C5FD300-7B83-50C9-66F1-9565BC3C620A}"/>
              </a:ext>
            </a:extLst>
          </p:cNvPr>
          <p:cNvSpPr txBox="1"/>
          <p:nvPr/>
        </p:nvSpPr>
        <p:spPr>
          <a:xfrm>
            <a:off x="3835400" y="1280160"/>
            <a:ext cx="8027416" cy="4427815"/>
          </a:xfrm>
          <a:prstGeom prst="rect">
            <a:avLst/>
          </a:prstGeom>
          <a:noFill/>
        </p:spPr>
        <p:txBody>
          <a:bodyPr wrap="square">
            <a:spAutoFit/>
          </a:bodyPr>
          <a:lstStyle/>
          <a:p>
            <a:pPr marR="0" lvl="0" fontAlgn="auto" hangingPunct="1">
              <a:lnSpc>
                <a:spcPct val="107000"/>
              </a:lnSpc>
              <a:spcAft>
                <a:spcPts val="800"/>
              </a:spcAft>
              <a:tabLst>
                <a:tab pos="457200" algn="l"/>
              </a:tabLst>
            </a:pPr>
            <a:r>
              <a:rPr lang="en-US" sz="2400" b="1" dirty="0">
                <a:latin typeface="Times New Roman" panose="02020603050405020304" pitchFamily="18" charset="0"/>
                <a:cs typeface="Times New Roman" panose="02020603050405020304" pitchFamily="18" charset="0"/>
              </a:rPr>
              <a:t>Improved Naval Enforcement</a:t>
            </a:r>
            <a:r>
              <a:rPr lang="en-US" sz="2400" dirty="0">
                <a:latin typeface="Times New Roman" panose="02020603050405020304" pitchFamily="18" charset="0"/>
                <a:cs typeface="Times New Roman" panose="02020603050405020304" pitchFamily="18" charset="0"/>
              </a:rPr>
              <a:t> </a:t>
            </a:r>
          </a:p>
          <a:p>
            <a:pPr marL="342900" marR="0" lvl="0" indent="-342900" fontAlgn="auto" hangingPunct="1">
              <a:lnSpc>
                <a:spcPct val="107000"/>
              </a:lnSpc>
              <a:spcAft>
                <a:spcPts val="800"/>
              </a:spcAft>
              <a:buFont typeface="Arial" panose="020B0604020202020204" pitchFamily="34" charset="0"/>
              <a:buChar char="•"/>
              <a:tabLst>
                <a:tab pos="457200" algn="l"/>
              </a:tabLst>
            </a:pPr>
            <a:r>
              <a:rPr lang="en-US" sz="2400" dirty="0">
                <a:latin typeface="Times New Roman" panose="02020603050405020304" pitchFamily="18" charset="0"/>
                <a:cs typeface="Times New Roman" panose="02020603050405020304" pitchFamily="18" charset="0"/>
              </a:rPr>
              <a:t>Colonial powers deployed better-equipped ships, with increased naval patrols targeting pirate strongholds. </a:t>
            </a:r>
          </a:p>
          <a:p>
            <a:pPr marR="0" lvl="0" fontAlgn="auto" hangingPunct="1">
              <a:lnSpc>
                <a:spcPct val="107000"/>
              </a:lnSpc>
              <a:spcAft>
                <a:spcPts val="800"/>
              </a:spcAft>
              <a:tabLst>
                <a:tab pos="457200" algn="l"/>
              </a:tabLst>
            </a:pPr>
            <a:r>
              <a:rPr lang="en-US" sz="2400" b="1" dirty="0">
                <a:latin typeface="Times New Roman" panose="02020603050405020304" pitchFamily="18" charset="0"/>
                <a:cs typeface="Times New Roman" panose="02020603050405020304" pitchFamily="18" charset="0"/>
              </a:rPr>
              <a:t>Woodes Rogers and Nassau: </a:t>
            </a:r>
            <a:r>
              <a:rPr lang="en-US" sz="2400" dirty="0">
                <a:latin typeface="Times New Roman" panose="02020603050405020304" pitchFamily="18" charset="0"/>
                <a:cs typeface="Times New Roman" panose="02020603050405020304" pitchFamily="18" charset="0"/>
              </a:rPr>
              <a:t>Governor Woodes Rogers transformed Nassau from a pirate haven into a secure colony. </a:t>
            </a:r>
          </a:p>
          <a:p>
            <a:pPr marL="342900" marR="0" lvl="0" indent="-342900" fontAlgn="auto" hangingPunct="1">
              <a:lnSpc>
                <a:spcPct val="107000"/>
              </a:lnSpc>
              <a:spcAft>
                <a:spcPts val="800"/>
              </a:spcAft>
              <a:buFont typeface="Arial" panose="020B0604020202020204" pitchFamily="34" charset="0"/>
              <a:buChar char="•"/>
              <a:tabLst>
                <a:tab pos="457200" algn="l"/>
              </a:tabLst>
            </a:pPr>
            <a:r>
              <a:rPr lang="en-US" sz="2400" dirty="0">
                <a:latin typeface="Times New Roman" panose="02020603050405020304" pitchFamily="18" charset="0"/>
                <a:cs typeface="Times New Roman" panose="02020603050405020304" pitchFamily="18" charset="0"/>
              </a:rPr>
              <a:t>He offered pardons to pirates willing to surrender and aggressively pursued holdouts. </a:t>
            </a:r>
          </a:p>
          <a:p>
            <a:pPr marL="342900" marR="0" lvl="0" indent="-342900" fontAlgn="auto" hangingPunct="1">
              <a:lnSpc>
                <a:spcPct val="107000"/>
              </a:lnSpc>
              <a:spcAft>
                <a:spcPts val="800"/>
              </a:spcAft>
              <a:buFont typeface="Arial" panose="020B0604020202020204" pitchFamily="34" charset="0"/>
              <a:buChar char="•"/>
              <a:tabLst>
                <a:tab pos="457200" algn="l"/>
              </a:tabLst>
            </a:pPr>
            <a:r>
              <a:rPr lang="en-US" sz="2400" dirty="0">
                <a:latin typeface="Times New Roman" panose="02020603050405020304" pitchFamily="18" charset="0"/>
                <a:cs typeface="Times New Roman" panose="02020603050405020304" pitchFamily="18" charset="0"/>
              </a:rPr>
              <a:t>The British Royal Navy's coordinated maritime strategies systematically dismantled pirate networks, making oceanic trade routes progressively safer for merchant vessels.</a:t>
            </a:r>
            <a:endParaRPr kumimoji="0" lang="en-US" altLang="en-US"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3CA3DF8-5A2B-F92F-494D-A693ED4966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64847"/>
            <a:ext cx="3695700" cy="5493154"/>
          </a:xfrm>
          <a:prstGeom prst="rect">
            <a:avLst/>
          </a:prstGeom>
        </p:spPr>
      </p:pic>
    </p:spTree>
    <p:extLst>
      <p:ext uri="{BB962C8B-B14F-4D97-AF65-F5344CB8AC3E}">
        <p14:creationId xmlns:p14="http://schemas.microsoft.com/office/powerpoint/2010/main" val="351229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 calcmode="lin" valueType="num">
                                      <p:cBhvr additive="base">
                                        <p:cTn id="7"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anim calcmode="lin" valueType="num">
                                      <p:cBhvr additive="base">
                                        <p:cTn id="13"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 calcmode="lin" valueType="num">
                                      <p:cBhvr additive="base">
                                        <p:cTn id="19"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43F804FD-09FB-161F-FE22-D3200B12D7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544702-55C2-990E-AD18-0B8ED6360801}"/>
              </a:ext>
            </a:extLst>
          </p:cNvPr>
          <p:cNvSpPr>
            <a:spLocks noGrp="1"/>
          </p:cNvSpPr>
          <p:nvPr>
            <p:ph type="ctrTitle"/>
          </p:nvPr>
        </p:nvSpPr>
        <p:spPr>
          <a:xfrm>
            <a:off x="0" y="0"/>
            <a:ext cx="12192000" cy="1280159"/>
          </a:xfrm>
        </p:spPr>
        <p:txBody>
          <a:bodyPr anchor="ctr">
            <a:normAutofit/>
          </a:bodyPr>
          <a:lstStyle/>
          <a:p>
            <a:pPr marL="228600" marR="0" hangingPunct="0">
              <a:spcAft>
                <a:spcPts val="800"/>
              </a:spcAft>
            </a:pPr>
            <a:r>
              <a:rPr lang="en-US" sz="6000" b="1" kern="50" dirty="0">
                <a:effectLst/>
                <a:latin typeface="Times New Roman" panose="02020603050405020304" pitchFamily="18" charset="0"/>
                <a:ea typeface="Times New Roman" panose="02020603050405020304" pitchFamily="18" charset="0"/>
                <a:cs typeface="Times New Roman" panose="02020603050405020304" pitchFamily="18" charset="0"/>
              </a:rPr>
              <a:t>Piracy’s Decline</a:t>
            </a:r>
            <a:endParaRPr lang="en-US" sz="6000" kern="5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8044E33A-2F43-A3E7-898D-D720A1B164CE}"/>
              </a:ext>
            </a:extLst>
          </p:cNvPr>
          <p:cNvSpPr txBox="1"/>
          <p:nvPr/>
        </p:nvSpPr>
        <p:spPr>
          <a:xfrm>
            <a:off x="444500" y="1280160"/>
            <a:ext cx="11418316" cy="5691045"/>
          </a:xfrm>
          <a:prstGeom prst="rect">
            <a:avLst/>
          </a:prstGeom>
          <a:noFill/>
        </p:spPr>
        <p:txBody>
          <a:bodyPr wrap="square">
            <a:spAutoFit/>
          </a:bodyPr>
          <a:lstStyle/>
          <a:p>
            <a:pPr marR="0" lvl="0" fontAlgn="auto" hangingPunct="1">
              <a:lnSpc>
                <a:spcPct val="107000"/>
              </a:lnSpc>
              <a:spcAft>
                <a:spcPts val="800"/>
              </a:spcAft>
              <a:tabLst>
                <a:tab pos="457200" algn="l"/>
              </a:tabLst>
            </a:pPr>
            <a:r>
              <a:rPr lang="en-US" sz="2400" b="1" kern="50" dirty="0">
                <a:effectLst/>
                <a:latin typeface="Times New Roman" panose="02020603050405020304" pitchFamily="18" charset="0"/>
                <a:ea typeface="Times New Roman" panose="02020603050405020304" pitchFamily="18" charset="0"/>
                <a:cs typeface="Times New Roman" panose="02020603050405020304" pitchFamily="18" charset="0"/>
              </a:rPr>
              <a:t>Economic Shifts</a:t>
            </a:r>
            <a:endParaRPr lang="en-US" sz="2400" b="1"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742950" marR="0" lvl="1" indent="-285750" fontAlgn="auto" hangingPunct="1">
              <a:lnSpc>
                <a:spcPct val="107000"/>
              </a:lnSpc>
              <a:spcAft>
                <a:spcPts val="800"/>
              </a:spcAft>
              <a:buSzPts val="1000"/>
              <a:buFont typeface="Courier New" panose="02070309020205020404" pitchFamily="49" charset="0"/>
              <a:buChar char="o"/>
              <a:tabLst>
                <a:tab pos="914400" algn="l"/>
              </a:tabLst>
            </a:pP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Diversified trade routes made piracy less viable, reducing </a:t>
            </a:r>
            <a:b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high-value targets in the Caribbean.</a:t>
            </a:r>
            <a:endParaRPr lang="en-US" sz="2400"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742950" marR="0" lvl="1" indent="-285750" fontAlgn="auto" hangingPunct="1">
              <a:lnSpc>
                <a:spcPct val="107000"/>
              </a:lnSpc>
              <a:spcAft>
                <a:spcPts val="800"/>
              </a:spcAft>
              <a:buSzPts val="1000"/>
              <a:buFont typeface="Courier New" panose="02070309020205020404" pitchFamily="49" charset="0"/>
              <a:buChar char="o"/>
              <a:tabLst>
                <a:tab pos="914400" algn="l"/>
              </a:tabLst>
            </a:pP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Growing insurance markets mitigated financial losses </a:t>
            </a:r>
            <a:b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from pirate attacks.</a:t>
            </a:r>
            <a:endParaRPr lang="en-US" sz="2400"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742950" marR="0" lvl="1" indent="-285750" fontAlgn="auto" hangingPunct="1">
              <a:lnSpc>
                <a:spcPct val="107000"/>
              </a:lnSpc>
              <a:spcAft>
                <a:spcPts val="800"/>
              </a:spcAft>
              <a:buSzPts val="1000"/>
              <a:buFont typeface="Courier New" panose="02070309020205020404" pitchFamily="49" charset="0"/>
              <a:buChar char="o"/>
              <a:tabLst>
                <a:tab pos="914400" algn="l"/>
              </a:tabLst>
            </a:pP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Expanding colonial economies offered more stable and </a:t>
            </a:r>
            <a:b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lucrative opportunities for sailors, diminishing the appeal of piracy.</a:t>
            </a:r>
            <a:endParaRPr lang="en-US" sz="2400" kern="50" dirty="0">
              <a:effectLst/>
              <a:latin typeface="Aptos" panose="020B0004020202020204" pitchFamily="34" charset="0"/>
              <a:ea typeface="Times New Roman" panose="02020603050405020304" pitchFamily="18" charset="0"/>
              <a:cs typeface="Times New Roman" panose="02020603050405020304" pitchFamily="18" charset="0"/>
            </a:endParaRPr>
          </a:p>
          <a:p>
            <a:pPr marR="0" lvl="0" fontAlgn="auto" hangingPunct="1">
              <a:lnSpc>
                <a:spcPct val="107000"/>
              </a:lnSpc>
              <a:spcAft>
                <a:spcPts val="800"/>
              </a:spcAft>
              <a:tabLst>
                <a:tab pos="457200" algn="l"/>
              </a:tabLst>
            </a:pPr>
            <a:r>
              <a:rPr lang="en-US" sz="2400" b="1" kern="50" dirty="0">
                <a:effectLst/>
                <a:latin typeface="Times New Roman" panose="02020603050405020304" pitchFamily="18" charset="0"/>
                <a:ea typeface="Times New Roman" panose="02020603050405020304" pitchFamily="18" charset="0"/>
                <a:cs typeface="Times New Roman" panose="02020603050405020304" pitchFamily="18" charset="0"/>
              </a:rPr>
              <a:t>Symbolic Decline</a:t>
            </a:r>
            <a:endParaRPr lang="en-US" sz="2400" b="1"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742950" marR="0" lvl="1" indent="-285750" fontAlgn="auto" hangingPunct="1">
              <a:lnSpc>
                <a:spcPct val="107000"/>
              </a:lnSpc>
              <a:spcAft>
                <a:spcPts val="800"/>
              </a:spcAft>
              <a:buSzPts val="1000"/>
              <a:buFont typeface="Courier New" panose="02070309020205020404" pitchFamily="49" charset="0"/>
              <a:buChar char="o"/>
              <a:tabLst>
                <a:tab pos="914400" algn="l"/>
              </a:tabLst>
            </a:pP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Public executions of notorious pirates like Blackbeard (1718) and Charles Vane (1721) sent a clear message.</a:t>
            </a:r>
            <a:endParaRPr lang="en-US" sz="2400"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742950" marR="0" lvl="1" indent="-285750" fontAlgn="auto" hangingPunct="1">
              <a:lnSpc>
                <a:spcPct val="107000"/>
              </a:lnSpc>
              <a:spcAft>
                <a:spcPts val="800"/>
              </a:spcAft>
              <a:buSzPts val="1000"/>
              <a:buFont typeface="Courier New" panose="02070309020205020404" pitchFamily="49" charset="0"/>
              <a:buChar char="o"/>
              <a:tabLst>
                <a:tab pos="914400" algn="l"/>
              </a:tabLst>
            </a:pP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By 1730, pirate attacks had dropped by 90%, and by 1750, the era was effectively over.</a:t>
            </a:r>
            <a:endParaRPr lang="en-US" sz="2400"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endParaRPr kumimoji="0" lang="en-US" altLang="en-US" sz="900" b="0" i="0" u="none" strike="noStrike" cap="none" normalizeH="0" baseline="0" dirty="0">
              <a:ln>
                <a:noFill/>
              </a:ln>
              <a:solidFill>
                <a:schemeClr val="tx1"/>
              </a:solidFill>
              <a:effectLst/>
            </a:endParaRPr>
          </a:p>
        </p:txBody>
      </p:sp>
      <p:pic>
        <p:nvPicPr>
          <p:cNvPr id="8" name="Picture 7">
            <a:extLst>
              <a:ext uri="{FF2B5EF4-FFF2-40B4-BE49-F238E27FC236}">
                <a16:creationId xmlns:a16="http://schemas.microsoft.com/office/drawing/2014/main" id="{39011DF2-3AE5-8BEF-2578-E44E5CE5B8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0" y="1413496"/>
            <a:ext cx="3810000" cy="2540000"/>
          </a:xfrm>
          <a:prstGeom prst="rect">
            <a:avLst/>
          </a:prstGeom>
        </p:spPr>
      </p:pic>
    </p:spTree>
    <p:extLst>
      <p:ext uri="{BB962C8B-B14F-4D97-AF65-F5344CB8AC3E}">
        <p14:creationId xmlns:p14="http://schemas.microsoft.com/office/powerpoint/2010/main" val="298688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 calcmode="lin" valueType="num">
                                      <p:cBhvr additive="base">
                                        <p:cTn id="7"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anim calcmode="lin" valueType="num">
                                      <p:cBhvr additive="base">
                                        <p:cTn id="13"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 calcmode="lin" valueType="num">
                                      <p:cBhvr additive="base">
                                        <p:cTn id="19"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anim calcmode="lin" valueType="num">
                                      <p:cBhvr additive="base">
                                        <p:cTn id="23"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
                                            <p:txEl>
                                              <p:pRg st="6" end="6"/>
                                            </p:txEl>
                                          </p:spTgt>
                                        </p:tgtEl>
                                        <p:attrNameLst>
                                          <p:attrName>style.visibility</p:attrName>
                                        </p:attrNameLst>
                                      </p:cBhvr>
                                      <p:to>
                                        <p:strVal val="visible"/>
                                      </p:to>
                                    </p:set>
                                    <p:anim calcmode="lin" valueType="num">
                                      <p:cBhvr additive="base">
                                        <p:cTn id="29"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5078DEFC-67FA-012B-6330-0186BDE76C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FD1143-0170-AABC-9B7B-A4DEDF881B60}"/>
              </a:ext>
            </a:extLst>
          </p:cNvPr>
          <p:cNvSpPr>
            <a:spLocks noGrp="1"/>
          </p:cNvSpPr>
          <p:nvPr>
            <p:ph type="ctrTitle"/>
          </p:nvPr>
        </p:nvSpPr>
        <p:spPr>
          <a:xfrm>
            <a:off x="4147984" y="0"/>
            <a:ext cx="8044016" cy="1280159"/>
          </a:xfrm>
        </p:spPr>
        <p:txBody>
          <a:bodyPr anchor="ctr">
            <a:normAutofit/>
          </a:bodyPr>
          <a:lstStyle/>
          <a:p>
            <a:pPr marL="0" marR="0" hangingPunct="0">
              <a:lnSpc>
                <a:spcPct val="107000"/>
              </a:lnSpc>
              <a:spcAft>
                <a:spcPts val="800"/>
              </a:spcAft>
            </a:pPr>
            <a:r>
              <a:rPr lang="en-US" sz="6000" b="1" kern="50" dirty="0">
                <a:effectLst/>
                <a:latin typeface="Times New Roman" panose="02020603050405020304" pitchFamily="18" charset="0"/>
                <a:ea typeface="Times New Roman" panose="02020603050405020304" pitchFamily="18" charset="0"/>
                <a:cs typeface="Times New Roman" panose="02020603050405020304" pitchFamily="18" charset="0"/>
              </a:rPr>
              <a:t>Impact of Piracy</a:t>
            </a:r>
            <a:endParaRPr lang="en-US" sz="4000" kern="5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0FA9CA1B-578B-B0BB-509F-B902F8BB904C}"/>
              </a:ext>
            </a:extLst>
          </p:cNvPr>
          <p:cNvSpPr txBox="1"/>
          <p:nvPr/>
        </p:nvSpPr>
        <p:spPr>
          <a:xfrm>
            <a:off x="4381500" y="1280160"/>
            <a:ext cx="7607300" cy="5485861"/>
          </a:xfrm>
          <a:prstGeom prst="rect">
            <a:avLst/>
          </a:prstGeom>
          <a:noFill/>
        </p:spPr>
        <p:txBody>
          <a:bodyPr wrap="square">
            <a:spAutoFit/>
          </a:bodyPr>
          <a:lstStyle/>
          <a:p>
            <a:pPr marL="0" marR="0" hangingPunct="0">
              <a:lnSpc>
                <a:spcPct val="107000"/>
              </a:lnSpc>
              <a:spcAft>
                <a:spcPts val="800"/>
              </a:spcAft>
            </a:pP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Even after its decline, piracy left an enduring cultural imprint. Pirates became symbols of rebellion, freedom, and defiance against authority, influencing multiple aspects of history and culture.</a:t>
            </a:r>
            <a:endParaRPr lang="en-US" sz="2400" kern="50" dirty="0">
              <a:effectLst/>
              <a:latin typeface="Aptos" panose="020B0004020202020204" pitchFamily="34" charset="0"/>
              <a:ea typeface="Times New Roman" panose="02020603050405020304" pitchFamily="18" charset="0"/>
              <a:cs typeface="Times New Roman" panose="02020603050405020304" pitchFamily="18" charset="0"/>
            </a:endParaRPr>
          </a:p>
          <a:p>
            <a:pPr marR="0" lvl="0" fontAlgn="auto" hangingPunct="1">
              <a:lnSpc>
                <a:spcPct val="107000"/>
              </a:lnSpc>
              <a:spcAft>
                <a:spcPts val="800"/>
              </a:spcAft>
              <a:tabLst>
                <a:tab pos="457200" algn="l"/>
              </a:tabLst>
            </a:pPr>
            <a:r>
              <a:rPr lang="en-US" sz="2400" b="1" kern="50" dirty="0">
                <a:effectLst/>
                <a:latin typeface="Times New Roman" panose="02020603050405020304" pitchFamily="18" charset="0"/>
                <a:ea typeface="Times New Roman" panose="02020603050405020304" pitchFamily="18" charset="0"/>
                <a:cs typeface="Times New Roman" panose="02020603050405020304" pitchFamily="18" charset="0"/>
              </a:rPr>
              <a:t>Maritime Law</a:t>
            </a:r>
            <a:endParaRPr lang="en-US" sz="2400" b="1" kern="50" dirty="0">
              <a:effectLst/>
              <a:latin typeface="Aptos" panose="020B0004020202020204" pitchFamily="34" charset="0"/>
              <a:ea typeface="Times New Roman" panose="02020603050405020304" pitchFamily="18" charset="0"/>
              <a:cs typeface="Times New Roman" panose="02020603050405020304" pitchFamily="18" charset="0"/>
            </a:endParaRPr>
          </a:p>
          <a:p>
            <a:pPr marR="0" lvl="1" fontAlgn="auto" hangingPunct="1">
              <a:lnSpc>
                <a:spcPct val="107000"/>
              </a:lnSpc>
              <a:spcAft>
                <a:spcPts val="800"/>
              </a:spcAft>
              <a:buSzPts val="1000"/>
              <a:tabLst>
                <a:tab pos="914400" algn="l"/>
              </a:tabLst>
            </a:pPr>
            <a:r>
              <a:rPr lang="en-US" sz="2400" b="1" kern="50" dirty="0">
                <a:effectLst/>
                <a:latin typeface="Times New Roman" panose="02020603050405020304" pitchFamily="18" charset="0"/>
                <a:ea typeface="Times New Roman" panose="02020603050405020304" pitchFamily="18" charset="0"/>
                <a:cs typeface="Times New Roman" panose="02020603050405020304" pitchFamily="18" charset="0"/>
              </a:rPr>
              <a:t>Symbolic Decline</a:t>
            </a:r>
            <a:endParaRPr lang="en-US" sz="2400"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742950" marR="0" lvl="1" indent="-285750" fontAlgn="auto" hangingPunct="1">
              <a:lnSpc>
                <a:spcPct val="107000"/>
              </a:lnSpc>
              <a:spcAft>
                <a:spcPts val="800"/>
              </a:spcAft>
              <a:buSzPts val="1000"/>
              <a:buFont typeface="Courier New" panose="02070309020205020404" pitchFamily="49" charset="0"/>
              <a:buChar char="o"/>
              <a:tabLst>
                <a:tab pos="914400" algn="l"/>
              </a:tabLst>
            </a:pP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The public executions of infamous pirates like Blackbeard in 1718 and Charles Vane in 1721 served as stark warnings. These high-profile deaths marked the beginning of piracy’s end in the Caribbean.</a:t>
            </a:r>
            <a:endParaRPr lang="en-US" sz="2400"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742950" marR="0" lvl="1" indent="-285750" fontAlgn="auto" hangingPunct="1">
              <a:lnSpc>
                <a:spcPct val="107000"/>
              </a:lnSpc>
              <a:spcAft>
                <a:spcPts val="800"/>
              </a:spcAft>
              <a:buSzPts val="1000"/>
              <a:buFont typeface="Courier New" panose="02070309020205020404" pitchFamily="49" charset="0"/>
              <a:buChar char="o"/>
              <a:tabLst>
                <a:tab pos="914400" algn="l"/>
              </a:tabLst>
            </a:pP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By 1730, pirate attacks had dropped by 90%, and by 1750, the era was effectively over.</a:t>
            </a:r>
            <a:endParaRPr lang="en-US" sz="2400"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endParaRPr kumimoji="0" lang="en-US" altLang="en-US" sz="900" b="0" i="0" u="none" strike="noStrike" cap="none" normalizeH="0" baseline="0" dirty="0">
              <a:ln>
                <a:noFill/>
              </a:ln>
              <a:solidFill>
                <a:schemeClr val="tx1"/>
              </a:solidFill>
              <a:effectLst/>
            </a:endParaRPr>
          </a:p>
        </p:txBody>
      </p:sp>
      <p:pic>
        <p:nvPicPr>
          <p:cNvPr id="4" name="Picture 3">
            <a:extLst>
              <a:ext uri="{FF2B5EF4-FFF2-40B4-BE49-F238E27FC236}">
                <a16:creationId xmlns:a16="http://schemas.microsoft.com/office/drawing/2014/main" id="{4ED831B7-4046-0A9E-065B-678D6C46A9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147984" cy="6858000"/>
          </a:xfrm>
          <a:prstGeom prst="rect">
            <a:avLst/>
          </a:prstGeom>
        </p:spPr>
      </p:pic>
    </p:spTree>
    <p:extLst>
      <p:ext uri="{BB962C8B-B14F-4D97-AF65-F5344CB8AC3E}">
        <p14:creationId xmlns:p14="http://schemas.microsoft.com/office/powerpoint/2010/main" val="195156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additive="base">
                                        <p:cTn id="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anim calcmode="lin" valueType="num">
                                      <p:cBhvr additive="base">
                                        <p:cTn id="1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anim calcmode="lin" valueType="num">
                                      <p:cBhvr additive="base">
                                        <p:cTn id="1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 calcmode="lin" valueType="num">
                                      <p:cBhvr additive="base">
                                        <p:cTn id="21"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2C4B0A32-3033-B633-3E31-D2B0F51E28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33B891-EA25-A3D0-DAD6-1773E8909066}"/>
              </a:ext>
            </a:extLst>
          </p:cNvPr>
          <p:cNvSpPr>
            <a:spLocks noGrp="1"/>
          </p:cNvSpPr>
          <p:nvPr>
            <p:ph type="ctrTitle"/>
          </p:nvPr>
        </p:nvSpPr>
        <p:spPr>
          <a:xfrm>
            <a:off x="0" y="0"/>
            <a:ext cx="12192000" cy="1280159"/>
          </a:xfrm>
        </p:spPr>
        <p:txBody>
          <a:bodyPr anchor="ctr">
            <a:normAutofit/>
          </a:bodyPr>
          <a:lstStyle/>
          <a:p>
            <a:pPr marL="228600" marR="0" hangingPunct="0">
              <a:spcAft>
                <a:spcPts val="800"/>
              </a:spcAft>
            </a:pPr>
            <a:r>
              <a:rPr lang="en-US" sz="6000" b="1" kern="50" dirty="0">
                <a:effectLst/>
                <a:latin typeface="Times New Roman" panose="02020603050405020304" pitchFamily="18" charset="0"/>
                <a:ea typeface="Times New Roman" panose="02020603050405020304" pitchFamily="18" charset="0"/>
                <a:cs typeface="Times New Roman" panose="02020603050405020304" pitchFamily="18" charset="0"/>
              </a:rPr>
              <a:t>Piracy’s Decline</a:t>
            </a:r>
            <a:endParaRPr lang="en-US" sz="6000" kern="5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634C0988-AE8F-7040-CEAC-7C03DB6C0823}"/>
              </a:ext>
            </a:extLst>
          </p:cNvPr>
          <p:cNvSpPr txBox="1"/>
          <p:nvPr/>
        </p:nvSpPr>
        <p:spPr>
          <a:xfrm>
            <a:off x="597408" y="1280160"/>
            <a:ext cx="11265408" cy="3905172"/>
          </a:xfrm>
          <a:prstGeom prst="rect">
            <a:avLst/>
          </a:prstGeom>
          <a:noFill/>
        </p:spPr>
        <p:txBody>
          <a:bodyPr wrap="square">
            <a:spAutoFit/>
          </a:bodyPr>
          <a:lstStyle/>
          <a:p>
            <a:pPr marL="0" marR="0" indent="457200" fontAlgn="auto" hangingPunct="1">
              <a:lnSpc>
                <a:spcPct val="107000"/>
              </a:lnSpc>
              <a:spcAft>
                <a:spcPts val="800"/>
              </a:spcAft>
            </a:pPr>
            <a:r>
              <a:rPr lang="en-US" sz="2400" b="1" kern="50" dirty="0">
                <a:effectLst/>
                <a:latin typeface="Times New Roman" panose="02020603050405020304" pitchFamily="18" charset="0"/>
                <a:ea typeface="Times New Roman" panose="02020603050405020304" pitchFamily="18" charset="0"/>
                <a:cs typeface="Times New Roman" panose="02020603050405020304" pitchFamily="18" charset="0"/>
              </a:rPr>
              <a:t>The Cultural Impact of Piracy</a:t>
            </a:r>
            <a:endParaRPr lang="en-US" sz="2400"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742950" marR="0" lvl="1" indent="-285750" fontAlgn="auto" hangingPunct="1">
              <a:lnSpc>
                <a:spcPct val="107000"/>
              </a:lnSpc>
              <a:spcAft>
                <a:spcPts val="800"/>
              </a:spcAft>
              <a:buSzPts val="1000"/>
              <a:buFont typeface="Courier New" panose="02070309020205020404" pitchFamily="49" charset="0"/>
              <a:buChar char="o"/>
              <a:tabLst>
                <a:tab pos="914400" algn="l"/>
              </a:tabLst>
            </a:pP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Even after its decline, piracy left an indelible cultural imprint. </a:t>
            </a:r>
            <a:b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Pirates became enduring symbols of rebellion, freedom, and </a:t>
            </a:r>
            <a:b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resistance to authority.</a:t>
            </a:r>
            <a:endParaRPr lang="en-US" sz="2400"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indent="457200" fontAlgn="auto" hangingPunct="1">
              <a:lnSpc>
                <a:spcPct val="107000"/>
              </a:lnSpc>
              <a:spcAft>
                <a:spcPts val="800"/>
              </a:spcAft>
            </a:pPr>
            <a:r>
              <a:rPr lang="en-US" sz="2400" b="1" kern="50" dirty="0">
                <a:effectLst/>
                <a:latin typeface="Times New Roman" panose="02020603050405020304" pitchFamily="18" charset="0"/>
                <a:ea typeface="Times New Roman" panose="02020603050405020304" pitchFamily="18" charset="0"/>
                <a:cs typeface="Times New Roman" panose="02020603050405020304" pitchFamily="18" charset="0"/>
              </a:rPr>
              <a:t>Maritime Law</a:t>
            </a:r>
            <a:endParaRPr lang="en-US" sz="2400"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742950" marR="0" lvl="1" indent="-285750" fontAlgn="auto" hangingPunct="1">
              <a:lnSpc>
                <a:spcPct val="107000"/>
              </a:lnSpc>
              <a:spcAft>
                <a:spcPts val="800"/>
              </a:spcAft>
              <a:buSzPts val="1000"/>
              <a:buFont typeface="Courier New" panose="02070309020205020404" pitchFamily="49" charset="0"/>
              <a:buChar char="o"/>
              <a:tabLst>
                <a:tab pos="914400" algn="l"/>
              </a:tabLst>
            </a:pP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The chaos caused by piracy spurred international cooperation, leading to clearer maritime laws and more sophisticated naval strategies.</a:t>
            </a:r>
            <a:endParaRPr lang="en-US" sz="2400"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742950" marR="0" lvl="1" indent="-285750" fontAlgn="auto" hangingPunct="1">
              <a:lnSpc>
                <a:spcPct val="107000"/>
              </a:lnSpc>
              <a:spcAft>
                <a:spcPts val="800"/>
              </a:spcAft>
              <a:buSzPts val="1000"/>
              <a:buFont typeface="Courier New" panose="02070309020205020404" pitchFamily="49" charset="0"/>
              <a:buChar char="o"/>
              <a:tabLst>
                <a:tab pos="914400" algn="l"/>
              </a:tabLst>
            </a:pP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Nations cooperated to establish clearer rules for trade and naval enforcement.</a:t>
            </a:r>
            <a:endParaRPr lang="en-US" sz="2400"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endParaRPr kumimoji="0" lang="en-US" altLang="en-US" sz="900" b="0" i="0" u="none" strike="noStrike" cap="none" normalizeH="0" baseline="0" dirty="0">
              <a:ln>
                <a:noFill/>
              </a:ln>
              <a:solidFill>
                <a:schemeClr val="tx1"/>
              </a:solidFill>
              <a:effectLst/>
            </a:endParaRPr>
          </a:p>
        </p:txBody>
      </p:sp>
      <p:pic>
        <p:nvPicPr>
          <p:cNvPr id="4" name="Picture 3">
            <a:extLst>
              <a:ext uri="{FF2B5EF4-FFF2-40B4-BE49-F238E27FC236}">
                <a16:creationId xmlns:a16="http://schemas.microsoft.com/office/drawing/2014/main" id="{9479C879-FB2B-807A-8B42-8656AF78A2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9700" y="1343659"/>
            <a:ext cx="2997708" cy="1738671"/>
          </a:xfrm>
          <a:prstGeom prst="rect">
            <a:avLst/>
          </a:prstGeom>
        </p:spPr>
      </p:pic>
    </p:spTree>
    <p:extLst>
      <p:ext uri="{BB962C8B-B14F-4D97-AF65-F5344CB8AC3E}">
        <p14:creationId xmlns:p14="http://schemas.microsoft.com/office/powerpoint/2010/main" val="12196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 calcmode="lin" valueType="num">
                                      <p:cBhvr additive="base">
                                        <p:cTn id="7"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anim calcmode="lin" valueType="num">
                                      <p:cBhvr additive="base">
                                        <p:cTn id="11"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anim calcmode="lin" valueType="num">
                                      <p:cBhvr additive="base">
                                        <p:cTn id="15"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CFFBA41F-772D-BB39-B9F2-1958F10347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1408CB-98C5-2932-3DBF-040D0C808474}"/>
              </a:ext>
            </a:extLst>
          </p:cNvPr>
          <p:cNvSpPr>
            <a:spLocks noGrp="1"/>
          </p:cNvSpPr>
          <p:nvPr>
            <p:ph type="ctrTitle"/>
          </p:nvPr>
        </p:nvSpPr>
        <p:spPr>
          <a:xfrm>
            <a:off x="0" y="0"/>
            <a:ext cx="12192000" cy="1280159"/>
          </a:xfrm>
        </p:spPr>
        <p:txBody>
          <a:bodyPr anchor="ctr">
            <a:normAutofit/>
          </a:bodyPr>
          <a:lstStyle/>
          <a:p>
            <a:pPr marL="228600" marR="0" hangingPunct="0">
              <a:spcAft>
                <a:spcPts val="800"/>
              </a:spcAft>
            </a:pPr>
            <a:r>
              <a:rPr lang="en-US" sz="6000" b="1" kern="50" dirty="0">
                <a:effectLst/>
                <a:latin typeface="Times New Roman" panose="02020603050405020304" pitchFamily="18" charset="0"/>
                <a:ea typeface="Times New Roman" panose="02020603050405020304" pitchFamily="18" charset="0"/>
                <a:cs typeface="Times New Roman" panose="02020603050405020304" pitchFamily="18" charset="0"/>
              </a:rPr>
              <a:t>Piracy’s Decline</a:t>
            </a:r>
            <a:endParaRPr lang="en-US" sz="6000" kern="5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2F626F6-B98E-0AB5-7B78-21BCD426E499}"/>
              </a:ext>
            </a:extLst>
          </p:cNvPr>
          <p:cNvSpPr txBox="1"/>
          <p:nvPr/>
        </p:nvSpPr>
        <p:spPr>
          <a:xfrm>
            <a:off x="3886200" y="1280160"/>
            <a:ext cx="7976616" cy="5022272"/>
          </a:xfrm>
          <a:prstGeom prst="rect">
            <a:avLst/>
          </a:prstGeom>
          <a:noFill/>
        </p:spPr>
        <p:txBody>
          <a:bodyPr wrap="square">
            <a:spAutoFit/>
          </a:bodyPr>
          <a:lstStyle/>
          <a:p>
            <a:pPr marL="0" marR="0" fontAlgn="auto" hangingPunct="1">
              <a:lnSpc>
                <a:spcPct val="107000"/>
              </a:lnSpc>
              <a:spcAft>
                <a:spcPts val="800"/>
              </a:spcAft>
            </a:pPr>
            <a:r>
              <a:rPr lang="en-US" sz="2400" b="1" kern="50" dirty="0">
                <a:effectLst/>
                <a:latin typeface="Times New Roman" panose="02020603050405020304" pitchFamily="18" charset="0"/>
                <a:ea typeface="Times New Roman" panose="02020603050405020304" pitchFamily="18" charset="0"/>
                <a:cs typeface="Times New Roman" panose="02020603050405020304" pitchFamily="18" charset="0"/>
              </a:rPr>
              <a:t>Caribbean Culture</a:t>
            </a:r>
            <a:endParaRPr lang="en-US" sz="2400"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buFont typeface="Symbol" panose="05050102010706020507" pitchFamily="18" charset="2"/>
              <a:buChar char=""/>
              <a:tabLst>
                <a:tab pos="457200" algn="l"/>
              </a:tabLst>
            </a:pPr>
            <a:r>
              <a:rPr lang="en-US" sz="2400" dirty="0">
                <a:effectLst/>
                <a:latin typeface="Times New Roman" panose="02020603050405020304" pitchFamily="18" charset="0"/>
                <a:ea typeface="Times New Roman" panose="02020603050405020304" pitchFamily="18" charset="0"/>
              </a:rPr>
              <a:t>Pirates played a role in shaping the cultural tapestry of the Caribbean. The blending of European, African, and Indigenous influences is evident in regional cuisine, folklore, and music. Pirate myths often weave into local stories, contributing to a vibrant oral tradition.</a:t>
            </a:r>
          </a:p>
          <a:p>
            <a:pPr marL="342900" marR="0" lvl="0" indent="-342900" fontAlgn="auto" hangingPunct="1">
              <a:lnSpc>
                <a:spcPct val="107000"/>
              </a:lnSpc>
              <a:spcAft>
                <a:spcPts val="800"/>
              </a:spcAft>
              <a:buFont typeface="Symbol" panose="05050102010706020507" pitchFamily="18" charset="2"/>
              <a:buChar char=""/>
              <a:tabLst>
                <a:tab pos="457200" algn="l"/>
              </a:tabLst>
            </a:pPr>
            <a:r>
              <a:rPr lang="en-US" sz="2400" i="1" kern="50" dirty="0">
                <a:effectLst/>
                <a:latin typeface="Times New Roman" panose="02020603050405020304" pitchFamily="18" charset="0"/>
                <a:ea typeface="Times New Roman" panose="02020603050405020304" pitchFamily="18" charset="0"/>
                <a:cs typeface="Times New Roman" panose="02020603050405020304" pitchFamily="18" charset="0"/>
              </a:rPr>
              <a:t>Pop Culture</a:t>
            </a:r>
            <a:endParaRPr lang="en-US" sz="2400" i="1"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742950" marR="0" lvl="1" indent="-285750" fontAlgn="auto" hangingPunct="1">
              <a:spcAft>
                <a:spcPts val="800"/>
              </a:spcAft>
              <a:buSzPts val="1000"/>
              <a:buFont typeface="Courier New" panose="02070309020205020404" pitchFamily="49" charset="0"/>
              <a:buChar char="o"/>
              <a:tabLst>
                <a:tab pos="914400" algn="l"/>
              </a:tabLs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Pirates played a role in shaping the cultural tapestry of the Caribbean. The blending of European, African, and Indigenous influences is evident in regional cuisine, folklore, and music. Pirate myths often weave into local stories, contributing to a vibrant oral tradition.</a:t>
            </a:r>
            <a:endParaRPr lang="en-US" sz="2400"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endParaRPr kumimoji="0" lang="en-US" altLang="en-US" sz="900" b="0" i="0" u="none" strike="noStrike" cap="none" normalizeH="0" baseline="0" dirty="0">
              <a:ln>
                <a:noFill/>
              </a:ln>
              <a:solidFill>
                <a:schemeClr val="tx1"/>
              </a:solidFill>
              <a:effectLst/>
            </a:endParaRPr>
          </a:p>
        </p:txBody>
      </p:sp>
      <p:pic>
        <p:nvPicPr>
          <p:cNvPr id="4" name="Picture 3">
            <a:extLst>
              <a:ext uri="{FF2B5EF4-FFF2-40B4-BE49-F238E27FC236}">
                <a16:creationId xmlns:a16="http://schemas.microsoft.com/office/drawing/2014/main" id="{F195936D-DDED-9A0A-176C-0D0CE64F7C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80158"/>
            <a:ext cx="3765888" cy="5577841"/>
          </a:xfrm>
          <a:prstGeom prst="rect">
            <a:avLst/>
          </a:prstGeom>
        </p:spPr>
      </p:pic>
    </p:spTree>
    <p:extLst>
      <p:ext uri="{BB962C8B-B14F-4D97-AF65-F5344CB8AC3E}">
        <p14:creationId xmlns:p14="http://schemas.microsoft.com/office/powerpoint/2010/main" val="245029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 calcmode="lin" valueType="num">
                                      <p:cBhvr additive="base">
                                        <p:cTn id="7"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anim calcmode="lin" valueType="num">
                                      <p:cBhvr additive="base">
                                        <p:cTn id="11"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4470659A-2A12-6E32-C6EB-74C7944695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74F5EA-4565-F19F-C471-657A81D2EDF9}"/>
              </a:ext>
            </a:extLst>
          </p:cNvPr>
          <p:cNvSpPr>
            <a:spLocks noGrp="1"/>
          </p:cNvSpPr>
          <p:nvPr>
            <p:ph type="ctrTitle"/>
          </p:nvPr>
        </p:nvSpPr>
        <p:spPr>
          <a:xfrm>
            <a:off x="0" y="0"/>
            <a:ext cx="12192000" cy="1280159"/>
          </a:xfrm>
        </p:spPr>
        <p:txBody>
          <a:bodyPr anchor="ctr">
            <a:normAutofit/>
          </a:bodyPr>
          <a:lstStyle/>
          <a:p>
            <a:pPr marL="228600" marR="0" hangingPunct="0">
              <a:spcAft>
                <a:spcPts val="800"/>
              </a:spcAft>
            </a:pPr>
            <a:r>
              <a:rPr lang="en-US" sz="6000" b="1" kern="50" dirty="0">
                <a:effectLst/>
                <a:latin typeface="Times New Roman" panose="02020603050405020304" pitchFamily="18" charset="0"/>
                <a:ea typeface="Times New Roman" panose="02020603050405020304" pitchFamily="18" charset="0"/>
                <a:cs typeface="Times New Roman" panose="02020603050405020304" pitchFamily="18" charset="0"/>
              </a:rPr>
              <a:t>Piracy’s Decline</a:t>
            </a:r>
            <a:endParaRPr lang="en-US" sz="6000" kern="5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78476B8-F0C1-BAF3-C93F-1D71AF84AC4B}"/>
              </a:ext>
            </a:extLst>
          </p:cNvPr>
          <p:cNvSpPr txBox="1"/>
          <p:nvPr/>
        </p:nvSpPr>
        <p:spPr>
          <a:xfrm>
            <a:off x="597408" y="1280160"/>
            <a:ext cx="11594592" cy="5727850"/>
          </a:xfrm>
          <a:prstGeom prst="rect">
            <a:avLst/>
          </a:prstGeom>
          <a:noFill/>
        </p:spPr>
        <p:txBody>
          <a:bodyPr wrap="square">
            <a:spAutoFit/>
          </a:bodyPr>
          <a:lstStyle/>
          <a:p>
            <a:pPr marL="0" marR="0" hangingPunct="0">
              <a:lnSpc>
                <a:spcPct val="107000"/>
              </a:lnSpc>
              <a:spcAft>
                <a:spcPts val="800"/>
              </a:spcAft>
            </a:pPr>
            <a:r>
              <a:rPr lang="en-US" sz="2200" b="1" kern="50" dirty="0">
                <a:effectLst/>
                <a:latin typeface="Times New Roman" panose="02020603050405020304" pitchFamily="18" charset="0"/>
                <a:ea typeface="Times New Roman" panose="02020603050405020304" pitchFamily="18" charset="0"/>
                <a:cs typeface="Times New Roman" panose="02020603050405020304" pitchFamily="18" charset="0"/>
              </a:rPr>
              <a:t>Notable Final Figures of Piracy</a:t>
            </a:r>
            <a:endParaRPr lang="en-US" sz="2200" kern="5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hangingPunct="0">
              <a:lnSpc>
                <a:spcPct val="107000"/>
              </a:lnSpc>
              <a:spcAft>
                <a:spcPts val="800"/>
              </a:spcAft>
            </a:pPr>
            <a:r>
              <a:rPr lang="en-US" sz="2200" kern="50" dirty="0">
                <a:effectLst/>
                <a:latin typeface="Times New Roman" panose="02020603050405020304" pitchFamily="18" charset="0"/>
                <a:ea typeface="Times New Roman" panose="02020603050405020304" pitchFamily="18" charset="0"/>
                <a:cs typeface="Times New Roman" panose="02020603050405020304" pitchFamily="18" charset="0"/>
              </a:rPr>
              <a:t>The decline of piracy was marked by the capture or death of several key figures:</a:t>
            </a:r>
          </a:p>
          <a:p>
            <a:pPr marL="342900" marR="0" indent="-342900" hangingPunct="0">
              <a:lnSpc>
                <a:spcPct val="107000"/>
              </a:lnSpc>
              <a:spcAft>
                <a:spcPts val="8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Edward "Blackbeard" Teach and Bartholomew "Black Bart" Roberts.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Blackbeard (c. 1680-1718) was a master of theatrics, famous for weaving lit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fuses into his beard to create a terrifying, smoke-wreathed appearance. </a:t>
            </a:r>
          </a:p>
          <a:p>
            <a:pPr marL="342900" marR="0" indent="-342900" hangingPunct="0">
              <a:lnSpc>
                <a:spcPct val="107000"/>
              </a:lnSpc>
              <a:spcAft>
                <a:spcPts val="8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Operating along North America's east coast and the Caribbean, he relied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more on intimidation than violence, most notably during his 1718 Charleston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harbor blockade. He met his end that year at Ocracoke Inlet, fighting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Lieutenant Robert Maynard's forces with legendary resilience.</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Roberts (1682-1722), though a reluctant pirate initially, became the era's most successful buccaneer. Unlike his contemporaries, he was known for sobriety and discipline, preferring tea to rum and enforcing strict shipboard rules. His operations spanned from the Americas to West Africa, where he eventually fell in battle against the Royal Navy.</a:t>
            </a:r>
          </a:p>
          <a:p>
            <a:pPr marL="742950" marR="0" lvl="1" indent="-285750" fontAlgn="auto" hangingPunct="1">
              <a:spcAft>
                <a:spcPts val="800"/>
              </a:spcAft>
              <a:buSzPts val="1000"/>
              <a:buFont typeface="Courier New" panose="02070309020205020404" pitchFamily="49" charset="0"/>
              <a:buChar char="o"/>
              <a:tabLst>
                <a:tab pos="914400" algn="l"/>
              </a:tabLst>
            </a:pPr>
            <a:endParaRPr lang="en-US" sz="2400"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endParaRPr kumimoji="0" lang="en-US" altLang="en-US" sz="900" b="0" i="0" u="none" strike="noStrike" cap="none" normalizeH="0" baseline="0" dirty="0">
              <a:ln>
                <a:noFill/>
              </a:ln>
              <a:solidFill>
                <a:schemeClr val="tx1"/>
              </a:solidFill>
              <a:effectLst/>
            </a:endParaRPr>
          </a:p>
        </p:txBody>
      </p:sp>
      <p:pic>
        <p:nvPicPr>
          <p:cNvPr id="6" name="Picture 5">
            <a:extLst>
              <a:ext uri="{FF2B5EF4-FFF2-40B4-BE49-F238E27FC236}">
                <a16:creationId xmlns:a16="http://schemas.microsoft.com/office/drawing/2014/main" id="{D1A97CFE-ABDA-A60D-96CA-4F74547E1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0100" y="2171700"/>
            <a:ext cx="2501900" cy="2501900"/>
          </a:xfrm>
          <a:prstGeom prst="rect">
            <a:avLst/>
          </a:prstGeom>
        </p:spPr>
      </p:pic>
    </p:spTree>
    <p:extLst>
      <p:ext uri="{BB962C8B-B14F-4D97-AF65-F5344CB8AC3E}">
        <p14:creationId xmlns:p14="http://schemas.microsoft.com/office/powerpoint/2010/main" val="71581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anim calcmode="lin" valueType="num">
                                      <p:cBhvr additive="base">
                                        <p:cTn id="7"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4" end="4"/>
                                            </p:txEl>
                                          </p:spTgt>
                                        </p:tgtEl>
                                        <p:attrNameLst>
                                          <p:attrName>style.visibility</p:attrName>
                                        </p:attrNameLst>
                                      </p:cBhvr>
                                      <p:to>
                                        <p:strVal val="visible"/>
                                      </p:to>
                                    </p:set>
                                    <p:anim calcmode="lin" valueType="num">
                                      <p:cBhvr additive="base">
                                        <p:cTn id="13"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750</TotalTime>
  <Words>1639</Words>
  <Application>Microsoft Office PowerPoint</Application>
  <PresentationFormat>Widescreen</PresentationFormat>
  <Paragraphs>87</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Aptos</vt:lpstr>
      <vt:lpstr>Arial</vt:lpstr>
      <vt:lpstr>Calibri</vt:lpstr>
      <vt:lpstr>Calibri Light</vt:lpstr>
      <vt:lpstr>Courier New</vt:lpstr>
      <vt:lpstr>Symbol</vt:lpstr>
      <vt:lpstr>Times New Roman</vt:lpstr>
      <vt:lpstr>Office Theme</vt:lpstr>
      <vt:lpstr>Pirates of the Caribbean  Part 2 From Privateers to Pirates Presented By  Marc Silver</vt:lpstr>
      <vt:lpstr>Piracy’s Decline</vt:lpstr>
      <vt:lpstr>Piracy’s Decline</vt:lpstr>
      <vt:lpstr>Piracy’s Decline</vt:lpstr>
      <vt:lpstr>Piracy’s Decline</vt:lpstr>
      <vt:lpstr>Impact of Piracy</vt:lpstr>
      <vt:lpstr>Piracy’s Decline</vt:lpstr>
      <vt:lpstr>Piracy’s Decline</vt:lpstr>
      <vt:lpstr>Piracy’s Decline</vt:lpstr>
      <vt:lpstr>Piracy’s Decline</vt:lpstr>
      <vt:lpstr>Piracy’s Decline</vt:lpstr>
      <vt:lpstr>Piracy’s Decline</vt:lpstr>
      <vt:lpstr>Piracy’s Decline</vt:lpstr>
      <vt:lpstr>Final Thoughts</vt:lpstr>
      <vt:lpstr>Citations &amp;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 Silver</dc:creator>
  <cp:lastModifiedBy>Marc Silver</cp:lastModifiedBy>
  <cp:revision>35</cp:revision>
  <dcterms:created xsi:type="dcterms:W3CDTF">2025-01-03T19:18:20Z</dcterms:created>
  <dcterms:modified xsi:type="dcterms:W3CDTF">2025-04-22T15:51:58Z</dcterms:modified>
</cp:coreProperties>
</file>