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n-GB"/>
    </a:defPPr>
    <a:lvl1pPr algn="l" defTabSz="457200" rtl="0" fontAlgn="base">
      <a:spcBef>
        <a:spcPts val="113"/>
      </a:spcBef>
      <a:spcAft>
        <a:spcPts val="11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1pPr>
    <a:lvl2pPr marL="742950" indent="-285750" algn="l" defTabSz="457200" rtl="0" fontAlgn="base">
      <a:spcBef>
        <a:spcPts val="113"/>
      </a:spcBef>
      <a:spcAft>
        <a:spcPts val="11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57200" rtl="0" fontAlgn="base">
      <a:spcBef>
        <a:spcPts val="113"/>
      </a:spcBef>
      <a:spcAft>
        <a:spcPts val="11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57200" rtl="0" fontAlgn="base">
      <a:spcBef>
        <a:spcPts val="113"/>
      </a:spcBef>
      <a:spcAft>
        <a:spcPts val="11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57200" rtl="0" fontAlgn="base">
      <a:spcBef>
        <a:spcPts val="113"/>
      </a:spcBef>
      <a:spcAft>
        <a:spcPts val="11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53" autoAdjust="0"/>
    <p:restoredTop sz="94660"/>
  </p:normalViewPr>
  <p:slideViewPr>
    <p:cSldViewPr>
      <p:cViewPr varScale="1">
        <p:scale>
          <a:sx n="82" d="100"/>
          <a:sy n="82" d="100"/>
        </p:scale>
        <p:origin x="1092" y="10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8D3ACB2C-2D3E-EDB4-9AAB-5B97697B7FAF}"/>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AutoShape 2">
            <a:extLst>
              <a:ext uri="{FF2B5EF4-FFF2-40B4-BE49-F238E27FC236}">
                <a16:creationId xmlns:a16="http://schemas.microsoft.com/office/drawing/2014/main" id="{C19EFBA2-CF52-73BF-7DE5-DF2FC8E33712}"/>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1" name="AutoShape 3">
            <a:extLst>
              <a:ext uri="{FF2B5EF4-FFF2-40B4-BE49-F238E27FC236}">
                <a16:creationId xmlns:a16="http://schemas.microsoft.com/office/drawing/2014/main" id="{187BB168-0945-AC1B-C310-A370DA98127A}"/>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AutoShape 4">
            <a:extLst>
              <a:ext uri="{FF2B5EF4-FFF2-40B4-BE49-F238E27FC236}">
                <a16:creationId xmlns:a16="http://schemas.microsoft.com/office/drawing/2014/main" id="{EC6B8B72-8AF5-B40B-FDF7-0039AD1E68E8}"/>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AutoShape 5">
            <a:extLst>
              <a:ext uri="{FF2B5EF4-FFF2-40B4-BE49-F238E27FC236}">
                <a16:creationId xmlns:a16="http://schemas.microsoft.com/office/drawing/2014/main" id="{83D73B98-5883-173C-612A-5C6C775D223D}"/>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4" name="AutoShape 6">
            <a:extLst>
              <a:ext uri="{FF2B5EF4-FFF2-40B4-BE49-F238E27FC236}">
                <a16:creationId xmlns:a16="http://schemas.microsoft.com/office/drawing/2014/main" id="{7DE942D0-3A99-F68A-8FAE-E25EEC3FD6C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5" name="AutoShape 7">
            <a:extLst>
              <a:ext uri="{FF2B5EF4-FFF2-40B4-BE49-F238E27FC236}">
                <a16:creationId xmlns:a16="http://schemas.microsoft.com/office/drawing/2014/main" id="{FC4BBDB3-4A9B-7F22-2DF3-11B0643D62B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6" name="AutoShape 8">
            <a:extLst>
              <a:ext uri="{FF2B5EF4-FFF2-40B4-BE49-F238E27FC236}">
                <a16:creationId xmlns:a16="http://schemas.microsoft.com/office/drawing/2014/main" id="{20858216-EFE7-7BBC-963A-7E84B22B5DCB}"/>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7" name="Rectangle 9">
            <a:extLst>
              <a:ext uri="{FF2B5EF4-FFF2-40B4-BE49-F238E27FC236}">
                <a16:creationId xmlns:a16="http://schemas.microsoft.com/office/drawing/2014/main" id="{25E9E7B1-4E43-FF2B-CBA4-584151A1DA50}"/>
              </a:ext>
            </a:extLst>
          </p:cNvPr>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8" name="Rectangle 10">
            <a:extLst>
              <a:ext uri="{FF2B5EF4-FFF2-40B4-BE49-F238E27FC236}">
                <a16:creationId xmlns:a16="http://schemas.microsoft.com/office/drawing/2014/main" id="{59057F9E-67AF-AF72-29A5-A88201C706FD}"/>
              </a:ext>
            </a:extLst>
          </p:cNvPr>
          <p:cNvSpPr>
            <a:spLocks noGrp="1" noChangeArrowheads="1"/>
          </p:cNvSpPr>
          <p:nvPr>
            <p:ph type="body"/>
          </p:nvPr>
        </p:nvSpPr>
        <p:spPr bwMode="auto">
          <a:xfrm>
            <a:off x="685800" y="4343400"/>
            <a:ext cx="5472113" cy="410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EEEBB5BF-E0E0-E6E0-35BB-2713484F95C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a:extLst>
              <a:ext uri="{FF2B5EF4-FFF2-40B4-BE49-F238E27FC236}">
                <a16:creationId xmlns:a16="http://schemas.microsoft.com/office/drawing/2014/main" id="{E2CF3E11-CA69-22E0-8948-93E0F82E9D8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F39A42FC-F7E6-E3F3-7B51-3CF74BFD07F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351598AC-ADD0-11B2-D8D8-707115FBF1D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9B1B730A-EEF2-408E-B238-23488A178D92}"/>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E393EEBB-9E5C-F937-697C-B96A19C56123}"/>
              </a:ext>
            </a:extLst>
          </p:cNvPr>
          <p:cNvSpPr txBox="1">
            <a:spLocks noGrp="1" noChangeArrowheads="1"/>
          </p:cNvSpPr>
          <p:nvPr>
            <p:ph type="body" idx="1"/>
          </p:nvPr>
        </p:nvSpPr>
        <p:spPr bwMode="auto">
          <a:xfrm>
            <a:off x="685800" y="4343400"/>
            <a:ext cx="5476875"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D52D37C0-98C5-AE10-5A56-9CCCCC0122A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0BF21C1E-9E88-EE64-27A1-B30E61126ED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34651400-AF91-8F1D-49D7-76205828D54E}"/>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E0967129-BD80-8CA1-0224-BBDD060BC59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806A6D9C-0A2E-FEDF-905F-321CCBF4A9C1}"/>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94F9BA73-5E02-C4C2-44B5-D8D32DB785E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1EC38E11-6830-3256-0DE4-9D93B470E681}"/>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9366C30B-1523-EE0D-420C-66706A6EF7C7}"/>
              </a:ext>
            </a:extLst>
          </p:cNvPr>
          <p:cNvSpPr txBox="1">
            <a:spLocks noGrp="1" noChangeArrowheads="1"/>
          </p:cNvSpPr>
          <p:nvPr>
            <p:ph type="body" idx="1"/>
          </p:nvPr>
        </p:nvSpPr>
        <p:spPr bwMode="auto">
          <a:xfrm>
            <a:off x="685800" y="4343400"/>
            <a:ext cx="5476875"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E8746846-8D23-3B1D-545E-CBAA48185CF1}"/>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040D0BBF-CE0E-A02A-5C84-522C73A40281}"/>
              </a:ext>
            </a:extLst>
          </p:cNvPr>
          <p:cNvSpPr txBox="1">
            <a:spLocks noGrp="1" noChangeArrowheads="1"/>
          </p:cNvSpPr>
          <p:nvPr>
            <p:ph type="body" idx="1"/>
          </p:nvPr>
        </p:nvSpPr>
        <p:spPr bwMode="auto">
          <a:xfrm>
            <a:off x="685800" y="4343400"/>
            <a:ext cx="5476875"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1ADE4FE2-F7DE-0CDD-14DD-7CF42205C747}"/>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0F5F20CF-F4D1-F572-C149-68F18D84BFA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B33B884A-FBB1-0A0D-080F-EBB8251A1079}"/>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A1AF558C-7ADA-0F73-2CC1-679BCB3CAAC1}"/>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F871E566-B69C-8009-9C8A-C4191D92C5AF}"/>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9D3260F9-6A84-AEEA-8A73-F46572205DEA}"/>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EEEBB5BF-E0E0-E6E0-35BB-2713484F95C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a:extLst>
              <a:ext uri="{FF2B5EF4-FFF2-40B4-BE49-F238E27FC236}">
                <a16:creationId xmlns:a16="http://schemas.microsoft.com/office/drawing/2014/main" id="{E2CF3E11-CA69-22E0-8948-93E0F82E9D8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924772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E6A3BED9-B833-606D-A3E4-550D41A3DA7E}"/>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4DD02783-D213-F552-F4B5-FBD3B3B46484}"/>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ACA827CB-54F2-8315-E346-9CE6A67CAE6D}"/>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a:extLst>
              <a:ext uri="{FF2B5EF4-FFF2-40B4-BE49-F238E27FC236}">
                <a16:creationId xmlns:a16="http://schemas.microsoft.com/office/drawing/2014/main" id="{6A20731E-0038-5BC5-C8F8-AA1A7DDEDB3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D44EB603-E739-1287-A5E6-BD2029CBE35E}"/>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4303D903-5E6F-04C1-37E0-F70AC9552746}"/>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A49F61CC-EB95-4FA6-A024-6F329E1DFB68}"/>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123C9B9C-83BA-7FB1-FC4C-6F92D76627BA}"/>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412B94D8-58D9-6CB4-C9E3-E768B6432CC7}"/>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a:extLst>
              <a:ext uri="{FF2B5EF4-FFF2-40B4-BE49-F238E27FC236}">
                <a16:creationId xmlns:a16="http://schemas.microsoft.com/office/drawing/2014/main" id="{7D8EDE24-43B1-A245-9BB5-47E0A95E4F98}"/>
              </a:ext>
            </a:extLst>
          </p:cNvPr>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17FB9A71-9499-1FC6-6198-C7FA902E1CC0}"/>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638C0F43-4CC5-F400-8600-4B20AB70AEE6}"/>
              </a:ext>
            </a:extLst>
          </p:cNvPr>
          <p:cNvSpPr txBox="1">
            <a:spLocks noGrp="1" noChangeArrowheads="1"/>
          </p:cNvSpPr>
          <p:nvPr>
            <p:ph type="body" idx="1"/>
          </p:nvPr>
        </p:nvSpPr>
        <p:spPr bwMode="auto">
          <a:xfrm>
            <a:off x="685800" y="4343400"/>
            <a:ext cx="5480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CA827590-09DF-DDA6-F680-6790D5DE90D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98EAAD7B-825C-7CA3-D436-D617EA25105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F4B317DF-2CF7-A037-EB6D-040EBC8AB4D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86EAD8A8-C28E-7CD6-AD69-257EB68A065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1DF38-2935-12BA-0D03-CB3FB227030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0F4529-BC1B-09E2-6522-716DA874560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B86845-AD7E-EE73-5EA5-4D6995A37F1F}"/>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F5A7981-E61A-5DCC-0A1A-7F547C05A0C2}"/>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609F583-F705-8FEF-B840-BB525C228786}"/>
              </a:ext>
            </a:extLst>
          </p:cNvPr>
          <p:cNvSpPr>
            <a:spLocks noGrp="1"/>
          </p:cNvSpPr>
          <p:nvPr>
            <p:ph type="sldNum" idx="12"/>
          </p:nvPr>
        </p:nvSpPr>
        <p:spPr/>
        <p:txBody>
          <a:bodyPr/>
          <a:lstStyle>
            <a:lvl1pPr>
              <a:defRPr/>
            </a:lvl1pPr>
          </a:lstStyle>
          <a:p>
            <a:fld id="{45436CB4-8883-4DFE-A110-3C867884DA54}" type="slidenum">
              <a:rPr lang="en-US" altLang="en-US"/>
              <a:pPr/>
              <a:t>‹#›</a:t>
            </a:fld>
            <a:endParaRPr lang="en-US" altLang="en-US"/>
          </a:p>
        </p:txBody>
      </p:sp>
    </p:spTree>
    <p:extLst>
      <p:ext uri="{BB962C8B-B14F-4D97-AF65-F5344CB8AC3E}">
        <p14:creationId xmlns:p14="http://schemas.microsoft.com/office/powerpoint/2010/main" val="165953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2896-CFF9-5CA7-BEA4-49772DA7C6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275CD2-975D-01D1-7765-C90EE423C6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CCB2A-24D9-4306-00E7-FCB99E2E4758}"/>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5C25A9C-716B-04C2-0B53-7288AD6D6998}"/>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F108789-58F6-DD54-A04B-1FB3CB7C5C27}"/>
              </a:ext>
            </a:extLst>
          </p:cNvPr>
          <p:cNvSpPr>
            <a:spLocks noGrp="1"/>
          </p:cNvSpPr>
          <p:nvPr>
            <p:ph type="sldNum" idx="12"/>
          </p:nvPr>
        </p:nvSpPr>
        <p:spPr/>
        <p:txBody>
          <a:bodyPr/>
          <a:lstStyle>
            <a:lvl1pPr>
              <a:defRPr/>
            </a:lvl1pPr>
          </a:lstStyle>
          <a:p>
            <a:fld id="{771BD459-6A72-4474-ACBA-FEAB792D8EB5}" type="slidenum">
              <a:rPr lang="en-US" altLang="en-US"/>
              <a:pPr/>
              <a:t>‹#›</a:t>
            </a:fld>
            <a:endParaRPr lang="en-US" altLang="en-US"/>
          </a:p>
        </p:txBody>
      </p:sp>
    </p:spTree>
    <p:extLst>
      <p:ext uri="{BB962C8B-B14F-4D97-AF65-F5344CB8AC3E}">
        <p14:creationId xmlns:p14="http://schemas.microsoft.com/office/powerpoint/2010/main" val="84073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58548E-04DF-EF05-FA0C-1BD99A820891}"/>
              </a:ext>
            </a:extLst>
          </p:cNvPr>
          <p:cNvSpPr>
            <a:spLocks noGrp="1"/>
          </p:cNvSpPr>
          <p:nvPr>
            <p:ph type="title" orient="vert"/>
          </p:nvPr>
        </p:nvSpPr>
        <p:spPr>
          <a:xfrm>
            <a:off x="6505575" y="609600"/>
            <a:ext cx="1938338" cy="54721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D6AECD-DD53-4C64-51E8-8A823BCAF4E5}"/>
              </a:ext>
            </a:extLst>
          </p:cNvPr>
          <p:cNvSpPr>
            <a:spLocks noGrp="1"/>
          </p:cNvSpPr>
          <p:nvPr>
            <p:ph type="body" orient="vert" idx="1"/>
          </p:nvPr>
        </p:nvSpPr>
        <p:spPr>
          <a:xfrm>
            <a:off x="685800" y="609600"/>
            <a:ext cx="5667375" cy="5472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A55F65-2F13-9476-797B-8940EA24BB46}"/>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EBA0ECA-C417-673F-F35A-1D59ACDEC550}"/>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A1CC38D-9A61-70F1-AACF-C93487A7602E}"/>
              </a:ext>
            </a:extLst>
          </p:cNvPr>
          <p:cNvSpPr>
            <a:spLocks noGrp="1"/>
          </p:cNvSpPr>
          <p:nvPr>
            <p:ph type="sldNum" idx="12"/>
          </p:nvPr>
        </p:nvSpPr>
        <p:spPr/>
        <p:txBody>
          <a:bodyPr/>
          <a:lstStyle>
            <a:lvl1pPr>
              <a:defRPr/>
            </a:lvl1pPr>
          </a:lstStyle>
          <a:p>
            <a:fld id="{E7F17E9E-6707-4B4F-9A52-F8215A12EAB9}" type="slidenum">
              <a:rPr lang="en-US" altLang="en-US"/>
              <a:pPr/>
              <a:t>‹#›</a:t>
            </a:fld>
            <a:endParaRPr lang="en-US" altLang="en-US"/>
          </a:p>
        </p:txBody>
      </p:sp>
    </p:spTree>
    <p:extLst>
      <p:ext uri="{BB962C8B-B14F-4D97-AF65-F5344CB8AC3E}">
        <p14:creationId xmlns:p14="http://schemas.microsoft.com/office/powerpoint/2010/main" val="28804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85D9-BD26-1773-7B48-20D3B58100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AF2D49-7E7B-BDF1-B52F-7431DBAF70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DB0AD-81C9-38D9-AE06-493BF10E5E50}"/>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75D614A-5D2F-B107-ED28-81C4F321ABAC}"/>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DA252AA-A06C-0E78-5320-A017A0D941C7}"/>
              </a:ext>
            </a:extLst>
          </p:cNvPr>
          <p:cNvSpPr>
            <a:spLocks noGrp="1"/>
          </p:cNvSpPr>
          <p:nvPr>
            <p:ph type="sldNum" idx="12"/>
          </p:nvPr>
        </p:nvSpPr>
        <p:spPr/>
        <p:txBody>
          <a:bodyPr/>
          <a:lstStyle>
            <a:lvl1pPr>
              <a:defRPr/>
            </a:lvl1pPr>
          </a:lstStyle>
          <a:p>
            <a:fld id="{82946D6A-4B51-4A0B-BBFA-F01DED950F41}" type="slidenum">
              <a:rPr lang="en-US" altLang="en-US"/>
              <a:pPr/>
              <a:t>‹#›</a:t>
            </a:fld>
            <a:endParaRPr lang="en-US" altLang="en-US"/>
          </a:p>
        </p:txBody>
      </p:sp>
    </p:spTree>
    <p:extLst>
      <p:ext uri="{BB962C8B-B14F-4D97-AF65-F5344CB8AC3E}">
        <p14:creationId xmlns:p14="http://schemas.microsoft.com/office/powerpoint/2010/main" val="83610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9645B-C215-DD21-EBB1-38BD4A26923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C99795-0C82-4584-CBE1-6A3DCB66F9B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9F8440B-A007-1EEA-2A64-9C96EA87596F}"/>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11AF422-F388-C4C2-0E89-84B0E8C07D53}"/>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21958E8-9CA4-ED8A-4FE9-9BF8745DC33F}"/>
              </a:ext>
            </a:extLst>
          </p:cNvPr>
          <p:cNvSpPr>
            <a:spLocks noGrp="1"/>
          </p:cNvSpPr>
          <p:nvPr>
            <p:ph type="sldNum" idx="12"/>
          </p:nvPr>
        </p:nvSpPr>
        <p:spPr/>
        <p:txBody>
          <a:bodyPr/>
          <a:lstStyle>
            <a:lvl1pPr>
              <a:defRPr/>
            </a:lvl1pPr>
          </a:lstStyle>
          <a:p>
            <a:fld id="{80C19957-3EA0-4749-ADC9-0E8A044EF392}" type="slidenum">
              <a:rPr lang="en-US" altLang="en-US"/>
              <a:pPr/>
              <a:t>‹#›</a:t>
            </a:fld>
            <a:endParaRPr lang="en-US" altLang="en-US"/>
          </a:p>
        </p:txBody>
      </p:sp>
    </p:spTree>
    <p:extLst>
      <p:ext uri="{BB962C8B-B14F-4D97-AF65-F5344CB8AC3E}">
        <p14:creationId xmlns:p14="http://schemas.microsoft.com/office/powerpoint/2010/main" val="3615048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FD998-EBD7-C2EC-B334-6836D6707E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1C9D9D-4F3D-E9C9-9640-533CF04CDB6F}"/>
              </a:ext>
            </a:extLst>
          </p:cNvPr>
          <p:cNvSpPr>
            <a:spLocks noGrp="1"/>
          </p:cNvSpPr>
          <p:nvPr>
            <p:ph sz="half" idx="1"/>
          </p:nvPr>
        </p:nvSpPr>
        <p:spPr>
          <a:xfrm>
            <a:off x="685800" y="1981200"/>
            <a:ext cx="3802063" cy="4100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981B76-9465-DB78-F9A9-29381CE63F3B}"/>
              </a:ext>
            </a:extLst>
          </p:cNvPr>
          <p:cNvSpPr>
            <a:spLocks noGrp="1"/>
          </p:cNvSpPr>
          <p:nvPr>
            <p:ph sz="half" idx="2"/>
          </p:nvPr>
        </p:nvSpPr>
        <p:spPr>
          <a:xfrm>
            <a:off x="4640263" y="1981200"/>
            <a:ext cx="3803650" cy="4100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F89424-288D-44E0-64BD-0952919351E2}"/>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9D2C973-73DA-0DCA-86DE-C941183168C0}"/>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191D773-B533-0727-F2A5-7CCC6765A96B}"/>
              </a:ext>
            </a:extLst>
          </p:cNvPr>
          <p:cNvSpPr>
            <a:spLocks noGrp="1"/>
          </p:cNvSpPr>
          <p:nvPr>
            <p:ph type="sldNum" idx="12"/>
          </p:nvPr>
        </p:nvSpPr>
        <p:spPr/>
        <p:txBody>
          <a:bodyPr/>
          <a:lstStyle>
            <a:lvl1pPr>
              <a:defRPr/>
            </a:lvl1pPr>
          </a:lstStyle>
          <a:p>
            <a:fld id="{EB1861E1-1F3A-407D-B3F0-F37EE7F05EED}" type="slidenum">
              <a:rPr lang="en-US" altLang="en-US"/>
              <a:pPr/>
              <a:t>‹#›</a:t>
            </a:fld>
            <a:endParaRPr lang="en-US" altLang="en-US"/>
          </a:p>
        </p:txBody>
      </p:sp>
    </p:spTree>
    <p:extLst>
      <p:ext uri="{BB962C8B-B14F-4D97-AF65-F5344CB8AC3E}">
        <p14:creationId xmlns:p14="http://schemas.microsoft.com/office/powerpoint/2010/main" val="411159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1A7F3-FE1F-4507-A113-85A58BB035F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84CD93-6F2E-6314-F4F9-A680C955D2D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595D0C-16C7-86B1-66F1-9CFD6E4A5E6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3224D8-08A6-3A28-31EF-55FFBAA3D45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E5016-F9D8-8C7E-4224-162CA9443AF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E5B921-8133-274B-4731-12B4DABDC2FB}"/>
              </a:ext>
            </a:extLst>
          </p:cNvPr>
          <p:cNvSpPr>
            <a:spLocks noGrp="1"/>
          </p:cNvSpPr>
          <p:nvPr>
            <p:ph type="dt"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18FA950-CB0F-22F6-327B-08398F47FDF1}"/>
              </a:ext>
            </a:extLst>
          </p:cNvPr>
          <p:cNvSpPr>
            <a:spLocks noGrp="1"/>
          </p:cNvSpPr>
          <p:nvPr>
            <p:ph type="ft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1696CC1-3AC3-B5AE-20F9-38BBF6BD5879}"/>
              </a:ext>
            </a:extLst>
          </p:cNvPr>
          <p:cNvSpPr>
            <a:spLocks noGrp="1"/>
          </p:cNvSpPr>
          <p:nvPr>
            <p:ph type="sldNum" idx="12"/>
          </p:nvPr>
        </p:nvSpPr>
        <p:spPr/>
        <p:txBody>
          <a:bodyPr/>
          <a:lstStyle>
            <a:lvl1pPr>
              <a:defRPr/>
            </a:lvl1pPr>
          </a:lstStyle>
          <a:p>
            <a:fld id="{2581E313-56B8-4026-9DA3-7EE088865BFB}" type="slidenum">
              <a:rPr lang="en-US" altLang="en-US"/>
              <a:pPr/>
              <a:t>‹#›</a:t>
            </a:fld>
            <a:endParaRPr lang="en-US" altLang="en-US"/>
          </a:p>
        </p:txBody>
      </p:sp>
    </p:spTree>
    <p:extLst>
      <p:ext uri="{BB962C8B-B14F-4D97-AF65-F5344CB8AC3E}">
        <p14:creationId xmlns:p14="http://schemas.microsoft.com/office/powerpoint/2010/main" val="257682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695A-847E-34B5-19B0-08B00223D1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A257BF-72EA-0703-CC6C-6D3230458938}"/>
              </a:ext>
            </a:extLst>
          </p:cNvPr>
          <p:cNvSpPr>
            <a:spLocks noGrp="1"/>
          </p:cNvSpPr>
          <p:nvPr>
            <p:ph type="dt"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74087C4-933C-A4F1-C618-44B32F872C51}"/>
              </a:ext>
            </a:extLst>
          </p:cNvPr>
          <p:cNvSpPr>
            <a:spLocks noGrp="1"/>
          </p:cNvSpPr>
          <p:nvPr>
            <p:ph type="ft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055997B-BA07-C41E-FDB2-B25E40B85AA6}"/>
              </a:ext>
            </a:extLst>
          </p:cNvPr>
          <p:cNvSpPr>
            <a:spLocks noGrp="1"/>
          </p:cNvSpPr>
          <p:nvPr>
            <p:ph type="sldNum" idx="12"/>
          </p:nvPr>
        </p:nvSpPr>
        <p:spPr/>
        <p:txBody>
          <a:bodyPr/>
          <a:lstStyle>
            <a:lvl1pPr>
              <a:defRPr/>
            </a:lvl1pPr>
          </a:lstStyle>
          <a:p>
            <a:fld id="{300E7914-1770-4285-9809-B48597A427C6}" type="slidenum">
              <a:rPr lang="en-US" altLang="en-US"/>
              <a:pPr/>
              <a:t>‹#›</a:t>
            </a:fld>
            <a:endParaRPr lang="en-US" altLang="en-US"/>
          </a:p>
        </p:txBody>
      </p:sp>
    </p:spTree>
    <p:extLst>
      <p:ext uri="{BB962C8B-B14F-4D97-AF65-F5344CB8AC3E}">
        <p14:creationId xmlns:p14="http://schemas.microsoft.com/office/powerpoint/2010/main" val="2227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BF113-12FB-90B5-8A2A-749C27F75A1C}"/>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67B4046-84A7-A4F2-2630-8E43E3AD6727}"/>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EAEE845-2160-3396-1F05-5D87D131E7D9}"/>
              </a:ext>
            </a:extLst>
          </p:cNvPr>
          <p:cNvSpPr>
            <a:spLocks noGrp="1"/>
          </p:cNvSpPr>
          <p:nvPr>
            <p:ph type="sldNum" idx="12"/>
          </p:nvPr>
        </p:nvSpPr>
        <p:spPr/>
        <p:txBody>
          <a:bodyPr/>
          <a:lstStyle>
            <a:lvl1pPr>
              <a:defRPr/>
            </a:lvl1pPr>
          </a:lstStyle>
          <a:p>
            <a:fld id="{961D12FA-00BD-4FB1-9DAB-8200EEBCF8A9}" type="slidenum">
              <a:rPr lang="en-US" altLang="en-US"/>
              <a:pPr/>
              <a:t>‹#›</a:t>
            </a:fld>
            <a:endParaRPr lang="en-US" altLang="en-US"/>
          </a:p>
        </p:txBody>
      </p:sp>
    </p:spTree>
    <p:extLst>
      <p:ext uri="{BB962C8B-B14F-4D97-AF65-F5344CB8AC3E}">
        <p14:creationId xmlns:p14="http://schemas.microsoft.com/office/powerpoint/2010/main" val="4252809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ADD5-4C0A-9C4C-D5C8-A5D2703B298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255DBC-3B3B-E7AC-9762-5EE77663B24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B30B4E-BC67-6B93-7012-CD882A54BE0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8C6436-C79A-A19C-0560-ECB2E96ED920}"/>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C7D58ED-2E72-1C5A-237A-58ACC7BA6A00}"/>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DB63AAA-16A6-7FF0-B5FB-6D31E3A8E5D4}"/>
              </a:ext>
            </a:extLst>
          </p:cNvPr>
          <p:cNvSpPr>
            <a:spLocks noGrp="1"/>
          </p:cNvSpPr>
          <p:nvPr>
            <p:ph type="sldNum" idx="12"/>
          </p:nvPr>
        </p:nvSpPr>
        <p:spPr/>
        <p:txBody>
          <a:bodyPr/>
          <a:lstStyle>
            <a:lvl1pPr>
              <a:defRPr/>
            </a:lvl1pPr>
          </a:lstStyle>
          <a:p>
            <a:fld id="{A80302F1-862B-462E-92F3-6CF8E2C2B333}" type="slidenum">
              <a:rPr lang="en-US" altLang="en-US"/>
              <a:pPr/>
              <a:t>‹#›</a:t>
            </a:fld>
            <a:endParaRPr lang="en-US" altLang="en-US"/>
          </a:p>
        </p:txBody>
      </p:sp>
    </p:spTree>
    <p:extLst>
      <p:ext uri="{BB962C8B-B14F-4D97-AF65-F5344CB8AC3E}">
        <p14:creationId xmlns:p14="http://schemas.microsoft.com/office/powerpoint/2010/main" val="3975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A6EA0-2F62-9AF3-B0AB-E433D9027B1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EDB606-17EE-2B37-2E4A-9508F618DAA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9AE7AE-D494-DF2A-A553-55D905D5C16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C7FFE9-2FFC-B95E-3C81-72910EBC2A68}"/>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BB355C6-881A-051C-8BF8-DFB63BAA7444}"/>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EC0DC14-A236-2CFA-93B2-3467139BB94E}"/>
              </a:ext>
            </a:extLst>
          </p:cNvPr>
          <p:cNvSpPr>
            <a:spLocks noGrp="1"/>
          </p:cNvSpPr>
          <p:nvPr>
            <p:ph type="sldNum" idx="12"/>
          </p:nvPr>
        </p:nvSpPr>
        <p:spPr/>
        <p:txBody>
          <a:bodyPr/>
          <a:lstStyle>
            <a:lvl1pPr>
              <a:defRPr/>
            </a:lvl1pPr>
          </a:lstStyle>
          <a:p>
            <a:fld id="{D89E028E-A2B4-4CC8-A3FC-574F78AAE624}" type="slidenum">
              <a:rPr lang="en-US" altLang="en-US"/>
              <a:pPr/>
              <a:t>‹#›</a:t>
            </a:fld>
            <a:endParaRPr lang="en-US" altLang="en-US"/>
          </a:p>
        </p:txBody>
      </p:sp>
    </p:spTree>
    <p:extLst>
      <p:ext uri="{BB962C8B-B14F-4D97-AF65-F5344CB8AC3E}">
        <p14:creationId xmlns:p14="http://schemas.microsoft.com/office/powerpoint/2010/main" val="400123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1B97BEA4-3759-CB55-DA58-CDA1E99FA730}"/>
              </a:ext>
            </a:extLst>
          </p:cNvPr>
          <p:cNvSpPr>
            <a:spLocks noGrp="1" noChangeArrowheads="1"/>
          </p:cNvSpPr>
          <p:nvPr>
            <p:ph type="title"/>
          </p:nvPr>
        </p:nvSpPr>
        <p:spPr bwMode="auto">
          <a:xfrm>
            <a:off x="685800" y="609600"/>
            <a:ext cx="7758113" cy="112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5C4B6704-CF2B-971D-838D-83A290305469}"/>
              </a:ext>
            </a:extLst>
          </p:cNvPr>
          <p:cNvSpPr>
            <a:spLocks noGrp="1" noChangeArrowheads="1"/>
          </p:cNvSpPr>
          <p:nvPr>
            <p:ph type="body" idx="1"/>
          </p:nvPr>
        </p:nvSpPr>
        <p:spPr bwMode="auto">
          <a:xfrm>
            <a:off x="685800" y="1981200"/>
            <a:ext cx="7758113" cy="410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7" name="Rectangle 3">
            <a:extLst>
              <a:ext uri="{FF2B5EF4-FFF2-40B4-BE49-F238E27FC236}">
                <a16:creationId xmlns:a16="http://schemas.microsoft.com/office/drawing/2014/main" id="{3405F68C-20D8-81D3-3CE2-784176443DA3}"/>
              </a:ext>
            </a:extLst>
          </p:cNvPr>
          <p:cNvSpPr>
            <a:spLocks noGrp="1" noChangeArrowheads="1"/>
          </p:cNvSpPr>
          <p:nvPr>
            <p:ph type="dt"/>
          </p:nvPr>
        </p:nvSpPr>
        <p:spPr bwMode="auto">
          <a:xfrm>
            <a:off x="685800" y="6248400"/>
            <a:ext cx="1890713"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endParaRPr lang="en-US" altLang="en-US"/>
          </a:p>
        </p:txBody>
      </p:sp>
      <p:sp>
        <p:nvSpPr>
          <p:cNvPr id="1028" name="Rectangle 4">
            <a:extLst>
              <a:ext uri="{FF2B5EF4-FFF2-40B4-BE49-F238E27FC236}">
                <a16:creationId xmlns:a16="http://schemas.microsoft.com/office/drawing/2014/main" id="{5AFA56FA-C5C7-1782-CC0D-D7309FC55881}"/>
              </a:ext>
            </a:extLst>
          </p:cNvPr>
          <p:cNvSpPr>
            <a:spLocks noGrp="1" noChangeArrowheads="1"/>
          </p:cNvSpPr>
          <p:nvPr>
            <p:ph type="ftr"/>
          </p:nvPr>
        </p:nvSpPr>
        <p:spPr bwMode="auto">
          <a:xfrm>
            <a:off x="3124200" y="6248400"/>
            <a:ext cx="2881313"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endParaRPr lang="en-US" altLang="en-US"/>
          </a:p>
        </p:txBody>
      </p:sp>
      <p:sp>
        <p:nvSpPr>
          <p:cNvPr id="1029" name="Rectangle 5">
            <a:extLst>
              <a:ext uri="{FF2B5EF4-FFF2-40B4-BE49-F238E27FC236}">
                <a16:creationId xmlns:a16="http://schemas.microsoft.com/office/drawing/2014/main" id="{9F8461A9-DD1B-1189-14F6-B2F0C1B39A23}"/>
              </a:ext>
            </a:extLst>
          </p:cNvPr>
          <p:cNvSpPr>
            <a:spLocks noGrp="1" noChangeArrowheads="1"/>
          </p:cNvSpPr>
          <p:nvPr>
            <p:ph type="sldNum"/>
          </p:nvPr>
        </p:nvSpPr>
        <p:spPr bwMode="auto">
          <a:xfrm>
            <a:off x="6553200" y="6248400"/>
            <a:ext cx="1890713"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fld id="{90B7806E-7C4C-4EC3-B23F-9ED8DA2300C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ts val="113"/>
        </a:spcBef>
        <a:spcAft>
          <a:spcPts val="113"/>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fontAlgn="base">
        <a:spcBef>
          <a:spcPts val="113"/>
        </a:spcBef>
        <a:spcAft>
          <a:spcPts val="1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2pPr>
      <a:lvl3pPr marL="1143000" indent="-228600" algn="ctr" defTabSz="457200" rtl="0" fontAlgn="base">
        <a:spcBef>
          <a:spcPts val="113"/>
        </a:spcBef>
        <a:spcAft>
          <a:spcPts val="1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3pPr>
      <a:lvl4pPr marL="1600200" indent="-228600" algn="ctr" defTabSz="457200" rtl="0" fontAlgn="base">
        <a:spcBef>
          <a:spcPts val="113"/>
        </a:spcBef>
        <a:spcAft>
          <a:spcPts val="1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4pPr>
      <a:lvl5pPr marL="2057400" indent="-228600" algn="ctr" defTabSz="457200" rtl="0" fontAlgn="base">
        <a:spcBef>
          <a:spcPts val="113"/>
        </a:spcBef>
        <a:spcAft>
          <a:spcPts val="1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5pPr>
      <a:lvl6pPr marL="2514600" indent="-228600" algn="ctr" defTabSz="457200" rtl="0" fontAlgn="base">
        <a:spcBef>
          <a:spcPts val="113"/>
        </a:spcBef>
        <a:spcAft>
          <a:spcPts val="1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6pPr>
      <a:lvl7pPr marL="2971800" indent="-228600" algn="ctr" defTabSz="457200" rtl="0" fontAlgn="base">
        <a:spcBef>
          <a:spcPts val="113"/>
        </a:spcBef>
        <a:spcAft>
          <a:spcPts val="1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7pPr>
      <a:lvl8pPr marL="3429000" indent="-228600" algn="ctr" defTabSz="457200" rtl="0" fontAlgn="base">
        <a:spcBef>
          <a:spcPts val="113"/>
        </a:spcBef>
        <a:spcAft>
          <a:spcPts val="1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8pPr>
      <a:lvl9pPr marL="3886200" indent="-228600" algn="ctr" defTabSz="457200" rtl="0" fontAlgn="base">
        <a:spcBef>
          <a:spcPts val="113"/>
        </a:spcBef>
        <a:spcAft>
          <a:spcPts val="11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9pPr>
    </p:titleStyle>
    <p:bodyStyle>
      <a:lvl1pPr marL="342900" indent="-342900" algn="l" defTabSz="457200" rtl="0" fontAlgn="base">
        <a:spcBef>
          <a:spcPts val="913"/>
        </a:spcBef>
        <a:spcAft>
          <a:spcPts val="1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a:spcBef>
          <a:spcPts val="813"/>
        </a:spcBef>
        <a:spcAft>
          <a:spcPts val="113"/>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a:spcBef>
          <a:spcPts val="713"/>
        </a:spcBef>
        <a:spcAft>
          <a:spcPts val="113"/>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a:spcBef>
          <a:spcPts val="613"/>
        </a:spcBef>
        <a:spcAft>
          <a:spcPts val="113"/>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spcBef>
          <a:spcPts val="613"/>
        </a:spcBef>
        <a:spcAft>
          <a:spcPts val="1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43AE3493-6FB8-C312-A9D7-71424AC85220}"/>
              </a:ext>
            </a:extLst>
          </p:cNvPr>
          <p:cNvSpPr>
            <a:spLocks noGrp="1" noChangeArrowheads="1"/>
          </p:cNvSpPr>
          <p:nvPr>
            <p:ph type="title"/>
          </p:nvPr>
        </p:nvSpPr>
        <p:spPr>
          <a:xfrm>
            <a:off x="0" y="381000"/>
            <a:ext cx="9144000" cy="14478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dirty="0"/>
              <a:t>Piraeus, Greece</a:t>
            </a:r>
          </a:p>
        </p:txBody>
      </p:sp>
      <p:pic>
        <p:nvPicPr>
          <p:cNvPr id="3" name="Picture 2">
            <a:extLst>
              <a:ext uri="{FF2B5EF4-FFF2-40B4-BE49-F238E27FC236}">
                <a16:creationId xmlns:a16="http://schemas.microsoft.com/office/drawing/2014/main" id="{4E89330D-7AB0-440B-5C4E-CC8D86102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3276600"/>
            <a:ext cx="3154036" cy="2362200"/>
          </a:xfrm>
          <a:prstGeom prst="rect">
            <a:avLst/>
          </a:prstGeom>
        </p:spPr>
      </p:pic>
      <p:sp>
        <p:nvSpPr>
          <p:cNvPr id="2" name="Rectangle 2">
            <a:extLst>
              <a:ext uri="{FF2B5EF4-FFF2-40B4-BE49-F238E27FC236}">
                <a16:creationId xmlns:a16="http://schemas.microsoft.com/office/drawing/2014/main" id="{5A664D62-255F-C0CF-C2A1-4A00F72A1EAC}"/>
              </a:ext>
            </a:extLst>
          </p:cNvPr>
          <p:cNvSpPr>
            <a:spLocks noChangeArrowheads="1"/>
          </p:cNvSpPr>
          <p:nvPr/>
        </p:nvSpPr>
        <p:spPr bwMode="auto">
          <a:xfrm>
            <a:off x="0" y="1447800"/>
            <a:ext cx="9144000" cy="1571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3200" b="1" dirty="0"/>
              <a:t>Port Presentation</a:t>
            </a:r>
          </a:p>
          <a:p>
            <a:pPr algn="ctr">
              <a:buClrTx/>
              <a:buFontTx/>
              <a:buNone/>
            </a:pPr>
            <a:r>
              <a:rPr lang="en-US" altLang="en-US" sz="3200" b="1" dirty="0"/>
              <a:t>Presented by</a:t>
            </a:r>
          </a:p>
          <a:p>
            <a:pPr algn="ctr">
              <a:buClrTx/>
              <a:buFontTx/>
              <a:buNone/>
            </a:pPr>
            <a:r>
              <a:rPr lang="en-US" altLang="en-US" sz="3200" b="1" dirty="0"/>
              <a:t>Marc Silver</a:t>
            </a:r>
            <a:endParaRPr lang="en-US" altLang="en-US" sz="3200"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ADEE7FF4-8FA5-AE79-A889-3F307DF5F6E9}"/>
              </a:ext>
            </a:extLst>
          </p:cNvPr>
          <p:cNvSpPr>
            <a:spLocks noGrp="1" noChangeArrowheads="1"/>
          </p:cNvSpPr>
          <p:nvPr>
            <p:ph type="title"/>
          </p:nvPr>
        </p:nvSpPr>
        <p:spPr>
          <a:xfrm>
            <a:off x="685800" y="3810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Map Of Piraeus/Athens</a:t>
            </a:r>
          </a:p>
        </p:txBody>
      </p:sp>
      <p:sp>
        <p:nvSpPr>
          <p:cNvPr id="11266" name="Rectangle 2">
            <a:extLst>
              <a:ext uri="{FF2B5EF4-FFF2-40B4-BE49-F238E27FC236}">
                <a16:creationId xmlns:a16="http://schemas.microsoft.com/office/drawing/2014/main" id="{87753950-F628-E29E-6B36-39F167050F43}"/>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1267" name="Picture 3">
            <a:extLst>
              <a:ext uri="{FF2B5EF4-FFF2-40B4-BE49-F238E27FC236}">
                <a16:creationId xmlns:a16="http://schemas.microsoft.com/office/drawing/2014/main" id="{60616D33-BD03-08EB-D955-7097EEF58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8" y="1524000"/>
            <a:ext cx="8915400" cy="5072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36C82370-4576-422F-3C1D-493506D984DE}"/>
              </a:ext>
            </a:extLst>
          </p:cNvPr>
          <p:cNvSpPr>
            <a:spLocks noGrp="1" noChangeArrowheads="1"/>
          </p:cNvSpPr>
          <p:nvPr>
            <p:ph type="title"/>
          </p:nvPr>
        </p:nvSpPr>
        <p:spPr>
          <a:xfrm>
            <a:off x="685800" y="457200"/>
            <a:ext cx="7762875" cy="11334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a:t>Archaeological Museum of Piraeus </a:t>
            </a:r>
          </a:p>
        </p:txBody>
      </p:sp>
      <p:sp>
        <p:nvSpPr>
          <p:cNvPr id="12290" name="Rectangle 2">
            <a:extLst>
              <a:ext uri="{FF2B5EF4-FFF2-40B4-BE49-F238E27FC236}">
                <a16:creationId xmlns:a16="http://schemas.microsoft.com/office/drawing/2014/main" id="{57A1A298-F8F2-E7A1-19FC-9B4B1647EE6A}"/>
              </a:ext>
            </a:extLst>
          </p:cNvPr>
          <p:cNvSpPr>
            <a:spLocks noChangeArrowheads="1"/>
          </p:cNvSpPr>
          <p:nvPr/>
        </p:nvSpPr>
        <p:spPr bwMode="auto">
          <a:xfrm>
            <a:off x="228600" y="1905000"/>
            <a:ext cx="4038600" cy="470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1538"/>
              </a:spcBef>
            </a:pPr>
            <a:r>
              <a:rPr lang="en-US" altLang="en-US"/>
              <a:t>The Archaeological Museum of Piraeus is located near the port of Zea. Its permanent exhibition includes finds mainly from the wider area of the city and the southern coast of Attica. The museum’s collection covers a period spanning from the Mycenaean era until the Roman times and recomposes the history of ancient Piraeus, an important trading center of the Eastern Mediterranean. </a:t>
            </a:r>
          </a:p>
        </p:txBody>
      </p:sp>
      <p:pic>
        <p:nvPicPr>
          <p:cNvPr id="12291" name="Picture 3">
            <a:extLst>
              <a:ext uri="{FF2B5EF4-FFF2-40B4-BE49-F238E27FC236}">
                <a16:creationId xmlns:a16="http://schemas.microsoft.com/office/drawing/2014/main" id="{356FE8D8-8FE9-D4B1-D1AA-FB26F2D821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8938" y="1905000"/>
            <a:ext cx="4868862"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Rectangle 4">
            <a:extLst>
              <a:ext uri="{FF2B5EF4-FFF2-40B4-BE49-F238E27FC236}">
                <a16:creationId xmlns:a16="http://schemas.microsoft.com/office/drawing/2014/main" id="{697F536D-94B3-3FAD-A5FC-7B0364D40768}"/>
              </a:ext>
            </a:extLst>
          </p:cNvPr>
          <p:cNvSpPr>
            <a:spLocks noChangeArrowheads="1"/>
          </p:cNvSpPr>
          <p:nvPr/>
        </p:nvSpPr>
        <p:spPr bwMode="auto">
          <a:xfrm>
            <a:off x="4800600" y="6172200"/>
            <a:ext cx="4876800"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1538"/>
              </a:spcBef>
              <a:buClrTx/>
              <a:buFontTx/>
              <a:buNone/>
            </a:pPr>
            <a:r>
              <a:rPr lang="en-US" altLang="en-US"/>
              <a:t>Admission Price: €4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6C159ED9-CD17-3BEA-1FBD-FEB5C988F091}"/>
              </a:ext>
            </a:extLst>
          </p:cNvPr>
          <p:cNvSpPr>
            <a:spLocks noGrp="1" noChangeArrowheads="1"/>
          </p:cNvSpPr>
          <p:nvPr>
            <p:ph type="title"/>
          </p:nvPr>
        </p:nvSpPr>
        <p:spPr>
          <a:xfrm>
            <a:off x="685800" y="76200"/>
            <a:ext cx="7772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Hellenic Maritime Museum</a:t>
            </a:r>
          </a:p>
        </p:txBody>
      </p:sp>
      <p:sp>
        <p:nvSpPr>
          <p:cNvPr id="13314" name="Rectangle 2">
            <a:extLst>
              <a:ext uri="{FF2B5EF4-FFF2-40B4-BE49-F238E27FC236}">
                <a16:creationId xmlns:a16="http://schemas.microsoft.com/office/drawing/2014/main" id="{E2AD1158-4086-94A7-CED2-20D229C3CE82}"/>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5" name="Text Box 3">
            <a:extLst>
              <a:ext uri="{FF2B5EF4-FFF2-40B4-BE49-F238E27FC236}">
                <a16:creationId xmlns:a16="http://schemas.microsoft.com/office/drawing/2014/main" id="{21644350-040E-E8C0-E746-21090926237F}"/>
              </a:ext>
            </a:extLst>
          </p:cNvPr>
          <p:cNvSpPr txBox="1">
            <a:spLocks noChangeArrowheads="1"/>
          </p:cNvSpPr>
          <p:nvPr/>
        </p:nvSpPr>
        <p:spPr bwMode="auto">
          <a:xfrm>
            <a:off x="76200" y="1066800"/>
            <a:ext cx="8915400" cy="876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r>
              <a:rPr lang="en-US" altLang="en-US"/>
              <a:t>The Hellenic Maritime Museum was founded in 1949 and since 1971 has been located in the yacht harbor of Zea, where the boat houses of the Athenian navy were in ancient times. At the Maritime Museum visitors can see around two thousand objects, exhibited so as to bring to life the Greek maritime tradition in a chronological order. The exhibits include models of ancient and modern ships, paintings by some of the greatest Greek marine artists of the 19th and 20th centuries, guns, medals, nautical instruments, presenting the maritime history of the Greeks from the </a:t>
            </a:r>
          </a:p>
          <a:p>
            <a:r>
              <a:rPr lang="en-US" altLang="en-US"/>
              <a:t>prehistoric era to ancient years, </a:t>
            </a:r>
          </a:p>
          <a:p>
            <a:r>
              <a:rPr lang="en-US" altLang="en-US"/>
              <a:t>the Byzantine period, the Balkan </a:t>
            </a:r>
          </a:p>
          <a:p>
            <a:r>
              <a:rPr lang="en-US" altLang="en-US"/>
              <a:t>wars, the two World Wars until </a:t>
            </a:r>
          </a:p>
          <a:p>
            <a:r>
              <a:rPr lang="en-US" altLang="en-US"/>
              <a:t>the present time. </a:t>
            </a:r>
          </a:p>
        </p:txBody>
      </p:sp>
      <p:pic>
        <p:nvPicPr>
          <p:cNvPr id="13316" name="Picture 4">
            <a:extLst>
              <a:ext uri="{FF2B5EF4-FFF2-40B4-BE49-F238E27FC236}">
                <a16:creationId xmlns:a16="http://schemas.microsoft.com/office/drawing/2014/main" id="{6E65DBBA-3188-C3B2-A7DA-8B1073A48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114800"/>
            <a:ext cx="4648200" cy="2732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BA14378F-714D-50C3-9B1F-5402EB891B28}"/>
              </a:ext>
            </a:extLst>
          </p:cNvPr>
          <p:cNvSpPr>
            <a:spLocks noGrp="1" noChangeArrowheads="1"/>
          </p:cNvSpPr>
          <p:nvPr>
            <p:ph type="title"/>
          </p:nvPr>
        </p:nvSpPr>
        <p:spPr>
          <a:xfrm>
            <a:off x="685800" y="285750"/>
            <a:ext cx="7772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Church of Saint Nicholas</a:t>
            </a:r>
          </a:p>
        </p:txBody>
      </p:sp>
      <p:sp>
        <p:nvSpPr>
          <p:cNvPr id="14338" name="Rectangle 2">
            <a:extLst>
              <a:ext uri="{FF2B5EF4-FFF2-40B4-BE49-F238E27FC236}">
                <a16:creationId xmlns:a16="http://schemas.microsoft.com/office/drawing/2014/main" id="{8AE60FD9-B9C1-5B9E-8E8B-0A86EE99E30C}"/>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9" name="Text Box 3">
            <a:extLst>
              <a:ext uri="{FF2B5EF4-FFF2-40B4-BE49-F238E27FC236}">
                <a16:creationId xmlns:a16="http://schemas.microsoft.com/office/drawing/2014/main" id="{79CAB873-B08A-0236-06CA-0397D4F0CA92}"/>
              </a:ext>
            </a:extLst>
          </p:cNvPr>
          <p:cNvSpPr txBox="1">
            <a:spLocks noChangeArrowheads="1"/>
          </p:cNvSpPr>
          <p:nvPr/>
        </p:nvSpPr>
        <p:spPr bwMode="auto">
          <a:xfrm>
            <a:off x="-22225" y="1281113"/>
            <a:ext cx="9166225" cy="500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r>
              <a:rPr lang="en-US" altLang="en-US"/>
              <a:t>The Greek Orthodox Church of Saint Nicholas is located close to the harbour in the port city of Athens. It is dedicated to the patron saint of Greece, who is also the protector of sailors and seamen.</a:t>
            </a:r>
          </a:p>
        </p:txBody>
      </p:sp>
      <p:pic>
        <p:nvPicPr>
          <p:cNvPr id="14340" name="Picture 4">
            <a:extLst>
              <a:ext uri="{FF2B5EF4-FFF2-40B4-BE49-F238E27FC236}">
                <a16:creationId xmlns:a16="http://schemas.microsoft.com/office/drawing/2014/main" id="{89CEA30C-D1C3-C5E7-792C-2EFC251344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2490788"/>
            <a:ext cx="7086600" cy="4305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88BEF016-1197-C367-C4B9-BA43ACCC30BD}"/>
              </a:ext>
            </a:extLst>
          </p:cNvPr>
          <p:cNvSpPr>
            <a:spLocks noGrp="1" noChangeArrowheads="1"/>
          </p:cNvSpPr>
          <p:nvPr>
            <p:ph type="title"/>
          </p:nvPr>
        </p:nvSpPr>
        <p:spPr>
          <a:xfrm>
            <a:off x="685800" y="285750"/>
            <a:ext cx="7772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Museum of Olympiacos</a:t>
            </a:r>
          </a:p>
        </p:txBody>
      </p:sp>
      <p:sp>
        <p:nvSpPr>
          <p:cNvPr id="15362" name="Rectangle 2">
            <a:extLst>
              <a:ext uri="{FF2B5EF4-FFF2-40B4-BE49-F238E27FC236}">
                <a16:creationId xmlns:a16="http://schemas.microsoft.com/office/drawing/2014/main" id="{68EE13A4-9F9B-41CC-EC5A-41C8B436E9FE}"/>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3" name="Text Box 3">
            <a:extLst>
              <a:ext uri="{FF2B5EF4-FFF2-40B4-BE49-F238E27FC236}">
                <a16:creationId xmlns:a16="http://schemas.microsoft.com/office/drawing/2014/main" id="{3D79B384-CE07-FEC0-A184-A2F85178C090}"/>
              </a:ext>
            </a:extLst>
          </p:cNvPr>
          <p:cNvSpPr txBox="1">
            <a:spLocks noChangeArrowheads="1"/>
          </p:cNvSpPr>
          <p:nvPr/>
        </p:nvSpPr>
        <p:spPr bwMode="auto">
          <a:xfrm>
            <a:off x="-22225" y="1389063"/>
            <a:ext cx="9166225" cy="500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r>
              <a:rPr lang="en-US" altLang="en-US"/>
              <a:t>Olympiacos was founded in 1925 in Piraeus and is the largest multi-athletic organization in Greece and one of the largest in the world, with activities in 17 different competitive departments. The Museum is in the Football Stadium and opens on Tuesday-Thursday-Friday-Saturday 10:00-18:00, Wednesday 12:00-20:00 and Sunday 10:00-16:00. On matchdays it closes 2 hours before </a:t>
            </a:r>
          </a:p>
          <a:p>
            <a:r>
              <a:rPr lang="en-US" altLang="en-US"/>
              <a:t>kick-off. Tours of the Museum and </a:t>
            </a:r>
          </a:p>
          <a:p>
            <a:r>
              <a:rPr lang="en-US" altLang="en-US"/>
              <a:t>the Stadium George Karaiskakis </a:t>
            </a:r>
          </a:p>
          <a:p>
            <a:r>
              <a:rPr lang="en-US" altLang="en-US"/>
              <a:t>are available, for groups and </a:t>
            </a:r>
          </a:p>
          <a:p>
            <a:r>
              <a:rPr lang="en-US" altLang="en-US"/>
              <a:t>individual visitors after booking.</a:t>
            </a:r>
          </a:p>
        </p:txBody>
      </p:sp>
      <p:pic>
        <p:nvPicPr>
          <p:cNvPr id="15364" name="Picture 4">
            <a:extLst>
              <a:ext uri="{FF2B5EF4-FFF2-40B4-BE49-F238E27FC236}">
                <a16:creationId xmlns:a16="http://schemas.microsoft.com/office/drawing/2014/main" id="{1AD83513-7E73-A69E-5858-AE39FA4CC9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350" y="3357563"/>
            <a:ext cx="4608513" cy="3325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Text Box 5">
            <a:extLst>
              <a:ext uri="{FF2B5EF4-FFF2-40B4-BE49-F238E27FC236}">
                <a16:creationId xmlns:a16="http://schemas.microsoft.com/office/drawing/2014/main" id="{2F73B9C8-5A1E-B775-486C-62D2437E765D}"/>
              </a:ext>
            </a:extLst>
          </p:cNvPr>
          <p:cNvSpPr txBox="1">
            <a:spLocks noChangeArrowheads="1"/>
          </p:cNvSpPr>
          <p:nvPr/>
        </p:nvSpPr>
        <p:spPr bwMode="auto">
          <a:xfrm>
            <a:off x="241300" y="5630863"/>
            <a:ext cx="37941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lgn="ctr"/>
            <a:r>
              <a:rPr lang="en-US" altLang="en-US"/>
              <a:t>General admission fee €5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ED7CAC7A-2FBC-1C4F-EE2E-E6530A9AC1EF}"/>
              </a:ext>
            </a:extLst>
          </p:cNvPr>
          <p:cNvSpPr>
            <a:spLocks noGrp="1" noChangeArrowheads="1"/>
          </p:cNvSpPr>
          <p:nvPr>
            <p:ph type="title"/>
          </p:nvPr>
        </p:nvSpPr>
        <p:spPr>
          <a:xfrm>
            <a:off x="685800" y="304800"/>
            <a:ext cx="7762875" cy="11334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000" b="1"/>
              <a:t>Ieros Naos Agia Triada</a:t>
            </a:r>
          </a:p>
        </p:txBody>
      </p:sp>
      <p:sp>
        <p:nvSpPr>
          <p:cNvPr id="16386" name="Rectangle 2">
            <a:extLst>
              <a:ext uri="{FF2B5EF4-FFF2-40B4-BE49-F238E27FC236}">
                <a16:creationId xmlns:a16="http://schemas.microsoft.com/office/drawing/2014/main" id="{5F46D10F-BB49-1830-7BCF-1A59D5BB3AEB}"/>
              </a:ext>
            </a:extLst>
          </p:cNvPr>
          <p:cNvSpPr>
            <a:spLocks noChangeArrowheads="1"/>
          </p:cNvSpPr>
          <p:nvPr/>
        </p:nvSpPr>
        <p:spPr bwMode="auto">
          <a:xfrm>
            <a:off x="244475" y="1447800"/>
            <a:ext cx="8610600" cy="239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913"/>
              </a:spcBef>
            </a:pPr>
            <a:r>
              <a:rPr lang="en-US" altLang="en-US" sz="2800"/>
              <a:t>The church is built in the Byzantine architectural cruciform style with three domes. The main church is flanked by two smaller domed chapels, one of which is dedicated to the Life-Giving Spring and the other to Saint John the Theologian. The main church is dedicated to the Holy Trinity and the church has a narthex at the front set at</a:t>
            </a:r>
          </a:p>
        </p:txBody>
      </p:sp>
      <p:pic>
        <p:nvPicPr>
          <p:cNvPr id="16387" name="Picture 3">
            <a:extLst>
              <a:ext uri="{FF2B5EF4-FFF2-40B4-BE49-F238E27FC236}">
                <a16:creationId xmlns:a16="http://schemas.microsoft.com/office/drawing/2014/main" id="{0C7EF30E-3119-5467-C63C-E63D3C1AF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788" y="3849688"/>
            <a:ext cx="4005262" cy="289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8" name="Rectangle 4">
            <a:extLst>
              <a:ext uri="{FF2B5EF4-FFF2-40B4-BE49-F238E27FC236}">
                <a16:creationId xmlns:a16="http://schemas.microsoft.com/office/drawing/2014/main" id="{529070A2-0F3F-6839-2D60-F8AEB3C739AD}"/>
              </a:ext>
            </a:extLst>
          </p:cNvPr>
          <p:cNvSpPr>
            <a:spLocks noChangeArrowheads="1"/>
          </p:cNvSpPr>
          <p:nvPr/>
        </p:nvSpPr>
        <p:spPr bwMode="auto">
          <a:xfrm>
            <a:off x="244475" y="3733800"/>
            <a:ext cx="4327525" cy="239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913"/>
              </a:spcBef>
            </a:pPr>
            <a:r>
              <a:rPr lang="en-US" altLang="en-US" sz="2800"/>
              <a:t>right angles to the main aisle. There are two large Doric-style columns and one smaller, Corinthian-style column on either side of the main entrance.</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7B4D26CF-54F7-2E6B-5500-B8838811424C}"/>
              </a:ext>
            </a:extLst>
          </p:cNvPr>
          <p:cNvSpPr>
            <a:spLocks noGrp="1" noChangeArrowheads="1"/>
          </p:cNvSpPr>
          <p:nvPr>
            <p:ph type="title"/>
          </p:nvPr>
        </p:nvSpPr>
        <p:spPr>
          <a:xfrm>
            <a:off x="685800" y="381000"/>
            <a:ext cx="7762875" cy="11334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000" b="1"/>
              <a:t>Piraeus Lion</a:t>
            </a:r>
          </a:p>
        </p:txBody>
      </p:sp>
      <p:sp>
        <p:nvSpPr>
          <p:cNvPr id="17410" name="Rectangle 2">
            <a:extLst>
              <a:ext uri="{FF2B5EF4-FFF2-40B4-BE49-F238E27FC236}">
                <a16:creationId xmlns:a16="http://schemas.microsoft.com/office/drawing/2014/main" id="{63F0E1A0-DEE0-13AB-235C-3E6CCBDB60C8}"/>
              </a:ext>
            </a:extLst>
          </p:cNvPr>
          <p:cNvSpPr>
            <a:spLocks noChangeArrowheads="1"/>
          </p:cNvSpPr>
          <p:nvPr/>
        </p:nvSpPr>
        <p:spPr bwMode="auto">
          <a:xfrm>
            <a:off x="5410200" y="1371600"/>
            <a:ext cx="3581400" cy="375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r>
              <a:rPr lang="en-US" altLang="en-US"/>
              <a:t>The lion was originally sculpted in about 360 BC, and became a famous landmark in Piraeus,  having stood there since the 1st or 2nd century AD. Its prominence was such that the port eventually became referred to in Italian as Porto Leone</a:t>
            </a:r>
          </a:p>
        </p:txBody>
      </p:sp>
      <p:pic>
        <p:nvPicPr>
          <p:cNvPr id="17411" name="Picture 3">
            <a:extLst>
              <a:ext uri="{FF2B5EF4-FFF2-40B4-BE49-F238E27FC236}">
                <a16:creationId xmlns:a16="http://schemas.microsoft.com/office/drawing/2014/main" id="{EBB4CCD9-B06F-B3FB-2F76-C03D31340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5029200" cy="3771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Rectangle 4">
            <a:extLst>
              <a:ext uri="{FF2B5EF4-FFF2-40B4-BE49-F238E27FC236}">
                <a16:creationId xmlns:a16="http://schemas.microsoft.com/office/drawing/2014/main" id="{52743FAE-AE6F-7592-593B-83AF8B29C44C}"/>
              </a:ext>
            </a:extLst>
          </p:cNvPr>
          <p:cNvSpPr>
            <a:spLocks noChangeArrowheads="1"/>
          </p:cNvSpPr>
          <p:nvPr/>
        </p:nvSpPr>
        <p:spPr bwMode="auto">
          <a:xfrm>
            <a:off x="349250" y="5221288"/>
            <a:ext cx="8534400" cy="155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r>
              <a:rPr lang="en-US" altLang="en-US"/>
              <a:t> ("Lion Port") as the port's original name ceased to be used. It is depicted in a sitting pose, with a hollow throat and the mark of a pipe (now lost) running down its back; this suggests that it was at some point used as a fountain.</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99057081-1C3F-55E8-5875-2CF9CB0E83CE}"/>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Home to Amazing Restaurants</a:t>
            </a:r>
          </a:p>
        </p:txBody>
      </p:sp>
      <p:sp>
        <p:nvSpPr>
          <p:cNvPr id="18434" name="Rectangle 2">
            <a:extLst>
              <a:ext uri="{FF2B5EF4-FFF2-40B4-BE49-F238E27FC236}">
                <a16:creationId xmlns:a16="http://schemas.microsoft.com/office/drawing/2014/main" id="{59341D05-7CB0-9F5C-E802-576625F6AE9C}"/>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5" name="Text Box 3">
            <a:extLst>
              <a:ext uri="{FF2B5EF4-FFF2-40B4-BE49-F238E27FC236}">
                <a16:creationId xmlns:a16="http://schemas.microsoft.com/office/drawing/2014/main" id="{30D687BF-9DE5-3C08-F684-7B527BE9AB03}"/>
              </a:ext>
            </a:extLst>
          </p:cNvPr>
          <p:cNvSpPr txBox="1">
            <a:spLocks noChangeArrowheads="1"/>
          </p:cNvSpPr>
          <p:nvPr/>
        </p:nvSpPr>
        <p:spPr bwMode="auto">
          <a:xfrm>
            <a:off x="381000" y="1371600"/>
            <a:ext cx="8763000" cy="574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You will need to go to Athens to visit a Michelin star restaurants. Many of us on the ship are foodies, so naturally we’re always on the hunt to eat at the most exclusive spots anytime we travel.</a:t>
            </a:r>
          </a:p>
          <a:p>
            <a:pPr>
              <a:buClrTx/>
              <a:buFontTx/>
              <a:buNone/>
            </a:pPr>
            <a:r>
              <a:rPr lang="en-US" altLang="en-US" dirty="0"/>
              <a:t>Here are a few of the Michelin Star to consider.</a:t>
            </a:r>
          </a:p>
          <a:p>
            <a:pPr>
              <a:buClrTx/>
              <a:buSzTx/>
              <a:buFontTx/>
              <a:buNone/>
            </a:pPr>
            <a:r>
              <a:rPr lang="en-US" altLang="en-US" sz="2000" b="1" dirty="0"/>
              <a:t>Soil - </a:t>
            </a:r>
            <a:r>
              <a:rPr lang="en-US" altLang="en-US" sz="2000" dirty="0"/>
              <a:t>5 </a:t>
            </a:r>
            <a:r>
              <a:rPr lang="en-US" altLang="en-US" sz="2000" dirty="0" err="1"/>
              <a:t>Ferekidou</a:t>
            </a:r>
            <a:r>
              <a:rPr lang="en-US" altLang="en-US" sz="2000" dirty="0"/>
              <a:t> Street, Athens, €€€€ · Greek, Contemporary</a:t>
            </a:r>
          </a:p>
          <a:p>
            <a:pPr>
              <a:buClrTx/>
              <a:buSzTx/>
              <a:buFontTx/>
              <a:buNone/>
            </a:pPr>
            <a:r>
              <a:rPr lang="en-US" altLang="en-US" sz="2000" b="1" dirty="0" err="1"/>
              <a:t>Pelagos</a:t>
            </a:r>
            <a:r>
              <a:rPr lang="en-US" altLang="en-US" sz="2000" b="1" dirty="0"/>
              <a:t> - </a:t>
            </a:r>
            <a:r>
              <a:rPr lang="en-US" altLang="en-US" sz="2000" dirty="0"/>
              <a:t>40 </a:t>
            </a:r>
            <a:r>
              <a:rPr lang="en-US" altLang="en-US" sz="2000" dirty="0" err="1"/>
              <a:t>Apollonos</a:t>
            </a:r>
            <a:r>
              <a:rPr lang="en-US" altLang="en-US" sz="2000" dirty="0"/>
              <a:t> Street, Athens, €€€€ · Contemporary, Mediterranean </a:t>
            </a:r>
          </a:p>
          <a:p>
            <a:pPr>
              <a:buClrTx/>
              <a:buSzTx/>
              <a:buFontTx/>
              <a:buNone/>
            </a:pPr>
            <a:r>
              <a:rPr lang="en-US" altLang="en-US" sz="2000" b="1" dirty="0" err="1"/>
              <a:t>Varoulko</a:t>
            </a:r>
            <a:r>
              <a:rPr lang="en-US" altLang="en-US" sz="2000" b="1" dirty="0"/>
              <a:t> Seaside</a:t>
            </a:r>
            <a:r>
              <a:rPr lang="en-US" altLang="en-US" sz="2000" dirty="0"/>
              <a:t> - 54-56 </a:t>
            </a:r>
            <a:r>
              <a:rPr lang="en-US" altLang="en-US" sz="2000" dirty="0" err="1"/>
              <a:t>Koumoundourou</a:t>
            </a:r>
            <a:r>
              <a:rPr lang="en-US" altLang="en-US" sz="2000" dirty="0"/>
              <a:t> Coast, Athens, €€€ · Seafood</a:t>
            </a:r>
          </a:p>
          <a:p>
            <a:pPr>
              <a:buClrTx/>
              <a:buSzTx/>
              <a:buFontTx/>
              <a:buNone/>
            </a:pPr>
            <a:r>
              <a:rPr lang="en-US" altLang="en-US" sz="2000" b="1" dirty="0" err="1"/>
              <a:t>VERi</a:t>
            </a:r>
            <a:r>
              <a:rPr lang="en-US" altLang="en-US" sz="2000" b="1" dirty="0"/>
              <a:t> TABLE - </a:t>
            </a:r>
            <a:r>
              <a:rPr lang="en-US" altLang="en-US" sz="2000" dirty="0"/>
              <a:t>8 Angelou </a:t>
            </a:r>
            <a:r>
              <a:rPr lang="en-US" altLang="en-US" sz="2000" dirty="0" err="1"/>
              <a:t>Sikelianou</a:t>
            </a:r>
            <a:r>
              <a:rPr lang="en-US" altLang="en-US" sz="2000" dirty="0"/>
              <a:t> Street, Athens,  €€€ · French</a:t>
            </a:r>
          </a:p>
          <a:p>
            <a:pPr>
              <a:buClrTx/>
              <a:buSzTx/>
              <a:buFontTx/>
              <a:buNone/>
            </a:pPr>
            <a:r>
              <a:rPr lang="en-US" altLang="en-US" sz="2000" b="1" dirty="0" err="1"/>
              <a:t>Cerdo</a:t>
            </a:r>
            <a:r>
              <a:rPr lang="en-US" altLang="en-US" sz="2000" b="1" dirty="0"/>
              <a:t> Negro 1985 - </a:t>
            </a:r>
            <a:r>
              <a:rPr lang="en-US" altLang="en-US" sz="2000" dirty="0"/>
              <a:t>5 </a:t>
            </a:r>
            <a:r>
              <a:rPr lang="en-US" altLang="en-US" sz="2000" dirty="0" err="1"/>
              <a:t>Vitonos</a:t>
            </a:r>
            <a:r>
              <a:rPr lang="en-US" altLang="en-US" sz="2000" dirty="0"/>
              <a:t> Street, Athens, €€ · Mediterranean, Fusion</a:t>
            </a:r>
          </a:p>
          <a:p>
            <a:pPr>
              <a:buClrTx/>
              <a:buSzTx/>
              <a:buFontTx/>
              <a:buNone/>
            </a:pPr>
            <a:r>
              <a:rPr lang="en-US" altLang="en-US" sz="2000" b="1" dirty="0" err="1"/>
              <a:t>Athénée</a:t>
            </a:r>
            <a:r>
              <a:rPr lang="en-US" altLang="en-US" sz="2000" dirty="0"/>
              <a:t> - 9 </a:t>
            </a:r>
            <a:r>
              <a:rPr lang="en-US" altLang="en-US" sz="2000" dirty="0" err="1"/>
              <a:t>Voukourestiou</a:t>
            </a:r>
            <a:r>
              <a:rPr lang="en-US" altLang="en-US" sz="2000" dirty="0"/>
              <a:t> Street, Athens, €€ · Modern</a:t>
            </a:r>
          </a:p>
          <a:p>
            <a:pPr>
              <a:buClrTx/>
              <a:buSzTx/>
              <a:buFontTx/>
              <a:buNone/>
            </a:pPr>
            <a:r>
              <a:rPr lang="en-US" altLang="en-US" sz="2000" b="1" dirty="0" err="1"/>
              <a:t>Oikeîo</a:t>
            </a:r>
            <a:r>
              <a:rPr lang="en-US" altLang="en-US" sz="2000" b="1" dirty="0"/>
              <a:t> - </a:t>
            </a:r>
            <a:r>
              <a:rPr lang="en-US" altLang="en-US" sz="2000" dirty="0"/>
              <a:t>15 </a:t>
            </a:r>
            <a:r>
              <a:rPr lang="en-US" altLang="en-US" sz="2000" dirty="0" err="1"/>
              <a:t>Ploutarchou</a:t>
            </a:r>
            <a:r>
              <a:rPr lang="en-US" altLang="en-US" sz="2000" dirty="0"/>
              <a:t> Street, Athens, € · Greek</a:t>
            </a:r>
          </a:p>
          <a:p>
            <a:pPr>
              <a:buClrTx/>
              <a:buSzTx/>
              <a:buFontTx/>
              <a:buNone/>
            </a:pPr>
            <a:endParaRPr lang="en-US" altLang="en-US" sz="2000" dirty="0"/>
          </a:p>
          <a:p>
            <a:pPr>
              <a:buClrTx/>
              <a:buSzTx/>
              <a:buFontTx/>
              <a:buNone/>
            </a:pPr>
            <a:endParaRPr lang="en-US" altLang="en-US" sz="2000" dirty="0"/>
          </a:p>
          <a:p>
            <a:pPr>
              <a:buClrTx/>
              <a:buSzTx/>
              <a:buFontTx/>
              <a:buNone/>
            </a:pPr>
            <a:endParaRPr lang="en-US" altLang="en-US" sz="3200" b="1"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pic>
        <p:nvPicPr>
          <p:cNvPr id="18436" name="Picture 4">
            <a:extLst>
              <a:ext uri="{FF2B5EF4-FFF2-40B4-BE49-F238E27FC236}">
                <a16:creationId xmlns:a16="http://schemas.microsoft.com/office/drawing/2014/main" id="{0D1B856C-A432-59DE-A794-BA3AF1494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7675" y="4588719"/>
            <a:ext cx="2346325" cy="22692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7" name="Text Box 5">
            <a:extLst>
              <a:ext uri="{FF2B5EF4-FFF2-40B4-BE49-F238E27FC236}">
                <a16:creationId xmlns:a16="http://schemas.microsoft.com/office/drawing/2014/main" id="{D9CD0A8A-B859-6E1F-B419-9FFEB702366F}"/>
              </a:ext>
            </a:extLst>
          </p:cNvPr>
          <p:cNvSpPr txBox="1">
            <a:spLocks noChangeArrowheads="1"/>
          </p:cNvSpPr>
          <p:nvPr/>
        </p:nvSpPr>
        <p:spPr bwMode="auto">
          <a:xfrm>
            <a:off x="385763" y="5391150"/>
            <a:ext cx="6411912" cy="1238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r>
              <a:rPr lang="en-US" altLang="en-US" sz="2200"/>
              <a:t>For those of you that just like good food, you can’t go wrong just about anywhere you go in Piraeus. After all this is Greece!         </a:t>
            </a:r>
            <a:r>
              <a:rPr lang="en-US" altLang="en-US" sz="2200" b="1"/>
              <a:t>GOOD EATING</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3A2EBD5B-6890-BCBC-A946-D501CCE36AA7}"/>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Getting Around</a:t>
            </a:r>
          </a:p>
        </p:txBody>
      </p:sp>
      <p:sp>
        <p:nvSpPr>
          <p:cNvPr id="19458" name="Text Box 2">
            <a:extLst>
              <a:ext uri="{FF2B5EF4-FFF2-40B4-BE49-F238E27FC236}">
                <a16:creationId xmlns:a16="http://schemas.microsoft.com/office/drawing/2014/main" id="{92AE86CA-FEDB-C98B-5519-F928D8CF3DDC}"/>
              </a:ext>
            </a:extLst>
          </p:cNvPr>
          <p:cNvSpPr txBox="1">
            <a:spLocks noChangeArrowheads="1"/>
          </p:cNvSpPr>
          <p:nvPr/>
        </p:nvSpPr>
        <p:spPr bwMode="auto">
          <a:xfrm>
            <a:off x="215900" y="1589088"/>
            <a:ext cx="8686800" cy="735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r>
              <a:rPr lang="en-US" altLang="en-US" sz="2800"/>
              <a:t>There are three means of transportation to get from Piraeus Port to the city centre of Athens; taxi rides, convenient bus rides and a reliable system of metros. The Piraeus port taxi ride will take about 25 minutes and will cost approximately 25€ under normal traffic conditions. The 40 bus will take you to the city centre of </a:t>
            </a:r>
          </a:p>
        </p:txBody>
      </p:sp>
      <p:pic>
        <p:nvPicPr>
          <p:cNvPr id="19459" name="Picture 3">
            <a:extLst>
              <a:ext uri="{FF2B5EF4-FFF2-40B4-BE49-F238E27FC236}">
                <a16:creationId xmlns:a16="http://schemas.microsoft.com/office/drawing/2014/main" id="{9CCCB10A-4C79-C843-3020-162337034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886200"/>
            <a:ext cx="3848100" cy="2570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Text Box 4">
            <a:extLst>
              <a:ext uri="{FF2B5EF4-FFF2-40B4-BE49-F238E27FC236}">
                <a16:creationId xmlns:a16="http://schemas.microsoft.com/office/drawing/2014/main" id="{0F5B2008-8749-2848-704B-C988BD77BB1C}"/>
              </a:ext>
            </a:extLst>
          </p:cNvPr>
          <p:cNvSpPr txBox="1">
            <a:spLocks noChangeArrowheads="1"/>
          </p:cNvSpPr>
          <p:nvPr/>
        </p:nvSpPr>
        <p:spPr bwMode="auto">
          <a:xfrm>
            <a:off x="215900" y="4114800"/>
            <a:ext cx="481330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r>
              <a:rPr lang="en-US" altLang="en-US" sz="2800"/>
              <a:t>Athens in 50 minutes, and costs 1.40€. Tickets can be purchased at ticket machines near every major stop,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2F68A2BC-C693-3E8B-ABA9-45427199858E}"/>
              </a:ext>
            </a:extLst>
          </p:cNvPr>
          <p:cNvSpPr>
            <a:spLocks noGrp="1" noChangeArrowheads="1"/>
          </p:cNvSpPr>
          <p:nvPr>
            <p:ph type="title"/>
          </p:nvPr>
        </p:nvSpPr>
        <p:spPr>
          <a:xfrm>
            <a:off x="685800" y="141288"/>
            <a:ext cx="7770813" cy="114141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Hop on – Hop Off</a:t>
            </a:r>
          </a:p>
        </p:txBody>
      </p:sp>
      <p:sp>
        <p:nvSpPr>
          <p:cNvPr id="20482" name="Text Box 2">
            <a:extLst>
              <a:ext uri="{FF2B5EF4-FFF2-40B4-BE49-F238E27FC236}">
                <a16:creationId xmlns:a16="http://schemas.microsoft.com/office/drawing/2014/main" id="{83015CBE-A47E-CBBB-7518-1A38FE05FA32}"/>
              </a:ext>
            </a:extLst>
          </p:cNvPr>
          <p:cNvSpPr txBox="1">
            <a:spLocks noChangeArrowheads="1"/>
          </p:cNvSpPr>
          <p:nvPr/>
        </p:nvSpPr>
        <p:spPr bwMode="auto">
          <a:xfrm>
            <a:off x="215900" y="1049338"/>
            <a:ext cx="8686800" cy="735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r>
              <a:rPr lang="en-US" altLang="en-US" sz="2800"/>
              <a:t>Discover Athens, the Port of Piraeus, and the coastline of the Athenian Riviera at your own pace with a hop-on and hop-off ticket for 4 different bus lines. See the sites of the ancient capital, relax on the beach at Agios Kosmas and much more.  Hop on and off as often as you like on 4 different bus lines</a:t>
            </a:r>
          </a:p>
          <a:p>
            <a:r>
              <a:rPr lang="en-US" altLang="en-US" sz="2800"/>
              <a:t>Make the most of your vacation with stops at all the major sights in Athens. </a:t>
            </a:r>
          </a:p>
        </p:txBody>
      </p:sp>
      <p:pic>
        <p:nvPicPr>
          <p:cNvPr id="20483" name="Picture 3">
            <a:extLst>
              <a:ext uri="{FF2B5EF4-FFF2-40B4-BE49-F238E27FC236}">
                <a16:creationId xmlns:a16="http://schemas.microsoft.com/office/drawing/2014/main" id="{B00B64BA-E7FA-99DA-B5FB-C1FDF98E57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88" y="4471988"/>
            <a:ext cx="4762500" cy="2266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Rectangle 4">
            <a:extLst>
              <a:ext uri="{FF2B5EF4-FFF2-40B4-BE49-F238E27FC236}">
                <a16:creationId xmlns:a16="http://schemas.microsoft.com/office/drawing/2014/main" id="{6AD68E3A-D5ED-DBA4-3069-29A439C04F7B}"/>
              </a:ext>
            </a:extLst>
          </p:cNvPr>
          <p:cNvSpPr>
            <a:spLocks noChangeArrowheads="1"/>
          </p:cNvSpPr>
          <p:nvPr/>
        </p:nvSpPr>
        <p:spPr bwMode="auto">
          <a:xfrm>
            <a:off x="381000" y="5029200"/>
            <a:ext cx="3276600"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r>
              <a:rPr lang="en-US" altLang="en-US" sz="2800">
                <a:solidFill>
                  <a:srgbClr val="2A2A2A"/>
                </a:solidFill>
              </a:rPr>
              <a:t>All day tickets </a:t>
            </a:r>
            <a:br>
              <a:rPr lang="en-US" altLang="en-US" sz="2800">
                <a:solidFill>
                  <a:srgbClr val="2A2A2A"/>
                </a:solidFill>
              </a:rPr>
            </a:br>
            <a:r>
              <a:rPr lang="en-US" altLang="en-US" sz="2800">
                <a:solidFill>
                  <a:srgbClr val="2A2A2A"/>
                </a:solidFill>
              </a:rPr>
              <a:t>cost € 23.</a:t>
            </a:r>
            <a:r>
              <a:rPr lang="en-US" altLang="en-US" sz="2800"/>
              <a:t>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43AE3493-6FB8-C312-A9D7-71424AC85220}"/>
              </a:ext>
            </a:extLst>
          </p:cNvPr>
          <p:cNvSpPr>
            <a:spLocks noGrp="1" noChangeArrowheads="1"/>
          </p:cNvSpPr>
          <p:nvPr>
            <p:ph type="title"/>
          </p:nvPr>
        </p:nvSpPr>
        <p:spPr>
          <a:xfrm>
            <a:off x="0" y="381000"/>
            <a:ext cx="7239000" cy="12192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dirty="0"/>
              <a:t>Piraeus Greece</a:t>
            </a:r>
          </a:p>
        </p:txBody>
      </p:sp>
      <p:sp>
        <p:nvSpPr>
          <p:cNvPr id="3074" name="Rectangle 2">
            <a:extLst>
              <a:ext uri="{FF2B5EF4-FFF2-40B4-BE49-F238E27FC236}">
                <a16:creationId xmlns:a16="http://schemas.microsoft.com/office/drawing/2014/main" id="{96FAA676-FDD1-2ED7-C6D4-10F239A39BBB}"/>
              </a:ext>
            </a:extLst>
          </p:cNvPr>
          <p:cNvSpPr>
            <a:spLocks noChangeArrowheads="1"/>
          </p:cNvSpPr>
          <p:nvPr/>
        </p:nvSpPr>
        <p:spPr bwMode="auto">
          <a:xfrm>
            <a:off x="457200" y="1841500"/>
            <a:ext cx="3810000" cy="265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r>
              <a:rPr lang="en-US" altLang="en-US" dirty="0"/>
              <a:t>Piraeus is a port city within the Athens urban area ("Greater Athens"), in the Attica region of Greece. It is located eight </a:t>
            </a:r>
            <a:r>
              <a:rPr lang="en-US" altLang="en-US" dirty="0" err="1"/>
              <a:t>kilometres</a:t>
            </a:r>
            <a:r>
              <a:rPr lang="en-US" altLang="en-US" dirty="0"/>
              <a:t> (5 mi) southwest of Athens' city </a:t>
            </a:r>
            <a:r>
              <a:rPr lang="en-US" altLang="en-US" dirty="0" err="1"/>
              <a:t>centre</a:t>
            </a:r>
            <a:r>
              <a:rPr lang="en-US" altLang="en-US" dirty="0"/>
              <a:t>, along the east coast of </a:t>
            </a:r>
          </a:p>
        </p:txBody>
      </p:sp>
      <p:sp>
        <p:nvSpPr>
          <p:cNvPr id="3075" name="Rectangle 3">
            <a:extLst>
              <a:ext uri="{FF2B5EF4-FFF2-40B4-BE49-F238E27FC236}">
                <a16:creationId xmlns:a16="http://schemas.microsoft.com/office/drawing/2014/main" id="{4FAEC67B-746B-8853-F0C6-DDD55CE0609D}"/>
              </a:ext>
            </a:extLst>
          </p:cNvPr>
          <p:cNvSpPr>
            <a:spLocks noChangeArrowheads="1"/>
          </p:cNvSpPr>
          <p:nvPr/>
        </p:nvSpPr>
        <p:spPr bwMode="auto">
          <a:xfrm>
            <a:off x="450850" y="4452938"/>
            <a:ext cx="8458200" cy="194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r>
              <a:rPr lang="en-US" altLang="en-US" dirty="0"/>
              <a:t>the Saronic Gulf.</a:t>
            </a:r>
          </a:p>
          <a:p>
            <a:r>
              <a:rPr lang="en-US" altLang="en-US" dirty="0"/>
              <a:t>Total population is 448,997. In 2011  Piraeus had a population of 163,688, making it the fifth largest municipality in Greece. Piraeus has a long recorded history, dating back to ancient Greece. The city was founded in the early 5th century BC, </a:t>
            </a:r>
          </a:p>
        </p:txBody>
      </p:sp>
      <p:pic>
        <p:nvPicPr>
          <p:cNvPr id="3076" name="Picture 4">
            <a:extLst>
              <a:ext uri="{FF2B5EF4-FFF2-40B4-BE49-F238E27FC236}">
                <a16:creationId xmlns:a16="http://schemas.microsoft.com/office/drawing/2014/main" id="{1F723581-7FCC-F4A6-565D-B20095D89A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8788" y="2055812"/>
            <a:ext cx="4838700" cy="2516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4E89330D-7AB0-440B-5C4E-CC8D86102D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0261" y="138112"/>
            <a:ext cx="2460912" cy="1843088"/>
          </a:xfrm>
          <a:prstGeom prst="rect">
            <a:avLst/>
          </a:prstGeom>
        </p:spPr>
      </p:pic>
    </p:spTree>
    <p:extLst>
      <p:ext uri="{BB962C8B-B14F-4D97-AF65-F5344CB8AC3E}">
        <p14:creationId xmlns:p14="http://schemas.microsoft.com/office/powerpoint/2010/main" val="262658180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9D067698-A9A4-44D2-F7F5-A02CD8B4105A}"/>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t>Thanks For Coming</a:t>
            </a:r>
          </a:p>
        </p:txBody>
      </p:sp>
      <p:sp>
        <p:nvSpPr>
          <p:cNvPr id="21506" name="Rectangle 2">
            <a:extLst>
              <a:ext uri="{FF2B5EF4-FFF2-40B4-BE49-F238E27FC236}">
                <a16:creationId xmlns:a16="http://schemas.microsoft.com/office/drawing/2014/main" id="{75B7CBE0-97AD-F6BB-45BA-DA6B09B3FCB7}"/>
              </a:ext>
            </a:extLst>
          </p:cNvPr>
          <p:cNvSpPr>
            <a:spLocks noGrp="1" noChangeArrowheads="1"/>
          </p:cNvSpPr>
          <p:nvPr>
            <p:ph type="body" idx="1"/>
          </p:nvPr>
        </p:nvSpPr>
        <p:spPr>
          <a:xfrm>
            <a:off x="685800" y="2508250"/>
            <a:ext cx="7770813" cy="4341813"/>
          </a:xfrm>
          <a:ln/>
        </p:spPr>
        <p:txBody>
          <a:bodyPr/>
          <a:lstStyle/>
          <a:p>
            <a:pPr algn="ctr">
              <a:spcBef>
                <a:spcPts val="825"/>
              </a:spcBef>
              <a:spcAft>
                <a:spcPts val="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a:t>If you have any more questions, Please ask.</a:t>
            </a:r>
          </a:p>
          <a:p>
            <a:pPr algn="ctr">
              <a:spcBef>
                <a:spcPts val="825"/>
              </a:spcBef>
              <a:spcAft>
                <a:spcPts val="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a:t>I will do my best to answer them for you.</a:t>
            </a:r>
          </a:p>
          <a:p>
            <a:pPr algn="ctr">
              <a:spcBef>
                <a:spcPts val="825"/>
              </a:spcBef>
              <a:spcAft>
                <a:spcPts val="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a:p>
          <a:p>
            <a:pPr algn="ctr">
              <a:spcBef>
                <a:spcPts val="825"/>
              </a:spcBef>
              <a:spcAft>
                <a:spcPts val="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Have a great visit in </a:t>
            </a:r>
            <a:r>
              <a:rPr lang="en-US" altLang="en-US" sz="2800" b="1"/>
              <a:t>Piraeus </a:t>
            </a:r>
            <a:r>
              <a:rPr lang="en-US" altLang="en-US" b="1"/>
              <a:t>!</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257BC307-BCA9-63A6-FD68-85D66C89A9EA}"/>
              </a:ext>
            </a:extLst>
          </p:cNvPr>
          <p:cNvSpPr>
            <a:spLocks noChangeArrowheads="1"/>
          </p:cNvSpPr>
          <p:nvPr/>
        </p:nvSpPr>
        <p:spPr bwMode="auto">
          <a:xfrm>
            <a:off x="457200" y="1676400"/>
            <a:ext cx="8229600" cy="5449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Font typeface="Wingdings" panose="05000000000000000000" pitchFamily="2" charset="2"/>
              <a:buChar char=""/>
            </a:pPr>
            <a:r>
              <a:rPr lang="en-US" altLang="en-US" b="1" dirty="0"/>
              <a:t>History of Port of Piraeus</a:t>
            </a:r>
          </a:p>
          <a:p>
            <a:pPr>
              <a:buFont typeface="Wingdings" panose="05000000000000000000" pitchFamily="2" charset="2"/>
              <a:buChar char=""/>
            </a:pPr>
            <a:r>
              <a:rPr lang="en-US" altLang="en-US" b="1" dirty="0"/>
              <a:t>A few interesting facts about Piraeus.</a:t>
            </a:r>
          </a:p>
          <a:p>
            <a:pPr>
              <a:buFont typeface="Wingdings" panose="05000000000000000000" pitchFamily="2" charset="2"/>
              <a:buChar char=""/>
            </a:pPr>
            <a:r>
              <a:rPr lang="en-US" altLang="en-US" b="1" dirty="0"/>
              <a:t>My Port Philosophy</a:t>
            </a:r>
          </a:p>
          <a:p>
            <a:pPr>
              <a:buFont typeface="Wingdings" panose="05000000000000000000" pitchFamily="2" charset="2"/>
              <a:buChar char=""/>
            </a:pPr>
            <a:r>
              <a:rPr lang="en-US" altLang="en-US" b="1" dirty="0"/>
              <a:t>Don’t Miss the Ship</a:t>
            </a:r>
          </a:p>
          <a:p>
            <a:pPr>
              <a:buFont typeface="Wingdings" panose="05000000000000000000" pitchFamily="2" charset="2"/>
              <a:buChar char=""/>
            </a:pPr>
            <a:r>
              <a:rPr lang="en-US" altLang="en-US" b="1" dirty="0"/>
              <a:t>Money</a:t>
            </a:r>
          </a:p>
          <a:p>
            <a:pPr>
              <a:buFont typeface="Wingdings" panose="05000000000000000000" pitchFamily="2" charset="2"/>
              <a:buChar char=""/>
            </a:pPr>
            <a:r>
              <a:rPr lang="en-US" altLang="en-US" b="1" dirty="0"/>
              <a:t>Where is the Tourist Office?</a:t>
            </a:r>
          </a:p>
          <a:p>
            <a:pPr>
              <a:buFont typeface="Wingdings" panose="05000000000000000000" pitchFamily="2" charset="2"/>
              <a:buChar char=""/>
            </a:pPr>
            <a:r>
              <a:rPr lang="en-US" altLang="en-US" b="1" dirty="0"/>
              <a:t>Map of Piraeus</a:t>
            </a:r>
          </a:p>
          <a:p>
            <a:pPr>
              <a:buFont typeface="Wingdings" panose="05000000000000000000" pitchFamily="2" charset="2"/>
              <a:buChar char=""/>
            </a:pPr>
            <a:r>
              <a:rPr lang="en-US" altLang="en-US" b="1" dirty="0"/>
              <a:t>Places to see or at least consider</a:t>
            </a:r>
          </a:p>
          <a:p>
            <a:pPr>
              <a:buFont typeface="Wingdings" panose="05000000000000000000" pitchFamily="2" charset="2"/>
              <a:buChar char=""/>
            </a:pPr>
            <a:r>
              <a:rPr lang="en-US" altLang="en-US" b="1" dirty="0"/>
              <a:t>A few restaurant </a:t>
            </a:r>
            <a:r>
              <a:rPr lang="en-US" altLang="en-US" b="1" dirty="0" err="1"/>
              <a:t>recomendations</a:t>
            </a:r>
            <a:endParaRPr lang="en-US" altLang="en-US" b="1" dirty="0"/>
          </a:p>
          <a:p>
            <a:pPr>
              <a:buFont typeface="Wingdings" panose="05000000000000000000" pitchFamily="2" charset="2"/>
              <a:buChar char=""/>
            </a:pPr>
            <a:r>
              <a:rPr lang="en-US" altLang="en-US" b="1" dirty="0"/>
              <a:t>Best way to get around Piraeus</a:t>
            </a:r>
          </a:p>
          <a:p>
            <a:pPr>
              <a:buFont typeface="Wingdings" panose="05000000000000000000" pitchFamily="2" charset="2"/>
              <a:buChar char=""/>
            </a:pPr>
            <a:r>
              <a:rPr lang="en-US" altLang="en-US" b="1" dirty="0"/>
              <a:t>Hop On Hop Off</a:t>
            </a:r>
          </a:p>
          <a:p>
            <a:pPr>
              <a:buClrTx/>
              <a:buFontTx/>
              <a:buNone/>
            </a:pPr>
            <a:endParaRPr lang="en-US" altLang="en-US" sz="3200" b="1" dirty="0"/>
          </a:p>
          <a:p>
            <a:pPr>
              <a:buClrTx/>
              <a:buFontTx/>
              <a:buNone/>
            </a:pPr>
            <a:endParaRPr lang="en-US" altLang="en-US" sz="3200" b="1" dirty="0"/>
          </a:p>
        </p:txBody>
      </p:sp>
      <p:sp>
        <p:nvSpPr>
          <p:cNvPr id="4098" name="Rectangle 2">
            <a:extLst>
              <a:ext uri="{FF2B5EF4-FFF2-40B4-BE49-F238E27FC236}">
                <a16:creationId xmlns:a16="http://schemas.microsoft.com/office/drawing/2014/main" id="{D73210E8-1457-A9BE-741D-0C876734C458}"/>
              </a:ext>
            </a:extLst>
          </p:cNvPr>
          <p:cNvSpPr>
            <a:spLocks noGrp="1" noChangeArrowheads="1"/>
          </p:cNvSpPr>
          <p:nvPr>
            <p:ph type="title"/>
          </p:nvPr>
        </p:nvSpPr>
        <p:spPr>
          <a:xfrm>
            <a:off x="533400" y="381000"/>
            <a:ext cx="7916863" cy="14478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a:t>What I Will Cover</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C0F91ACD-FC69-4E42-5EAF-2669C086E940}"/>
              </a:ext>
            </a:extLst>
          </p:cNvPr>
          <p:cNvSpPr>
            <a:spLocks noGrp="1" noChangeArrowheads="1"/>
          </p:cNvSpPr>
          <p:nvPr>
            <p:ph type="title"/>
          </p:nvPr>
        </p:nvSpPr>
        <p:spPr>
          <a:xfrm>
            <a:off x="685800" y="249238"/>
            <a:ext cx="7764463" cy="113506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Piraeus Greece Early History</a:t>
            </a:r>
          </a:p>
        </p:txBody>
      </p:sp>
      <p:sp>
        <p:nvSpPr>
          <p:cNvPr id="5122" name="Text Box 2">
            <a:extLst>
              <a:ext uri="{FF2B5EF4-FFF2-40B4-BE49-F238E27FC236}">
                <a16:creationId xmlns:a16="http://schemas.microsoft.com/office/drawing/2014/main" id="{E69C514E-99D1-DC1E-D307-D273650A7179}"/>
              </a:ext>
            </a:extLst>
          </p:cNvPr>
          <p:cNvSpPr txBox="1">
            <a:spLocks noChangeArrowheads="1"/>
          </p:cNvSpPr>
          <p:nvPr/>
        </p:nvSpPr>
        <p:spPr bwMode="auto">
          <a:xfrm>
            <a:off x="209550" y="1257300"/>
            <a:ext cx="4591050" cy="894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r>
              <a:rPr lang="en-US" altLang="en-US"/>
              <a:t>In the 7th and 6th centuries bce the Athenians used Phaleron Bay for mooring, since the present port was separated from the mainland by marshes. The Athenian statesman Themistocles persuaded his colleagues about 493 bce to fortify and use Piraeus for the new </a:t>
            </a:r>
          </a:p>
          <a:p>
            <a:endParaRPr lang="en-US" altLang="en-US"/>
          </a:p>
        </p:txBody>
      </p:sp>
      <p:pic>
        <p:nvPicPr>
          <p:cNvPr id="5123" name="Picture 3">
            <a:extLst>
              <a:ext uri="{FF2B5EF4-FFF2-40B4-BE49-F238E27FC236}">
                <a16:creationId xmlns:a16="http://schemas.microsoft.com/office/drawing/2014/main" id="{18804DC6-21EE-AD5B-C36D-3D283644F2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0757"/>
          <a:stretch>
            <a:fillRect/>
          </a:stretch>
        </p:blipFill>
        <p:spPr bwMode="auto">
          <a:xfrm>
            <a:off x="4724400" y="1384300"/>
            <a:ext cx="4324350" cy="2730500"/>
          </a:xfrm>
          <a:prstGeom prst="rect">
            <a:avLst/>
          </a:prstGeom>
          <a:noFill/>
          <a:ln>
            <a:noFill/>
          </a:ln>
          <a:effectLst/>
          <a:extLst>
            <a:ext uri="{909E8E84-426E-40DD-AFC4-6F175D3DCCD1}">
              <a14:hiddenFill xmlns:a14="http://schemas.microsoft.com/office/drawing/2010/main">
                <a:blipFill dpi="0" rotWithShape="0">
                  <a:blip/>
                  <a:srcRect b="10757"/>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4">
            <a:extLst>
              <a:ext uri="{FF2B5EF4-FFF2-40B4-BE49-F238E27FC236}">
                <a16:creationId xmlns:a16="http://schemas.microsoft.com/office/drawing/2014/main" id="{14B0CDA2-2CD5-FA0A-9591-71292F2AFDFA}"/>
              </a:ext>
            </a:extLst>
          </p:cNvPr>
          <p:cNvSpPr txBox="1">
            <a:spLocks noChangeArrowheads="1"/>
          </p:cNvSpPr>
          <p:nvPr/>
        </p:nvSpPr>
        <p:spPr bwMode="auto">
          <a:xfrm>
            <a:off x="150813" y="4203700"/>
            <a:ext cx="8686800" cy="1194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r>
              <a:rPr lang="en-US" altLang="en-US"/>
              <a:t>Athenian fleet, though its fortifications were not completed until after 479. Soon after 460 the Long Walls from the base of Munychia to Athens were built, thereby ensuring communications between Athens and its port in the event of a siege. The street pattern of modern Piraeus still approximates the rectangular grid designed for the new town by the architect Hippodamus of Miletus.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37B0533F-08AE-D66F-8655-294ADCC2CC15}"/>
              </a:ext>
            </a:extLst>
          </p:cNvPr>
          <p:cNvSpPr>
            <a:spLocks noGrp="1" noChangeArrowheads="1"/>
          </p:cNvSpPr>
          <p:nvPr>
            <p:ph type="title"/>
          </p:nvPr>
        </p:nvSpPr>
        <p:spPr>
          <a:xfrm>
            <a:off x="685800" y="249238"/>
            <a:ext cx="7764463" cy="1135062"/>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Piraeus Greece Later History</a:t>
            </a:r>
          </a:p>
        </p:txBody>
      </p:sp>
      <p:sp>
        <p:nvSpPr>
          <p:cNvPr id="6146" name="Text Box 2">
            <a:extLst>
              <a:ext uri="{FF2B5EF4-FFF2-40B4-BE49-F238E27FC236}">
                <a16:creationId xmlns:a16="http://schemas.microsoft.com/office/drawing/2014/main" id="{3917429D-38A2-CA25-3251-6D0E3793C083}"/>
              </a:ext>
            </a:extLst>
          </p:cNvPr>
          <p:cNvSpPr txBox="1">
            <a:spLocks noChangeArrowheads="1"/>
          </p:cNvSpPr>
          <p:nvPr/>
        </p:nvSpPr>
        <p:spPr bwMode="auto">
          <a:xfrm>
            <a:off x="209550" y="1257300"/>
            <a:ext cx="4591050" cy="894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r>
              <a:rPr lang="en-US" altLang="en-US"/>
              <a:t>The Spartans captured Piraeus at the close of the Peloponnesian War and demolished the Long Walls and the port’s fortifications in 404. They were rebuilt under the Athenian leader Conon in 393 bce. In 86 bce the Roman commander Lucius Cornelius Sulla destroyed</a:t>
            </a:r>
          </a:p>
        </p:txBody>
      </p:sp>
      <p:pic>
        <p:nvPicPr>
          <p:cNvPr id="6147" name="Picture 3">
            <a:extLst>
              <a:ext uri="{FF2B5EF4-FFF2-40B4-BE49-F238E27FC236}">
                <a16:creationId xmlns:a16="http://schemas.microsoft.com/office/drawing/2014/main" id="{4A0EEC3E-1291-5D66-AF4B-06A4CEA491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2256"/>
          <a:stretch>
            <a:fillRect/>
          </a:stretch>
        </p:blipFill>
        <p:spPr bwMode="auto">
          <a:xfrm>
            <a:off x="4724400" y="1384300"/>
            <a:ext cx="4324350" cy="2730500"/>
          </a:xfrm>
          <a:prstGeom prst="rect">
            <a:avLst/>
          </a:prstGeom>
          <a:noFill/>
          <a:ln>
            <a:noFill/>
          </a:ln>
          <a:effectLst/>
          <a:extLst>
            <a:ext uri="{909E8E84-426E-40DD-AFC4-6F175D3DCCD1}">
              <a14:hiddenFill xmlns:a14="http://schemas.microsoft.com/office/drawing/2010/main">
                <a:blipFill dpi="0" rotWithShape="0">
                  <a:blip/>
                  <a:srcRect b="22256"/>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Text Box 4">
            <a:extLst>
              <a:ext uri="{FF2B5EF4-FFF2-40B4-BE49-F238E27FC236}">
                <a16:creationId xmlns:a16="http://schemas.microsoft.com/office/drawing/2014/main" id="{5DA5AAB3-D82C-C0D3-E887-CB304DE23290}"/>
              </a:ext>
            </a:extLst>
          </p:cNvPr>
          <p:cNvSpPr txBox="1">
            <a:spLocks noChangeArrowheads="1"/>
          </p:cNvSpPr>
          <p:nvPr/>
        </p:nvSpPr>
        <p:spPr bwMode="auto">
          <a:xfrm>
            <a:off x="150813" y="4203700"/>
            <a:ext cx="8686800" cy="1194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r>
              <a:rPr lang="en-US" altLang="en-US"/>
              <a:t> the city, and it was insignificant from that time until its revival after 1834, when Athens became the capital of newly independent Greece. In 1854–59, following the Crimean War, Piraeus was occupied by the Anglo-French fleet to forestall Greek expansionist intentions. Piraeus was bombed by the Germans in 1941 during World War II.</a:t>
            </a:r>
          </a:p>
          <a:p>
            <a:endParaRPr lang="en-US" altLang="en-US"/>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80E6DFFC-3273-94E5-E64C-5BAF7B56AD50}"/>
              </a:ext>
            </a:extLst>
          </p:cNvPr>
          <p:cNvSpPr>
            <a:spLocks noGrp="1" noChangeArrowheads="1"/>
          </p:cNvSpPr>
          <p:nvPr>
            <p:ph type="title"/>
          </p:nvPr>
        </p:nvSpPr>
        <p:spPr>
          <a:xfrm>
            <a:off x="685800" y="609600"/>
            <a:ext cx="7767638" cy="1138238"/>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5200" b="1"/>
              <a:t>My Port</a:t>
            </a:r>
            <a:r>
              <a:rPr lang="en-US" altLang="en-US" sz="5200"/>
              <a:t> </a:t>
            </a:r>
            <a:r>
              <a:rPr lang="en-US" altLang="en-US" sz="5200" b="1"/>
              <a:t>Philosophy</a:t>
            </a:r>
          </a:p>
        </p:txBody>
      </p:sp>
      <p:sp>
        <p:nvSpPr>
          <p:cNvPr id="7170" name="Rectangle 2">
            <a:extLst>
              <a:ext uri="{FF2B5EF4-FFF2-40B4-BE49-F238E27FC236}">
                <a16:creationId xmlns:a16="http://schemas.microsoft.com/office/drawing/2014/main" id="{AD768127-EF36-57E6-B35C-858B691201E3}"/>
              </a:ext>
            </a:extLst>
          </p:cNvPr>
          <p:cNvSpPr>
            <a:spLocks noGrp="1" noChangeArrowheads="1"/>
          </p:cNvSpPr>
          <p:nvPr>
            <p:ph type="body" idx="1"/>
          </p:nvPr>
        </p:nvSpPr>
        <p:spPr>
          <a:xfrm>
            <a:off x="685800" y="1981200"/>
            <a:ext cx="7767638" cy="4110038"/>
          </a:xfrm>
          <a:ln/>
        </p:spPr>
        <p:txBody>
          <a:bodyPr/>
          <a:lstStyle/>
          <a:p>
            <a:pPr>
              <a:lnSpc>
                <a:spcPct val="113000"/>
              </a:lnSpc>
              <a:spcBef>
                <a:spcPts val="875"/>
              </a:spcBef>
              <a:spcAft>
                <a:spcPts val="75"/>
              </a:spcAft>
              <a:buClr>
                <a:srgbClr val="77CAEE"/>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a:t>I have been cruising for over 43 years and taken over 100 cruises. So I consider myself an experienced cruiser.</a:t>
            </a:r>
          </a:p>
          <a:p>
            <a:pPr>
              <a:lnSpc>
                <a:spcPct val="113000"/>
              </a:lnSpc>
              <a:spcBef>
                <a:spcPts val="875"/>
              </a:spcBef>
              <a:spcAft>
                <a:spcPts val="75"/>
              </a:spcAft>
              <a:buClr>
                <a:srgbClr val="77CAEE"/>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a:t>I always like to see how other people live.</a:t>
            </a:r>
          </a:p>
          <a:p>
            <a:pPr>
              <a:lnSpc>
                <a:spcPct val="113000"/>
              </a:lnSpc>
              <a:spcBef>
                <a:spcPts val="875"/>
              </a:spcBef>
              <a:spcAft>
                <a:spcPts val="75"/>
              </a:spcAft>
              <a:buClr>
                <a:srgbClr val="77CAEE"/>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a:t>When I am on a cruise where the city I want to visit is not the port city, I always recommend taking a ship’s tour.</a:t>
            </a:r>
          </a:p>
          <a:p>
            <a:pPr>
              <a:lnSpc>
                <a:spcPct val="113000"/>
              </a:lnSpc>
              <a:spcBef>
                <a:spcPts val="875"/>
              </a:spcBef>
              <a:spcAft>
                <a:spcPts val="75"/>
              </a:spcAft>
              <a:buClr>
                <a:srgbClr val="77CAEE"/>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a:t>But when I am in a port where many things are nearby and easy to see on my own - </a:t>
            </a:r>
            <a:br>
              <a:rPr lang="en-US" altLang="en-US" sz="2400"/>
            </a:br>
            <a:r>
              <a:rPr lang="en-US" altLang="en-US" sz="2400"/>
              <a:t>I will do it on my own.</a:t>
            </a:r>
          </a:p>
          <a:p>
            <a:pPr>
              <a:lnSpc>
                <a:spcPct val="113000"/>
              </a:lnSpc>
              <a:spcBef>
                <a:spcPts val="875"/>
              </a:spcBef>
              <a:spcAft>
                <a:spcPts val="75"/>
              </a:spcAft>
              <a:buClr>
                <a:srgbClr val="77CAEE"/>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a:t>This presentation is for that type of port.</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835CB77C-6548-A8BA-03CC-318B163A6EEF}"/>
              </a:ext>
            </a:extLst>
          </p:cNvPr>
          <p:cNvSpPr>
            <a:spLocks noGrp="1" noChangeArrowheads="1"/>
          </p:cNvSpPr>
          <p:nvPr>
            <p:ph type="title"/>
          </p:nvPr>
        </p:nvSpPr>
        <p:spPr>
          <a:xfrm>
            <a:off x="685800" y="381000"/>
            <a:ext cx="7766050" cy="113665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a:t>Don’t Miss the Ship</a:t>
            </a:r>
          </a:p>
        </p:txBody>
      </p:sp>
      <p:sp>
        <p:nvSpPr>
          <p:cNvPr id="8194" name="Rectangle 2">
            <a:extLst>
              <a:ext uri="{FF2B5EF4-FFF2-40B4-BE49-F238E27FC236}">
                <a16:creationId xmlns:a16="http://schemas.microsoft.com/office/drawing/2014/main" id="{84E03F09-558E-9F7F-9A03-05DE5CBDA76A}"/>
              </a:ext>
            </a:extLst>
          </p:cNvPr>
          <p:cNvSpPr>
            <a:spLocks noGrp="1" noChangeArrowheads="1"/>
          </p:cNvSpPr>
          <p:nvPr>
            <p:ph type="body" idx="1"/>
          </p:nvPr>
        </p:nvSpPr>
        <p:spPr>
          <a:xfrm>
            <a:off x="685800" y="1752600"/>
            <a:ext cx="7766050" cy="4184650"/>
          </a:xfrm>
          <a:ln/>
        </p:spPr>
        <p:txBody>
          <a:bodyPr/>
          <a:lstStyle/>
          <a:p>
            <a:pPr hangingPunct="0">
              <a:lnSpc>
                <a:spcPct val="93000"/>
              </a:lnSpc>
              <a:spcBef>
                <a:spcPts val="88"/>
              </a:spcBef>
              <a:spcAft>
                <a:spcPts val="8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How to Avoid Missing Your Ship</a:t>
            </a:r>
          </a:p>
          <a:p>
            <a:pPr hangingPunct="0">
              <a:lnSpc>
                <a:spcPct val="93000"/>
              </a:lnSpc>
              <a:spcBef>
                <a:spcPts val="88"/>
              </a:spcBef>
              <a:spcAft>
                <a:spcPts val="8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a:t>Pay attention to the time. - Ship time and local time are often different.</a:t>
            </a:r>
          </a:p>
          <a:p>
            <a:pPr hangingPunct="0">
              <a:lnSpc>
                <a:spcPct val="93000"/>
              </a:lnSpc>
              <a:spcBef>
                <a:spcPts val="88"/>
              </a:spcBef>
              <a:spcAft>
                <a:spcPts val="8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a:t>Put a return to ship reminder on your phone.</a:t>
            </a:r>
          </a:p>
          <a:p>
            <a:pPr hangingPunct="0">
              <a:lnSpc>
                <a:spcPct val="93000"/>
              </a:lnSpc>
              <a:spcBef>
                <a:spcPts val="88"/>
              </a:spcBef>
              <a:spcAft>
                <a:spcPts val="8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Choose excursions wisely.</a:t>
            </a:r>
          </a:p>
          <a:p>
            <a:pPr hangingPunct="0">
              <a:lnSpc>
                <a:spcPct val="93000"/>
              </a:lnSpc>
              <a:spcBef>
                <a:spcPts val="88"/>
              </a:spcBef>
              <a:spcAft>
                <a:spcPts val="8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	</a:t>
            </a:r>
            <a:r>
              <a:rPr lang="en-US" altLang="en-US" sz="1800"/>
              <a:t>If a ship-sponsored excursion is late returning to port for, the ship will wait 	</a:t>
            </a:r>
            <a:br>
              <a:rPr lang="en-US" altLang="en-US" sz="1800"/>
            </a:br>
            <a:r>
              <a:rPr lang="en-US" altLang="en-US" sz="1800"/>
              <a:t>for you. If you are on your own???</a:t>
            </a:r>
          </a:p>
          <a:p>
            <a:pPr hangingPunct="0">
              <a:lnSpc>
                <a:spcPct val="93000"/>
              </a:lnSpc>
              <a:spcBef>
                <a:spcPts val="88"/>
              </a:spcBef>
              <a:spcAft>
                <a:spcPts val="8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Be Prepared</a:t>
            </a:r>
          </a:p>
          <a:p>
            <a:pPr hangingPunct="0">
              <a:lnSpc>
                <a:spcPct val="93000"/>
              </a:lnSpc>
              <a:spcBef>
                <a:spcPts val="88"/>
              </a:spcBef>
              <a:spcAft>
                <a:spcPts val="8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	</a:t>
            </a:r>
            <a:r>
              <a:rPr lang="en-US" altLang="en-US" sz="1800"/>
              <a:t>Have your Passport, Credit Card and phone numbers for your ship port agent. </a:t>
            </a:r>
          </a:p>
          <a:p>
            <a:pPr hangingPunct="0">
              <a:lnSpc>
                <a:spcPct val="93000"/>
              </a:lnSpc>
              <a:spcBef>
                <a:spcPts val="88"/>
              </a:spcBef>
              <a:spcAft>
                <a:spcPts val="8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What to Do If You Miss the Ship</a:t>
            </a:r>
            <a:br>
              <a:rPr lang="en-US" altLang="en-US" sz="1800" b="1"/>
            </a:br>
            <a:r>
              <a:rPr lang="en-US" altLang="en-US" sz="1800"/>
              <a:t>Most cruise lines have port agents stationed in the port area to assist if your ship has left without you. If your lucky, when cruisers are late returning to the vessel, the ship's crew will often remove the passengers' essential items -- passports, cell phones and medication -- from the ship to leave with the port agents. </a:t>
            </a:r>
            <a:br>
              <a:rPr lang="en-US" altLang="en-US" sz="1800"/>
            </a:br>
            <a:endParaRPr lang="en-US" altLang="en-US" sz="1800"/>
          </a:p>
          <a:p>
            <a:pPr algn="ctr" hangingPunct="0">
              <a:lnSpc>
                <a:spcPct val="93000"/>
              </a:lnSpc>
              <a:spcBef>
                <a:spcPts val="88"/>
              </a:spcBef>
              <a:spcAft>
                <a:spcPts val="8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a:t>The Port Officials can help you with contacting your ship </a:t>
            </a:r>
            <a:br>
              <a:rPr lang="en-US" altLang="en-US" sz="1800"/>
            </a:br>
            <a:r>
              <a:rPr lang="en-US" altLang="en-US" sz="1800"/>
              <a:t>and making necessary travel  arrangements.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7B353310-645C-31EE-06FA-85F5FD9D45D2}"/>
              </a:ext>
            </a:extLst>
          </p:cNvPr>
          <p:cNvSpPr>
            <a:spLocks noGrp="1" noChangeArrowheads="1"/>
          </p:cNvSpPr>
          <p:nvPr>
            <p:ph type="title"/>
          </p:nvPr>
        </p:nvSpPr>
        <p:spPr>
          <a:xfrm>
            <a:off x="685800" y="304800"/>
            <a:ext cx="7772400" cy="14478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Money</a:t>
            </a:r>
          </a:p>
        </p:txBody>
      </p:sp>
      <p:sp>
        <p:nvSpPr>
          <p:cNvPr id="9218" name="Rectangle 2">
            <a:extLst>
              <a:ext uri="{FF2B5EF4-FFF2-40B4-BE49-F238E27FC236}">
                <a16:creationId xmlns:a16="http://schemas.microsoft.com/office/drawing/2014/main" id="{4414E6DB-5052-A991-A18B-D79517CEA073}"/>
              </a:ext>
            </a:extLst>
          </p:cNvPr>
          <p:cNvSpPr>
            <a:spLocks noChangeArrowheads="1"/>
          </p:cNvSpPr>
          <p:nvPr/>
        </p:nvSpPr>
        <p:spPr bwMode="auto">
          <a:xfrm>
            <a:off x="457200" y="1585913"/>
            <a:ext cx="8229600" cy="246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hangingPunct="0">
              <a:lnSpc>
                <a:spcPct val="93000"/>
              </a:lnSpc>
              <a:spcBef>
                <a:spcPts val="100"/>
              </a:spcBef>
              <a:spcAft>
                <a:spcPts val="100"/>
              </a:spcAft>
              <a:buClrTx/>
              <a:buFontTx/>
              <a:buNone/>
            </a:pPr>
            <a:r>
              <a:rPr lang="en-US" altLang="en-US">
                <a:cs typeface="Arial" panose="020B0604020202020204" pitchFamily="34" charset="0"/>
              </a:rPr>
              <a:t>The euro is the official currency of 20 European Union countries which collectively make up the euro area, also known as the eurozone.</a:t>
            </a:r>
          </a:p>
          <a:p>
            <a:pPr hangingPunct="0">
              <a:lnSpc>
                <a:spcPct val="93000"/>
              </a:lnSpc>
              <a:spcBef>
                <a:spcPts val="100"/>
              </a:spcBef>
              <a:spcAft>
                <a:spcPts val="100"/>
              </a:spcAft>
              <a:buClrTx/>
              <a:buFontTx/>
              <a:buNone/>
            </a:pPr>
            <a:endParaRPr lang="en-US" altLang="en-US">
              <a:cs typeface="Arial" panose="020B0604020202020204" pitchFamily="34" charset="0"/>
            </a:endParaRPr>
          </a:p>
          <a:p>
            <a:pPr algn="ctr" hangingPunct="0">
              <a:lnSpc>
                <a:spcPct val="93000"/>
              </a:lnSpc>
              <a:spcBef>
                <a:spcPts val="100"/>
              </a:spcBef>
              <a:spcAft>
                <a:spcPts val="100"/>
              </a:spcAft>
              <a:buClrTx/>
              <a:buFontTx/>
              <a:buNone/>
            </a:pPr>
            <a:r>
              <a:rPr lang="en-US" altLang="en-US" sz="2800">
                <a:cs typeface="Segoe UI" panose="020B0502040204020203" pitchFamily="34" charset="0"/>
              </a:rPr>
              <a:t>Official Exchange is </a:t>
            </a:r>
            <a:r>
              <a:rPr lang="en-US" altLang="en-US"/>
              <a:t>€</a:t>
            </a:r>
            <a:r>
              <a:rPr lang="en-US" altLang="en-US" sz="2800">
                <a:cs typeface="Segoe UI" panose="020B0502040204020203" pitchFamily="34" charset="0"/>
              </a:rPr>
              <a:t>1 to $1.079 US</a:t>
            </a:r>
            <a:r>
              <a:rPr lang="en-US" altLang="en-US">
                <a:cs typeface="Segoe UI" panose="020B0502040204020203" pitchFamily="34" charset="0"/>
              </a:rPr>
              <a:t> </a:t>
            </a:r>
          </a:p>
          <a:p>
            <a:pPr hangingPunct="0">
              <a:lnSpc>
                <a:spcPct val="113000"/>
              </a:lnSpc>
              <a:spcBef>
                <a:spcPts val="1163"/>
              </a:spcBef>
              <a:spcAft>
                <a:spcPts val="100"/>
              </a:spcAft>
              <a:buClrTx/>
              <a:buFontTx/>
              <a:buNone/>
            </a:pPr>
            <a:endParaRPr lang="en-US" altLang="en-US">
              <a:cs typeface="Segoe UI" panose="020B0502040204020203" pitchFamily="34" charset="0"/>
            </a:endParaRPr>
          </a:p>
        </p:txBody>
      </p:sp>
      <p:pic>
        <p:nvPicPr>
          <p:cNvPr id="9219" name="Picture 3">
            <a:extLst>
              <a:ext uri="{FF2B5EF4-FFF2-40B4-BE49-F238E27FC236}">
                <a16:creationId xmlns:a16="http://schemas.microsoft.com/office/drawing/2014/main" id="{94DB7F14-EF77-FF3C-B719-373F296754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484563"/>
            <a:ext cx="3962400" cy="2916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46718142-840E-B15A-04DB-D6EB96145AEA}"/>
              </a:ext>
            </a:extLst>
          </p:cNvPr>
          <p:cNvSpPr>
            <a:spLocks noGrp="1" noChangeArrowheads="1"/>
          </p:cNvSpPr>
          <p:nvPr>
            <p:ph type="title"/>
          </p:nvPr>
        </p:nvSpPr>
        <p:spPr>
          <a:xfrm>
            <a:off x="457200" y="609600"/>
            <a:ext cx="80010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Tourist Office</a:t>
            </a:r>
          </a:p>
        </p:txBody>
      </p:sp>
      <p:sp>
        <p:nvSpPr>
          <p:cNvPr id="10242" name="Rectangle 2">
            <a:extLst>
              <a:ext uri="{FF2B5EF4-FFF2-40B4-BE49-F238E27FC236}">
                <a16:creationId xmlns:a16="http://schemas.microsoft.com/office/drawing/2014/main" id="{BF8A2620-0776-1181-80B5-06523214B0A0}"/>
              </a:ext>
            </a:extLst>
          </p:cNvPr>
          <p:cNvSpPr>
            <a:spLocks noChangeArrowheads="1"/>
          </p:cNvSpPr>
          <p:nvPr/>
        </p:nvSpPr>
        <p:spPr bwMode="auto">
          <a:xfrm>
            <a:off x="5078413" y="1828800"/>
            <a:ext cx="3836987" cy="380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13"/>
              </a:spcBef>
              <a:spcAft>
                <a:spcPts val="1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Tourism Office provides a tourist information service and attention to the city's visitors.</a:t>
            </a:r>
          </a:p>
          <a:p>
            <a:pPr>
              <a:buClrTx/>
              <a:buSzTx/>
              <a:buFontTx/>
              <a:buNone/>
            </a:pPr>
            <a:r>
              <a:rPr lang="en-US" altLang="en-US"/>
              <a:t>Regretably it is over a  37 minute (2.9 km) walk to get there.</a:t>
            </a:r>
          </a:p>
          <a:p>
            <a:pPr>
              <a:buClrTx/>
              <a:buSzTx/>
              <a:buFontTx/>
              <a:buNone/>
            </a:pPr>
            <a:br>
              <a:rPr lang="en-US" altLang="en-US"/>
            </a:br>
            <a:r>
              <a:rPr lang="en-US" altLang="en-US"/>
              <a:t>Akti Kondili 56, Pireas 185 45, Greece </a:t>
            </a:r>
          </a:p>
        </p:txBody>
      </p:sp>
      <p:pic>
        <p:nvPicPr>
          <p:cNvPr id="10243" name="Picture 3">
            <a:extLst>
              <a:ext uri="{FF2B5EF4-FFF2-40B4-BE49-F238E27FC236}">
                <a16:creationId xmlns:a16="http://schemas.microsoft.com/office/drawing/2014/main" id="{26CC1C92-D4BC-EB45-01ED-70E634B69A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 y="1752600"/>
            <a:ext cx="4256088" cy="495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13"/>
          </a:spcBef>
          <a:spcAft>
            <a:spcPts val="1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13"/>
          </a:spcBef>
          <a:spcAft>
            <a:spcPts val="11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1664</Words>
  <Application>Microsoft Office PowerPoint</Application>
  <PresentationFormat>On-screen Show (4:3)</PresentationFormat>
  <Paragraphs>116</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Segoe UI</vt:lpstr>
      <vt:lpstr>Times New Roman</vt:lpstr>
      <vt:lpstr>Wingdings</vt:lpstr>
      <vt:lpstr>Office Theme</vt:lpstr>
      <vt:lpstr>Piraeus, Greece</vt:lpstr>
      <vt:lpstr>Piraeus Greece</vt:lpstr>
      <vt:lpstr>What I Will Cover</vt:lpstr>
      <vt:lpstr>Piraeus Greece Early History</vt:lpstr>
      <vt:lpstr>Piraeus Greece Later History</vt:lpstr>
      <vt:lpstr>My Port Philosophy</vt:lpstr>
      <vt:lpstr>Don’t Miss the Ship</vt:lpstr>
      <vt:lpstr>Money</vt:lpstr>
      <vt:lpstr>Tourist Office</vt:lpstr>
      <vt:lpstr>Map Of Piraeus/Athens</vt:lpstr>
      <vt:lpstr>Archaeological Museum of Piraeus </vt:lpstr>
      <vt:lpstr>Hellenic Maritime Museum</vt:lpstr>
      <vt:lpstr>Church of Saint Nicholas</vt:lpstr>
      <vt:lpstr>Museum of Olympiacos</vt:lpstr>
      <vt:lpstr>Ieros Naos Agia Triada</vt:lpstr>
      <vt:lpstr>Piraeus Lion</vt:lpstr>
      <vt:lpstr>Home to Amazing Restaurants</vt:lpstr>
      <vt:lpstr>Getting Around</vt:lpstr>
      <vt:lpstr>Hop on – Hop Off</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Piraeus Greece</dc:title>
  <dc:creator>Marc Silver</dc:creator>
  <cp:lastModifiedBy>Marc Silver</cp:lastModifiedBy>
  <cp:revision>5</cp:revision>
  <dcterms:modified xsi:type="dcterms:W3CDTF">2025-12-25T15:48:04Z</dcterms:modified>
</cp:coreProperties>
</file>