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3" r:id="rId3"/>
    <p:sldId id="257" r:id="rId4"/>
    <p:sldId id="274" r:id="rId5"/>
    <p:sldId id="311" r:id="rId6"/>
    <p:sldId id="279" r:id="rId7"/>
    <p:sldId id="276" r:id="rId8"/>
    <p:sldId id="312" r:id="rId9"/>
    <p:sldId id="260" r:id="rId10"/>
    <p:sldId id="277" r:id="rId11"/>
    <p:sldId id="261" r:id="rId12"/>
    <p:sldId id="264" r:id="rId13"/>
    <p:sldId id="314" r:id="rId14"/>
    <p:sldId id="316" r:id="rId15"/>
    <p:sldId id="278" r:id="rId16"/>
    <p:sldId id="268" r:id="rId17"/>
    <p:sldId id="315" r:id="rId18"/>
    <p:sldId id="282" r:id="rId19"/>
    <p:sldId id="283" r:id="rId20"/>
    <p:sldId id="284" r:id="rId21"/>
    <p:sldId id="313" r:id="rId22"/>
    <p:sldId id="275" r:id="rId23"/>
    <p:sldId id="271" r:id="rId24"/>
    <p:sldId id="272" r:id="rId25"/>
    <p:sldId id="291"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82" d="100"/>
          <a:sy n="82"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41833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78971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37627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33009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3027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Picton</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red and white stars&#10;&#10;Description automatically generated">
            <a:extLst>
              <a:ext uri="{FF2B5EF4-FFF2-40B4-BE49-F238E27FC236}">
                <a16:creationId xmlns:a16="http://schemas.microsoft.com/office/drawing/2014/main" id="{68960F74-EE0C-802E-7FA6-E67C3393D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804" y="1441450"/>
            <a:ext cx="4949048" cy="2474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D5389FE6-C49B-726D-E7D5-D03D44E65680}"/>
              </a:ext>
            </a:extLst>
          </p:cNvPr>
          <p:cNvPicPr>
            <a:picLocks noChangeAspect="1"/>
          </p:cNvPicPr>
          <p:nvPr/>
        </p:nvPicPr>
        <p:blipFill rotWithShape="1">
          <a:blip r:embed="rId3">
            <a:extLst>
              <a:ext uri="{28A0092B-C50C-407E-A947-70E740481C1C}">
                <a14:useLocalDpi xmlns:a14="http://schemas.microsoft.com/office/drawing/2010/main" val="0"/>
              </a:ext>
            </a:extLst>
          </a:blip>
          <a:srcRect l="18310"/>
          <a:stretch/>
        </p:blipFill>
        <p:spPr>
          <a:xfrm>
            <a:off x="0" y="0"/>
            <a:ext cx="10069614"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114988" y="1004835"/>
            <a:ext cx="5653481" cy="894303"/>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a:t>
            </a:r>
            <a:r>
              <a:rPr lang="en-US" sz="4400" b="1" dirty="0">
                <a:solidFill>
                  <a:srgbClr val="000000"/>
                </a:solidFill>
                <a:latin typeface="Times New Roman" panose="02020603050405020304" pitchFamily="18" charset="0"/>
                <a:cs typeface="Times New Roman" panose="02020603050405020304" pitchFamily="18" charset="0"/>
              </a:rPr>
              <a:t>Picton</a:t>
            </a:r>
            <a:endParaRPr lang="en-US" sz="44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10</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54868"/>
            <a:ext cx="4976813" cy="120015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rgbClr val="000000"/>
                </a:solidFill>
                <a:latin typeface="Times New Roman" panose="02020603050405020304" pitchFamily="18" charset="0"/>
                <a:cs typeface="Times New Roman" panose="02020603050405020304" pitchFamily="18" charset="0"/>
              </a:rPr>
              <a:t>Picton</a:t>
            </a:r>
            <a:r>
              <a:rPr lang="en-US" sz="4400" b="1" dirty="0">
                <a:solidFill>
                  <a:schemeClr val="tx1"/>
                </a:solidFill>
                <a:latin typeface="Times New Roman" panose="02020603050405020304" pitchFamily="18" charset="0"/>
                <a:cs typeface="Times New Roman" panose="02020603050405020304" pitchFamily="18" charset="0"/>
              </a:rPr>
              <a:t> Buses</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11</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233529"/>
            <a:ext cx="4977192"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Picton</a:t>
            </a:r>
            <a:r>
              <a:rPr lang="en-US" sz="2200" dirty="0"/>
              <a:t> has one of the most comprehensive and user-friendly public transport Pay with cash in exact change.</a:t>
            </a:r>
          </a:p>
          <a:p>
            <a:pPr indent="-228600">
              <a:lnSpc>
                <a:spcPct val="90000"/>
              </a:lnSpc>
              <a:spcAft>
                <a:spcPts val="600"/>
              </a:spcAft>
              <a:buFont typeface="Arial" panose="020B0604020202020204" pitchFamily="34" charset="0"/>
              <a:buChar char="•"/>
            </a:pPr>
            <a:r>
              <a:rPr lang="en-US" sz="2400" dirty="0"/>
              <a:t>One Way ticket start at $2.30 and go to $7.50 depending upon distance.</a:t>
            </a:r>
          </a:p>
          <a:p>
            <a:pPr indent="-228600">
              <a:lnSpc>
                <a:spcPct val="90000"/>
              </a:lnSpc>
              <a:spcAft>
                <a:spcPts val="600"/>
              </a:spcAft>
              <a:buFont typeface="Arial" panose="020B0604020202020204" pitchFamily="34" charset="0"/>
              <a:buChar char="•"/>
            </a:pPr>
            <a:r>
              <a:rPr lang="en-US" sz="2400" b="1" dirty="0">
                <a:effectLst/>
              </a:rPr>
              <a:t>Daily Ticket Fares </a:t>
            </a:r>
          </a:p>
          <a:p>
            <a:pPr indent="-228600">
              <a:lnSpc>
                <a:spcPct val="90000"/>
              </a:lnSpc>
              <a:spcAft>
                <a:spcPts val="600"/>
              </a:spcAft>
              <a:buFont typeface="Arial" panose="020B0604020202020204" pitchFamily="34" charset="0"/>
              <a:buChar char="•"/>
            </a:pPr>
            <a:r>
              <a:rPr lang="en-US" sz="2400" b="1" dirty="0"/>
              <a:t>Regional Excursion Daily Ticket (RED)</a:t>
            </a:r>
            <a:r>
              <a:rPr lang="en-US" sz="2400" dirty="0"/>
              <a:t> – Provides eligible concession card holders with unlimited daily travel within our network for just $2.50.</a:t>
            </a:r>
            <a:endParaRPr lang="en-US" sz="2400" b="1" dirty="0">
              <a:effectLst/>
            </a:endParaRPr>
          </a:p>
          <a:p>
            <a:pPr indent="-228600">
              <a:lnSpc>
                <a:spcPct val="90000"/>
              </a:lnSpc>
              <a:spcAft>
                <a:spcPts val="600"/>
              </a:spcAft>
              <a:buFont typeface="Arial" panose="020B0604020202020204" pitchFamily="34" charset="0"/>
              <a:buChar char="•"/>
            </a:pP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b="1" dirty="0">
                <a:solidFill>
                  <a:srgbClr val="000000"/>
                </a:solidFill>
                <a:latin typeface="Times New Roman" panose="02020603050405020304" pitchFamily="18" charset="0"/>
                <a:cs typeface="Times New Roman" panose="02020603050405020304" pitchFamily="18" charset="0"/>
              </a:rPr>
              <a:t>Picton</a:t>
            </a:r>
            <a:r>
              <a:rPr lang="en-US" b="1" dirty="0">
                <a:solidFill>
                  <a:schemeClr val="tx1"/>
                </a:solidFill>
                <a:latin typeface="Times New Roman" panose="02020603050405020304" pitchFamily="18" charset="0"/>
                <a:cs typeface="Times New Roman" panose="02020603050405020304" pitchFamily="18" charset="0"/>
              </a:rPr>
              <a:t> Taxis</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295314"/>
            <a:ext cx="475345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also arrange car service in advance with </a:t>
            </a:r>
            <a:r>
              <a:rPr lang="en-US" sz="2000" b="1" dirty="0"/>
              <a:t>Uber or Lyft</a:t>
            </a:r>
            <a:r>
              <a:rPr lang="en-US" sz="2000" dirty="0">
                <a:latin typeface="Times New Roman" panose="02020603050405020304" pitchFamily="18" charset="0"/>
                <a:cs typeface="Times New Roman" panose="02020603050405020304" pitchFamily="18" charset="0"/>
              </a:rPr>
              <a:t> in Picton. Request a ride anytime up to 90 days ahead.</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b="1" dirty="0">
                <a:latin typeface="Times New Roman" panose="02020603050405020304" pitchFamily="18" charset="0"/>
                <a:cs typeface="Times New Roman" panose="02020603050405020304" pitchFamily="18" charset="0"/>
              </a:rPr>
              <a:t>Picton Heritage &amp; Whaling Museum</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93253" y="1143377"/>
            <a:ext cx="9714422"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Picton Heritage and Whaling Museum overlooks the Picton Foreshore and Queen Charlotte Sound and contains historical collections from Picton (Waitohi) and the Sounds dating back to the 1700s.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early Mäori settlement to the area’s whaling history, there’s a lot to unpack at this fascinating museum.</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Exhibit tell the story of the families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who lived here and how Picton came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 be.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is open most days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between 10am and 3pm.</a:t>
            </a:r>
          </a:p>
        </p:txBody>
      </p:sp>
      <p:sp>
        <p:nvSpPr>
          <p:cNvPr id="4" name="TextBox 3">
            <a:extLst>
              <a:ext uri="{FF2B5EF4-FFF2-40B4-BE49-F238E27FC236}">
                <a16:creationId xmlns:a16="http://schemas.microsoft.com/office/drawing/2014/main" id="{3C9306F8-FB36-D3E7-31DF-D0F49F4C7B2D}"/>
              </a:ext>
            </a:extLst>
          </p:cNvPr>
          <p:cNvSpPr txBox="1"/>
          <p:nvPr/>
        </p:nvSpPr>
        <p:spPr>
          <a:xfrm>
            <a:off x="0" y="4441371"/>
            <a:ext cx="4470293" cy="1200329"/>
          </a:xfrm>
          <a:prstGeom prst="rect">
            <a:avLst/>
          </a:prstGeom>
          <a:noFill/>
        </p:spPr>
        <p:txBody>
          <a:bodyPr wrap="square">
            <a:spAutoFit/>
          </a:bodyPr>
          <a:lstStyle/>
          <a:p>
            <a:pPr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$10.00 per Adult</a:t>
            </a:r>
          </a:p>
          <a:p>
            <a:pPr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$3.00 per Student</a:t>
            </a:r>
          </a:p>
          <a:p>
            <a:pPr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$1.00 per Child </a:t>
            </a:r>
          </a:p>
        </p:txBody>
      </p:sp>
      <p:pic>
        <p:nvPicPr>
          <p:cNvPr id="6" name="Picture 5" descr="A building with a sign on the side&#10;&#10;Description automatically generated">
            <a:extLst>
              <a:ext uri="{FF2B5EF4-FFF2-40B4-BE49-F238E27FC236}">
                <a16:creationId xmlns:a16="http://schemas.microsoft.com/office/drawing/2014/main" id="{5190E1C3-6B21-545A-0534-E21886834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293" y="2522136"/>
            <a:ext cx="5610332" cy="3148414"/>
          </a:xfrm>
          <a:prstGeom prst="rect">
            <a:avLst/>
          </a:prstGeom>
        </p:spPr>
      </p:pic>
    </p:spTree>
    <p:extLst>
      <p:ext uri="{BB962C8B-B14F-4D97-AF65-F5344CB8AC3E}">
        <p14:creationId xmlns:p14="http://schemas.microsoft.com/office/powerpoint/2010/main" val="122858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b="1" dirty="0" err="1">
                <a:latin typeface="Times New Roman" panose="02020603050405020304" pitchFamily="18" charset="0"/>
                <a:cs typeface="Times New Roman" panose="02020603050405020304" pitchFamily="18" charset="0"/>
              </a:rPr>
              <a:t>Omaka</a:t>
            </a:r>
            <a:r>
              <a:rPr lang="en-US" b="1" dirty="0">
                <a:latin typeface="Times New Roman" panose="02020603050405020304" pitchFamily="18" charset="0"/>
                <a:cs typeface="Times New Roman" panose="02020603050405020304" pitchFamily="18" charset="0"/>
              </a:rPr>
              <a:t> Aviation Heritage Centre</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80387" y="944545"/>
            <a:ext cx="9877529" cy="2246769"/>
          </a:xfrm>
          <a:prstGeom prst="rect">
            <a:avLst/>
          </a:prstGeom>
          <a:noFill/>
        </p:spPr>
        <p:txBody>
          <a:bodyPr wrap="square">
            <a:spAutoFit/>
          </a:bodyPr>
          <a:lstStyle/>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Omaka</a:t>
            </a:r>
            <a:r>
              <a:rPr lang="en-US" sz="2000" dirty="0">
                <a:latin typeface="Times New Roman" panose="02020603050405020304" pitchFamily="18" charset="0"/>
                <a:cs typeface="Times New Roman" panose="02020603050405020304" pitchFamily="18" charset="0"/>
              </a:rPr>
              <a:t> Aviation Heritage Centre is run by The New Zealand Aviation Museum Trust and although some objects are owned by the Trust, many of the aircraft and memorabilia are on loan from private individuals, who generously offer them for public display.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began when a group of enthusiasts imported two Chinese Nanchang trainers and established the Marlborough Warbirds Association.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sound of the Nanchang's radial engines was heard over Blenheim drawing curious spectators and, increasingly, other heritage aircraft.</a:t>
            </a:r>
          </a:p>
        </p:txBody>
      </p:sp>
      <p:pic>
        <p:nvPicPr>
          <p:cNvPr id="10" name="Picture 9" descr="A red airplane on display&#10;&#10;Description automatically generated">
            <a:extLst>
              <a:ext uri="{FF2B5EF4-FFF2-40B4-BE49-F238E27FC236}">
                <a16:creationId xmlns:a16="http://schemas.microsoft.com/office/drawing/2014/main" id="{FBDF1199-B259-B350-BC16-EA84C65DBA23}"/>
              </a:ext>
            </a:extLst>
          </p:cNvPr>
          <p:cNvPicPr>
            <a:picLocks noChangeAspect="1"/>
          </p:cNvPicPr>
          <p:nvPr/>
        </p:nvPicPr>
        <p:blipFill rotWithShape="1">
          <a:blip r:embed="rId3">
            <a:extLst>
              <a:ext uri="{28A0092B-C50C-407E-A947-70E740481C1C}">
                <a14:useLocalDpi xmlns:a14="http://schemas.microsoft.com/office/drawing/2010/main" val="0"/>
              </a:ext>
            </a:extLst>
          </a:blip>
          <a:srcRect r="16241"/>
          <a:stretch/>
        </p:blipFill>
        <p:spPr>
          <a:xfrm>
            <a:off x="0" y="3386295"/>
            <a:ext cx="4381082" cy="2284255"/>
          </a:xfrm>
          <a:prstGeom prst="rect">
            <a:avLst/>
          </a:prstGeom>
        </p:spPr>
      </p:pic>
      <p:sp>
        <p:nvSpPr>
          <p:cNvPr id="12" name="TextBox 11">
            <a:extLst>
              <a:ext uri="{FF2B5EF4-FFF2-40B4-BE49-F238E27FC236}">
                <a16:creationId xmlns:a16="http://schemas.microsoft.com/office/drawing/2014/main" id="{08300F1A-62CF-62EF-3DA2-60769C1B7249}"/>
              </a:ext>
            </a:extLst>
          </p:cNvPr>
          <p:cNvSpPr txBox="1"/>
          <p:nvPr/>
        </p:nvSpPr>
        <p:spPr>
          <a:xfrm>
            <a:off x="4461468" y="3265714"/>
            <a:ext cx="3326005"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well as aircraft, there are the smaller items; letters, logbooks, clothing, photographs that help convey the human stories and give the machines their relevance to history. </a:t>
            </a:r>
          </a:p>
        </p:txBody>
      </p:sp>
      <p:sp>
        <p:nvSpPr>
          <p:cNvPr id="16" name="TextBox 15">
            <a:extLst>
              <a:ext uri="{FF2B5EF4-FFF2-40B4-BE49-F238E27FC236}">
                <a16:creationId xmlns:a16="http://schemas.microsoft.com/office/drawing/2014/main" id="{19520844-C477-8E14-B360-48646B3C8C55}"/>
              </a:ext>
            </a:extLst>
          </p:cNvPr>
          <p:cNvSpPr txBox="1"/>
          <p:nvPr/>
        </p:nvSpPr>
        <p:spPr>
          <a:xfrm>
            <a:off x="7928149" y="3386295"/>
            <a:ext cx="2152476" cy="193899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Adult (15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yrs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$30.00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 (5-14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yrs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$12.00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Infant (under 5) Free </a:t>
            </a:r>
          </a:p>
        </p:txBody>
      </p:sp>
    </p:spTree>
    <p:extLst>
      <p:ext uri="{BB962C8B-B14F-4D97-AF65-F5344CB8AC3E}">
        <p14:creationId xmlns:p14="http://schemas.microsoft.com/office/powerpoint/2010/main" val="272552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Wine Tasting</a:t>
            </a:r>
          </a:p>
        </p:txBody>
      </p:sp>
      <p:sp>
        <p:nvSpPr>
          <p:cNvPr id="5" name="TextBox 4">
            <a:extLst>
              <a:ext uri="{FF2B5EF4-FFF2-40B4-BE49-F238E27FC236}">
                <a16:creationId xmlns:a16="http://schemas.microsoft.com/office/drawing/2014/main" id="{1AF5FB54-0725-AC46-7FCB-E9CDB56C3059}"/>
              </a:ext>
            </a:extLst>
          </p:cNvPr>
          <p:cNvSpPr txBox="1"/>
          <p:nvPr/>
        </p:nvSpPr>
        <p:spPr>
          <a:xfrm>
            <a:off x="110532" y="994787"/>
            <a:ext cx="9880136" cy="1326381"/>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several local wine tour operators with a </a:t>
            </a:r>
            <a:r>
              <a:rPr lang="en-US" sz="2000" dirty="0" err="1">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range of excursions to suit your style of tour.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Small group tours or private half or full day tours with you own personal guide can be arranged. </a:t>
            </a:r>
          </a:p>
          <a:p>
            <a:pPr marL="342900" indent="-342900">
              <a:lnSpc>
                <a:spcPct val="90000"/>
              </a:lnSpc>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5D9AB4A-3942-BCB5-092D-322DFBCC68E5}"/>
              </a:ext>
            </a:extLst>
          </p:cNvPr>
          <p:cNvSpPr txBox="1"/>
          <p:nvPr/>
        </p:nvSpPr>
        <p:spPr>
          <a:xfrm>
            <a:off x="844063" y="4502891"/>
            <a:ext cx="3044650" cy="923330"/>
          </a:xfrm>
          <a:prstGeom prst="rect">
            <a:avLst/>
          </a:prstGeom>
          <a:noFill/>
        </p:spPr>
        <p:txBody>
          <a:bodyPr wrap="square">
            <a:spAutoFit/>
          </a:bodyPr>
          <a:lstStyle/>
          <a:p>
            <a:pPr algn="ctr"/>
            <a:r>
              <a:rPr lang="en-US" sz="1800" b="1" dirty="0">
                <a:latin typeface="Times New Roman" panose="02020603050405020304" pitchFamily="18" charset="0"/>
                <a:cs typeface="Times New Roman" panose="02020603050405020304" pitchFamily="18" charset="0"/>
              </a:rPr>
              <a:t>½ day Wine Tasting tours start at around $170 and go up from there.</a:t>
            </a:r>
          </a:p>
        </p:txBody>
      </p:sp>
      <p:pic>
        <p:nvPicPr>
          <p:cNvPr id="7" name="Picture 6" descr="A vineyard with a body of water&#10;&#10;Description automatically generated">
            <a:extLst>
              <a:ext uri="{FF2B5EF4-FFF2-40B4-BE49-F238E27FC236}">
                <a16:creationId xmlns:a16="http://schemas.microsoft.com/office/drawing/2014/main" id="{E2518D79-A4BF-AE17-F685-C15CD5994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53" y="2321168"/>
            <a:ext cx="5024072" cy="3349381"/>
          </a:xfrm>
          <a:prstGeom prst="rect">
            <a:avLst/>
          </a:prstGeom>
        </p:spPr>
      </p:pic>
      <p:sp>
        <p:nvSpPr>
          <p:cNvPr id="9" name="TextBox 8">
            <a:extLst>
              <a:ext uri="{FF2B5EF4-FFF2-40B4-BE49-F238E27FC236}">
                <a16:creationId xmlns:a16="http://schemas.microsoft.com/office/drawing/2014/main" id="{97E343DF-547F-D8E2-6A19-1BB5FC7800D4}"/>
              </a:ext>
            </a:extLst>
          </p:cNvPr>
          <p:cNvSpPr txBox="1"/>
          <p:nvPr/>
        </p:nvSpPr>
        <p:spPr>
          <a:xfrm>
            <a:off x="100484" y="2267548"/>
            <a:ext cx="5024072" cy="2163669"/>
          </a:xfrm>
          <a:prstGeom prst="rect">
            <a:avLst/>
          </a:prstGeom>
          <a:noFill/>
        </p:spPr>
        <p:txBody>
          <a:bodyPr wrap="square">
            <a:spAutoFit/>
          </a:bodyPr>
          <a:lstStyle/>
          <a:p>
            <a:pPr marL="342900" indent="-342900">
              <a:lnSpc>
                <a:spcPct val="90000"/>
              </a:lnSpc>
              <a:spcAft>
                <a:spcPts val="6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All tour companies guarantee to get you back to your ship on time, but I recommend confirming your return time and include plenty of buffer time as well.</a:t>
            </a:r>
          </a:p>
          <a:p>
            <a:pPr marL="342900" indent="-342900">
              <a:lnSpc>
                <a:spcPct val="90000"/>
              </a:lnSpc>
              <a:spcAft>
                <a:spcPts val="6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Marlborough region has several craft beer breweries that can be visited as part of your tour. All cellar doors can post wine purchased by you overseas if required. </a:t>
            </a:r>
          </a:p>
        </p:txBody>
      </p:sp>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Motuara Island Bird Sanctuary</a:t>
            </a:r>
          </a:p>
        </p:txBody>
      </p:sp>
      <p:sp>
        <p:nvSpPr>
          <p:cNvPr id="4" name="TextBox 3">
            <a:extLst>
              <a:ext uri="{FF2B5EF4-FFF2-40B4-BE49-F238E27FC236}">
                <a16:creationId xmlns:a16="http://schemas.microsoft.com/office/drawing/2014/main" id="{8FFDB5B2-111A-07DF-81E6-5575667F2D53}"/>
              </a:ext>
            </a:extLst>
          </p:cNvPr>
          <p:cNvSpPr txBox="1"/>
          <p:nvPr/>
        </p:nvSpPr>
        <p:spPr>
          <a:xfrm>
            <a:off x="214490" y="1174044"/>
            <a:ext cx="4990555" cy="449650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New Zealand is home to some fascinating native birds. Many of which can be seen on the pest-free Motuara Island. </a:t>
            </a:r>
          </a:p>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hour’s walk takes you up to a stunning viewpoint across the Queen Charlotte Sound. Look out for marine wildlife such as dolphins on a cruise out to the wildlife mecca of Motuara Island. </a:t>
            </a:r>
          </a:p>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pest-free island in the Queen Charlotte Sound is a bird haven with a short walk past watering holes (a huge attraction for birds) and to a stunning lookout over the sounds. </a:t>
            </a:r>
          </a:p>
        </p:txBody>
      </p:sp>
      <p:pic>
        <p:nvPicPr>
          <p:cNvPr id="12" name="Picture 11" descr="A white boat on water&#10;&#10;Description automatically generated">
            <a:extLst>
              <a:ext uri="{FF2B5EF4-FFF2-40B4-BE49-F238E27FC236}">
                <a16:creationId xmlns:a16="http://schemas.microsoft.com/office/drawing/2014/main" id="{BFC64AAB-8F5A-4977-94E8-947AE60CB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6" y="1174043"/>
            <a:ext cx="4875578" cy="2427503"/>
          </a:xfrm>
          <a:prstGeom prst="rect">
            <a:avLst/>
          </a:prstGeom>
        </p:spPr>
      </p:pic>
      <p:sp>
        <p:nvSpPr>
          <p:cNvPr id="14" name="TextBox 13">
            <a:extLst>
              <a:ext uri="{FF2B5EF4-FFF2-40B4-BE49-F238E27FC236}">
                <a16:creationId xmlns:a16="http://schemas.microsoft.com/office/drawing/2014/main" id="{CBE3B57E-AF1E-7142-FF59-F5509702A90A}"/>
              </a:ext>
            </a:extLst>
          </p:cNvPr>
          <p:cNvSpPr txBox="1"/>
          <p:nvPr/>
        </p:nvSpPr>
        <p:spPr>
          <a:xfrm>
            <a:off x="5205045" y="3808324"/>
            <a:ext cx="4875580" cy="1421992"/>
          </a:xfrm>
          <a:prstGeom prst="rect">
            <a:avLst/>
          </a:prstGeom>
          <a:noFill/>
        </p:spPr>
        <p:txBody>
          <a:bodyPr wrap="square">
            <a:spAutoFit/>
          </a:bodyPr>
          <a:lstStyle/>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island is home to endangered birds like the saddleback, king shag, little blue penguin and kiwi bird. Visit the island with Beachcomber Cruises.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Eco Cruise Excursions</a:t>
            </a:r>
          </a:p>
        </p:txBody>
      </p:sp>
      <p:sp>
        <p:nvSpPr>
          <p:cNvPr id="4" name="TextBox 3">
            <a:extLst>
              <a:ext uri="{FF2B5EF4-FFF2-40B4-BE49-F238E27FC236}">
                <a16:creationId xmlns:a16="http://schemas.microsoft.com/office/drawing/2014/main" id="{8FFDB5B2-111A-07DF-81E6-5575667F2D53}"/>
              </a:ext>
            </a:extLst>
          </p:cNvPr>
          <p:cNvSpPr txBox="1"/>
          <p:nvPr/>
        </p:nvSpPr>
        <p:spPr>
          <a:xfrm>
            <a:off x="214490" y="1174044"/>
            <a:ext cx="5105633" cy="4231969"/>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Experience wild dolphins, see endangered birds up close and much </a:t>
            </a:r>
            <a:r>
              <a:rPr lang="en-US" sz="2200" dirty="0" err="1">
                <a:latin typeface="Times New Roman" panose="02020603050405020304" pitchFamily="18" charset="0"/>
                <a:cs typeface="Times New Roman" panose="02020603050405020304" pitchFamily="18" charset="0"/>
              </a:rPr>
              <a:t>much</a:t>
            </a:r>
            <a:r>
              <a:rPr lang="en-US" sz="2200" dirty="0">
                <a:latin typeface="Times New Roman" panose="02020603050405020304" pitchFamily="18" charset="0"/>
                <a:cs typeface="Times New Roman" panose="02020603050405020304" pitchFamily="18" charset="0"/>
              </a:rPr>
              <a:t> more on a wildlife cruise of the Marlborough Sounds. </a:t>
            </a:r>
          </a:p>
          <a:p>
            <a:pPr indent="-228600">
              <a:lnSpc>
                <a:spcPct val="11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Get up close to nature, swim with the Dolphins and visiting a predator free bird sanctuary island are just a few of the activities you can do in the area before returning to your cruise ship. </a:t>
            </a:r>
          </a:p>
          <a:p>
            <a:pPr indent="-228600">
              <a:lnSpc>
                <a:spcPct val="110000"/>
              </a:lnSpc>
              <a:spcAft>
                <a:spcPts val="600"/>
              </a:spcAf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dirty="0"/>
          </a:p>
        </p:txBody>
      </p:sp>
      <p:pic>
        <p:nvPicPr>
          <p:cNvPr id="5" name="Picture 4" descr="Two dolphins swimming in the water&#10;&#10;Description automatically generated">
            <a:extLst>
              <a:ext uri="{FF2B5EF4-FFF2-40B4-BE49-F238E27FC236}">
                <a16:creationId xmlns:a16="http://schemas.microsoft.com/office/drawing/2014/main" id="{161A7C4D-22F9-02E1-4408-54108A746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23" y="1174044"/>
            <a:ext cx="4760502" cy="3175218"/>
          </a:xfrm>
          <a:prstGeom prst="rect">
            <a:avLst/>
          </a:prstGeom>
        </p:spPr>
      </p:pic>
      <p:sp>
        <p:nvSpPr>
          <p:cNvPr id="8" name="TextBox 7">
            <a:extLst>
              <a:ext uri="{FF2B5EF4-FFF2-40B4-BE49-F238E27FC236}">
                <a16:creationId xmlns:a16="http://schemas.microsoft.com/office/drawing/2014/main" id="{0D0A40FC-10D3-ECD9-0DE2-93D1B3527222}"/>
              </a:ext>
            </a:extLst>
          </p:cNvPr>
          <p:cNvSpPr txBox="1"/>
          <p:nvPr/>
        </p:nvSpPr>
        <p:spPr>
          <a:xfrm>
            <a:off x="5340219" y="4396026"/>
            <a:ext cx="4760502" cy="1237326"/>
          </a:xfrm>
          <a:prstGeom prst="rect">
            <a:avLst/>
          </a:prstGeom>
          <a:noFill/>
        </p:spPr>
        <p:txBody>
          <a:bodyPr wrap="square">
            <a:spAutoFit/>
          </a:bodyPr>
          <a:lstStyle/>
          <a:p>
            <a:pPr indent="-228600">
              <a:lnSpc>
                <a:spcPct val="110000"/>
              </a:lnSpc>
              <a:spcAft>
                <a:spcPts val="600"/>
              </a:spcAft>
              <a:buFont typeface="Arial" panose="020B0604020202020204" pitchFamily="34" charset="0"/>
              <a:buChar char="•"/>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Adults: $149</a:t>
            </a:r>
          </a:p>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Children 5 -15: $75</a:t>
            </a:r>
          </a:p>
          <a:p>
            <a:pPr marL="0" marR="0" lvl="0" indent="-228600" fontAlgn="base">
              <a:lnSpc>
                <a:spcPct val="11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Children &lt; 5 - FREE</a:t>
            </a: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854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05" cy="1045029"/>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Sea Kayak</a:t>
            </a:r>
          </a:p>
        </p:txBody>
      </p:sp>
      <p:sp>
        <p:nvSpPr>
          <p:cNvPr id="6" name="TextBox 5">
            <a:extLst>
              <a:ext uri="{FF2B5EF4-FFF2-40B4-BE49-F238E27FC236}">
                <a16:creationId xmlns:a16="http://schemas.microsoft.com/office/drawing/2014/main" id="{48767DE4-A04E-315D-87FC-D30A1881346D}"/>
              </a:ext>
            </a:extLst>
          </p:cNvPr>
          <p:cNvSpPr txBox="1"/>
          <p:nvPr/>
        </p:nvSpPr>
        <p:spPr>
          <a:xfrm>
            <a:off x="100484" y="1045030"/>
            <a:ext cx="9890183" cy="411459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Marlborough Sounds is perfect for sea kayaking even if it is your first time or you have kayaked before your in for a treat with calm, sheltered bays with an abundance of wildlife on offer.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From half day to full day guided tours with the assurance of returning you back to your cruise ship well before departure. Tour prices start at $110pp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You can also rent sea kayaks from Marlborough Sounds Adventure Company in the harbor.</a:t>
            </a:r>
          </a:p>
        </p:txBody>
      </p:sp>
      <p:sp>
        <p:nvSpPr>
          <p:cNvPr id="4" name="TextBox 3">
            <a:extLst>
              <a:ext uri="{FF2B5EF4-FFF2-40B4-BE49-F238E27FC236}">
                <a16:creationId xmlns:a16="http://schemas.microsoft.com/office/drawing/2014/main" id="{47C67632-A636-F5AE-47D3-34CF37FB4364}"/>
              </a:ext>
            </a:extLst>
          </p:cNvPr>
          <p:cNvSpPr txBox="1"/>
          <p:nvPr/>
        </p:nvSpPr>
        <p:spPr>
          <a:xfrm>
            <a:off x="4602643" y="3677697"/>
            <a:ext cx="5488508" cy="1015663"/>
          </a:xfrm>
          <a:prstGeom prst="rect">
            <a:avLst/>
          </a:prstGeom>
          <a:noFill/>
        </p:spPr>
        <p:txBody>
          <a:bodyPr wrap="square">
            <a:spAutoFit/>
          </a:bodyPr>
          <a:lstStyle/>
          <a:p>
            <a:pPr algn="ctr"/>
            <a:r>
              <a:rPr lang="en-US" sz="2000" dirty="0">
                <a:latin typeface="Times New Roman" panose="02020603050405020304" pitchFamily="18" charset="0"/>
                <a:cs typeface="Times New Roman" panose="02020603050405020304" pitchFamily="18" charset="0"/>
              </a:rPr>
              <a:t>Double Kayak Hire Rate</a:t>
            </a:r>
          </a:p>
          <a:p>
            <a:pPr algn="ctr"/>
            <a:r>
              <a:rPr lang="en-US" sz="2000" dirty="0">
                <a:latin typeface="Times New Roman" panose="02020603050405020304" pitchFamily="18" charset="0"/>
                <a:cs typeface="Times New Roman" panose="02020603050405020304" pitchFamily="18" charset="0"/>
              </a:rPr>
              <a:t>Half day Rental: $40</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Day Rental: $70</a:t>
            </a:r>
          </a:p>
        </p:txBody>
      </p:sp>
      <p:pic>
        <p:nvPicPr>
          <p:cNvPr id="7" name="Picture 6" descr="A couple of people kayaking on a lake&#10;&#10;Description automatically generated">
            <a:extLst>
              <a:ext uri="{FF2B5EF4-FFF2-40B4-BE49-F238E27FC236}">
                <a16:creationId xmlns:a16="http://schemas.microsoft.com/office/drawing/2014/main" id="{B0343A39-89F5-8E94-61DC-5C06E1737EBE}"/>
              </a:ext>
            </a:extLst>
          </p:cNvPr>
          <p:cNvPicPr>
            <a:picLocks noChangeAspect="1"/>
          </p:cNvPicPr>
          <p:nvPr/>
        </p:nvPicPr>
        <p:blipFill rotWithShape="1">
          <a:blip r:embed="rId3">
            <a:extLst>
              <a:ext uri="{28A0092B-C50C-407E-A947-70E740481C1C}">
                <a14:useLocalDpi xmlns:a14="http://schemas.microsoft.com/office/drawing/2010/main" val="0"/>
              </a:ext>
            </a:extLst>
          </a:blip>
          <a:srcRect b="11825"/>
          <a:stretch/>
        </p:blipFill>
        <p:spPr>
          <a:xfrm>
            <a:off x="10546" y="3398280"/>
            <a:ext cx="4592097" cy="2272270"/>
          </a:xfrm>
          <a:prstGeom prst="rect">
            <a:avLst/>
          </a:prstGeom>
        </p:spPr>
      </p:pic>
    </p:spTree>
    <p:extLst>
      <p:ext uri="{BB962C8B-B14F-4D97-AF65-F5344CB8AC3E}">
        <p14:creationId xmlns:p14="http://schemas.microsoft.com/office/powerpoint/2010/main" val="92325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Marlborough Sounds Cruises</a:t>
            </a:r>
          </a:p>
        </p:txBody>
      </p:sp>
      <p:sp>
        <p:nvSpPr>
          <p:cNvPr id="4" name="TextBox 3">
            <a:extLst>
              <a:ext uri="{FF2B5EF4-FFF2-40B4-BE49-F238E27FC236}">
                <a16:creationId xmlns:a16="http://schemas.microsoft.com/office/drawing/2014/main" id="{9FECAC60-4F09-72CB-C543-038866BAADFF}"/>
              </a:ext>
            </a:extLst>
          </p:cNvPr>
          <p:cNvSpPr txBox="1"/>
          <p:nvPr/>
        </p:nvSpPr>
        <p:spPr>
          <a:xfrm>
            <a:off x="146755" y="1207911"/>
            <a:ext cx="6043029" cy="423829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Ideal for cruise ship visitors to experience half and full day cruises of the Marlborough Sounds.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Seafood Odyssea Cruises offers a cruise through Queen Charlotte Sound, where you will sample local seafood such as salmon, and Green lip mussels, including Marlborough sauvignon blanc for the definitive wine/food pairing.</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Discover the natural beauty while relaxing aboard a well-appointed catamaran.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 about this fascinating industry in the Marlborough Sounds from the knowledgeable crew.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Keep an eye out for local wildlife including seals, dolphins and birds.</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Return transport to your ship in Picton.</a:t>
            </a:r>
          </a:p>
        </p:txBody>
      </p:sp>
      <p:sp>
        <p:nvSpPr>
          <p:cNvPr id="5" name="Rectangle 2">
            <a:extLst>
              <a:ext uri="{FF2B5EF4-FFF2-40B4-BE49-F238E27FC236}">
                <a16:creationId xmlns:a16="http://schemas.microsoft.com/office/drawing/2014/main" id="{10763C0F-D0E9-5B56-E8C8-2998BE151338}"/>
              </a:ext>
            </a:extLst>
          </p:cNvPr>
          <p:cNvSpPr>
            <a:spLocks noChangeArrowheads="1"/>
          </p:cNvSpPr>
          <p:nvPr/>
        </p:nvSpPr>
        <p:spPr bwMode="auto">
          <a:xfrm>
            <a:off x="6662056" y="4126914"/>
            <a:ext cx="259558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Adult: $125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Child</a:t>
            </a:r>
            <a:r>
              <a:rPr lang="en-US" altLang="en-US"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$60 (5-15 years)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Child: Free (0-4 years)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Departure 1.00pm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Return 4.00pm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A group of people on a boat&#10;&#10;Description automatically generated">
            <a:extLst>
              <a:ext uri="{FF2B5EF4-FFF2-40B4-BE49-F238E27FC236}">
                <a16:creationId xmlns:a16="http://schemas.microsoft.com/office/drawing/2014/main" id="{372907C5-2E3B-EA72-D121-97AC0D5F5034}"/>
              </a:ext>
            </a:extLst>
          </p:cNvPr>
          <p:cNvPicPr>
            <a:picLocks noChangeAspect="1"/>
          </p:cNvPicPr>
          <p:nvPr/>
        </p:nvPicPr>
        <p:blipFill rotWithShape="1">
          <a:blip r:embed="rId3">
            <a:extLst>
              <a:ext uri="{28A0092B-C50C-407E-A947-70E740481C1C}">
                <a14:useLocalDpi xmlns:a14="http://schemas.microsoft.com/office/drawing/2010/main" val="0"/>
              </a:ext>
            </a:extLst>
          </a:blip>
          <a:srcRect l="26310"/>
          <a:stretch/>
        </p:blipFill>
        <p:spPr>
          <a:xfrm>
            <a:off x="6189783" y="1207910"/>
            <a:ext cx="3890841" cy="2731044"/>
          </a:xfrm>
          <a:prstGeom prst="rect">
            <a:avLst/>
          </a:prstGeom>
        </p:spPr>
      </p:pic>
    </p:spTree>
    <p:extLst>
      <p:ext uri="{BB962C8B-B14F-4D97-AF65-F5344CB8AC3E}">
        <p14:creationId xmlns:p14="http://schemas.microsoft.com/office/powerpoint/2010/main" val="35278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t>
            </a:r>
            <a:r>
              <a:rPr lang="en-US" sz="2400" b="1" dirty="0">
                <a:solidFill>
                  <a:srgbClr val="000000"/>
                </a:solidFill>
                <a:latin typeface="Times New Roman" panose="02020603050405020304" pitchFamily="18" charset="0"/>
                <a:cs typeface="Times New Roman" panose="02020603050405020304" pitchFamily="18" charset="0"/>
              </a:rPr>
              <a:t>Picton</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t>
            </a:r>
            <a:r>
              <a:rPr lang="en-US" sz="2400" b="1" dirty="0">
                <a:solidFill>
                  <a:srgbClr val="000000"/>
                </a:solidFill>
                <a:latin typeface="Times New Roman" panose="02020603050405020304" pitchFamily="18" charset="0"/>
                <a:cs typeface="Times New Roman" panose="02020603050405020304" pitchFamily="18" charset="0"/>
              </a:rPr>
              <a:t>Picton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t>
            </a:r>
            <a:r>
              <a:rPr lang="en-US" sz="2400" b="1" dirty="0">
                <a:solidFill>
                  <a:srgbClr val="000000"/>
                </a:solidFill>
                <a:latin typeface="Times New Roman" panose="02020603050405020304" pitchFamily="18" charset="0"/>
                <a:cs typeface="Times New Roman" panose="02020603050405020304" pitchFamily="18" charset="0"/>
              </a:rPr>
              <a:t>Picton</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dirty="0">
                <a:solidFill>
                  <a:srgbClr val="000000"/>
                </a:solidFill>
                <a:latin typeface="Times New Roman" panose="02020603050405020304" pitchFamily="18" charset="0"/>
                <a:cs typeface="Times New Roman" panose="02020603050405020304" pitchFamily="18" charset="0"/>
              </a:rPr>
              <a:t>Picton</a:t>
            </a:r>
            <a:r>
              <a:rPr lang="en-US" b="1" dirty="0">
                <a:solidFill>
                  <a:schemeClr val="tx1"/>
                </a:solidFill>
                <a:latin typeface="Times New Roman" panose="02020603050405020304" pitchFamily="18" charset="0"/>
                <a:cs typeface="Times New Roman" panose="02020603050405020304" pitchFamily="18" charset="0"/>
              </a:rPr>
              <a:t>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3306" cy="100483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Steam Train Tour</a:t>
            </a:r>
          </a:p>
        </p:txBody>
      </p:sp>
      <p:pic>
        <p:nvPicPr>
          <p:cNvPr id="4" name="Picture 3" descr="A train on a bridge&#10;&#10;Description automatically generated">
            <a:extLst>
              <a:ext uri="{FF2B5EF4-FFF2-40B4-BE49-F238E27FC236}">
                <a16:creationId xmlns:a16="http://schemas.microsoft.com/office/drawing/2014/main" id="{A7E91EDD-41D2-EC69-82B8-6C96F3843EAC}"/>
              </a:ext>
            </a:extLst>
          </p:cNvPr>
          <p:cNvPicPr>
            <a:picLocks noChangeAspect="1"/>
          </p:cNvPicPr>
          <p:nvPr/>
        </p:nvPicPr>
        <p:blipFill>
          <a:blip r:embed="rId3">
            <a:extLst>
              <a:ext uri="{28A0092B-C50C-407E-A947-70E740481C1C}">
                <a14:useLocalDpi xmlns:a14="http://schemas.microsoft.com/office/drawing/2010/main" val="0"/>
              </a:ext>
            </a:extLst>
          </a:blip>
          <a:srcRect l="11368" r="29324"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FBAD773-77E8-D955-9211-F538C7F67BBE}"/>
              </a:ext>
            </a:extLst>
          </p:cNvPr>
          <p:cNvSpPr txBox="1"/>
          <p:nvPr/>
        </p:nvSpPr>
        <p:spPr>
          <a:xfrm>
            <a:off x="4762919" y="954595"/>
            <a:ext cx="5315186" cy="621993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steam train ride from a bygone era. The WWI Memorial steam locomotive was built in 1915.</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Departure is from Picton Railway Station which is conveniently located across the road from the cruise ship shuttle drop off point.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Disembark at Blenheim Station and enjoy at two and a half hours at leisure to explore Blenheim town center, a typical rural New Zealand township with a large variety of shops, gourmet cafes and restaurants.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Steam Train will then depart Blenheim for the return journey to Picton (approx. 90-minutes) where you can spend more time at your leisure until you board your shuttle back to the cruise ship.</a:t>
            </a:r>
          </a:p>
        </p:txBody>
      </p:sp>
    </p:spTree>
    <p:extLst>
      <p:ext uri="{BB962C8B-B14F-4D97-AF65-F5344CB8AC3E}">
        <p14:creationId xmlns:p14="http://schemas.microsoft.com/office/powerpoint/2010/main" val="139759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latin typeface="Times New Roman" panose="02020603050405020304" pitchFamily="18" charset="0"/>
                <a:cs typeface="Times New Roman" panose="02020603050405020304" pitchFamily="18" charset="0"/>
              </a:rPr>
              <a:t>Swim with Bottlenose Dolphins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0" y="1180314"/>
            <a:ext cx="7022123" cy="4490236"/>
          </a:xfrm>
          <a:prstGeom prst="rect">
            <a:avLst/>
          </a:prstGeom>
        </p:spPr>
        <p:txBody>
          <a:bodyPr vert="horz" lIns="91440" tIns="45720" rIns="91440" bIns="45720" rtlCol="0">
            <a:noAutofit/>
          </a:bodyPr>
          <a:lstStyle/>
          <a:p>
            <a:pPr marL="3429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Join a dolphin swim &amp; viewing cruise in the sheltered calm waters of the scenic Marlborough Sounds. </a:t>
            </a:r>
          </a:p>
          <a:p>
            <a:pPr marL="342900" lvl="1" indent="-342900" eaLnBrk="0" fontAlgn="base" hangingPunct="0">
              <a:spcBef>
                <a:spcPct val="0"/>
              </a:spcBef>
              <a:spcAft>
                <a:spcPct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luck you will see Dusky, Bottlenose, Common, Orca and the rare Hector’s dolphins that frequent this amazing area. </a:t>
            </a:r>
          </a:p>
          <a:p>
            <a:pPr marL="3429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Swim with dolphins and view them in their underwater world. This is an adventure experience of a lifetime and one that you’ll never forget.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Cruise Calm Sheltered Waters of Queen Charlotte Sound, while you listen to informative commentary fro</a:t>
            </a:r>
            <a:r>
              <a:rPr lang="en-US" altLang="en-US" sz="2000" dirty="0">
                <a:latin typeface="Times New Roman" panose="02020603050405020304" pitchFamily="18" charset="0"/>
                <a:cs typeface="Times New Roman" panose="02020603050405020304" pitchFamily="18" charset="0"/>
              </a:rPr>
              <a:t>m the crew about these amazing animals.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Complimentary Tea, Coffee, Hot Chocolate and Biscuits.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F037B2C-866C-AD71-F8DF-403B7A1ACB2B}"/>
              </a:ext>
            </a:extLst>
          </p:cNvPr>
          <p:cNvSpPr txBox="1"/>
          <p:nvPr/>
        </p:nvSpPr>
        <p:spPr>
          <a:xfrm>
            <a:off x="-8077" y="4726667"/>
            <a:ext cx="10080624" cy="923330"/>
          </a:xfrm>
          <a:prstGeom prst="rect">
            <a:avLst/>
          </a:prstGeom>
          <a:noFill/>
        </p:spPr>
        <p:txBody>
          <a:bodyPr wrap="square">
            <a:spAutoFit/>
          </a:bodyPr>
          <a:lstStyle/>
          <a:p>
            <a:pPr algn="ctr"/>
            <a:r>
              <a:rPr lang="en-US" dirty="0"/>
              <a:t>Adult: $199 (16+ years)</a:t>
            </a:r>
            <a:br>
              <a:rPr lang="en-US" dirty="0"/>
            </a:br>
            <a:r>
              <a:rPr lang="en-US" dirty="0"/>
              <a:t>Child: $175 (12 – 15 years)</a:t>
            </a:r>
            <a:br>
              <a:rPr lang="en-US" dirty="0"/>
            </a:br>
            <a:r>
              <a:rPr lang="en-US" dirty="0"/>
              <a:t>Infant: N/A</a:t>
            </a:r>
          </a:p>
        </p:txBody>
      </p:sp>
      <p:pic>
        <p:nvPicPr>
          <p:cNvPr id="5" name="Picture 4" descr="A dolphin jumping out of the water&#10;&#10;Description automatically generated">
            <a:extLst>
              <a:ext uri="{FF2B5EF4-FFF2-40B4-BE49-F238E27FC236}">
                <a16:creationId xmlns:a16="http://schemas.microsoft.com/office/drawing/2014/main" id="{C6B70A6F-64B9-DC34-A062-6ECC55EA3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969" y="1180315"/>
            <a:ext cx="2882655" cy="1735710"/>
          </a:xfrm>
          <a:prstGeom prst="rect">
            <a:avLst/>
          </a:prstGeom>
        </p:spPr>
      </p:pic>
      <p:pic>
        <p:nvPicPr>
          <p:cNvPr id="10" name="Picture 9" descr="A whale swimming in the water&#10;&#10;Description automatically generated">
            <a:extLst>
              <a:ext uri="{FF2B5EF4-FFF2-40B4-BE49-F238E27FC236}">
                <a16:creationId xmlns:a16="http://schemas.microsoft.com/office/drawing/2014/main" id="{C0C31CCF-A436-B809-83B1-B87EBB9C2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969" y="2942073"/>
            <a:ext cx="2874577" cy="1784594"/>
          </a:xfrm>
          <a:prstGeom prst="rect">
            <a:avLst/>
          </a:prstGeom>
        </p:spPr>
      </p:pic>
    </p:spTree>
    <p:extLst>
      <p:ext uri="{BB962C8B-B14F-4D97-AF65-F5344CB8AC3E}">
        <p14:creationId xmlns:p14="http://schemas.microsoft.com/office/powerpoint/2010/main" val="402953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Picton</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3724096"/>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Hokkaido. Especially for seafood. </a:t>
            </a:r>
          </a:p>
          <a:p>
            <a:pPr>
              <a:buClrTx/>
              <a:buFontTx/>
              <a:buNone/>
            </a:pPr>
            <a:r>
              <a:rPr lang="en-US" altLang="en-US" sz="2400" dirty="0">
                <a:latin typeface="Times New Roman" panose="02020603050405020304" pitchFamily="18" charset="0"/>
                <a:cs typeface="Times New Roman" panose="02020603050405020304" pitchFamily="18" charset="0"/>
              </a:rPr>
              <a:t>Here are some recommendations: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Restaurants in Picton :</a:t>
            </a:r>
          </a:p>
          <a:p>
            <a:endParaRPr lang="en-US" sz="2400" dirty="0"/>
          </a:p>
          <a:p>
            <a:endParaRPr lang="en-US" sz="2400" b="1" dirty="0"/>
          </a:p>
          <a:p>
            <a:pPr>
              <a:buClrTx/>
              <a:buFontTx/>
              <a:buNone/>
            </a:pP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Marlborough is a beautiful City with a rich history and numerous attractions. Regardless of what you're looking for, Marlborough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dirty="0" err="1">
                <a:solidFill>
                  <a:srgbClr val="000000"/>
                </a:solidFill>
                <a:latin typeface="Times New Roman" panose="02020603050405020304" pitchFamily="18" charset="0"/>
                <a:cs typeface="Times New Roman" panose="02020603050405020304" pitchFamily="18" charset="0"/>
              </a:rPr>
              <a:t>Pitcon</a:t>
            </a:r>
            <a:r>
              <a:rPr lang="en-US" sz="2800" dirty="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Marlborough</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260474" y="577031"/>
            <a:ext cx="7559675" cy="1973262"/>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dirty="0">
                <a:solidFill>
                  <a:srgbClr val="202124"/>
                </a:solidFill>
                <a:latin typeface="Times New Roman" panose="02020603050405020304" pitchFamily="18" charset="0"/>
                <a:cs typeface="Times New Roman" panose="02020603050405020304" pitchFamily="18" charset="0"/>
              </a:rPr>
            </a:br>
            <a:endParaRPr lang="en-US" altLang="en-US"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Auckland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6" name="Picture 5" descr="A row of different colored paper money&#10;&#10;Description automatically generated">
            <a:extLst>
              <a:ext uri="{FF2B5EF4-FFF2-40B4-BE49-F238E27FC236}">
                <a16:creationId xmlns:a16="http://schemas.microsoft.com/office/drawing/2014/main" id="{8AA5F74F-16B7-5379-2C90-6B597F34E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7F6ECADD-008F-4F3F-BF69-2A9360F37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Picton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556135" y="846030"/>
            <a:ext cx="552449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Picton is famous for being the gateway to the stunning Marlborough Sounds. </a:t>
            </a:r>
            <a:r>
              <a:rPr lang="en-US" sz="2000" dirty="0">
                <a:effectLst/>
                <a:latin typeface="Times New Roman" panose="02020603050405020304" pitchFamily="18" charset="0"/>
                <a:cs typeface="Times New Roman" panose="02020603050405020304" pitchFamily="18" charset="0"/>
              </a:rPr>
              <a:t>Nestled in the heart of the Marlborough Sounds, Waitohi / Picton is the base for exploring, with Queen Charlotte Sound being one of New Zealand’s most beautiful water landscapes. </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Marlborough Sounds make up one fifth of New Zealand’s entire coastline (almost 1,544 square miles) and they are without doubt New Zealand’s most popular and sheltered waterways for boating and kayaking.</a:t>
            </a:r>
          </a:p>
          <a:p>
            <a:pPr algn="ctr"/>
            <a:endParaRPr lang="en-US" sz="2400" b="1" dirty="0">
              <a:effectLst/>
            </a:endParaRPr>
          </a:p>
        </p:txBody>
      </p:sp>
      <p:pic>
        <p:nvPicPr>
          <p:cNvPr id="4" name="Picture 3" descr="A body of water with a hill and trees&#10;&#10;Description automatically generated">
            <a:extLst>
              <a:ext uri="{FF2B5EF4-FFF2-40B4-BE49-F238E27FC236}">
                <a16:creationId xmlns:a16="http://schemas.microsoft.com/office/drawing/2014/main" id="{EF5C49F3-5267-EC60-4911-7EC0DA696C97}"/>
              </a:ext>
            </a:extLst>
          </p:cNvPr>
          <p:cNvPicPr>
            <a:picLocks noChangeAspect="1"/>
          </p:cNvPicPr>
          <p:nvPr/>
        </p:nvPicPr>
        <p:blipFill rotWithShape="1">
          <a:blip r:embed="rId3">
            <a:extLst>
              <a:ext uri="{28A0092B-C50C-407E-A947-70E740481C1C}">
                <a14:useLocalDpi xmlns:a14="http://schemas.microsoft.com/office/drawing/2010/main" val="0"/>
              </a:ext>
            </a:extLst>
          </a:blip>
          <a:srcRect l="5411" r="5634"/>
          <a:stretch/>
        </p:blipFill>
        <p:spPr>
          <a:xfrm>
            <a:off x="-4584" y="1006788"/>
            <a:ext cx="4560719" cy="3102987"/>
          </a:xfrm>
          <a:prstGeom prst="rect">
            <a:avLst/>
          </a:prstGeom>
        </p:spPr>
      </p:pic>
      <p:sp>
        <p:nvSpPr>
          <p:cNvPr id="8" name="TextBox 7">
            <a:extLst>
              <a:ext uri="{FF2B5EF4-FFF2-40B4-BE49-F238E27FC236}">
                <a16:creationId xmlns:a16="http://schemas.microsoft.com/office/drawing/2014/main" id="{C1361B51-7DB1-AF40-1ED5-BD2064B89DF6}"/>
              </a:ext>
            </a:extLst>
          </p:cNvPr>
          <p:cNvSpPr txBox="1"/>
          <p:nvPr/>
        </p:nvSpPr>
        <p:spPr>
          <a:xfrm>
            <a:off x="166860" y="4212372"/>
            <a:ext cx="9746901" cy="1323439"/>
          </a:xfrm>
          <a:prstGeom prst="rect">
            <a:avLst/>
          </a:prstGeom>
          <a:noFill/>
        </p:spPr>
        <p:txBody>
          <a:bodyPr wrap="square">
            <a:spAutoFit/>
          </a:bodyPr>
          <a:lstStyle/>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Picton is Marlborough’s second-largest town, with a population of 4,790 (as at June 2021).</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Impressively set in upper Queen Charlotte Sound, in the inlet known as Picton Harbor. The harbor is flanked by two headlands, Wedge Point and the Snout, and comprises two inlets, Picton Harbor proper and Shakespeare Bay.</a:t>
            </a:r>
          </a:p>
        </p:txBody>
      </p:sp>
    </p:spTree>
    <p:extLst>
      <p:ext uri="{BB962C8B-B14F-4D97-AF65-F5344CB8AC3E}">
        <p14:creationId xmlns:p14="http://schemas.microsoft.com/office/powerpoint/2010/main" val="237504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4407"/>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Picton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084331"/>
            <a:ext cx="637509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town is on the site of the Te Āti Awa settlement of Waitohi, which was established by migrants from Taranaki on the North Island in 1828.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March 1850 the site was bought from Te Āti Awa, who moved to neighboring Waikawa Bay, which is still a Māori center today. A town was surveyed but most section buyers were speculative, anticipating a road between Waitohi and the Wairau.</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1859 the province of Marlborough was established. Governor Thomas Gore Browne renamed the town Picton, and named Mabel Island in Picton Harbor after his daughter. Settler Thomas Allport farmed the island named after him for some years.</a:t>
            </a:r>
          </a:p>
        </p:txBody>
      </p:sp>
      <p:pic>
        <p:nvPicPr>
          <p:cNvPr id="7" name="Picture 6">
            <a:extLst>
              <a:ext uri="{FF2B5EF4-FFF2-40B4-BE49-F238E27FC236}">
                <a16:creationId xmlns:a16="http://schemas.microsoft.com/office/drawing/2014/main" id="{EFD1126E-B85F-D25F-199D-E95FA7DF7CC0}"/>
              </a:ext>
            </a:extLst>
          </p:cNvPr>
          <p:cNvPicPr>
            <a:picLocks noChangeAspect="1"/>
          </p:cNvPicPr>
          <p:nvPr/>
        </p:nvPicPr>
        <p:blipFill rotWithShape="1">
          <a:blip r:embed="rId3">
            <a:extLst>
              <a:ext uri="{28A0092B-C50C-407E-A947-70E740481C1C}">
                <a14:useLocalDpi xmlns:a14="http://schemas.microsoft.com/office/drawing/2010/main" val="0"/>
              </a:ext>
            </a:extLst>
          </a:blip>
          <a:srcRect b="4293"/>
          <a:stretch/>
        </p:blipFill>
        <p:spPr>
          <a:xfrm>
            <a:off x="6482862" y="1084331"/>
            <a:ext cx="3597763" cy="4586219"/>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11015"/>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Picton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1258614"/>
            <a:ext cx="988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railway connected Picton and Blenheim in 1875; Picton gained a borough (town) council in 1876, but it was Blenheim which grew – with 3,222 residents in 1900 compared to Picton’s 875.</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train on the tracks&#10;&#10;Description automatically generated">
            <a:extLst>
              <a:ext uri="{FF2B5EF4-FFF2-40B4-BE49-F238E27FC236}">
                <a16:creationId xmlns:a16="http://schemas.microsoft.com/office/drawing/2014/main" id="{9A586DDA-3E7C-EB53-F097-1034C6B4E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74277"/>
            <a:ext cx="6413679" cy="3396273"/>
          </a:xfrm>
          <a:prstGeom prst="rect">
            <a:avLst/>
          </a:prstGeom>
        </p:spPr>
      </p:pic>
      <p:sp>
        <p:nvSpPr>
          <p:cNvPr id="7" name="TextBox 6">
            <a:extLst>
              <a:ext uri="{FF2B5EF4-FFF2-40B4-BE49-F238E27FC236}">
                <a16:creationId xmlns:a16="http://schemas.microsoft.com/office/drawing/2014/main" id="{A64681C9-CA6D-A1C4-B1FD-39B5B6936A95}"/>
              </a:ext>
            </a:extLst>
          </p:cNvPr>
          <p:cNvSpPr txBox="1"/>
          <p:nvPr/>
        </p:nvSpPr>
        <p:spPr>
          <a:xfrm>
            <a:off x="6413677" y="2274277"/>
            <a:ext cx="3571167" cy="2862322"/>
          </a:xfrm>
          <a:prstGeom prst="rect">
            <a:avLst/>
          </a:prstGeom>
          <a:noFill/>
        </p:spPr>
        <p:txBody>
          <a:bodyPr wrap="square">
            <a:sp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Picton’s population increased to 1,361 in 1911, probably on account of the freezing works, which opened in 1900 (and remained the town’s biggest employer until its closure in 1983). </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It wasn’t until 1956 that the population passed 2,000 people.</a:t>
            </a:r>
          </a:p>
          <a:p>
            <a:pPr marL="342900" indent="-342900">
              <a:buFont typeface="Arial" panose="020B0604020202020204" pitchFamily="34" charset="0"/>
              <a:buChar char="•"/>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90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new zealand with a red point&#10;&#10;Description automatically generated">
            <a:extLst>
              <a:ext uri="{FF2B5EF4-FFF2-40B4-BE49-F238E27FC236}">
                <a16:creationId xmlns:a16="http://schemas.microsoft.com/office/drawing/2014/main" id="{50E98FAA-9517-865A-20C5-5A1915C10367}"/>
              </a:ext>
            </a:extLst>
          </p:cNvPr>
          <p:cNvPicPr>
            <a:picLocks noChangeAspect="1"/>
          </p:cNvPicPr>
          <p:nvPr/>
        </p:nvPicPr>
        <p:blipFill rotWithShape="1">
          <a:blip r:embed="rId3">
            <a:extLst>
              <a:ext uri="{28A0092B-C50C-407E-A947-70E740481C1C}">
                <a14:useLocalDpi xmlns:a14="http://schemas.microsoft.com/office/drawing/2010/main" val="0"/>
              </a:ext>
            </a:extLst>
          </a:blip>
          <a:srcRect l="8561" r="6517"/>
          <a:stretch/>
        </p:blipFill>
        <p:spPr>
          <a:xfrm>
            <a:off x="0" y="0"/>
            <a:ext cx="10080626"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Area Map </a:t>
            </a:r>
          </a:p>
        </p:txBody>
      </p:sp>
      <p:sp>
        <p:nvSpPr>
          <p:cNvPr id="7" name="TextBox 6">
            <a:extLst>
              <a:ext uri="{FF2B5EF4-FFF2-40B4-BE49-F238E27FC236}">
                <a16:creationId xmlns:a16="http://schemas.microsoft.com/office/drawing/2014/main" id="{2B78329F-23D4-2871-2E1C-8F1F3454180C}"/>
              </a:ext>
            </a:extLst>
          </p:cNvPr>
          <p:cNvSpPr txBox="1"/>
          <p:nvPr/>
        </p:nvSpPr>
        <p:spPr>
          <a:xfrm>
            <a:off x="5265335" y="3216701"/>
            <a:ext cx="1072661"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Picton</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TotalTime>
  <Words>2076</Words>
  <Application>Microsoft Office PowerPoint</Application>
  <PresentationFormat>Custom</PresentationFormat>
  <Paragraphs>168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Alef</vt:lpstr>
      <vt:lpstr>Arial</vt:lpstr>
      <vt:lpstr>Calibri</vt:lpstr>
      <vt:lpstr>Liberation Sans</vt:lpstr>
      <vt:lpstr>Times New Roman</vt:lpstr>
      <vt:lpstr>Wingdings</vt:lpstr>
      <vt:lpstr>Default</vt:lpstr>
      <vt:lpstr>Picton Australia Presented by Marc Silver</vt:lpstr>
      <vt:lpstr>What I Will Cover</vt:lpstr>
      <vt:lpstr>My Port Philosophy</vt:lpstr>
      <vt:lpstr>PowerPoint Presentation</vt:lpstr>
      <vt:lpstr>PowerPoint Presentation</vt:lpstr>
      <vt:lpstr>About Picton</vt:lpstr>
      <vt:lpstr>Historical Picton</vt:lpstr>
      <vt:lpstr>Historical Picton Cont.</vt:lpstr>
      <vt:lpstr>Area Map </vt:lpstr>
      <vt:lpstr>Map of Picton</vt:lpstr>
      <vt:lpstr>Picton Buses</vt:lpstr>
      <vt:lpstr>Picton Taxis</vt:lpstr>
      <vt:lpstr>Picton Heritage &amp; Whaling Museum </vt:lpstr>
      <vt:lpstr>Omaka Aviation Heritage Centre </vt:lpstr>
      <vt:lpstr>PowerPoint Presentation</vt:lpstr>
      <vt:lpstr>Motuara Island Bird Sanctuary</vt:lpstr>
      <vt:lpstr>Eco Cruise Excursions</vt:lpstr>
      <vt:lpstr>Sea Kayak</vt:lpstr>
      <vt:lpstr>Marlborough Sounds Cruises</vt:lpstr>
      <vt:lpstr>Steam Train Tour</vt:lpstr>
      <vt:lpstr>Swim with Bottlenose Dolphins</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139</cp:revision>
  <dcterms:created xsi:type="dcterms:W3CDTF">2023-03-25T21:24:27Z</dcterms:created>
  <dcterms:modified xsi:type="dcterms:W3CDTF">2024-08-02T22:35:43Z</dcterms:modified>
</cp:coreProperties>
</file>