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3" r:id="rId3"/>
    <p:sldId id="257" r:id="rId4"/>
    <p:sldId id="274" r:id="rId5"/>
    <p:sldId id="258" r:id="rId6"/>
    <p:sldId id="276" r:id="rId7"/>
    <p:sldId id="279" r:id="rId8"/>
    <p:sldId id="260" r:id="rId9"/>
    <p:sldId id="277" r:id="rId10"/>
    <p:sldId id="261" r:id="rId11"/>
    <p:sldId id="280" r:id="rId12"/>
    <p:sldId id="281" r:id="rId13"/>
    <p:sldId id="264" r:id="rId14"/>
    <p:sldId id="265" r:id="rId15"/>
    <p:sldId id="278" r:id="rId16"/>
    <p:sldId id="266" r:id="rId17"/>
    <p:sldId id="267" r:id="rId18"/>
    <p:sldId id="268" r:id="rId19"/>
    <p:sldId id="275" r:id="rId20"/>
    <p:sldId id="282" r:id="rId21"/>
    <p:sldId id="271"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8" d="100"/>
          <a:sy n="108"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2BDD3F75-FE01-46DC-BF79-A4AC12102464}"/>
    <pc:docChg chg="modSld">
      <pc:chgData name="Marc Silver" userId="5483e828a1166d9a" providerId="LiveId" clId="{2BDD3F75-FE01-46DC-BF79-A4AC12102464}" dt="2024-04-03T02:52:13.198" v="1" actId="14100"/>
      <pc:docMkLst>
        <pc:docMk/>
      </pc:docMkLst>
      <pc:sldChg chg="modSp mod">
        <pc:chgData name="Marc Silver" userId="5483e828a1166d9a" providerId="LiveId" clId="{2BDD3F75-FE01-46DC-BF79-A4AC12102464}" dt="2024-04-03T02:52:13.198" v="1" actId="14100"/>
        <pc:sldMkLst>
          <pc:docMk/>
          <pc:sldMk cId="0" sldId="271"/>
        </pc:sldMkLst>
        <pc:spChg chg="mod">
          <ac:chgData name="Marc Silver" userId="5483e828a1166d9a" providerId="LiveId" clId="{2BDD3F75-FE01-46DC-BF79-A4AC12102464}" dt="2024-04-03T02:52:13.198" v="1" actId="14100"/>
          <ac:spMkLst>
            <pc:docMk/>
            <pc:sldMk cId="0" sldId="271"/>
            <ac:spMk id="3" creationId="{F411C8BD-FEE5-A029-D575-CE83D8B52C3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16</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17</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123052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6537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71845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031875"/>
            <a:ext cx="4910667" cy="3606800"/>
          </a:xfrm>
          <a:prstGeom prst="rect">
            <a:avLst/>
          </a:prstGeom>
        </p:spPr>
        <p:txBody>
          <a:bodyPr vert="horz" lIns="91440" tIns="45720" rIns="91440" bIns="45720" rtlCol="0" anchor="ctr">
            <a:normAutofit/>
          </a:bodyPr>
          <a:lstStyle/>
          <a:p>
            <a:pPr lvl="0" algn="ctr" defTabSz="457200"/>
            <a:r>
              <a:rPr lang="en-US" sz="5400" b="1" i="0" kern="1200" dirty="0">
                <a:latin typeface="Times New Roman" panose="02020603050405020304" pitchFamily="18" charset="0"/>
                <a:cs typeface="Times New Roman" panose="02020603050405020304" pitchFamily="18" charset="0"/>
              </a:rPr>
              <a:t>Philipsburg, </a:t>
            </a:r>
            <a:br>
              <a:rPr lang="en-US" sz="5400" b="1" i="0" kern="1200" dirty="0">
                <a:latin typeface="Times New Roman" panose="02020603050405020304" pitchFamily="18" charset="0"/>
                <a:cs typeface="Times New Roman" panose="02020603050405020304" pitchFamily="18" charset="0"/>
              </a:rPr>
            </a:br>
            <a:r>
              <a:rPr lang="en-US" sz="5400" b="1" i="0" kern="1200" dirty="0">
                <a:latin typeface="Times New Roman" panose="02020603050405020304" pitchFamily="18" charset="0"/>
                <a:cs typeface="Times New Roman" panose="02020603050405020304" pitchFamily="18" charset="0"/>
              </a:rPr>
              <a:t>Sint Maarten</a:t>
            </a:r>
            <a:br>
              <a:rPr lang="en-US" sz="5400" b="1" i="0" kern="1200" dirty="0">
                <a:latin typeface="Times New Roman" panose="02020603050405020304" pitchFamily="18" charset="0"/>
                <a:cs typeface="Times New Roman" panose="02020603050405020304" pitchFamily="18" charset="0"/>
              </a:rPr>
            </a:br>
            <a:r>
              <a:rPr lang="en-US" sz="2800" b="1" i="0" kern="1200" dirty="0">
                <a:latin typeface="Times New Roman" panose="02020603050405020304" pitchFamily="18" charset="0"/>
                <a:cs typeface="Times New Roman" panose="02020603050405020304" pitchFamily="18" charset="0"/>
              </a:rPr>
              <a:t>Presented by</a:t>
            </a:r>
            <a:br>
              <a:rPr lang="en-US" sz="5400" b="1" i="0" kern="1200" dirty="0">
                <a:latin typeface="Times New Roman" panose="02020603050405020304" pitchFamily="18" charset="0"/>
                <a:cs typeface="Times New Roman" panose="02020603050405020304" pitchFamily="18" charset="0"/>
              </a:rPr>
            </a:br>
            <a:r>
              <a:rPr lang="en-US" sz="5400" b="1" i="0" kern="1200" dirty="0">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08A437A1-C500-6718-3DD7-39C4973F4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45" y="1148374"/>
            <a:ext cx="5485179" cy="365815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226243"/>
            <a:ext cx="10080625" cy="707010"/>
          </a:xfrm>
          <a:prstGeom prst="rect">
            <a:avLst/>
          </a:prstGeom>
        </p:spPr>
        <p:txBody>
          <a:bodyPr vert="horz"/>
          <a:lstStyle/>
          <a:p>
            <a:pPr algn="ctr"/>
            <a:r>
              <a:rPr lang="en-US" sz="4800" b="1" i="0" kern="1200" dirty="0">
                <a:latin typeface="Times New Roman" panose="02020603050405020304" pitchFamily="18" charset="0"/>
                <a:cs typeface="Times New Roman" panose="02020603050405020304" pitchFamily="18" charset="0"/>
              </a:rPr>
              <a:t>Philipsburg</a:t>
            </a:r>
            <a:r>
              <a:rPr lang="en-US" sz="4800" b="1" dirty="0">
                <a:solidFill>
                  <a:schemeClr val="tx1"/>
                </a:solidFill>
                <a:latin typeface="Times New Roman" panose="02020603050405020304" pitchFamily="18" charset="0"/>
                <a:cs typeface="Times New Roman" panose="02020603050405020304" pitchFamily="18" charset="0"/>
              </a:rPr>
              <a:t> Buses</a:t>
            </a:r>
          </a:p>
        </p:txBody>
      </p:sp>
      <p:sp>
        <p:nvSpPr>
          <p:cNvPr id="5" name="TextBox 4">
            <a:extLst>
              <a:ext uri="{FF2B5EF4-FFF2-40B4-BE49-F238E27FC236}">
                <a16:creationId xmlns:a16="http://schemas.microsoft.com/office/drawing/2014/main" id="{DEC760EA-76BC-FD39-0084-777B8E6F7985}"/>
              </a:ext>
            </a:extLst>
          </p:cNvPr>
          <p:cNvSpPr txBox="1"/>
          <p:nvPr/>
        </p:nvSpPr>
        <p:spPr>
          <a:xfrm>
            <a:off x="169682" y="995522"/>
            <a:ext cx="7388258" cy="3785652"/>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bus system in St. Maarten is an efficient and cost-effective way for visitors to explore the island.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Different from public transport systems found in many countries, St. Maarten’s buses are more informal. They are typically small vans rather than large buses and do not operate on a set schedule.</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 Buses run frequently and cover most of the island, making them a reliable option for getting around.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 can identify these buses by the sign in their front window indicating their destination. an excellent way to navigate St. Maarten. It's advisable to have small change ready for the fare and to ask the driver about the final destination and stops to ensure you’re headed in the right direction.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226243"/>
            <a:ext cx="10080625" cy="707010"/>
          </a:xfrm>
          <a:prstGeom prst="rect">
            <a:avLst/>
          </a:prstGeom>
        </p:spPr>
        <p:txBody>
          <a:bodyPr vert="horz"/>
          <a:lstStyle/>
          <a:p>
            <a:pPr algn="ctr"/>
            <a:r>
              <a:rPr lang="en-US" b="1" i="0" dirty="0">
                <a:effectLst/>
                <a:latin typeface="Times New Roman" panose="02020603050405020304" pitchFamily="18" charset="0"/>
                <a:cs typeface="Times New Roman" panose="02020603050405020304" pitchFamily="18" charset="0"/>
              </a:rPr>
              <a:t>St. Maarten Taxis</a:t>
            </a:r>
          </a:p>
        </p:txBody>
      </p:sp>
      <p:sp>
        <p:nvSpPr>
          <p:cNvPr id="4" name="TextBox 3">
            <a:extLst>
              <a:ext uri="{FF2B5EF4-FFF2-40B4-BE49-F238E27FC236}">
                <a16:creationId xmlns:a16="http://schemas.microsoft.com/office/drawing/2014/main" id="{95D961A7-B12C-C4A2-911A-0464D9F1E94F}"/>
              </a:ext>
            </a:extLst>
          </p:cNvPr>
          <p:cNvSpPr txBox="1"/>
          <p:nvPr/>
        </p:nvSpPr>
        <p:spPr>
          <a:xfrm>
            <a:off x="141402" y="999239"/>
            <a:ext cx="9939222" cy="193899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A3F5F"/>
                </a:solidFill>
                <a:effectLst/>
                <a:latin typeface="Times New Roman" panose="02020603050405020304" pitchFamily="18" charset="0"/>
                <a:cs typeface="Times New Roman" panose="02020603050405020304" pitchFamily="18" charset="0"/>
              </a:rPr>
              <a:t>Taxis in St. Maarten are a prominent and convenient mode of transportation for visitors, especially those arriving by cruise. They are readily available at the cruise pier.</a:t>
            </a:r>
          </a:p>
          <a:p>
            <a:pPr marL="342900" indent="-342900">
              <a:buFont typeface="Arial" panose="020B0604020202020204" pitchFamily="34" charset="0"/>
              <a:buChar char="•"/>
            </a:pPr>
            <a:r>
              <a:rPr lang="en-US" sz="2000" b="0" i="0" dirty="0">
                <a:solidFill>
                  <a:srgbClr val="0A3F5F"/>
                </a:solidFill>
                <a:effectLst/>
                <a:latin typeface="Times New Roman" panose="02020603050405020304" pitchFamily="18" charset="0"/>
                <a:cs typeface="Times New Roman" panose="02020603050405020304" pitchFamily="18" charset="0"/>
              </a:rPr>
              <a:t>Taxis in St. Maarten operate with fixed rates to specific destinations, which means there's no metered fare system. This approach provides passengers with the assurance of knowing the cost upfront. The taxi drivers are generally friendly and knowledgeable about the island, often doubling as informal tour guides.</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46011E-D7C6-8870-3A6A-E106FA48261D}"/>
              </a:ext>
            </a:extLst>
          </p:cNvPr>
          <p:cNvSpPr txBox="1"/>
          <p:nvPr/>
        </p:nvSpPr>
        <p:spPr>
          <a:xfrm>
            <a:off x="225778" y="2991826"/>
            <a:ext cx="6415956" cy="2554545"/>
          </a:xfrm>
          <a:prstGeom prst="rect">
            <a:avLst/>
          </a:prstGeom>
          <a:noFill/>
        </p:spPr>
        <p:txBody>
          <a:bodyPr wrap="square">
            <a:spAutoFit/>
          </a:bodyPr>
          <a:lstStyle/>
          <a:p>
            <a:pPr algn="l"/>
            <a:r>
              <a:rPr lang="en-US" sz="2000" b="0" i="0" dirty="0">
                <a:effectLst/>
                <a:latin typeface="Times New Roman" panose="02020603050405020304" pitchFamily="18" charset="0"/>
                <a:cs typeface="Times New Roman" panose="02020603050405020304" pitchFamily="18" charset="0"/>
              </a:rPr>
              <a:t>Here are some standard rates from the cruise port:</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a:t>
            </a:r>
            <a:r>
              <a:rPr lang="en-US" sz="2000" b="0" i="0" dirty="0" err="1">
                <a:effectLst/>
                <a:latin typeface="Times New Roman" panose="02020603050405020304" pitchFamily="18" charset="0"/>
                <a:cs typeface="Times New Roman" panose="02020603050405020304" pitchFamily="18" charset="0"/>
              </a:rPr>
              <a:t>Anse</a:t>
            </a:r>
            <a:r>
              <a:rPr lang="en-US" sz="2000" b="0" i="0" dirty="0">
                <a:effectLst/>
                <a:latin typeface="Times New Roman" panose="02020603050405020304" pitchFamily="18" charset="0"/>
                <a:cs typeface="Times New Roman" panose="02020603050405020304" pitchFamily="18" charset="0"/>
              </a:rPr>
              <a:t> Marcel: $45</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Dawn Beach: $25</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Grand Case: $35</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Maho: $30</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Marigot: $30</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Philipsburg center: $10</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To Sandy Ground: $35</a:t>
            </a:r>
          </a:p>
        </p:txBody>
      </p:sp>
      <p:pic>
        <p:nvPicPr>
          <p:cNvPr id="8198" name="Picture 6">
            <a:extLst>
              <a:ext uri="{FF2B5EF4-FFF2-40B4-BE49-F238E27FC236}">
                <a16:creationId xmlns:a16="http://schemas.microsoft.com/office/drawing/2014/main" id="{838951A6-AA53-1040-D916-7AC2038ED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32" r="24254"/>
          <a:stretch/>
        </p:blipFill>
        <p:spPr bwMode="auto">
          <a:xfrm>
            <a:off x="6039555" y="2672784"/>
            <a:ext cx="3815291" cy="299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0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226243"/>
            <a:ext cx="10080625" cy="707010"/>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Water </a:t>
            </a:r>
            <a:r>
              <a:rPr lang="en-US" b="1" i="0" dirty="0">
                <a:effectLst/>
                <a:latin typeface="Times New Roman" panose="02020603050405020304" pitchFamily="18" charset="0"/>
                <a:cs typeface="Times New Roman" panose="02020603050405020304" pitchFamily="18" charset="0"/>
              </a:rPr>
              <a:t>Taxis</a:t>
            </a:r>
          </a:p>
        </p:txBody>
      </p:sp>
      <p:sp>
        <p:nvSpPr>
          <p:cNvPr id="4" name="TextBox 3">
            <a:extLst>
              <a:ext uri="{FF2B5EF4-FFF2-40B4-BE49-F238E27FC236}">
                <a16:creationId xmlns:a16="http://schemas.microsoft.com/office/drawing/2014/main" id="{95D961A7-B12C-C4A2-911A-0464D9F1E94F}"/>
              </a:ext>
            </a:extLst>
          </p:cNvPr>
          <p:cNvSpPr txBox="1"/>
          <p:nvPr/>
        </p:nvSpPr>
        <p:spPr>
          <a:xfrm>
            <a:off x="141402" y="999239"/>
            <a:ext cx="9939222" cy="2554545"/>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A3F5F"/>
                </a:solidFill>
                <a:effectLst/>
                <a:latin typeface="Times New Roman" panose="02020603050405020304" pitchFamily="18" charset="0"/>
                <a:cs typeface="Times New Roman" panose="02020603050405020304" pitchFamily="18" charset="0"/>
              </a:rPr>
              <a:t>The water taxi system in St. Maarten is a popular and efficient means of transportation, especially favored by tourists for its convenience and scenic route. </a:t>
            </a:r>
          </a:p>
          <a:p>
            <a:pPr marL="342900" indent="-342900" algn="l">
              <a:buFont typeface="Arial" panose="020B0604020202020204" pitchFamily="34" charset="0"/>
              <a:buChar char="•"/>
            </a:pPr>
            <a:r>
              <a:rPr lang="en-US" sz="2000" b="0" i="0" dirty="0">
                <a:solidFill>
                  <a:srgbClr val="0A3F5F"/>
                </a:solidFill>
                <a:effectLst/>
                <a:latin typeface="Times New Roman" panose="02020603050405020304" pitchFamily="18" charset="0"/>
                <a:cs typeface="Times New Roman" panose="02020603050405020304" pitchFamily="18" charset="0"/>
              </a:rPr>
              <a:t>The water taxis primarily operate between the cruise ship terminal and downtown Philipsburg, providing easy access to the heart of the city's shopping and dining areas. </a:t>
            </a:r>
          </a:p>
          <a:p>
            <a:pPr marL="342900" indent="-342900" algn="l">
              <a:buFont typeface="Arial" panose="020B0604020202020204" pitchFamily="34" charset="0"/>
              <a:buChar char="•"/>
            </a:pPr>
            <a:r>
              <a:rPr lang="en-US" sz="2000" b="0" i="0" dirty="0">
                <a:solidFill>
                  <a:srgbClr val="0A3F5F"/>
                </a:solidFill>
                <a:effectLst/>
                <a:latin typeface="Times New Roman" panose="02020603050405020304" pitchFamily="18" charset="0"/>
                <a:cs typeface="Times New Roman" panose="02020603050405020304" pitchFamily="18" charset="0"/>
              </a:rPr>
              <a:t>This mode of transport is not only quick but also offers a picturesque view of the coastline, making the journey part of the St. Maarten experience.</a:t>
            </a: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46011E-D7C6-8870-3A6A-E106FA48261D}"/>
              </a:ext>
            </a:extLst>
          </p:cNvPr>
          <p:cNvSpPr txBox="1"/>
          <p:nvPr/>
        </p:nvSpPr>
        <p:spPr>
          <a:xfrm>
            <a:off x="141402" y="3117342"/>
            <a:ext cx="5646656" cy="2246769"/>
          </a:xfrm>
          <a:prstGeom prst="rect">
            <a:avLst/>
          </a:prstGeom>
          <a:noFill/>
        </p:spPr>
        <p:txBody>
          <a:bodyPr wrap="square">
            <a:spAutoFit/>
          </a:bodyPr>
          <a:lstStyle/>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Departing from the cruise terminal, the water taxis are frequent, ensuring that visitors don’t have to wait long for a ride. The cost of a water taxi ride is quite reasonable, with round-trip fares typically around $7, offering a cost-effective option for travelers. One-way trips are usually priced at about $5</a:t>
            </a:r>
          </a:p>
        </p:txBody>
      </p:sp>
      <p:pic>
        <p:nvPicPr>
          <p:cNvPr id="7170" name="Picture 2">
            <a:extLst>
              <a:ext uri="{FF2B5EF4-FFF2-40B4-BE49-F238E27FC236}">
                <a16:creationId xmlns:a16="http://schemas.microsoft.com/office/drawing/2014/main" id="{1DDC9B8F-A0F1-F959-D46B-C39DDD803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606" y="2886783"/>
            <a:ext cx="4170018" cy="278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7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74625"/>
            <a:ext cx="9359900" cy="1093788"/>
          </a:xfrm>
          <a:prstGeom prst="rect">
            <a:avLst/>
          </a:prstGeom>
        </p:spPr>
        <p:txBody>
          <a:bodyPr vert="horz"/>
          <a:lstStyle/>
          <a:p>
            <a:pPr algn="ctr" rtl="0"/>
            <a:r>
              <a:rPr lang="en-US" b="1" i="0" dirty="0">
                <a:solidFill>
                  <a:srgbClr val="22262A"/>
                </a:solidFill>
                <a:effectLst/>
                <a:latin typeface="Times New Roman" panose="02020603050405020304" pitchFamily="18" charset="0"/>
                <a:cs typeface="Times New Roman" panose="02020603050405020304" pitchFamily="18" charset="0"/>
              </a:rPr>
              <a:t>Front Street</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263951" y="980388"/>
            <a:ext cx="98166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port itself offers a range of amenities and is a short walk or a quick taxi ride from the bustling Front Street, renowned for its duty-free shopping. </a:t>
            </a:r>
            <a:r>
              <a:rPr lang="en-US" sz="2000" b="1" i="0" dirty="0">
                <a:effectLst/>
                <a:latin typeface="Times New Roman" panose="02020603050405020304" pitchFamily="18" charset="0"/>
                <a:cs typeface="Times New Roman" panose="02020603050405020304" pitchFamily="18" charset="0"/>
              </a:rPr>
              <a:t>Front Street's</a:t>
            </a:r>
            <a:r>
              <a:rPr lang="en-US" sz="2000" b="0" i="0" dirty="0">
                <a:effectLst/>
                <a:latin typeface="Times New Roman" panose="02020603050405020304" pitchFamily="18" charset="0"/>
                <a:cs typeface="Times New Roman" panose="02020603050405020304" pitchFamily="18" charset="0"/>
              </a:rPr>
              <a:t> most prominent landmark is the Courthouse, built in 1793. A grand white wooden structure topped with a cupola, it now serves as St. Maarten's courthouse. Also on Front Street is the Museum,</a:t>
            </a:r>
          </a:p>
        </p:txBody>
      </p:sp>
      <p:pic>
        <p:nvPicPr>
          <p:cNvPr id="11266" name="Picture 2">
            <a:extLst>
              <a:ext uri="{FF2B5EF4-FFF2-40B4-BE49-F238E27FC236}">
                <a16:creationId xmlns:a16="http://schemas.microsoft.com/office/drawing/2014/main" id="{B096347D-59F8-25C7-D218-8E16A84C9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8649"/>
            <a:ext cx="4501662" cy="3371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36D560-58AE-C7DD-6161-147CB45604F6}"/>
              </a:ext>
            </a:extLst>
          </p:cNvPr>
          <p:cNvSpPr txBox="1"/>
          <p:nvPr/>
        </p:nvSpPr>
        <p:spPr>
          <a:xfrm>
            <a:off x="4707466" y="2381837"/>
            <a:ext cx="5057423" cy="2862322"/>
          </a:xfrm>
          <a:prstGeom prst="rect">
            <a:avLst/>
          </a:prstGeom>
          <a:noFill/>
        </p:spPr>
        <p:txBody>
          <a:bodyPr wrap="square">
            <a:spAutoFit/>
          </a:bodyPr>
          <a:lstStyle/>
          <a:p>
            <a:r>
              <a:rPr lang="en-US" sz="2000" b="0" i="0" dirty="0">
                <a:effectLst/>
                <a:latin typeface="Times New Roman" panose="02020603050405020304" pitchFamily="18" charset="0"/>
                <a:cs typeface="Times New Roman" panose="02020603050405020304" pitchFamily="18" charset="0"/>
              </a:rPr>
              <a:t>which gives visitors an excellent introduction to local history. Among the artifacts on display are pottery from the island's original inhabitants, the Arawaks, and cargo salvaged from a British ship that sank off the coast in 1801.</a:t>
            </a:r>
            <a:br>
              <a:rPr lang="en-US" sz="2000" b="0" i="0" dirty="0">
                <a:effectLst/>
                <a:latin typeface="Times New Roman" panose="02020603050405020304" pitchFamily="18" charset="0"/>
                <a:cs typeface="Times New Roman" panose="02020603050405020304" pitchFamily="18" charset="0"/>
              </a:rPr>
            </a:br>
            <a:endParaRPr lang="en-US" sz="2000" b="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Walking Front </a:t>
            </a:r>
            <a:r>
              <a:rPr lang="en-US" sz="2000" dirty="0">
                <a:latin typeface="Times New Roman" panose="02020603050405020304" pitchFamily="18" charset="0"/>
                <a:cs typeface="Times New Roman" panose="02020603050405020304" pitchFamily="18" charset="0"/>
              </a:rPr>
              <a:t>Street you can </a:t>
            </a:r>
            <a:r>
              <a:rPr lang="en-US" sz="2000" b="0" i="0" dirty="0">
                <a:effectLst/>
                <a:latin typeface="Times New Roman" panose="02020603050405020304" pitchFamily="18" charset="0"/>
                <a:cs typeface="Times New Roman" panose="02020603050405020304" pitchFamily="18" charset="0"/>
              </a:rPr>
              <a:t>explore a variety of shops selling everything from luxury goods to local crafts.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79110"/>
            <a:ext cx="5147935" cy="1338605"/>
          </a:xfrm>
          <a:prstGeom prst="rect">
            <a:avLst/>
          </a:prstGeom>
        </p:spPr>
        <p:txBody>
          <a:bodyPr vert="horz" lIns="91440" tIns="45720" rIns="91440" bIns="45720" rtlCol="0" anchor="ctr">
            <a:normAutofit fontScale="90000"/>
          </a:bodyPr>
          <a:lstStyle/>
          <a:p>
            <a:pPr algn="ctr"/>
            <a:r>
              <a:rPr lang="en-US" b="1" i="0" dirty="0">
                <a:effectLst/>
              </a:rPr>
              <a:t>Two Historic Forts</a:t>
            </a:r>
            <a:r>
              <a:rPr lang="en-US" b="0" i="0" dirty="0">
                <a:effectLst/>
              </a:rPr>
              <a:t> </a:t>
            </a:r>
            <a:br>
              <a:rPr lang="en-US" sz="3400" b="1" dirty="0"/>
            </a:br>
            <a:br>
              <a:rPr lang="en-US" sz="3400" dirty="0"/>
            </a:br>
            <a:endParaRPr lang="en-US" sz="3400" b="1" dirty="0"/>
          </a:p>
        </p:txBody>
      </p:sp>
      <p:sp>
        <p:nvSpPr>
          <p:cNvPr id="7" name="TextBox 6">
            <a:extLst>
              <a:ext uri="{FF2B5EF4-FFF2-40B4-BE49-F238E27FC236}">
                <a16:creationId xmlns:a16="http://schemas.microsoft.com/office/drawing/2014/main" id="{A99F0288-1B4D-A51A-35D6-AA90A5FC1ECE}"/>
              </a:ext>
            </a:extLst>
          </p:cNvPr>
          <p:cNvSpPr txBox="1"/>
          <p:nvPr/>
        </p:nvSpPr>
        <p:spPr>
          <a:xfrm>
            <a:off x="170744" y="810705"/>
            <a:ext cx="4977191" cy="49396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Two historic forts</a:t>
            </a:r>
            <a:r>
              <a:rPr lang="en-US" sz="2000" b="0" i="0" dirty="0">
                <a:effectLst/>
                <a:latin typeface="Times New Roman" panose="02020603050405020304" pitchFamily="18" charset="0"/>
                <a:cs typeface="Times New Roman" panose="02020603050405020304" pitchFamily="18" charset="0"/>
              </a:rPr>
              <a:t> bear witness to St. Maarten's history.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Fort Amsterdam, built in 1631 on a peninsula, was the first Dutch military outpost in the Caribbean. The fort was soon captured by the Spanish, who made it their most important bastion east of Puerto Rico. The Spanish abandoned the fort in 1648, and since then it has remained in Dutch hands.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Fort Louis is an 18</a:t>
            </a:r>
            <a:r>
              <a:rPr lang="en-US" sz="2000" b="0" i="0" baseline="30000" dirty="0">
                <a:effectLst/>
                <a:latin typeface="Times New Roman" panose="02020603050405020304" pitchFamily="18" charset="0"/>
                <a:cs typeface="Times New Roman" panose="02020603050405020304" pitchFamily="18" charset="0"/>
              </a:rPr>
              <a:t>th</a:t>
            </a:r>
            <a:r>
              <a:rPr lang="en-US" sz="2000" b="0" i="0" dirty="0">
                <a:effectLst/>
                <a:latin typeface="Times New Roman" panose="02020603050405020304" pitchFamily="18" charset="0"/>
                <a:cs typeface="Times New Roman" panose="02020603050405020304" pitchFamily="18" charset="0"/>
              </a:rPr>
              <a:t>-century former French military fort that was built during the reign of King Louis XVI of France. Fort Louis was completed in 1789 to protect warehouses of the Marigot harbor which stored locally produced sugarcane, coffee, rum, and salt from Dutch and British pirates.</a:t>
            </a:r>
            <a:endParaRPr lang="en-US" sz="2000" dirty="0">
              <a:latin typeface="Times New Roman" panose="02020603050405020304" pitchFamily="18" charset="0"/>
              <a:cs typeface="Times New Roman" panose="02020603050405020304" pitchFamily="18" charset="0"/>
            </a:endParaRPr>
          </a:p>
        </p:txBody>
      </p:sp>
      <p:pic>
        <p:nvPicPr>
          <p:cNvPr id="9218" name="Picture 2">
            <a:extLst>
              <a:ext uri="{FF2B5EF4-FFF2-40B4-BE49-F238E27FC236}">
                <a16:creationId xmlns:a16="http://schemas.microsoft.com/office/drawing/2014/main" id="{76A57AA2-870A-CFAA-0DE3-F13B438F0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84" r="16309"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2"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Maho Bay Beach – Plan your trip to St Maarten – Find Cheap Sint Maarten Hotels &amp; Vacation Packages">
            <a:extLst>
              <a:ext uri="{FF2B5EF4-FFF2-40B4-BE49-F238E27FC236}">
                <a16:creationId xmlns:a16="http://schemas.microsoft.com/office/drawing/2014/main" id="{DA0D8A28-D18F-0101-CB1D-DFE0197DD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93" r="-1" b="4809"/>
          <a:stretch/>
        </p:blipFill>
        <p:spPr bwMode="auto">
          <a:xfrm>
            <a:off x="20" y="10"/>
            <a:ext cx="10110476" cy="3858856"/>
          </a:xfrm>
          <a:prstGeom prst="rect">
            <a:avLst/>
          </a:prstGeom>
          <a:noFill/>
          <a:extLst>
            <a:ext uri="{909E8E84-426E-40DD-AFC4-6F175D3DCCD1}">
              <a14:hiddenFill xmlns:a14="http://schemas.microsoft.com/office/drawing/2010/main">
                <a:solidFill>
                  <a:srgbClr val="FFFFFF"/>
                </a:solidFill>
              </a14:hiddenFill>
            </a:ext>
          </a:extLst>
        </p:spPr>
      </p:pic>
      <p:grpSp>
        <p:nvGrpSpPr>
          <p:cNvPr id="13328" name="Group 1332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 y="2470203"/>
            <a:ext cx="10110496" cy="1512148"/>
            <a:chOff x="-305" y="2987478"/>
            <a:chExt cx="12188952" cy="1828800"/>
          </a:xfrm>
        </p:grpSpPr>
        <p:sp>
          <p:nvSpPr>
            <p:cNvPr id="13329" name="Freeform: Shape 13328">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330" name="Freeform: Shape 13329">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3331" name="Freeform: Shape 13330">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3332" name="Freeform: Shape 13331">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BC37306B-320D-8EFA-FCD0-4DD3922C827C}"/>
              </a:ext>
            </a:extLst>
          </p:cNvPr>
          <p:cNvSpPr txBox="1"/>
          <p:nvPr/>
        </p:nvSpPr>
        <p:spPr>
          <a:xfrm>
            <a:off x="665321" y="3763033"/>
            <a:ext cx="4152124" cy="12484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i="0">
                <a:solidFill>
                  <a:schemeClr val="tx2"/>
                </a:solidFill>
                <a:effectLst/>
                <a:latin typeface="+mj-lt"/>
                <a:ea typeface="+mj-ea"/>
                <a:cs typeface="+mj-cs"/>
              </a:rPr>
              <a:t>Maho Beach</a:t>
            </a:r>
          </a:p>
        </p:txBody>
      </p:sp>
      <p:sp>
        <p:nvSpPr>
          <p:cNvPr id="5" name="TextBox 4">
            <a:extLst>
              <a:ext uri="{FF2B5EF4-FFF2-40B4-BE49-F238E27FC236}">
                <a16:creationId xmlns:a16="http://schemas.microsoft.com/office/drawing/2014/main" id="{1AF5FB54-0725-AC46-7FCB-E9CDB56C3059}"/>
              </a:ext>
            </a:extLst>
          </p:cNvPr>
          <p:cNvSpPr txBox="1"/>
          <p:nvPr/>
        </p:nvSpPr>
        <p:spPr>
          <a:xfrm>
            <a:off x="2907323" y="3379502"/>
            <a:ext cx="6963508" cy="2177235"/>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b="0" i="0" dirty="0">
                <a:solidFill>
                  <a:schemeClr val="tx2"/>
                </a:solidFill>
                <a:effectLst/>
                <a:latin typeface="Times New Roman" panose="02020603050405020304" pitchFamily="18" charset="0"/>
                <a:cs typeface="Times New Roman" panose="02020603050405020304" pitchFamily="18" charset="0"/>
              </a:rPr>
              <a:t>Maho Beach, located near the Princess Juliana International Airport, is famous for its unique experience of watching planes fly at a very close-range overhead as they land. This beach is around 11 km from the cruise port, a journey of about 20 minutes by taxi. </a:t>
            </a:r>
          </a:p>
          <a:p>
            <a:pPr marL="342900" indent="-228600">
              <a:lnSpc>
                <a:spcPct val="90000"/>
              </a:lnSpc>
              <a:spcAft>
                <a:spcPts val="600"/>
              </a:spcAft>
              <a:buFont typeface="Arial" panose="020B0604020202020204" pitchFamily="34" charset="0"/>
              <a:buChar char="•"/>
            </a:pPr>
            <a:r>
              <a:rPr lang="en-US" sz="2000" b="0" i="0" dirty="0">
                <a:solidFill>
                  <a:schemeClr val="tx2"/>
                </a:solidFill>
                <a:effectLst/>
                <a:latin typeface="Times New Roman" panose="02020603050405020304" pitchFamily="18" charset="0"/>
                <a:cs typeface="Times New Roman" panose="02020603050405020304" pitchFamily="18" charset="0"/>
              </a:rPr>
              <a:t>Its popularity stems from the thrill of plane-spotting, making it a unique shore excursion option, and one of the most popular beaches in the world.</a:t>
            </a:r>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5" y="0"/>
            <a:ext cx="10080624" cy="56705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24851" y="-2"/>
            <a:ext cx="4585127" cy="1189669"/>
          </a:xfrm>
          <a:prstGeom prst="rect">
            <a:avLst/>
          </a:prstGeom>
        </p:spPr>
        <p:txBody>
          <a:bodyPr vert="horz" lIns="91440" tIns="45720" rIns="91440" bIns="45720" rtlCol="0" anchor="ctr">
            <a:noAutofit/>
          </a:bodyPr>
          <a:lstStyle/>
          <a:p>
            <a:pPr algn="ctr"/>
            <a:r>
              <a:rPr lang="en-US" b="1" i="0" dirty="0">
                <a:effectLst/>
                <a:latin typeface="Times New Roman" panose="02020603050405020304" pitchFamily="18" charset="0"/>
                <a:cs typeface="Times New Roman" panose="02020603050405020304" pitchFamily="18" charset="0"/>
              </a:rPr>
              <a:t>Mount Vernon Plantation</a:t>
            </a:r>
          </a:p>
        </p:txBody>
      </p:sp>
      <p:sp>
        <p:nvSpPr>
          <p:cNvPr id="5" name="TextBox 4">
            <a:extLst>
              <a:ext uri="{FF2B5EF4-FFF2-40B4-BE49-F238E27FC236}">
                <a16:creationId xmlns:a16="http://schemas.microsoft.com/office/drawing/2014/main" id="{2634119C-502E-95E2-EB83-CF652936D41A}"/>
              </a:ext>
            </a:extLst>
          </p:cNvPr>
          <p:cNvSpPr txBox="1"/>
          <p:nvPr/>
        </p:nvSpPr>
        <p:spPr>
          <a:xfrm>
            <a:off x="12427" y="1370291"/>
            <a:ext cx="3721100" cy="436799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Mount Vernon Plantation was originally established in the 18th century for growing corn, sugar, tobacco, coffee, cotton, and spices that were exported to Europe.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Mount Vernon Plantation was first set up in 1786 and has been carefully preserved throughout the years under different owners from Britain, St. Barts, the USA, and St. Martin. </a:t>
            </a:r>
          </a:p>
          <a:p>
            <a:pPr marL="114300">
              <a:lnSpc>
                <a:spcPct val="90000"/>
              </a:lnSpc>
              <a:spcAft>
                <a:spcPts val="600"/>
              </a:spcAft>
            </a:pPr>
            <a:endParaRPr lang="en-US" sz="2000" b="0" i="0" dirty="0">
              <a:effectLst/>
              <a:latin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E8CC65B0-FA8A-CE93-AA28-296DFC305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9" r="14936" b="5637"/>
          <a:stretch/>
        </p:blipFill>
        <p:spPr bwMode="auto">
          <a:xfrm>
            <a:off x="3733526" y="10"/>
            <a:ext cx="6347099" cy="5670538"/>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F1745E88-DE43-40A4-ABF6-C2CAAE0C8E93}" type="slidenum">
              <a:rPr lang="en-US" sz="800">
                <a:solidFill>
                  <a:srgbClr val="FFFFFF"/>
                </a:solidFill>
                <a:latin typeface="Calibri" panose="020F0502020204030204"/>
              </a:rPr>
              <a:pPr algn="r">
                <a:spcAft>
                  <a:spcPts val="600"/>
                </a:spcAft>
                <a:defRPr/>
              </a:pPr>
              <a:t>16</a:t>
            </a:fld>
            <a:endParaRPr lang="en-US" sz="800">
              <a:solidFill>
                <a:srgbClr val="FFFFFF"/>
              </a:solidFill>
              <a:latin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 y="173853"/>
            <a:ext cx="10080625" cy="793751"/>
          </a:xfrm>
          <a:prstGeom prst="rect">
            <a:avLst/>
          </a:prstGeom>
        </p:spPr>
        <p:txBody>
          <a:bodyPr vert="horz"/>
          <a:lstStyle/>
          <a:p>
            <a:pPr algn="ctr"/>
            <a:r>
              <a:rPr lang="en-US" b="1" i="0" dirty="0">
                <a:solidFill>
                  <a:srgbClr val="3A3A3A"/>
                </a:solidFill>
                <a:effectLst/>
                <a:latin typeface="Times New Roman" panose="02020603050405020304" pitchFamily="18" charset="0"/>
                <a:cs typeface="Times New Roman" panose="02020603050405020304" pitchFamily="18" charset="0"/>
              </a:rPr>
              <a:t>Emilio Wilson Estate</a:t>
            </a:r>
          </a:p>
        </p:txBody>
      </p:sp>
      <p:sp>
        <p:nvSpPr>
          <p:cNvPr id="5" name="TextBox 4">
            <a:extLst>
              <a:ext uri="{FF2B5EF4-FFF2-40B4-BE49-F238E27FC236}">
                <a16:creationId xmlns:a16="http://schemas.microsoft.com/office/drawing/2014/main" id="{0756A5F3-6E33-DC95-DEEF-B248D53DE169}"/>
              </a:ext>
            </a:extLst>
          </p:cNvPr>
          <p:cNvSpPr txBox="1"/>
          <p:nvPr/>
        </p:nvSpPr>
        <p:spPr>
          <a:xfrm>
            <a:off x="105508" y="888582"/>
            <a:ext cx="9975116"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Emilio Wilson Estate is a historical site in St. Maarten that was formerly a sugar plantation. The Emilio Wilson Estate also served as a home to the first governor of Sint Maarten. The estate was eventually purchased by Emilio Wilson, whom the property is named after. </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Emilio Wilson Estate is important to the people of St. Maarten as it represents the ancestry of the former slaves who worked on the plantation.</a:t>
            </a:r>
          </a:p>
        </p:txBody>
      </p:sp>
      <p:pic>
        <p:nvPicPr>
          <p:cNvPr id="12290" name="Picture 2">
            <a:extLst>
              <a:ext uri="{FF2B5EF4-FFF2-40B4-BE49-F238E27FC236}">
                <a16:creationId xmlns:a16="http://schemas.microsoft.com/office/drawing/2014/main" id="{109243AD-4422-CBCC-7261-B5395CCAA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31175"/>
            <a:ext cx="5040313" cy="2839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589999-854A-683D-161D-1FA000DCF2EB}"/>
              </a:ext>
            </a:extLst>
          </p:cNvPr>
          <p:cNvSpPr txBox="1"/>
          <p:nvPr/>
        </p:nvSpPr>
        <p:spPr>
          <a:xfrm>
            <a:off x="5040136" y="2519940"/>
            <a:ext cx="5040488" cy="3139321"/>
          </a:xfrm>
          <a:prstGeom prst="rect">
            <a:avLst/>
          </a:prstGeom>
          <a:noFill/>
        </p:spPr>
        <p:txBody>
          <a:bodyPr wrap="square">
            <a:spAutoFit/>
          </a:bodyPr>
          <a:lstStyle/>
          <a:p>
            <a:pPr marL="342900" indent="-342900" algn="l">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 historical, cultural, educational, and recreational park was established on the estate which was in line with Emilio Wilson’s vision for the land to be kept in its original state.</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Estate features antique colonial rock walls, historical artifacts, and caves that served as shelters during the hurricanes in St. Maarten.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18</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280757"/>
            <a:ext cx="4176889" cy="1281821"/>
          </a:xfrm>
          <a:prstGeom prst="rect">
            <a:avLst/>
          </a:prstGeom>
        </p:spPr>
        <p:txBody>
          <a:bodyPr vert="horz"/>
          <a:lstStyle/>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Mullet Bay Beach, situated in the southwest of the island, is about 9 miles from the cruise port, and a 30-minute drive.</a:t>
            </a:r>
            <a:br>
              <a:rPr lang="en-US" sz="2000" b="0" i="0" dirty="0">
                <a:effectLst/>
                <a:latin typeface="Times New Roman" panose="02020603050405020304" pitchFamily="18" charset="0"/>
                <a:cs typeface="Times New Roman" panose="02020603050405020304" pitchFamily="18" charset="0"/>
              </a:rPr>
            </a:br>
            <a:endParaRPr lang="en-US" sz="2000" b="0" i="0" dirty="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309C404-9790-45E6-7882-2EB768CFEC42}"/>
              </a:ext>
            </a:extLst>
          </p:cNvPr>
          <p:cNvSpPr txBox="1"/>
          <p:nvPr/>
        </p:nvSpPr>
        <p:spPr>
          <a:xfrm>
            <a:off x="0" y="272879"/>
            <a:ext cx="10080625" cy="795338"/>
          </a:xfrm>
          <a:prstGeom prst="rect">
            <a:avLst/>
          </a:prstGeom>
          <a:noFill/>
        </p:spPr>
        <p:txBody>
          <a:bodyPr wrap="square">
            <a:spAutoFit/>
          </a:bodyPr>
          <a:lstStyle/>
          <a:p>
            <a:pPr algn="ctr"/>
            <a:r>
              <a:rPr lang="en-US" sz="4400" b="1" i="0" dirty="0">
                <a:solidFill>
                  <a:srgbClr val="0A3F5F"/>
                </a:solidFill>
                <a:effectLst/>
                <a:latin typeface="Times New Roman" panose="02020603050405020304" pitchFamily="18" charset="0"/>
                <a:cs typeface="Times New Roman" panose="02020603050405020304" pitchFamily="18" charset="0"/>
              </a:rPr>
              <a:t>Mullet Bay Beach</a:t>
            </a:r>
            <a:endParaRPr lang="en-US" sz="4400" dirty="0">
              <a:latin typeface="Times New Roman" panose="02020603050405020304" pitchFamily="18" charset="0"/>
              <a:cs typeface="Times New Roman" panose="02020603050405020304" pitchFamily="18" charset="0"/>
            </a:endParaRPr>
          </a:p>
        </p:txBody>
      </p:sp>
      <p:pic>
        <p:nvPicPr>
          <p:cNvPr id="14338" name="Picture 2">
            <a:extLst>
              <a:ext uri="{FF2B5EF4-FFF2-40B4-BE49-F238E27FC236}">
                <a16:creationId xmlns:a16="http://schemas.microsoft.com/office/drawing/2014/main" id="{5A81A4AF-A940-D63C-C936-4DBF20510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889" y="1305825"/>
            <a:ext cx="5903736" cy="4427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4C7C32-621B-8A98-9776-23E9675B1C13}"/>
              </a:ext>
            </a:extLst>
          </p:cNvPr>
          <p:cNvSpPr txBox="1"/>
          <p:nvPr/>
        </p:nvSpPr>
        <p:spPr>
          <a:xfrm>
            <a:off x="0" y="2507808"/>
            <a:ext cx="4041422" cy="224676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beach is known for its calm, aquamarine waters, and soft sandy shores.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It's a favorite for both relaxation and water sports and is equipped with amenities like beach bars and restaurants.</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5039052" y="136525"/>
            <a:ext cx="4838978" cy="7648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4400" b="1" dirty="0">
                <a:latin typeface="Times New Roman" panose="02020603050405020304" pitchFamily="18" charset="0"/>
                <a:ea typeface="+mj-ea"/>
                <a:cs typeface="Times New Roman" panose="02020603050405020304" pitchFamily="18" charset="0"/>
              </a:rPr>
              <a:t>Zip Lining</a:t>
            </a:r>
            <a:endParaRPr lang="en-US" sz="4400" dirty="0">
              <a:latin typeface="Times New Roman" panose="02020603050405020304" pitchFamily="18" charset="0"/>
              <a:ea typeface="+mj-ea"/>
              <a:cs typeface="Times New Roman" panose="02020603050405020304" pitchFamily="18" charset="0"/>
            </a:endParaRPr>
          </a:p>
        </p:txBody>
      </p:sp>
      <p:pic>
        <p:nvPicPr>
          <p:cNvPr id="15363" name="Picture 3">
            <a:extLst>
              <a:ext uri="{FF2B5EF4-FFF2-40B4-BE49-F238E27FC236}">
                <a16:creationId xmlns:a16="http://schemas.microsoft.com/office/drawing/2014/main" id="{12445E86-4EA3-6D2A-FF6F-55971D3B0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44" r="30425"/>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23D5B-EABF-0232-D585-C0172154D290}"/>
              </a:ext>
            </a:extLst>
          </p:cNvPr>
          <p:cNvSpPr txBox="1"/>
          <p:nvPr/>
        </p:nvSpPr>
        <p:spPr>
          <a:xfrm>
            <a:off x="5040313" y="934826"/>
            <a:ext cx="4950354" cy="7483310"/>
          </a:xfrm>
          <a:prstGeom prst="rect">
            <a:avLst/>
          </a:prstGeom>
        </p:spPr>
        <p:txBody>
          <a:bodyPr vert="horz" lIns="91440" tIns="45720" rIns="91440" bIns="45720" rtlCol="0">
            <a:normAutofit/>
          </a:bodyPr>
          <a:lstStyle/>
          <a:p>
            <a:pPr algn="ctr" fontAlgn="base">
              <a:spcAft>
                <a:spcPts val="600"/>
              </a:spcAft>
            </a:pPr>
            <a:r>
              <a:rPr lang="en-US" sz="2000" i="0" cap="all" dirty="0">
                <a:effectLst/>
                <a:latin typeface="Times New Roman" panose="02020603050405020304" pitchFamily="18" charset="0"/>
                <a:cs typeface="Times New Roman" panose="02020603050405020304" pitchFamily="18" charset="0"/>
              </a:rPr>
              <a:t>ROCKLAND ESTATE.</a:t>
            </a:r>
          </a:p>
          <a:p>
            <a:pPr indent="-228600" fontAlgn="base">
              <a:spcAft>
                <a:spcPts val="600"/>
              </a:spcAft>
              <a:buFont typeface="Arial" panose="020B0604020202020204" pitchFamily="34" charset="0"/>
              <a:buChar char="•"/>
            </a:pPr>
            <a:r>
              <a:rPr lang="en-US" sz="2000" i="0" cap="all" dirty="0">
                <a:effectLst/>
                <a:latin typeface="Times New Roman" panose="02020603050405020304" pitchFamily="18" charset="0"/>
                <a:cs typeface="Times New Roman" panose="02020603050405020304" pitchFamily="18" charset="0"/>
              </a:rPr>
              <a:t> </a:t>
            </a:r>
            <a:r>
              <a:rPr lang="en-US" sz="2000" i="0" dirty="0">
                <a:effectLst/>
                <a:latin typeface="Times New Roman" panose="02020603050405020304" pitchFamily="18" charset="0"/>
                <a:cs typeface="Times New Roman" panose="02020603050405020304" pitchFamily="18" charset="0"/>
              </a:rPr>
              <a:t>Rainforest Adventures creates unique and memorable experiences that inspire a sustainable use of the environment and an appreciation of the local culture while positively impacting our communities.</a:t>
            </a:r>
          </a:p>
          <a:p>
            <a:pPr indent="-228600" fontAlgn="base">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Rockland Estate is an eco–adventure park that recognizes the ecological, cultural, and historical value of the site.</a:t>
            </a:r>
          </a:p>
          <a:p>
            <a:pPr indent="-228600" fontAlgn="base">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Fly, ride, slide, - do it all! This package combines: the Flying Dutchman, the Sentry Hill Zip Line, and the Schooner Ride. $159/person</a:t>
            </a:r>
            <a:endParaRPr lang="en-US" altLang="en-US" sz="20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771106"/>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061156" y="1130158"/>
            <a:ext cx="8814363" cy="4351941"/>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Philipsburg, Sint Maarten</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Sint Maarten</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Philipsburg </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Philipsburg </a:t>
            </a: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242596" y="813554"/>
            <a:ext cx="9848514" cy="3447098"/>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i="0" kern="1200" dirty="0">
                <a:latin typeface="Times New Roman" panose="02020603050405020304" pitchFamily="18" charset="0"/>
                <a:cs typeface="Times New Roman" panose="02020603050405020304" pitchFamily="18" charset="0"/>
              </a:rPr>
              <a:t>Philipsburg</a:t>
            </a:r>
            <a:r>
              <a:rPr lang="en-US" altLang="en-US" sz="2000" dirty="0">
                <a:latin typeface="Times New Roman" panose="02020603050405020304" pitchFamily="18" charset="0"/>
                <a:cs typeface="Times New Roman" panose="02020603050405020304" pitchFamily="18" charset="0"/>
              </a:rPr>
              <a:t>. Especially for </a:t>
            </a:r>
            <a:r>
              <a:rPr lang="en-US" sz="2000">
                <a:latin typeface="Times New Roman" panose="02020603050405020304" pitchFamily="18" charset="0"/>
                <a:ea typeface="Tahoma" panose="020B0604030504040204" pitchFamily="34" charset="0"/>
                <a:cs typeface="Times New Roman" panose="02020603050405020304" pitchFamily="18" charset="0"/>
              </a:rPr>
              <a:t>Caribbean  and </a:t>
            </a:r>
            <a:r>
              <a:rPr lang="en-US" altLang="en-US" sz="2000">
                <a:latin typeface="Times New Roman" panose="02020603050405020304" pitchFamily="18" charset="0"/>
                <a:cs typeface="Times New Roman" panose="02020603050405020304" pitchFamily="18" charset="0"/>
              </a:rPr>
              <a:t>seafood</a:t>
            </a:r>
            <a:r>
              <a:rPr lang="en-US" altLang="en-US" sz="2000" dirty="0">
                <a:latin typeface="Times New Roman" panose="02020603050405020304" pitchFamily="18" charset="0"/>
                <a:cs typeface="Times New Roman" panose="02020603050405020304" pitchFamily="18" charset="0"/>
              </a:rPr>
              <a:t>.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p>
          <a:p>
            <a:pPr marL="342900" indent="-342900">
              <a:buClrTx/>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Bold Buddha $$ - $$$ American, Steakhouse, Caribbean, Front St 49, Philipsburg </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Lazy Lizard St. Maarten $$ - $$, Caribbean, Bar, Vegetarian 5 Front Street, Philipsburg</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Le Bistronome Sxm $$ - $$$ French, Caribbean, European 34 Bd De Grande Case</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Lazy Lizard St. Maarten $$-$$$ Caribbean, Bar, Vegetarian, 5 Front Street, Philipsburg</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Dutch Blonde Beach Bar  $$-$$$ Caribbean, Dutch Bar, Boardwalk 79, Philipsburg</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Dirty Sanchez Crew Bar $ Pub. Front Street 43 K, Board Walk, Philipsburg</a:t>
            </a:r>
          </a:p>
          <a:p>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on a table&#10;&#10;Description automatically generated">
            <a:extLst>
              <a:ext uri="{FF2B5EF4-FFF2-40B4-BE49-F238E27FC236}">
                <a16:creationId xmlns:a16="http://schemas.microsoft.com/office/drawing/2014/main" id="{43012096-2822-A41E-407B-9A97FDFC8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006" y="3320144"/>
            <a:ext cx="3255619" cy="2444674"/>
          </a:xfrm>
          <a:prstGeom prst="rect">
            <a:avLst/>
          </a:prstGeom>
        </p:spPr>
      </p:pic>
      <p:sp>
        <p:nvSpPr>
          <p:cNvPr id="6" name="TextBox 5">
            <a:extLst>
              <a:ext uri="{FF2B5EF4-FFF2-40B4-BE49-F238E27FC236}">
                <a16:creationId xmlns:a16="http://schemas.microsoft.com/office/drawing/2014/main" id="{8D159D98-6243-5C5D-D171-C40EDA26CAE1}"/>
              </a:ext>
            </a:extLst>
          </p:cNvPr>
          <p:cNvSpPr txBox="1"/>
          <p:nvPr/>
        </p:nvSpPr>
        <p:spPr>
          <a:xfrm>
            <a:off x="69849" y="4140273"/>
            <a:ext cx="6744671" cy="1569660"/>
          </a:xfrm>
          <a:prstGeom prst="rect">
            <a:avLst/>
          </a:prstGeom>
          <a:noFill/>
        </p:spPr>
        <p:txBody>
          <a:bodyPr wrap="square">
            <a:spAutoFit/>
          </a:bodyPr>
          <a:lstStyle/>
          <a:p>
            <a:pPr algn="ctr">
              <a:buClrTx/>
              <a:buFontTx/>
              <a:buNone/>
            </a:pPr>
            <a:r>
              <a:rPr lang="en-US" altLang="en-US" sz="2400" dirty="0">
                <a:latin typeface="Times New Roman" panose="02020603050405020304" pitchFamily="18" charset="0"/>
                <a:cs typeface="Times New Roman" panose="02020603050405020304" pitchFamily="18" charset="0"/>
              </a:rPr>
              <a:t>For those of you who just like good food, you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can’t go wrong just about anywhere you go in </a:t>
            </a:r>
            <a:br>
              <a:rPr lang="en-US" altLang="en-US" sz="2400" dirty="0">
                <a:latin typeface="Times New Roman" panose="02020603050405020304" pitchFamily="18" charset="0"/>
                <a:cs typeface="Times New Roman" panose="02020603050405020304" pitchFamily="18" charset="0"/>
              </a:rPr>
            </a:br>
            <a:r>
              <a:rPr lang="en-US" sz="2400" b="1" i="0" kern="1200" dirty="0">
                <a:latin typeface="Times New Roman" panose="02020603050405020304" pitchFamily="18" charset="0"/>
                <a:cs typeface="Times New Roman" panose="02020603050405020304" pitchFamily="18" charset="0"/>
              </a:rPr>
              <a:t>Sint Maarten</a:t>
            </a:r>
            <a:r>
              <a:rPr lang="en-US" altLang="en-US" sz="2400" dirty="0">
                <a:latin typeface="Times New Roman" panose="02020603050405020304" pitchFamily="18" charset="0"/>
                <a:cs typeface="Times New Roman" panose="02020603050405020304" pitchFamily="18" charset="0"/>
              </a:rPr>
              <a:t>.</a:t>
            </a:r>
          </a:p>
          <a:p>
            <a:pPr>
              <a:buClrTx/>
              <a:buFontTx/>
              <a:buNone/>
            </a:pPr>
            <a:r>
              <a:rPr lang="en-US" altLang="en-US" sz="2400" b="1" dirty="0">
                <a:latin typeface="Times New Roman" panose="02020603050405020304" pitchFamily="18" charset="0"/>
                <a:cs typeface="Times New Roman" panose="02020603050405020304" pitchFamily="18" charset="0"/>
              </a:rPr>
              <a:t>                             GOOD EATING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27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4/2/2024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100831" y="1079500"/>
            <a:ext cx="7874493" cy="2105025"/>
          </a:xfrm>
          <a:prstGeom prst="rect">
            <a:avLst/>
          </a:prstGeom>
        </p:spPr>
        <p:txBody>
          <a:bodyPr vert="horz"/>
          <a:lstStyle/>
          <a:p>
            <a:pPr lvl="0" rtl="0"/>
            <a:r>
              <a:rPr lang="en-US" sz="2800" i="0" kern="1200" dirty="0">
                <a:latin typeface="Times New Roman" panose="02020603050405020304" pitchFamily="18" charset="0"/>
                <a:cs typeface="Times New Roman" panose="02020603050405020304" pitchFamily="18" charset="0"/>
              </a:rPr>
              <a:t>Philipsburg</a:t>
            </a:r>
            <a:r>
              <a:rPr lang="en-US" sz="2800" dirty="0">
                <a:latin typeface="Times New Roman" panose="02020603050405020304" pitchFamily="18" charset="0"/>
                <a:cs typeface="Times New Roman" panose="02020603050405020304" pitchFamily="18" charset="0"/>
              </a:rPr>
              <a:t> is a beautiful City with a rich history and numerous attractions. Regardless of what you're looking for, </a:t>
            </a:r>
            <a:r>
              <a:rPr lang="en-US" sz="2800" i="0" kern="1200" dirty="0">
                <a:latin typeface="Times New Roman" panose="02020603050405020304" pitchFamily="18" charset="0"/>
                <a:cs typeface="Times New Roman" panose="02020603050405020304" pitchFamily="18" charset="0"/>
              </a:rPr>
              <a:t>Philipsburg</a:t>
            </a:r>
            <a:r>
              <a:rPr lang="en-US" sz="2800" dirty="0">
                <a:latin typeface="Times New Roman" panose="02020603050405020304" pitchFamily="18" charset="0"/>
                <a:cs typeface="Times New Roman" panose="02020603050405020304" pitchFamily="18" charset="0"/>
              </a:rPr>
              <a:t> has something for everyone.</a:t>
            </a:r>
          </a:p>
          <a:p>
            <a:pPr lvl="0" rtl="0">
              <a:lnSpc>
                <a:spcPct val="115000"/>
              </a:lnSpc>
              <a:spcBef>
                <a:spcPts val="0"/>
              </a:spcBef>
              <a:spcAft>
                <a:spcPts val="1236"/>
              </a:spcAft>
            </a:pPr>
            <a:r>
              <a:rPr lang="en-US" sz="2800" dirty="0">
                <a:latin typeface="Times New Roman" panose="02020603050405020304" pitchFamily="18" charset="0"/>
                <a:cs typeface="Times New Roman" panose="02020603050405020304" pitchFamily="18" charset="0"/>
              </a:rPr>
              <a:t>I hope this presentation will help when we visit </a:t>
            </a:r>
            <a:r>
              <a:rPr lang="en-US" sz="2800" i="0" kern="1200" dirty="0">
                <a:latin typeface="Times New Roman" panose="02020603050405020304" pitchFamily="18" charset="0"/>
                <a:cs typeface="Times New Roman" panose="02020603050405020304" pitchFamily="18" charset="0"/>
              </a:rPr>
              <a:t>Philipsburg</a:t>
            </a:r>
            <a:r>
              <a:rPr lang="en-US"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Philipsburg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Pay attention to the time. - Ship time and local time are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a ship-sponsored excursion is late returning to port, the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ship will 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Have your Passport, Credit Card, and phone numbers for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What to Do If You Miss the Ship</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The Port Officials can help you with contacting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160576"/>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4054999" cy="16025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0" i="0" u="none" strike="noStrike" kern="1200" baseline="0" dirty="0">
                <a:ln>
                  <a:noFill/>
                </a:ln>
                <a:solidFill>
                  <a:schemeClr val="tx1"/>
                </a:solidFill>
                <a:latin typeface="+mj-lt"/>
                <a:ea typeface="+mj-ea"/>
                <a:cs typeface="+mj-cs"/>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311084" y="1904407"/>
            <a:ext cx="3836709" cy="32030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1600" b="0" i="0" dirty="0">
                <a:solidFill>
                  <a:srgbClr val="333333"/>
                </a:solidFill>
                <a:effectLst/>
                <a:latin typeface="Open Sans" panose="020B0606030504020204" pitchFamily="34" charset="0"/>
              </a:rPr>
              <a:t>The official currency of Sint Maarten (country code: SX) is the </a:t>
            </a:r>
            <a:r>
              <a:rPr lang="en-US" sz="1600" b="1" i="0" dirty="0">
                <a:solidFill>
                  <a:srgbClr val="333333"/>
                </a:solidFill>
                <a:effectLst/>
                <a:latin typeface="Open Sans" panose="020B0606030504020204" pitchFamily="34" charset="0"/>
              </a:rPr>
              <a:t>Netherlands Antillean guilder</a:t>
            </a:r>
            <a:r>
              <a:rPr lang="en-US" sz="1600" b="0" i="0" dirty="0">
                <a:solidFill>
                  <a:srgbClr val="333333"/>
                </a:solidFill>
                <a:effectLst/>
                <a:latin typeface="Open Sans" panose="020B0606030504020204" pitchFamily="34" charset="0"/>
              </a:rPr>
              <a:t>, with symbol </a:t>
            </a:r>
            <a:r>
              <a:rPr lang="en-US" sz="1600" b="1" i="0" dirty="0">
                <a:solidFill>
                  <a:srgbClr val="333333"/>
                </a:solidFill>
                <a:effectLst/>
                <a:latin typeface="Open Sans" panose="020B0606030504020204" pitchFamily="34" charset="0"/>
              </a:rPr>
              <a:t>ƒ</a:t>
            </a:r>
            <a:r>
              <a:rPr lang="en-US" sz="1600" b="0" i="0" dirty="0">
                <a:solidFill>
                  <a:srgbClr val="333333"/>
                </a:solidFill>
                <a:effectLst/>
                <a:latin typeface="Open Sans" panose="020B0606030504020204" pitchFamily="34" charset="0"/>
              </a:rPr>
              <a:t> and currency code </a:t>
            </a:r>
            <a:r>
              <a:rPr lang="en-US" sz="1600" b="1" i="0" dirty="0">
                <a:solidFill>
                  <a:srgbClr val="333333"/>
                </a:solidFill>
                <a:effectLst/>
                <a:latin typeface="Open Sans" panose="020B0606030504020204" pitchFamily="34" charset="0"/>
              </a:rPr>
              <a:t>ANG.</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pic>
        <p:nvPicPr>
          <p:cNvPr id="2052" name="Picture 4" descr="A collection of coins in an orange case&#10;&#10;Description automatically generated">
            <a:extLst>
              <a:ext uri="{FF2B5EF4-FFF2-40B4-BE49-F238E27FC236}">
                <a16:creationId xmlns:a16="http://schemas.microsoft.com/office/drawing/2014/main" id="{C04E0EBF-A427-7D12-F71D-A760AAEDB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74" b="2468"/>
          <a:stretch/>
        </p:blipFill>
        <p:spPr bwMode="auto">
          <a:xfrm>
            <a:off x="4055000" y="-3"/>
            <a:ext cx="6025625" cy="305469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A close up of money&#10;&#10;Description automatically generated">
            <a:extLst>
              <a:ext uri="{FF2B5EF4-FFF2-40B4-BE49-F238E27FC236}">
                <a16:creationId xmlns:a16="http://schemas.microsoft.com/office/drawing/2014/main" id="{0522EB3B-5C2C-19FF-2553-F67D11A741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27315"/>
          <a:stretch/>
        </p:blipFill>
        <p:spPr bwMode="auto">
          <a:xfrm>
            <a:off x="3908167" y="3054695"/>
            <a:ext cx="6178335" cy="2615858"/>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graphicFrame>
        <p:nvGraphicFramePr>
          <p:cNvPr id="3" name="Table 2">
            <a:extLst>
              <a:ext uri="{FF2B5EF4-FFF2-40B4-BE49-F238E27FC236}">
                <a16:creationId xmlns:a16="http://schemas.microsoft.com/office/drawing/2014/main" id="{28F67556-5613-6135-DF18-BA39234F66C6}"/>
              </a:ext>
            </a:extLst>
          </p:cNvPr>
          <p:cNvGraphicFramePr>
            <a:graphicFrameLocks noGrp="1"/>
          </p:cNvGraphicFramePr>
          <p:nvPr>
            <p:extLst>
              <p:ext uri="{D42A27DB-BD31-4B8C-83A1-F6EECF244321}">
                <p14:modId xmlns:p14="http://schemas.microsoft.com/office/powerpoint/2010/main" val="89436800"/>
              </p:ext>
            </p:extLst>
          </p:nvPr>
        </p:nvGraphicFramePr>
        <p:xfrm>
          <a:off x="311085" y="3197252"/>
          <a:ext cx="3978694" cy="875128"/>
        </p:xfrm>
        <a:graphic>
          <a:graphicData uri="http://schemas.openxmlformats.org/drawingml/2006/table">
            <a:tbl>
              <a:tblPr/>
              <a:tblGrid>
                <a:gridCol w="1979628">
                  <a:extLst>
                    <a:ext uri="{9D8B030D-6E8A-4147-A177-3AD203B41FA5}">
                      <a16:colId xmlns:a16="http://schemas.microsoft.com/office/drawing/2014/main" val="1699719344"/>
                    </a:ext>
                  </a:extLst>
                </a:gridCol>
                <a:gridCol w="1999066">
                  <a:extLst>
                    <a:ext uri="{9D8B030D-6E8A-4147-A177-3AD203B41FA5}">
                      <a16:colId xmlns:a16="http://schemas.microsoft.com/office/drawing/2014/main" val="1943801374"/>
                    </a:ext>
                  </a:extLst>
                </a:gridCol>
              </a:tblGrid>
              <a:tr h="437564">
                <a:tc>
                  <a:txBody>
                    <a:bodyPr/>
                    <a:lstStyle/>
                    <a:p>
                      <a:pPr fontAlgn="t"/>
                      <a:r>
                        <a:rPr lang="en-US">
                          <a:effectLst/>
                        </a:rPr>
                        <a:t>United States (USD)</a:t>
                      </a:r>
                    </a:p>
                  </a:txBody>
                  <a:tcPr marL="38100" marR="38100" marT="38100" marB="38100">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1 USD = 1.81 ANG</a:t>
                      </a:r>
                    </a:p>
                  </a:txBody>
                  <a:tcPr marL="38100" marR="38100" marT="38100" marB="38100">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479454888"/>
                  </a:ext>
                </a:extLst>
              </a:tr>
              <a:tr h="437564">
                <a:tc>
                  <a:txBody>
                    <a:bodyPr/>
                    <a:lstStyle/>
                    <a:p>
                      <a:pPr fontAlgn="ctr"/>
                      <a:r>
                        <a:rPr lang="en-US">
                          <a:effectLst/>
                        </a:rPr>
                        <a:t>  Europe (EUR)</a:t>
                      </a:r>
                    </a:p>
                  </a:txBody>
                  <a:tcPr marL="38100" marR="38100" marT="38100" marB="38100">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n-US" dirty="0">
                          <a:effectLst/>
                        </a:rPr>
                        <a:t>1 EUR = 1.93 ANG</a:t>
                      </a:r>
                    </a:p>
                  </a:txBody>
                  <a:tcPr marL="38100" marR="38100" marT="38100" marB="38100">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4063168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646331"/>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About </a:t>
            </a:r>
            <a:r>
              <a:rPr lang="en-US" sz="4000" b="1" i="0" kern="1200" dirty="0">
                <a:latin typeface="Times New Roman" panose="02020603050405020304" pitchFamily="18" charset="0"/>
                <a:cs typeface="Times New Roman" panose="02020603050405020304" pitchFamily="18" charset="0"/>
              </a:rPr>
              <a:t>Philipsburg, Sint Maarten</a:t>
            </a:r>
            <a:endParaRPr lang="en-US" sz="4000" b="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890954"/>
            <a:ext cx="9929446" cy="4492259"/>
          </a:xfrm>
          <a:prstGeom prst="rect">
            <a:avLst/>
          </a:prstGeom>
        </p:spPr>
        <p:txBody>
          <a:bodyPr vert="horz"/>
          <a:lstStyle/>
          <a:p>
            <a:pPr marL="342900" indent="-342900">
              <a:buFont typeface="Wingdings" panose="05000000000000000000" pitchFamily="2" charset="2"/>
              <a:buChar char="Ø"/>
            </a:pPr>
            <a:r>
              <a:rPr lang="en-US" sz="2000" b="1" i="0" dirty="0">
                <a:solidFill>
                  <a:srgbClr val="22262A"/>
                </a:solidFill>
                <a:effectLst/>
                <a:latin typeface="Times New Roman" panose="02020603050405020304" pitchFamily="18" charset="0"/>
                <a:cs typeface="Times New Roman" panose="02020603050405020304" pitchFamily="18" charset="0"/>
              </a:rPr>
              <a:t>Philipsburg</a:t>
            </a:r>
            <a:r>
              <a:rPr lang="en-US" sz="2000" b="0" i="0" dirty="0">
                <a:solidFill>
                  <a:srgbClr val="22262A"/>
                </a:solidFill>
                <a:effectLst/>
                <a:latin typeface="Times New Roman" panose="02020603050405020304" pitchFamily="18" charset="0"/>
                <a:cs typeface="Times New Roman" panose="02020603050405020304" pitchFamily="18" charset="0"/>
              </a:rPr>
              <a:t>, the capital of Dutch St. Maarten, fills a narrow stretch of land between Great Bay and the Great Salt Pond. Founded in 1763 by John Philips, a Scottish captain in the Dutch navy, it soon became a bustling center of international trade. Today it is as bustling as ever, with lively shopping streets, cafés, and hotels.</a:t>
            </a:r>
            <a:endParaRPr lang="en-US" sz="2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ADDD0BC0-C3F8-54CF-3126-DC29A43BC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938"/>
            <a:ext cx="4912651" cy="3466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16FEB7-F36A-90D3-AD9A-D4C2E88E19A8}"/>
              </a:ext>
            </a:extLst>
          </p:cNvPr>
          <p:cNvSpPr txBox="1"/>
          <p:nvPr/>
        </p:nvSpPr>
        <p:spPr>
          <a:xfrm>
            <a:off x="4860736" y="2048215"/>
            <a:ext cx="5068710" cy="3447098"/>
          </a:xfrm>
          <a:prstGeom prst="rect">
            <a:avLst/>
          </a:prstGeom>
          <a:noFill/>
        </p:spPr>
        <p:txBody>
          <a:bodyPr wrap="square">
            <a:spAutoFit/>
          </a:bodyPr>
          <a:lstStyle/>
          <a:p>
            <a:pPr marL="342900" indent="-342900">
              <a:buFont typeface="Wingdings" panose="05000000000000000000" pitchFamily="2" charset="2"/>
              <a:buChar char="Ø"/>
            </a:pPr>
            <a:r>
              <a:rPr lang="en-US" sz="2000" b="0" i="0" dirty="0">
                <a:solidFill>
                  <a:srgbClr val="0A3F5F"/>
                </a:solidFill>
                <a:effectLst/>
                <a:latin typeface="Times New Roman" panose="02020603050405020304" pitchFamily="18" charset="0"/>
                <a:cs typeface="Times New Roman" panose="02020603050405020304" pitchFamily="18" charset="0"/>
              </a:rPr>
              <a:t>St. Maarten, or Sint Maarten, a vibrant Caribbean island, is a unique destination where European flair meets tropical charm. Divided between the Netherlands and France, it's the smallest inhabited island in the world shared by two nations. This dual nationality contributes to the island's diverse culture, cuisine, and architecture, making it an intriguing spot for cruisers and tourists alike.</a:t>
            </a: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F3514-4085-E8C4-6C5E-51BD45916CEC}"/>
              </a:ext>
            </a:extLst>
          </p:cNvPr>
          <p:cNvSpPr txBox="1"/>
          <p:nvPr/>
        </p:nvSpPr>
        <p:spPr>
          <a:xfrm>
            <a:off x="146756" y="957977"/>
            <a:ext cx="9933867" cy="4093428"/>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 the French side of the island, the Euro is the official currency, but the US Dollar is widely accepted and often preferred.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French side of St. Martin is a wonderful place to visit. You can find luxury and seclusion on its sandy beaches. There’s also great food and wine at the various restaurants on this delightful island. You can also enjoy swimming and snorkeling in the blue clear waters of the Caribbean beaches around this lovely island.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Marigot is the capital of the French side in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Saint Martin, it’s a small village like area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full of great restaurants cafés bars and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boutiques. Marigot is a port town and is also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 main port of the French side of the island.</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also nude beaches on the French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side of the island.</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DA8C34-199D-6614-8B68-BE105BC47886}"/>
              </a:ext>
            </a:extLst>
          </p:cNvPr>
          <p:cNvSpPr txBox="1"/>
          <p:nvPr/>
        </p:nvSpPr>
        <p:spPr>
          <a:xfrm>
            <a:off x="-1" y="188536"/>
            <a:ext cx="10080625" cy="769441"/>
          </a:xfrm>
          <a:prstGeom prst="rect">
            <a:avLst/>
          </a:prstGeom>
          <a:noFill/>
        </p:spPr>
        <p:txBody>
          <a:bodyPr wrap="square">
            <a:spAutoFit/>
          </a:bodyPr>
          <a:lstStyle/>
          <a:p>
            <a:pPr algn="ctr"/>
            <a:r>
              <a:rPr lang="en-US" sz="4400" b="1" i="0" dirty="0">
                <a:solidFill>
                  <a:srgbClr val="202020"/>
                </a:solidFill>
                <a:effectLst/>
                <a:latin typeface="Times New Roman" panose="02020603050405020304" pitchFamily="18" charset="0"/>
                <a:cs typeface="Times New Roman" panose="02020603050405020304" pitchFamily="18" charset="0"/>
              </a:rPr>
              <a:t>French Side of St. Martin</a:t>
            </a:r>
          </a:p>
        </p:txBody>
      </p:sp>
      <p:pic>
        <p:nvPicPr>
          <p:cNvPr id="6146" name="Picture 2">
            <a:extLst>
              <a:ext uri="{FF2B5EF4-FFF2-40B4-BE49-F238E27FC236}">
                <a16:creationId xmlns:a16="http://schemas.microsoft.com/office/drawing/2014/main" id="{64EA38C0-288E-F690-5EF9-6BA80212E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074" y="2930768"/>
            <a:ext cx="4870551" cy="273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6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kern="1200" dirty="0">
                <a:latin typeface="Times New Roman" panose="02020603050405020304" pitchFamily="18" charset="0"/>
                <a:cs typeface="Times New Roman" panose="02020603050405020304" pitchFamily="18" charset="0"/>
              </a:rPr>
              <a:t>Sint Maarten</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id="{DD17AFB6-AA9D-E64C-B255-24B779E48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25637"/>
            <a:ext cx="6286988" cy="4911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3000">
              <a:schemeClr val="accent5">
                <a:lumMod val="0"/>
                <a:lumOff val="100000"/>
              </a:schemeClr>
            </a:gs>
            <a:gs pos="87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kern="1200" dirty="0">
                <a:latin typeface="Times New Roman" panose="02020603050405020304" pitchFamily="18" charset="0"/>
                <a:cs typeface="Times New Roman" panose="02020603050405020304" pitchFamily="18" charset="0"/>
              </a:rPr>
              <a:t>Philipsburg</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306EAC7D-6418-857F-7E3A-A4AD164372AB}"/>
              </a:ext>
            </a:extLst>
          </p:cNvPr>
          <p:cNvPicPr>
            <a:picLocks noChangeAspect="1"/>
          </p:cNvPicPr>
          <p:nvPr/>
        </p:nvPicPr>
        <p:blipFill rotWithShape="1">
          <a:blip r:embed="rId3">
            <a:extLst>
              <a:ext uri="{28A0092B-C50C-407E-A947-70E740481C1C}">
                <a14:useLocalDpi xmlns:a14="http://schemas.microsoft.com/office/drawing/2010/main" val="0"/>
              </a:ext>
            </a:extLst>
          </a:blip>
          <a:srcRect r="2392"/>
          <a:stretch/>
        </p:blipFill>
        <p:spPr>
          <a:xfrm>
            <a:off x="0" y="938755"/>
            <a:ext cx="10080624" cy="4731795"/>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1155</TotalTime>
  <Words>2054</Words>
  <Application>Microsoft Office PowerPoint</Application>
  <PresentationFormat>Custom</PresentationFormat>
  <Paragraphs>144</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Alef</vt:lpstr>
      <vt:lpstr>Arial</vt:lpstr>
      <vt:lpstr>Calibri</vt:lpstr>
      <vt:lpstr>Liberation Sans</vt:lpstr>
      <vt:lpstr>Open Sans</vt:lpstr>
      <vt:lpstr>Times New Roman</vt:lpstr>
      <vt:lpstr>Wingdings</vt:lpstr>
      <vt:lpstr>Default</vt:lpstr>
      <vt:lpstr>Philipsburg,  Sint Maarten Presented by Marc Silver</vt:lpstr>
      <vt:lpstr>What I Will Cover</vt:lpstr>
      <vt:lpstr>My Port Philosophy</vt:lpstr>
      <vt:lpstr>PowerPoint Presentation</vt:lpstr>
      <vt:lpstr>PowerPoint Presentation</vt:lpstr>
      <vt:lpstr>About Philipsburg, Sint Maarten</vt:lpstr>
      <vt:lpstr>PowerPoint Presentation</vt:lpstr>
      <vt:lpstr>Map of Sint Maarten</vt:lpstr>
      <vt:lpstr>Map of Philipsburg</vt:lpstr>
      <vt:lpstr>Philipsburg Buses</vt:lpstr>
      <vt:lpstr>St. Maarten Taxis</vt:lpstr>
      <vt:lpstr>Water Taxis</vt:lpstr>
      <vt:lpstr>Front Street</vt:lpstr>
      <vt:lpstr>Two Historic Forts   </vt:lpstr>
      <vt:lpstr>PowerPoint Presentation</vt:lpstr>
      <vt:lpstr>Mount Vernon Plantation</vt:lpstr>
      <vt:lpstr>Emilio Wilson Estate</vt:lpstr>
      <vt:lpstr>Mullet Bay Beach, situated in the southwest of the island, is about 9 miles from the cruise port, and a 30-minute drive. </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131</cp:revision>
  <dcterms:created xsi:type="dcterms:W3CDTF">2023-03-25T21:24:27Z</dcterms:created>
  <dcterms:modified xsi:type="dcterms:W3CDTF">2024-04-03T02:52:20Z</dcterms:modified>
</cp:coreProperties>
</file>