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6_C8695769.xml" ContentType="application/vnd.ms-powerpoint.comments+xml"/>
  <Override PartName="/ppt/comments/modernComment_137_35E8F3A0.xml" ContentType="application/vnd.ms-powerpoint.comments+xml"/>
  <Override PartName="/ppt/comments/modernComment_136_85F2EEF0.xml" ContentType="application/vnd.ms-powerpoint.comments+xml"/>
  <Override PartName="/ppt/comments/modernComment_13F_A31FE8.xml" ContentType="application/vnd.ms-powerpoint.comments+xml"/>
  <Override PartName="/ppt/comments/modernComment_140_7F41125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2" r:id="rId3"/>
    <p:sldId id="298" r:id="rId4"/>
    <p:sldId id="308" r:id="rId5"/>
    <p:sldId id="318" r:id="rId6"/>
    <p:sldId id="317" r:id="rId7"/>
    <p:sldId id="316" r:id="rId8"/>
    <p:sldId id="307" r:id="rId9"/>
    <p:sldId id="294" r:id="rId10"/>
    <p:sldId id="311" r:id="rId11"/>
    <p:sldId id="310" r:id="rId12"/>
    <p:sldId id="319" r:id="rId13"/>
    <p:sldId id="320" r:id="rId14"/>
    <p:sldId id="321" r:id="rId15"/>
    <p:sldId id="309" r:id="rId16"/>
    <p:sldId id="322" r:id="rId17"/>
    <p:sldId id="312" r:id="rId18"/>
    <p:sldId id="323" r:id="rId19"/>
    <p:sldId id="325" r:id="rId20"/>
    <p:sldId id="324" r:id="rId21"/>
    <p:sldId id="333" r:id="rId22"/>
    <p:sldId id="334" r:id="rId23"/>
    <p:sldId id="314" r:id="rId24"/>
    <p:sldId id="315" r:id="rId25"/>
    <p:sldId id="328" r:id="rId26"/>
    <p:sldId id="329" r:id="rId27"/>
    <p:sldId id="330" r:id="rId28"/>
    <p:sldId id="331" r:id="rId29"/>
    <p:sldId id="332" r:id="rId30"/>
    <p:sldId id="304"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7" autoAdjust="0"/>
    <p:restoredTop sz="94660"/>
  </p:normalViewPr>
  <p:slideViewPr>
    <p:cSldViewPr snapToGrid="0" showGuides="1">
      <p:cViewPr varScale="1">
        <p:scale>
          <a:sx n="76" d="100"/>
          <a:sy n="76" d="100"/>
        </p:scale>
        <p:origin x="126" y="186"/>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modernComment_126_C8695769.xml><?xml version="1.0" encoding="utf-8"?>
<p188:cmLst xmlns:a="http://schemas.openxmlformats.org/drawingml/2006/main" xmlns:r="http://schemas.openxmlformats.org/officeDocument/2006/relationships" xmlns:p188="http://schemas.microsoft.com/office/powerpoint/2018/8/main">
  <p188:cm id="{6CA6F132-BCAC-4D37-A63D-E761DB635D84}" authorId="{5A6809BF-033D-8017-B196-2FD9BEB1A563}" created="2024-10-19T13:57:54.898">
    <ac:deMkLst xmlns:ac="http://schemas.microsoft.com/office/drawing/2013/main/command">
      <pc:docMk xmlns:pc="http://schemas.microsoft.com/office/powerpoint/2013/main/command"/>
      <pc:sldMk xmlns:pc="http://schemas.microsoft.com/office/powerpoint/2013/main/command" cId="3362346857" sldId="294"/>
      <ac:spMk id="3" creationId="{31181A93-A47D-92E2-005D-29FE84022404}"/>
    </ac:deMkLst>
    <p188:txBody>
      <a:bodyPr/>
      <a:lstStyle/>
      <a:p>
        <a:r>
          <a:rPr lang="en-US"/>
          <a:t>Wine Characteristics: Wines from Ica tend to be bold and fruit-forward. Reds are often rich with dark fruit flavors like blackberry and plum, while whites, particularly those made from Muscat, can have floral and tropical notes.</a:t>
        </a:r>
      </a:p>
    </p188:txBody>
  </p188:cm>
</p188:cmLst>
</file>

<file path=ppt/comments/modernComment_136_85F2EEF0.xml><?xml version="1.0" encoding="utf-8"?>
<p188:cmLst xmlns:a="http://schemas.openxmlformats.org/drawingml/2006/main" xmlns:r="http://schemas.openxmlformats.org/officeDocument/2006/relationships" xmlns:p188="http://schemas.microsoft.com/office/powerpoint/2018/8/main">
  <p188:cm id="{E6E607A2-1F07-479A-B2EA-0781943BA955}" authorId="{5A6809BF-033D-8017-B196-2FD9BEB1A563}" created="2024-10-19T13:58:52.865">
    <ac:deMkLst xmlns:ac="http://schemas.microsoft.com/office/drawing/2013/main/command">
      <pc:docMk xmlns:pc="http://schemas.microsoft.com/office/powerpoint/2013/main/command"/>
      <pc:sldMk xmlns:pc="http://schemas.microsoft.com/office/powerpoint/2013/main/command" cId="2247290608" sldId="310"/>
      <ac:spMk id="3" creationId="{31181A93-A47D-92E2-005D-29FE84022404}"/>
    </ac:deMkLst>
    <p188:txBody>
      <a:bodyPr/>
      <a:lstStyle/>
      <a:p>
        <a:r>
          <a:rPr lang="en-US"/>
          <a:t>Wines from Moquegua are typically more restrained and elegant than those from warmer regions like Ica. Malbec from this area tends to have fine tannins, bright acidity, and flavors of red fruits, along with floral and mineral undertones.</a:t>
        </a:r>
      </a:p>
    </p188:txBody>
  </p188:cm>
</p188:cmLst>
</file>

<file path=ppt/comments/modernComment_137_35E8F3A0.xml><?xml version="1.0" encoding="utf-8"?>
<p188:cmLst xmlns:a="http://schemas.openxmlformats.org/drawingml/2006/main" xmlns:r="http://schemas.openxmlformats.org/officeDocument/2006/relationships" xmlns:p188="http://schemas.microsoft.com/office/powerpoint/2018/8/main">
  <p188:cm id="{DD05E9B1-2AEF-4D54-AA36-EA0FF82DD235}" authorId="{5A6809BF-033D-8017-B196-2FD9BEB1A563}" created="2024-10-19T13:58:22.410">
    <ac:txMkLst xmlns:ac="http://schemas.microsoft.com/office/drawing/2013/main/command">
      <pc:docMk xmlns:pc="http://schemas.microsoft.com/office/powerpoint/2013/main/command"/>
      <pc:sldMk xmlns:pc="http://schemas.microsoft.com/office/powerpoint/2013/main/command" cId="904459168" sldId="311"/>
      <ac:spMk id="3" creationId="{31181A93-A47D-92E2-005D-29FE84022404}"/>
      <ac:txMk cp="664">
        <ac:context len="666" hash="2242423320"/>
      </ac:txMk>
    </ac:txMkLst>
    <p188:pos x="11391392" y="4608067"/>
    <p188:txBody>
      <a:bodyPr/>
      <a:lstStyle/>
      <a:p>
        <a:r>
          <a:rPr lang="en-US"/>
          <a:t>Arequipa’s wines are known for their balance of fruit and acidity. Reds from this region, particularly Tannat, are robust, with strong tannins and notes of dark berries, earth, and leather. The whites, especially Sauvignon Blanc, are crisp with citrus and herbal tones.</a:t>
        </a:r>
      </a:p>
    </p188:txBody>
  </p188:cm>
</p188:cmLst>
</file>

<file path=ppt/comments/modernComment_13F_A31FE8.xml><?xml version="1.0" encoding="utf-8"?>
<p188:cmLst xmlns:a="http://schemas.openxmlformats.org/drawingml/2006/main" xmlns:r="http://schemas.openxmlformats.org/officeDocument/2006/relationships" xmlns:p188="http://schemas.microsoft.com/office/powerpoint/2018/8/main">
  <p188:cm id="{F94DACED-8D78-4F28-B418-F8EF386DA9F0}" authorId="{5A6809BF-033D-8017-B196-2FD9BEB1A563}" created="2024-10-19T13:59:21.706">
    <ac:deMkLst xmlns:ac="http://schemas.microsoft.com/office/drawing/2013/main/command">
      <pc:docMk xmlns:pc="http://schemas.microsoft.com/office/powerpoint/2013/main/command"/>
      <pc:sldMk xmlns:pc="http://schemas.microsoft.com/office/powerpoint/2013/main/command" cId="10690536" sldId="319"/>
      <ac:spMk id="3" creationId="{31181A93-A47D-92E2-005D-29FE84022404}"/>
    </ac:deMkLst>
    <p188:txBody>
      <a:bodyPr/>
      <a:lstStyle/>
      <a:p>
        <a:r>
          <a:rPr lang="en-US"/>
          <a:t>Wines from Lima often have a fresh, saline quality with bright acidity, making them perfect for pairing with seafood. Muscat-based wines, in particular, are aromatic and floral, with notes of orange blossom and ripe stone fruit.</a:t>
        </a:r>
      </a:p>
    </p188:txBody>
  </p188:cm>
</p188:cmLst>
</file>

<file path=ppt/comments/modernComment_140_7F411259.xml><?xml version="1.0" encoding="utf-8"?>
<p188:cmLst xmlns:a="http://schemas.openxmlformats.org/drawingml/2006/main" xmlns:r="http://schemas.openxmlformats.org/officeDocument/2006/relationships" xmlns:p188="http://schemas.microsoft.com/office/powerpoint/2018/8/main">
  <p188:cm id="{4E8BA2FB-21FD-4BDA-98A7-391788E3B02F}" authorId="{5A6809BF-033D-8017-B196-2FD9BEB1A563}" created="2024-10-19T13:59:46.126">
    <ac:deMkLst xmlns:ac="http://schemas.microsoft.com/office/drawing/2013/main/command">
      <pc:docMk xmlns:pc="http://schemas.microsoft.com/office/powerpoint/2013/main/command"/>
      <pc:sldMk xmlns:pc="http://schemas.microsoft.com/office/powerpoint/2013/main/command" cId="2134970969" sldId="320"/>
      <ac:spMk id="3" creationId="{31181A93-A47D-92E2-005D-29FE84022404}"/>
    </ac:deMkLst>
    <p188:txBody>
      <a:bodyPr/>
      <a:lstStyle/>
      <a:p>
        <a:r>
          <a:rPr lang="en-US"/>
          <a:t>Tacna’s wines are full-bodied and structured, often with a smoky, mineral quality from the volcanic soils. Tannat from this region is rich and bold, with firm tannins and flavors of dark fruit, tobacco, and spice.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a:p>
        </p:txBody>
      </p:sp>
    </p:spTree>
    <p:extLst>
      <p:ext uri="{BB962C8B-B14F-4D97-AF65-F5344CB8AC3E}">
        <p14:creationId xmlns:p14="http://schemas.microsoft.com/office/powerpoint/2010/main" val="104609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259422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30</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10/19/2024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10/19/2024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7_35E8F3A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6_85F2EEF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F_A31F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40_7F41125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26_C869576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large pile of clay pots&#10;&#10;Description automatically generated">
            <a:extLst>
              <a:ext uri="{FF2B5EF4-FFF2-40B4-BE49-F238E27FC236}">
                <a16:creationId xmlns:a16="http://schemas.microsoft.com/office/drawing/2014/main" id="{32176429-76F8-3EFF-DF2E-116DB9283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7"/>
            <a:ext cx="12192000" cy="6853526"/>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4206240"/>
          </a:xfrm>
        </p:spPr>
        <p:txBody>
          <a:bodyPr anchor="ctr">
            <a:noAutofit/>
          </a:bodyPr>
          <a:lstStyle/>
          <a:p>
            <a:r>
              <a:rPr lang="en-US" sz="6000" b="1" kern="100" dirty="0">
                <a:effectLst/>
                <a:ea typeface="Aptos" panose="020B0004020202020204" pitchFamily="34" charset="0"/>
              </a:rPr>
              <a:t>An Introduction to </a:t>
            </a:r>
            <a:br>
              <a:rPr lang="en-US" sz="6000" b="1" kern="100" dirty="0">
                <a:effectLst/>
                <a:ea typeface="Aptos" panose="020B0004020202020204" pitchFamily="34" charset="0"/>
              </a:rPr>
            </a:br>
            <a:r>
              <a:rPr lang="en-US" sz="6000" b="1" kern="100" dirty="0">
                <a:effectLst/>
                <a:ea typeface="Aptos" panose="020B0004020202020204" pitchFamily="34" charset="0"/>
              </a:rPr>
              <a:t>Wine in Peru</a:t>
            </a:r>
            <a:br>
              <a:rPr lang="en-US" sz="6000" kern="100" dirty="0">
                <a:effectLst/>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dirty="0">
                <a:effectLst/>
                <a:latin typeface="Times New Roman, serif"/>
              </a:rPr>
              <a:t>Presented by</a:t>
            </a:r>
            <a:br>
              <a:rPr lang="en-US" sz="2800" dirty="0">
                <a:effectLst/>
              </a:rPr>
            </a:br>
            <a:r>
              <a:rPr lang="en-US" b="1" dirty="0">
                <a:effectLst/>
                <a:latin typeface="Times New Roman, serif"/>
              </a:rPr>
              <a:t>Marc Silver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484864" cy="5687567"/>
          </a:xfrm>
        </p:spPr>
        <p:txBody>
          <a:bodyPr>
            <a:normAutofit lnSpcReduction="10000"/>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Arequipa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Sitting at a higher altitude than Ica, Arequipa offers a dramatically different environment for grape growing. The volcanic soils here, coupled with the cooler temperatures at altitude, create wines with distinct minerality and freshness.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volcanic origins of the soil add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unique mineral character to the wines, and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higher altitude (up to 2,000 meters) slows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ripening process, which helps to preserve acidity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intensify flavors.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Syrah,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Sauvignon Blanc.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particular, thrives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region’s cooler climate and produces structured</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tannic wines with great aging potential.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4" name="Picture 3" descr="A map of the country&#10;&#10;Description automatically generated">
            <a:extLst>
              <a:ext uri="{FF2B5EF4-FFF2-40B4-BE49-F238E27FC236}">
                <a16:creationId xmlns:a16="http://schemas.microsoft.com/office/drawing/2014/main" id="{2FC77738-28DF-8575-0977-2FF6DD5BE841}"/>
              </a:ext>
            </a:extLst>
          </p:cNvPr>
          <p:cNvPicPr>
            <a:picLocks noChangeAspect="1"/>
          </p:cNvPicPr>
          <p:nvPr/>
        </p:nvPicPr>
        <p:blipFill>
          <a:blip r:embed="rId3">
            <a:extLst>
              <a:ext uri="{28A0092B-C50C-407E-A947-70E740481C1C}">
                <a14:useLocalDpi xmlns:a14="http://schemas.microsoft.com/office/drawing/2010/main" val="0"/>
              </a:ext>
            </a:extLst>
          </a:blip>
          <a:srcRect l="29496" t="52963"/>
          <a:stretch/>
        </p:blipFill>
        <p:spPr>
          <a:xfrm>
            <a:off x="7317400" y="2679700"/>
            <a:ext cx="4892888" cy="4178300"/>
          </a:xfrm>
          <a:prstGeom prst="rect">
            <a:avLst/>
          </a:prstGeom>
        </p:spPr>
      </p:pic>
    </p:spTree>
    <p:extLst>
      <p:ext uri="{BB962C8B-B14F-4D97-AF65-F5344CB8AC3E}">
        <p14:creationId xmlns:p14="http://schemas.microsoft.com/office/powerpoint/2010/main" val="904459168"/>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594592" cy="5687567"/>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Moquegua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Though much smaller in terms of production, Moquegua has garnered attention for its high-quality wines. This southern region’s cool climate and proximity to the Andes give it an advantage when it comes to crafting elegant, well-structured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High-altitude vineyards (around 1,500 meters)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a mix of clay and sandy soils make for complex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with a strong sense of place.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Malbec and Cabernet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Sauvignon. The cooler temperatures allow these grapes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ripen more slowly, leading to wines with more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nuanced flavors.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4" name="Picture 3" descr="A map of the country&#10;&#10;Description automatically generated">
            <a:extLst>
              <a:ext uri="{FF2B5EF4-FFF2-40B4-BE49-F238E27FC236}">
                <a16:creationId xmlns:a16="http://schemas.microsoft.com/office/drawing/2014/main" id="{CE16C37A-987E-21DD-EFF5-41C023DDF816}"/>
              </a:ext>
            </a:extLst>
          </p:cNvPr>
          <p:cNvPicPr>
            <a:picLocks noChangeAspect="1"/>
          </p:cNvPicPr>
          <p:nvPr/>
        </p:nvPicPr>
        <p:blipFill>
          <a:blip r:embed="rId3">
            <a:extLst>
              <a:ext uri="{28A0092B-C50C-407E-A947-70E740481C1C}">
                <a14:useLocalDpi xmlns:a14="http://schemas.microsoft.com/office/drawing/2010/main" val="0"/>
              </a:ext>
            </a:extLst>
          </a:blip>
          <a:srcRect l="29496" t="52963"/>
          <a:stretch/>
        </p:blipFill>
        <p:spPr>
          <a:xfrm>
            <a:off x="7823048" y="3111500"/>
            <a:ext cx="4387239" cy="3746500"/>
          </a:xfrm>
          <a:prstGeom prst="rect">
            <a:avLst/>
          </a:prstGeom>
        </p:spPr>
      </p:pic>
    </p:spTree>
    <p:extLst>
      <p:ext uri="{BB962C8B-B14F-4D97-AF65-F5344CB8AC3E}">
        <p14:creationId xmlns:p14="http://schemas.microsoft.com/office/powerpoint/2010/main" val="224729060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2166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07009"/>
            <a:ext cx="11509248" cy="5650990"/>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Lima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Though Lima is not a major wine-producing region today, it has historical significance as one of the first places where Spanish settlers planted grapevines in Peru. The area’s coastal location means cooler temperatures, and a few wineries are still operating here, producing boutique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Coastal influences and cooler temperatures lead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fresher, lighter wines. The proximity to the ocean also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imparts a slight salinity to the wines, adding 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interesting layer of complexity.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Muscat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Albilla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for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whites, and some experimentation with reds like Syrah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Cabernet Sauvignon.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4" name="Picture 3" descr="A map of the country&#10;&#10;Description automatically generated">
            <a:extLst>
              <a:ext uri="{FF2B5EF4-FFF2-40B4-BE49-F238E27FC236}">
                <a16:creationId xmlns:a16="http://schemas.microsoft.com/office/drawing/2014/main" id="{96A008CF-0135-3B8B-E95A-BE7C5742C3E2}"/>
              </a:ext>
            </a:extLst>
          </p:cNvPr>
          <p:cNvPicPr>
            <a:picLocks noChangeAspect="1"/>
          </p:cNvPicPr>
          <p:nvPr/>
        </p:nvPicPr>
        <p:blipFill>
          <a:blip r:embed="rId3">
            <a:extLst>
              <a:ext uri="{28A0092B-C50C-407E-A947-70E740481C1C}">
                <a14:useLocalDpi xmlns:a14="http://schemas.microsoft.com/office/drawing/2010/main" val="0"/>
              </a:ext>
            </a:extLst>
          </a:blip>
          <a:srcRect l="29496" t="52963"/>
          <a:stretch/>
        </p:blipFill>
        <p:spPr>
          <a:xfrm>
            <a:off x="8046128" y="3302000"/>
            <a:ext cx="4164160" cy="3556000"/>
          </a:xfrm>
          <a:prstGeom prst="rect">
            <a:avLst/>
          </a:prstGeom>
        </p:spPr>
      </p:pic>
    </p:spTree>
    <p:extLst>
      <p:ext uri="{BB962C8B-B14F-4D97-AF65-F5344CB8AC3E}">
        <p14:creationId xmlns:p14="http://schemas.microsoft.com/office/powerpoint/2010/main" val="1069053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82752" y="1158241"/>
            <a:ext cx="11509248" cy="5297423"/>
          </a:xfrm>
        </p:spPr>
        <p:txBody>
          <a:bodyPr>
            <a:normAutofit/>
          </a:bodyPr>
          <a:lstStyle/>
          <a:p>
            <a:pPr marL="0" marR="0" algn="l">
              <a:lnSpc>
                <a:spcPct val="115000"/>
              </a:lnSpc>
              <a:spcBef>
                <a:spcPts val="0"/>
              </a:spcBef>
              <a:spcAft>
                <a:spcPts val="800"/>
              </a:spcAft>
            </a:pPr>
            <a:r>
              <a:rPr lang="en-US" sz="2400" b="1" kern="100" dirty="0">
                <a:effectLst/>
                <a:ea typeface="Aptos" panose="020B0004020202020204" pitchFamily="34" charset="0"/>
              </a:rPr>
              <a:t>Tacna</a:t>
            </a:r>
            <a:endParaRPr lang="en-US" sz="2400" kern="100" dirty="0">
              <a:effectLst/>
              <a:ea typeface="Aptos" panose="020B0004020202020204" pitchFamily="34" charset="0"/>
            </a:endParaRPr>
          </a:p>
          <a:p>
            <a:pPr marL="0" marR="0" algn="l">
              <a:lnSpc>
                <a:spcPct val="115000"/>
              </a:lnSpc>
              <a:spcBef>
                <a:spcPts val="0"/>
              </a:spcBef>
              <a:spcAft>
                <a:spcPts val="800"/>
              </a:spcAft>
            </a:pPr>
            <a:r>
              <a:rPr lang="en-US" sz="2400" kern="100" dirty="0">
                <a:effectLst/>
                <a:ea typeface="Aptos" panose="020B0004020202020204" pitchFamily="34" charset="0"/>
              </a:rPr>
              <a:t>A rising star in Peru’s wine scene, Tacna is located near the border with Chile and benefits from both high-altitude vineyards and a unique microclimate. Though production is still limited, the quality of the wines emerging from this region is promising.</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Terroir</a:t>
            </a:r>
            <a:r>
              <a:rPr lang="en-US" sz="2400" kern="100" dirty="0">
                <a:effectLst/>
                <a:ea typeface="Aptos" panose="020B0004020202020204" pitchFamily="34" charset="0"/>
              </a:rPr>
              <a:t>: Tacna’s high-altitude vineyards, cool nights, </a:t>
            </a:r>
            <a:br>
              <a:rPr lang="en-US" sz="2400" kern="100" dirty="0">
                <a:effectLst/>
                <a:ea typeface="Aptos" panose="020B0004020202020204" pitchFamily="34" charset="0"/>
              </a:rPr>
            </a:br>
            <a:r>
              <a:rPr lang="en-US" sz="2400" kern="100" dirty="0">
                <a:effectLst/>
                <a:ea typeface="Aptos" panose="020B0004020202020204" pitchFamily="34" charset="0"/>
              </a:rPr>
              <a:t>and volcanic soils provide a perfect setting for </a:t>
            </a:r>
            <a:br>
              <a:rPr lang="en-US" sz="2400" kern="100" dirty="0">
                <a:effectLst/>
                <a:ea typeface="Aptos" panose="020B0004020202020204" pitchFamily="34" charset="0"/>
              </a:rPr>
            </a:br>
            <a:r>
              <a:rPr lang="en-US" sz="2400" kern="100" dirty="0">
                <a:effectLst/>
                <a:ea typeface="Aptos" panose="020B0004020202020204" pitchFamily="34" charset="0"/>
              </a:rPr>
              <a:t>developing concentrated wines with great aging </a:t>
            </a:r>
            <a:br>
              <a:rPr lang="en-US" sz="2400" kern="100" dirty="0">
                <a:effectLst/>
                <a:ea typeface="Aptos" panose="020B0004020202020204" pitchFamily="34" charset="0"/>
              </a:rPr>
            </a:br>
            <a:r>
              <a:rPr lang="en-US" sz="2400" kern="100" dirty="0">
                <a:effectLst/>
                <a:ea typeface="Aptos" panose="020B0004020202020204" pitchFamily="34" charset="0"/>
              </a:rPr>
              <a:t>potential.</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Predominant Grape Varieties</a:t>
            </a:r>
            <a:r>
              <a:rPr lang="en-US" sz="2400" kern="100" dirty="0">
                <a:effectLst/>
                <a:ea typeface="Aptos" panose="020B0004020202020204" pitchFamily="34" charset="0"/>
              </a:rPr>
              <a:t>: </a:t>
            </a:r>
            <a:r>
              <a:rPr lang="en-US" sz="2400" kern="100" dirty="0" err="1">
                <a:effectLst/>
                <a:ea typeface="Aptos" panose="020B0004020202020204" pitchFamily="34" charset="0"/>
              </a:rPr>
              <a:t>Tannat</a:t>
            </a:r>
            <a:r>
              <a:rPr lang="en-US" sz="2400" kern="100" dirty="0">
                <a:effectLst/>
                <a:ea typeface="Aptos" panose="020B0004020202020204" pitchFamily="34" charset="0"/>
              </a:rPr>
              <a:t> and Cabernet </a:t>
            </a:r>
            <a:br>
              <a:rPr lang="en-US" sz="2400" kern="100" dirty="0">
                <a:effectLst/>
                <a:ea typeface="Aptos" panose="020B0004020202020204" pitchFamily="34" charset="0"/>
              </a:rPr>
            </a:br>
            <a:r>
              <a:rPr lang="en-US" sz="2400" kern="100" dirty="0">
                <a:effectLst/>
                <a:ea typeface="Aptos" panose="020B0004020202020204" pitchFamily="34" charset="0"/>
              </a:rPr>
              <a:t>Sauvignon dominate, with recent experimentation in </a:t>
            </a:r>
            <a:br>
              <a:rPr lang="en-US" sz="2400" kern="100" dirty="0">
                <a:effectLst/>
                <a:ea typeface="Aptos" panose="020B0004020202020204" pitchFamily="34" charset="0"/>
              </a:rPr>
            </a:br>
            <a:r>
              <a:rPr lang="en-US" sz="2400" kern="100" dirty="0">
                <a:effectLst/>
                <a:ea typeface="Aptos" panose="020B0004020202020204" pitchFamily="34" charset="0"/>
              </a:rPr>
              <a:t>Syrah and Petit Verdot.</a:t>
            </a:r>
          </a:p>
          <a:p>
            <a:pPr marL="0" marR="0" algn="l">
              <a:lnSpc>
                <a:spcPct val="115000"/>
              </a:lnSpc>
              <a:spcBef>
                <a:spcPts val="0"/>
              </a:spcBef>
              <a:spcAft>
                <a:spcPts val="800"/>
              </a:spcAft>
            </a:pPr>
            <a:endParaRPr lang="en-US" sz="2400" kern="100" dirty="0">
              <a:effectLst/>
              <a:ea typeface="Aptos" panose="020B0004020202020204" pitchFamily="34"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5" name="Picture 4" descr="A map of the country&#10;&#10;Description automatically generated">
            <a:extLst>
              <a:ext uri="{FF2B5EF4-FFF2-40B4-BE49-F238E27FC236}">
                <a16:creationId xmlns:a16="http://schemas.microsoft.com/office/drawing/2014/main" id="{5A6957E6-9CA3-B9AA-945B-D66D37A4A60D}"/>
              </a:ext>
            </a:extLst>
          </p:cNvPr>
          <p:cNvPicPr>
            <a:picLocks noChangeAspect="1"/>
          </p:cNvPicPr>
          <p:nvPr/>
        </p:nvPicPr>
        <p:blipFill>
          <a:blip r:embed="rId3">
            <a:extLst>
              <a:ext uri="{28A0092B-C50C-407E-A947-70E740481C1C}">
                <a14:useLocalDpi xmlns:a14="http://schemas.microsoft.com/office/drawing/2010/main" val="0"/>
              </a:ext>
            </a:extLst>
          </a:blip>
          <a:srcRect l="29496" t="52963"/>
          <a:stretch/>
        </p:blipFill>
        <p:spPr>
          <a:xfrm>
            <a:off x="7797800" y="3089938"/>
            <a:ext cx="4412488" cy="3768061"/>
          </a:xfrm>
          <a:prstGeom prst="rect">
            <a:avLst/>
          </a:prstGeom>
        </p:spPr>
      </p:pic>
    </p:spTree>
    <p:extLst>
      <p:ext uri="{BB962C8B-B14F-4D97-AF65-F5344CB8AC3E}">
        <p14:creationId xmlns:p14="http://schemas.microsoft.com/office/powerpoint/2010/main" val="213497096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46048"/>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46176" y="1146049"/>
            <a:ext cx="4990688" cy="5026151"/>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Other Lesser Regions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smaller in production, regions like Pisco, Ancash, and Cajamarca are home to vineyards experimenting with different grape varieties.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areas often produce wines for local consumption rather than international markets but contribute to Peru's growing diversity of wine styles.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9250" indent="-349250" algn="l">
              <a:lnSpc>
                <a:spcPct val="100000"/>
              </a:lnSpc>
              <a:buFont typeface="Arial" panose="020B0604020202020204" pitchFamily="34" charset="0"/>
              <a:buChar char="•"/>
            </a:pPr>
            <a:endParaRPr lang="en-US" sz="2400" dirty="0"/>
          </a:p>
          <a:p>
            <a:pPr algn="l"/>
            <a:endParaRPr lang="en-US" dirty="0"/>
          </a:p>
        </p:txBody>
      </p:sp>
      <p:pic>
        <p:nvPicPr>
          <p:cNvPr id="10" name="Picture 9" descr="A map of the region of pisco&#10;&#10;Description automatically generated">
            <a:extLst>
              <a:ext uri="{FF2B5EF4-FFF2-40B4-BE49-F238E27FC236}">
                <a16:creationId xmlns:a16="http://schemas.microsoft.com/office/drawing/2014/main" id="{06DCAD35-18B7-F8FC-E485-4AD5069B8D33}"/>
              </a:ext>
            </a:extLst>
          </p:cNvPr>
          <p:cNvPicPr>
            <a:picLocks noChangeAspect="1"/>
          </p:cNvPicPr>
          <p:nvPr/>
        </p:nvPicPr>
        <p:blipFill>
          <a:blip r:embed="rId3">
            <a:extLst>
              <a:ext uri="{28A0092B-C50C-407E-A947-70E740481C1C}">
                <a14:useLocalDpi xmlns:a14="http://schemas.microsoft.com/office/drawing/2010/main" val="0"/>
              </a:ext>
            </a:extLst>
          </a:blip>
          <a:srcRect l="28888" t="41705" r="40659" b="5304"/>
          <a:stretch/>
        </p:blipFill>
        <p:spPr>
          <a:xfrm>
            <a:off x="9987016" y="1146049"/>
            <a:ext cx="2204984" cy="2755901"/>
          </a:xfrm>
          <a:prstGeom prst="rect">
            <a:avLst/>
          </a:prstGeom>
        </p:spPr>
      </p:pic>
      <p:pic>
        <p:nvPicPr>
          <p:cNvPr id="14" name="Picture 13" descr="A map of a country&#10;&#10;Description automatically generated">
            <a:extLst>
              <a:ext uri="{FF2B5EF4-FFF2-40B4-BE49-F238E27FC236}">
                <a16:creationId xmlns:a16="http://schemas.microsoft.com/office/drawing/2014/main" id="{F37A58C2-605B-4AFF-912A-6021380992C1}"/>
              </a:ext>
            </a:extLst>
          </p:cNvPr>
          <p:cNvPicPr>
            <a:picLocks noChangeAspect="1"/>
          </p:cNvPicPr>
          <p:nvPr/>
        </p:nvPicPr>
        <p:blipFill>
          <a:blip r:embed="rId4">
            <a:extLst>
              <a:ext uri="{28A0092B-C50C-407E-A947-70E740481C1C}">
                <a14:useLocalDpi xmlns:a14="http://schemas.microsoft.com/office/drawing/2010/main" val="0"/>
              </a:ext>
            </a:extLst>
          </a:blip>
          <a:srcRect l="6001" t="5333" r="5891" b="6457"/>
          <a:stretch/>
        </p:blipFill>
        <p:spPr>
          <a:xfrm>
            <a:off x="9987016" y="3901949"/>
            <a:ext cx="2204983" cy="2943349"/>
          </a:xfrm>
          <a:prstGeom prst="rect">
            <a:avLst/>
          </a:prstGeom>
        </p:spPr>
      </p:pic>
      <p:pic>
        <p:nvPicPr>
          <p:cNvPr id="16" name="Picture 15" descr="A map of the country&#10;&#10;Description automatically generated">
            <a:extLst>
              <a:ext uri="{FF2B5EF4-FFF2-40B4-BE49-F238E27FC236}">
                <a16:creationId xmlns:a16="http://schemas.microsoft.com/office/drawing/2014/main" id="{BF08DC6D-ECE4-B969-BAD6-D344BFDF6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699" y="1150516"/>
            <a:ext cx="4259315" cy="5707483"/>
          </a:xfrm>
          <a:prstGeom prst="rect">
            <a:avLst/>
          </a:prstGeom>
        </p:spPr>
      </p:pic>
      <p:sp>
        <p:nvSpPr>
          <p:cNvPr id="18" name="TextBox 17">
            <a:extLst>
              <a:ext uri="{FF2B5EF4-FFF2-40B4-BE49-F238E27FC236}">
                <a16:creationId xmlns:a16="http://schemas.microsoft.com/office/drawing/2014/main" id="{9E883D36-5A13-2019-3A22-1A80DCEC5859}"/>
              </a:ext>
            </a:extLst>
          </p:cNvPr>
          <p:cNvSpPr txBox="1"/>
          <p:nvPr/>
        </p:nvSpPr>
        <p:spPr>
          <a:xfrm>
            <a:off x="10771124" y="2107431"/>
            <a:ext cx="774700" cy="369332"/>
          </a:xfrm>
          <a:prstGeom prst="rect">
            <a:avLst/>
          </a:prstGeom>
          <a:noFill/>
        </p:spPr>
        <p:txBody>
          <a:bodyPr wrap="square">
            <a:spAutoFit/>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Pisco</a:t>
            </a:r>
            <a:endParaRPr lang="en-US" dirty="0"/>
          </a:p>
        </p:txBody>
      </p:sp>
      <p:sp>
        <p:nvSpPr>
          <p:cNvPr id="20" name="TextBox 19">
            <a:extLst>
              <a:ext uri="{FF2B5EF4-FFF2-40B4-BE49-F238E27FC236}">
                <a16:creationId xmlns:a16="http://schemas.microsoft.com/office/drawing/2014/main" id="{E2619EA0-183D-0F81-0F98-DE1E22BF7D02}"/>
              </a:ext>
            </a:extLst>
          </p:cNvPr>
          <p:cNvSpPr txBox="1"/>
          <p:nvPr/>
        </p:nvSpPr>
        <p:spPr>
          <a:xfrm>
            <a:off x="10529824" y="4863332"/>
            <a:ext cx="1016000" cy="369332"/>
          </a:xfrm>
          <a:prstGeom prst="rect">
            <a:avLst/>
          </a:prstGeom>
          <a:noFill/>
        </p:spPr>
        <p:txBody>
          <a:bodyPr wrap="square">
            <a:spAutoFit/>
          </a:bodyPr>
          <a:lstStyle/>
          <a:p>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Ancash</a:t>
            </a:r>
            <a:endParaRPr lang="en-US" dirty="0"/>
          </a:p>
        </p:txBody>
      </p:sp>
    </p:spTree>
    <p:extLst>
      <p:ext uri="{BB962C8B-B14F-4D97-AF65-F5344CB8AC3E}">
        <p14:creationId xmlns:p14="http://schemas.microsoft.com/office/powerpoint/2010/main" val="210950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Peru’s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73024" y="1158241"/>
            <a:ext cx="11509248" cy="5297423"/>
          </a:xfrm>
        </p:spPr>
        <p:txBody>
          <a:bodyPr>
            <a:normAutofit lnSpcReduction="10000"/>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Peru’s terroir is unique in that its wine regions stretch across vastly different environments, from coastal deserts to high-altitude valleys near the Andes. This geographical diversity, combined with volcanic soils, makes Peru a fascinating place for wine production. Some key factors shaping the character of Peruvian wines include: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Volcanic Soils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Regions like Arequipa and Tacna benefit from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volcanic origin of their soils, which impart a minerality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wines. This can add complexity and structure, especially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red varietals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Malbec.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High Altitude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Many of Peru’s wine regions are located at altitudes ranging from 500 to over 2,000 meters. The cooler temperatures at these elevations slow down the ripening process, allowing grapes to develop more concentrated flavors while maintaining high acidity. This is particularly true for Arequipa and Moquegua.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close-up of rocks and a tree&#10;&#10;Description automatically generated">
            <a:extLst>
              <a:ext uri="{FF2B5EF4-FFF2-40B4-BE49-F238E27FC236}">
                <a16:creationId xmlns:a16="http://schemas.microsoft.com/office/drawing/2014/main" id="{5452320A-7D78-E8C6-DB02-B82BD589D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0" y="2540127"/>
            <a:ext cx="3390900" cy="1902910"/>
          </a:xfrm>
          <a:prstGeom prst="rect">
            <a:avLst/>
          </a:prstGeom>
        </p:spPr>
      </p:pic>
    </p:spTree>
    <p:extLst>
      <p:ext uri="{BB962C8B-B14F-4D97-AF65-F5344CB8AC3E}">
        <p14:creationId xmlns:p14="http://schemas.microsoft.com/office/powerpoint/2010/main" val="313628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Peru’s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31393"/>
            <a:ext cx="11509248" cy="2527807"/>
          </a:xfrm>
        </p:spPr>
        <p:txBody>
          <a:bodyPr>
            <a:norm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Coastal Influence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regions like Lima, proximity to the Pacific Ocean brings cool breezes that help regulate temperatures, resulting in wines that are fresher and lighter, with a saline note that can be particularly intriguing in whites.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Dry Climates and Irrigation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Much of Peru’s wine production takes place in desert regions, where rainfall is minimal.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green field with mountains in the background&#10;&#10;Description automatically generated">
            <a:extLst>
              <a:ext uri="{FF2B5EF4-FFF2-40B4-BE49-F238E27FC236}">
                <a16:creationId xmlns:a16="http://schemas.microsoft.com/office/drawing/2014/main" id="{3B9FBD75-602B-77F5-DF3E-709FD5171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6064722" cy="3428999"/>
          </a:xfrm>
          <a:prstGeom prst="rect">
            <a:avLst/>
          </a:prstGeom>
        </p:spPr>
      </p:pic>
      <p:sp>
        <p:nvSpPr>
          <p:cNvPr id="7" name="TextBox 6">
            <a:extLst>
              <a:ext uri="{FF2B5EF4-FFF2-40B4-BE49-F238E27FC236}">
                <a16:creationId xmlns:a16="http://schemas.microsoft.com/office/drawing/2014/main" id="{2907AAB9-9038-90D3-0425-6689E84F7460}"/>
              </a:ext>
            </a:extLst>
          </p:cNvPr>
          <p:cNvSpPr txBox="1"/>
          <p:nvPr/>
        </p:nvSpPr>
        <p:spPr>
          <a:xfrm>
            <a:off x="6261100" y="3429000"/>
            <a:ext cx="5333492" cy="2677656"/>
          </a:xfrm>
          <a:prstGeom prst="rect">
            <a:avLst/>
          </a:prstGeom>
          <a:noFill/>
        </p:spPr>
        <p:txBody>
          <a:bodyPr wrap="square">
            <a:spAutoFit/>
          </a:bodyPr>
          <a:lstStyle/>
          <a:p>
            <a:pPr marL="342900" indent="-3429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means winemakers have to rely on irrigation systems, often using techniques adapted from ancient Andean practices. </a:t>
            </a:r>
          </a:p>
          <a:p>
            <a:pPr marL="342900" indent="-3429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control over water levels allows for consistent grape quality, year after year.</a:t>
            </a:r>
            <a:endParaRPr lang="en-US" sz="2400" dirty="0"/>
          </a:p>
        </p:txBody>
      </p:sp>
    </p:spTree>
    <p:extLst>
      <p:ext uri="{BB962C8B-B14F-4D97-AF65-F5344CB8AC3E}">
        <p14:creationId xmlns:p14="http://schemas.microsoft.com/office/powerpoint/2010/main" val="30277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11460480" cy="5687567"/>
          </a:xfrm>
        </p:spPr>
        <p:txBody>
          <a:bodyPr>
            <a:normAutofit/>
          </a:bodyPr>
          <a:lstStyle/>
          <a:p>
            <a:pPr algn="l"/>
            <a:r>
              <a:rPr lang="en-US" sz="2400" b="1" dirty="0"/>
              <a:t>Peru’s Major Varietals and Their Characteristics</a:t>
            </a:r>
          </a:p>
          <a:p>
            <a:pPr marL="342900" indent="-342900" algn="l">
              <a:buFont typeface="Arial" panose="020B0604020202020204" pitchFamily="34" charset="0"/>
              <a:buChar char="•"/>
            </a:pPr>
            <a:r>
              <a:rPr lang="en-US" sz="2400" dirty="0"/>
              <a:t>Peru’s winemaking landscape is a vibrant tapestry woven from both indigenous and international grape varieties. </a:t>
            </a:r>
          </a:p>
          <a:p>
            <a:pPr marL="342900" indent="-342900" algn="l">
              <a:buFont typeface="Arial" panose="020B0604020202020204" pitchFamily="34" charset="0"/>
              <a:buChar char="•"/>
            </a:pPr>
            <a:r>
              <a:rPr lang="en-US" sz="2400" dirty="0"/>
              <a:t>As winemakers across the country embrace the unique terroirs of their regions, they are crafting wines that reflect the diverse climates, soils, and altitudes that characterize Peru's varied geography. This fusion of traditional Andean practices with modern viticultural techniques has led to a burgeoning wine industry that is both exciting and dynamic.</a:t>
            </a:r>
          </a:p>
          <a:p>
            <a:pPr marL="342900" indent="-342900" algn="l">
              <a:buFont typeface="Arial" panose="020B0604020202020204" pitchFamily="34" charset="0"/>
              <a:buChar char="•"/>
            </a:pPr>
            <a:r>
              <a:rPr lang="en-US" sz="2400" dirty="0"/>
              <a:t>In this exploration of Peru’s major varietals, we will delve into the distinct flavor profiles and characteristics of the grapes that thrive in this South American gem. Each varietal offers a unique glimpse into the terroir from which it hails, showcasing the skill and creativity of the winemakers. </a:t>
            </a:r>
          </a:p>
          <a:p>
            <a:pPr marL="342900" indent="-342900" algn="l">
              <a:buFont typeface="Arial" panose="020B0604020202020204" pitchFamily="34" charset="0"/>
              <a:buChar char="•"/>
            </a:pPr>
            <a:r>
              <a:rPr lang="en-US" sz="2400" dirty="0"/>
              <a:t>We'll also highlight ideal food pairings, providing insights into how these wines can elevate your dining experience. So, whether you're a seasoned sommelier or a curious newcomer, let’s dive into the major grape varieties that are shaping Peru's wine scene and discover the delightful flavors they bring to the table.</a:t>
            </a:r>
          </a:p>
          <a:p>
            <a:pPr algn="l"/>
            <a:endParaRPr lang="en-US" dirty="0"/>
          </a:p>
        </p:txBody>
      </p:sp>
    </p:spTree>
    <p:extLst>
      <p:ext uri="{BB962C8B-B14F-4D97-AF65-F5344CB8AC3E}">
        <p14:creationId xmlns:p14="http://schemas.microsoft.com/office/powerpoint/2010/main" val="391443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9651492" cy="5687567"/>
          </a:xfrm>
        </p:spPr>
        <p:txBody>
          <a:bodyPr>
            <a:norm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Quebranta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Quebranta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perhaps the most famous grape variety in Peru, primarily known for its use in producing Pisco. However, it is also used to make still wines with a unique personality.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made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Quebranta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typically robust, with intense fruity aromas like ripe plum and black cherry. On the palate, they can be slightly rustic with earthy and herbal undertones. Expect a medium body with moderate acidity, making them versatile for pairing.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Quebranta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pairs well with hearty dishes like beef stew, grilled meats, or even a Peruvian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lomo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saltado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Its fruit-forward nature also makes it a good match for dishes with rich sauces.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alcohol with a green cap&#10;&#10;Description automatically generated">
            <a:extLst>
              <a:ext uri="{FF2B5EF4-FFF2-40B4-BE49-F238E27FC236}">
                <a16:creationId xmlns:a16="http://schemas.microsoft.com/office/drawing/2014/main" id="{BDCF4AE3-F930-4B88-0CEE-F1277C0FF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300" y="368300"/>
            <a:ext cx="6858000" cy="6858000"/>
          </a:xfrm>
          <a:prstGeom prst="rect">
            <a:avLst/>
          </a:prstGeom>
        </p:spPr>
      </p:pic>
    </p:spTree>
    <p:extLst>
      <p:ext uri="{BB962C8B-B14F-4D97-AF65-F5344CB8AC3E}">
        <p14:creationId xmlns:p14="http://schemas.microsoft.com/office/powerpoint/2010/main" val="229379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562100" y="1170433"/>
            <a:ext cx="10544556" cy="5297423"/>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Malbec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Malbec, a star varietal in neighboring Argentina, is also gaining popularity in Peru, particularly in regions like Moquegua and Ica.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Malbec from Peru tends to be fruit-forward, with rich flavors of black cherry, plum, and blueberry. There’s often a smoky or earthy note, which gives it added complexity. Compared to Argentine Malbecs, Peruvian versions can have a slightly leaner profile due to the cooler growing conditions in some regions.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Malbec pairs well with grilled meats, hearty pasta dishes, and anything smoky, like barbecued ribs. Its fruitiness also makes it a good match for chocolate-based desserts.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wine with price tags&#10;&#10;Description automatically generated">
            <a:extLst>
              <a:ext uri="{FF2B5EF4-FFF2-40B4-BE49-F238E27FC236}">
                <a16:creationId xmlns:a16="http://schemas.microsoft.com/office/drawing/2014/main" id="{05776BDD-B173-EA99-BAAE-BA034FC4D4EA}"/>
              </a:ext>
            </a:extLst>
          </p:cNvPr>
          <p:cNvPicPr>
            <a:picLocks noChangeAspect="1"/>
          </p:cNvPicPr>
          <p:nvPr/>
        </p:nvPicPr>
        <p:blipFill>
          <a:blip r:embed="rId2">
            <a:extLst>
              <a:ext uri="{28A0092B-C50C-407E-A947-70E740481C1C}">
                <a14:useLocalDpi xmlns:a14="http://schemas.microsoft.com/office/drawing/2010/main" val="0"/>
              </a:ext>
            </a:extLst>
          </a:blip>
          <a:srcRect l="9969" t="12411" r="59772" b="3665"/>
          <a:stretch/>
        </p:blipFill>
        <p:spPr>
          <a:xfrm>
            <a:off x="0" y="1081489"/>
            <a:ext cx="1562100" cy="5776511"/>
          </a:xfrm>
          <a:prstGeom prst="rect">
            <a:avLst/>
          </a:prstGeom>
        </p:spPr>
      </p:pic>
    </p:spTree>
    <p:extLst>
      <p:ext uri="{BB962C8B-B14F-4D97-AF65-F5344CB8AC3E}">
        <p14:creationId xmlns:p14="http://schemas.microsoft.com/office/powerpoint/2010/main" val="38397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History of Peru’s Wine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62944" cy="5687567"/>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Early Andean Alcoholic Traditions: The Foundations of Agriculture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Before the introduction of European grapevines, the indigenous Andean cultures, such as the Moche, Nazca, and Wari, cultivated a variety of crops and were skilled in fermentation.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They produced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chicha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traditional alcoholic drink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made from fermented maize, as well as other fruit</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based beverages. These cultures developed sophisticated farming techniques, including terracing and irrigation, which would later influence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cultivation of vineyards when the Spanish arrived.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While grapes were not part of the Andean agricultural landscape, these early civilizations laid the agricultural and technological groundwork that would later support the introduction of viticulture.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red liquid next to a pitcher of red liquid&#10;&#10;Description automatically generated">
            <a:extLst>
              <a:ext uri="{FF2B5EF4-FFF2-40B4-BE49-F238E27FC236}">
                <a16:creationId xmlns:a16="http://schemas.microsoft.com/office/drawing/2014/main" id="{7CF36728-EC35-C409-5800-03FA91FC7632}"/>
              </a:ext>
            </a:extLst>
          </p:cNvPr>
          <p:cNvPicPr>
            <a:picLocks noChangeAspect="1"/>
          </p:cNvPicPr>
          <p:nvPr/>
        </p:nvPicPr>
        <p:blipFill>
          <a:blip r:embed="rId2">
            <a:extLst>
              <a:ext uri="{28A0092B-C50C-407E-A947-70E740481C1C}">
                <a14:useLocalDpi xmlns:a14="http://schemas.microsoft.com/office/drawing/2010/main" val="0"/>
              </a:ext>
            </a:extLst>
          </a:blip>
          <a:srcRect l="4194"/>
          <a:stretch/>
        </p:blipFill>
        <p:spPr>
          <a:xfrm>
            <a:off x="7957751" y="2656443"/>
            <a:ext cx="4234249" cy="2656962"/>
          </a:xfrm>
          <a:prstGeom prst="rect">
            <a:avLst/>
          </a:prstGeom>
        </p:spPr>
      </p:pic>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33857"/>
            <a:ext cx="9740392" cy="5724143"/>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Muscat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Muscat (or Moscatel) is widely grown in Peru, both for Pisco production and for making aromatic white wines. This grape is known for its intense perfume and floral qualities.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Muscat wines are highly aromatic, with scents of orange blossom, honeysuckle, and ripe stone fruits like apricot and peach. The palate is often fruity with a slight sweetness, even in dry versions. It’s a wine that drinks easily and appeals to those who love bright, fragrant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Muscat pairs beautifully with spicy foods, making it an excellent choice for dishes like ceviche or Thai cuisine. Its floral nature also makes it great for sipping on its own or with fruit-based desserts.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alcohol with a purple cap&#10;&#10;Description automatically generated">
            <a:extLst>
              <a:ext uri="{FF2B5EF4-FFF2-40B4-BE49-F238E27FC236}">
                <a16:creationId xmlns:a16="http://schemas.microsoft.com/office/drawing/2014/main" id="{53D49156-2929-ED51-A64B-772D9F950A89}"/>
              </a:ext>
            </a:extLst>
          </p:cNvPr>
          <p:cNvPicPr>
            <a:picLocks noChangeAspect="1"/>
          </p:cNvPicPr>
          <p:nvPr/>
        </p:nvPicPr>
        <p:blipFill>
          <a:blip r:embed="rId2">
            <a:extLst>
              <a:ext uri="{28A0092B-C50C-407E-A947-70E740481C1C}">
                <a14:useLocalDpi xmlns:a14="http://schemas.microsoft.com/office/drawing/2010/main" val="0"/>
              </a:ext>
            </a:extLst>
          </a:blip>
          <a:srcRect l="38519" t="8147" r="38992" b="8386"/>
          <a:stretch/>
        </p:blipFill>
        <p:spPr>
          <a:xfrm>
            <a:off x="10172700" y="-2660"/>
            <a:ext cx="1885188" cy="6996803"/>
          </a:xfrm>
          <a:prstGeom prst="rect">
            <a:avLst/>
          </a:prstGeom>
        </p:spPr>
      </p:pic>
    </p:spTree>
    <p:extLst>
      <p:ext uri="{BB962C8B-B14F-4D97-AF65-F5344CB8AC3E}">
        <p14:creationId xmlns:p14="http://schemas.microsoft.com/office/powerpoint/2010/main" val="86738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451100" y="1170433"/>
            <a:ext cx="9655556" cy="5297423"/>
          </a:xfrm>
        </p:spPr>
        <p:txBody>
          <a:bodyPr>
            <a:norm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Albilla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Albilla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another white grape variety used both for winemaking and Pisco production. It’s known for producing fresh, aromatic wines that are perfect for warm climates.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Albilla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tend to be light and crisp, with notes of citrus, green apple, and a hint of minerality. They are refreshing and easy-drinking, with bright acidity that keeps them lively on the palate.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Albilla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pairs wonderfully with light, fresh dishes such as seafood, salads, and white fish. Its crispness also makes it a great wine to enjoy with soft cheeses or as an aperitif on a sunny afternoon.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alcohol in a box&#10;&#10;Description automatically generated">
            <a:extLst>
              <a:ext uri="{FF2B5EF4-FFF2-40B4-BE49-F238E27FC236}">
                <a16:creationId xmlns:a16="http://schemas.microsoft.com/office/drawing/2014/main" id="{11DFDA1A-723A-E5B3-DDD7-F9569033C138}"/>
              </a:ext>
            </a:extLst>
          </p:cNvPr>
          <p:cNvPicPr>
            <a:picLocks noChangeAspect="1"/>
          </p:cNvPicPr>
          <p:nvPr/>
        </p:nvPicPr>
        <p:blipFill>
          <a:blip r:embed="rId2">
            <a:extLst>
              <a:ext uri="{28A0092B-C50C-407E-A947-70E740481C1C}">
                <a14:useLocalDpi xmlns:a14="http://schemas.microsoft.com/office/drawing/2010/main" val="0"/>
              </a:ext>
            </a:extLst>
          </a:blip>
          <a:srcRect l="33704" t="1482" r="33333" b="1666"/>
          <a:stretch/>
        </p:blipFill>
        <p:spPr>
          <a:xfrm>
            <a:off x="0" y="-7991"/>
            <a:ext cx="2336800" cy="6865991"/>
          </a:xfrm>
          <a:prstGeom prst="rect">
            <a:avLst/>
          </a:prstGeom>
        </p:spPr>
      </p:pic>
    </p:spTree>
    <p:extLst>
      <p:ext uri="{BB962C8B-B14F-4D97-AF65-F5344CB8AC3E}">
        <p14:creationId xmlns:p14="http://schemas.microsoft.com/office/powerpoint/2010/main" val="425920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70432"/>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Peru’s Major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70433"/>
            <a:ext cx="9147048" cy="5297423"/>
          </a:xfrm>
        </p:spPr>
        <p:txBody>
          <a:bodyPr>
            <a:norm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Tannat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bold red grape that has found a new home in Peru, particularly in regions like Arequipa and Tacna. Originally from France,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thrives in the cooler, high-altitude vineyards of southern Peru.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its intense tannic structure, making it a full-bodied, powerful wine. Expect flavors of black currant, plum, and blackberry, with underlying notes of leather, tobacco, and earth. Its high tannins give it excellent aging potential.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robust structure pairs best with equally strong flavors—think roasted meats, lamb chops, or rich stews. It also pairs wonderfully with hard cheeses like aged Manchego.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wine in a vineyard&#10;&#10;Description automatically generated">
            <a:extLst>
              <a:ext uri="{FF2B5EF4-FFF2-40B4-BE49-F238E27FC236}">
                <a16:creationId xmlns:a16="http://schemas.microsoft.com/office/drawing/2014/main" id="{624E4AF7-6952-8E16-44A9-F1A144799001}"/>
              </a:ext>
            </a:extLst>
          </p:cNvPr>
          <p:cNvPicPr>
            <a:picLocks noChangeAspect="1"/>
          </p:cNvPicPr>
          <p:nvPr/>
        </p:nvPicPr>
        <p:blipFill>
          <a:blip r:embed="rId3">
            <a:extLst>
              <a:ext uri="{28A0092B-C50C-407E-A947-70E740481C1C}">
                <a14:useLocalDpi xmlns:a14="http://schemas.microsoft.com/office/drawing/2010/main" val="0"/>
              </a:ext>
            </a:extLst>
          </a:blip>
          <a:srcRect l="33704" r="31852"/>
          <a:stretch/>
        </p:blipFill>
        <p:spPr>
          <a:xfrm>
            <a:off x="9744456" y="114300"/>
            <a:ext cx="2362200" cy="6858000"/>
          </a:xfrm>
          <a:prstGeom prst="rect">
            <a:avLst/>
          </a:prstGeom>
        </p:spPr>
      </p:pic>
    </p:spTree>
    <p:extLst>
      <p:ext uri="{BB962C8B-B14F-4D97-AF65-F5344CB8AC3E}">
        <p14:creationId xmlns:p14="http://schemas.microsoft.com/office/powerpoint/2010/main" val="100220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omparison of a mountain and a valley&#10;&#10;Description automatically generated with medium confidence">
            <a:extLst>
              <a:ext uri="{FF2B5EF4-FFF2-40B4-BE49-F238E27FC236}">
                <a16:creationId xmlns:a16="http://schemas.microsoft.com/office/drawing/2014/main" id="{87A5E4FF-C02D-C897-3BD3-253BA23C9C23}"/>
              </a:ext>
            </a:extLst>
          </p:cNvPr>
          <p:cNvPicPr>
            <a:picLocks noChangeAspect="1"/>
          </p:cNvPicPr>
          <p:nvPr/>
        </p:nvPicPr>
        <p:blipFill>
          <a:blip r:embed="rId2">
            <a:extLst>
              <a:ext uri="{28A0092B-C50C-407E-A947-70E740481C1C}">
                <a14:useLocalDpi xmlns:a14="http://schemas.microsoft.com/office/drawing/2010/main" val="0"/>
              </a:ext>
            </a:extLst>
          </a:blip>
          <a:srcRect b="10997"/>
          <a:stretch/>
        </p:blipFill>
        <p:spPr>
          <a:xfrm>
            <a:off x="12700" y="2933700"/>
            <a:ext cx="12179300" cy="3924299"/>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Notable Wineries in Peru</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5297423"/>
          </a:xfrm>
        </p:spPr>
        <p:txBody>
          <a:bodyPr>
            <a:noAutofit/>
          </a:bodyPr>
          <a:lstStyle/>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Now that we’ve explored the grape varieties, let’s look at some of the standout wineries that are putting Peruvian wine on the map.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wineries are known for their dedication to quality and innovation, producing wines that showcase the unique terroir of the country.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193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6900" y="1057657"/>
            <a:ext cx="11595100" cy="6498335"/>
          </a:xfrm>
        </p:spPr>
        <p:txBody>
          <a:bodyPr>
            <a:no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(Ica)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the oldest winery in South America, founded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1540, and it remains one of Peru’s most prestigious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producers. Situated in the Ica Valley,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combines centuries of tradition with modern winemaking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techniques to create wines that are both timeless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cutting-edge.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produces a wide range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but their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Gran Tinto are particularly celebrated. The Gran Tinto is a blend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Petit Verdot, and Malbec, offering a rich, full-bodied experience with dark fruit flavors and hints of spice.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Awards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has won numerous awards, including gold medals at the Concours Mondial de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Bruxelles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for their red blends and Pisco.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ink building with a fountain in front of it&#10;&#10;Description automatically generated">
            <a:extLst>
              <a:ext uri="{FF2B5EF4-FFF2-40B4-BE49-F238E27FC236}">
                <a16:creationId xmlns:a16="http://schemas.microsoft.com/office/drawing/2014/main" id="{11A44E54-9C96-A8ED-097A-478CB10F6DB9}"/>
              </a:ext>
            </a:extLst>
          </p:cNvPr>
          <p:cNvPicPr>
            <a:picLocks noChangeAspect="1"/>
          </p:cNvPicPr>
          <p:nvPr/>
        </p:nvPicPr>
        <p:blipFill>
          <a:blip r:embed="rId2">
            <a:extLst>
              <a:ext uri="{28A0092B-C50C-407E-A947-70E740481C1C}">
                <a14:useLocalDpi xmlns:a14="http://schemas.microsoft.com/office/drawing/2010/main" val="0"/>
              </a:ext>
            </a:extLst>
          </a:blip>
          <a:srcRect l="3574" r="4157"/>
          <a:stretch/>
        </p:blipFill>
        <p:spPr>
          <a:xfrm>
            <a:off x="7683500" y="1479550"/>
            <a:ext cx="4508500" cy="3257550"/>
          </a:xfrm>
          <a:prstGeom prst="rect">
            <a:avLst/>
          </a:prstGeom>
        </p:spPr>
      </p:pic>
    </p:spTree>
    <p:extLst>
      <p:ext uri="{BB962C8B-B14F-4D97-AF65-F5344CB8AC3E}">
        <p14:creationId xmlns:p14="http://schemas.microsoft.com/office/powerpoint/2010/main" val="3746812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8"/>
            <a:ext cx="11606784" cy="1983464"/>
          </a:xfrm>
        </p:spPr>
        <p:txBody>
          <a:bodyPr>
            <a:no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Viña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Queirolo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(Ica)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Viña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Queirolo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family-owned winery that has been making wine since 1880. Their vineyards in the Ica Valley produce a range of wines, from affordable everyday bottles to premium wines that showcase the region’s best grapes.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field of green plants&#10;&#10;Description automatically generated">
            <a:extLst>
              <a:ext uri="{FF2B5EF4-FFF2-40B4-BE49-F238E27FC236}">
                <a16:creationId xmlns:a16="http://schemas.microsoft.com/office/drawing/2014/main" id="{90B2A27C-F03F-4792-D9B3-4FEB71A0F4DB}"/>
              </a:ext>
            </a:extLst>
          </p:cNvPr>
          <p:cNvPicPr>
            <a:picLocks noChangeAspect="1"/>
          </p:cNvPicPr>
          <p:nvPr/>
        </p:nvPicPr>
        <p:blipFill>
          <a:blip r:embed="rId2">
            <a:extLst>
              <a:ext uri="{28A0092B-C50C-407E-A947-70E740481C1C}">
                <a14:useLocalDpi xmlns:a14="http://schemas.microsoft.com/office/drawing/2010/main" val="0"/>
              </a:ext>
            </a:extLst>
          </a:blip>
          <a:srcRect r="21308"/>
          <a:stretch/>
        </p:blipFill>
        <p:spPr>
          <a:xfrm>
            <a:off x="0" y="3117321"/>
            <a:ext cx="5626100" cy="3740678"/>
          </a:xfrm>
          <a:prstGeom prst="rect">
            <a:avLst/>
          </a:prstGeom>
        </p:spPr>
      </p:pic>
      <p:sp>
        <p:nvSpPr>
          <p:cNvPr id="7" name="TextBox 6">
            <a:extLst>
              <a:ext uri="{FF2B5EF4-FFF2-40B4-BE49-F238E27FC236}">
                <a16:creationId xmlns:a16="http://schemas.microsoft.com/office/drawing/2014/main" id="{760FD858-B3A1-E046-EA4F-3865F0EB816C}"/>
              </a:ext>
            </a:extLst>
          </p:cNvPr>
          <p:cNvSpPr txBox="1"/>
          <p:nvPr/>
        </p:nvSpPr>
        <p:spPr>
          <a:xfrm>
            <a:off x="5626100" y="2885962"/>
            <a:ext cx="6375400" cy="3983463"/>
          </a:xfrm>
          <a:prstGeom prst="rect">
            <a:avLst/>
          </a:prstGeom>
          <a:noFill/>
        </p:spPr>
        <p:txBody>
          <a:bodyPr wrap="square">
            <a:sp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Intipalka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line is particularly well-regarded, with the Malbec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being standouts.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Intipalka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Malbec is noted for its balance of fruit and spice, while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bold and structured, perfect for aging.</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Awards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Viña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Queirolo’s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have earned recognition at international wine competitions, including the Decanter World Wine Awards.</a:t>
            </a:r>
          </a:p>
        </p:txBody>
      </p:sp>
    </p:spTree>
    <p:extLst>
      <p:ext uri="{BB962C8B-B14F-4D97-AF65-F5344CB8AC3E}">
        <p14:creationId xmlns:p14="http://schemas.microsoft.com/office/powerpoint/2010/main" val="229767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6498335"/>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Bodega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Murga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(Arequipa)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Bodega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Murga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located in the high-altitude region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Arequipa, where the volcanic soils create wines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unique minerality. Though a smaller producer,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they have garnered attention for their quality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attention to detail.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Their flagship wine is a Syrah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that reflects the cool, high-altitude terroir of Arequipa. The wine is peppery, with dark fruit flavors and a mineral edge that makes it distinct.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Awards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Bodega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Murga’s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Syrah has received accolades from regional wine competitions and is gaining a reputation for its elegance and complexity.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rge clay pots in a room&#10;&#10;Description automatically generated">
            <a:extLst>
              <a:ext uri="{FF2B5EF4-FFF2-40B4-BE49-F238E27FC236}">
                <a16:creationId xmlns:a16="http://schemas.microsoft.com/office/drawing/2014/main" id="{8318F89D-D031-1CD0-7DBF-1B6E31A85179}"/>
              </a:ext>
            </a:extLst>
          </p:cNvPr>
          <p:cNvPicPr>
            <a:picLocks noChangeAspect="1"/>
          </p:cNvPicPr>
          <p:nvPr/>
        </p:nvPicPr>
        <p:blipFill>
          <a:blip r:embed="rId2">
            <a:extLst>
              <a:ext uri="{28A0092B-C50C-407E-A947-70E740481C1C}">
                <a14:useLocalDpi xmlns:a14="http://schemas.microsoft.com/office/drawing/2010/main" val="0"/>
              </a:ext>
            </a:extLst>
          </a:blip>
          <a:srcRect b="9788"/>
          <a:stretch/>
        </p:blipFill>
        <p:spPr>
          <a:xfrm>
            <a:off x="7061200" y="1217613"/>
            <a:ext cx="5130800" cy="3152092"/>
          </a:xfrm>
          <a:prstGeom prst="rect">
            <a:avLst/>
          </a:prstGeom>
        </p:spPr>
      </p:pic>
    </p:spTree>
    <p:extLst>
      <p:ext uri="{BB962C8B-B14F-4D97-AF65-F5344CB8AC3E}">
        <p14:creationId xmlns:p14="http://schemas.microsoft.com/office/powerpoint/2010/main" val="367771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025900" y="1133857"/>
            <a:ext cx="8166100" cy="6498335"/>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Santiago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Queirolo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(Lima)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near Lima, Santiago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Queirolo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the country’s most iconic wine brands, with a focus on both Pisco and wine production. Their vineyards stretch across several regions, allowing them to experiment with different grapes and terroirs.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Their Cabernet Sauvignon is particularly noteworthy, offering a bold, structured wine with notes of cassis, black pepper, and tobacco. It’s a classic example of Peruvian winemaking at its best.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US" sz="2400" b="1" dirty="0">
                <a:effectLst/>
                <a:latin typeface="Times New Roman" panose="02020603050405020304" pitchFamily="18" charset="0"/>
                <a:ea typeface="Aptos" panose="020B0004020202020204" pitchFamily="34" charset="0"/>
              </a:rPr>
              <a:t>Awards</a:t>
            </a:r>
            <a:r>
              <a:rPr lang="en-US" sz="2400" dirty="0">
                <a:effectLst/>
                <a:latin typeface="Times New Roman" panose="02020603050405020304" pitchFamily="18" charset="0"/>
                <a:ea typeface="Aptos" panose="020B0004020202020204" pitchFamily="34" charset="0"/>
              </a:rPr>
              <a:t>: Santiago </a:t>
            </a:r>
            <a:r>
              <a:rPr lang="en-US" sz="2400" dirty="0" err="1">
                <a:effectLst/>
                <a:latin typeface="Times New Roman" panose="02020603050405020304" pitchFamily="18" charset="0"/>
                <a:ea typeface="Aptos" panose="020B0004020202020204" pitchFamily="34" charset="0"/>
              </a:rPr>
              <a:t>Queirolo</a:t>
            </a:r>
            <a:r>
              <a:rPr lang="en-US" sz="2400" dirty="0">
                <a:effectLst/>
                <a:latin typeface="Times New Roman" panose="02020603050405020304" pitchFamily="18" charset="0"/>
                <a:ea typeface="Aptos" panose="020B0004020202020204" pitchFamily="34" charset="0"/>
              </a:rPr>
              <a:t> has won medals at both national and international competitions for their Cabernet Sauvignon and Pisco.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Cars parked in a parking lot&#10;&#10;Description automatically generated">
            <a:extLst>
              <a:ext uri="{FF2B5EF4-FFF2-40B4-BE49-F238E27FC236}">
                <a16:creationId xmlns:a16="http://schemas.microsoft.com/office/drawing/2014/main" id="{DD320856-4577-5865-244C-8A2629459600}"/>
              </a:ext>
            </a:extLst>
          </p:cNvPr>
          <p:cNvPicPr>
            <a:picLocks noChangeAspect="1"/>
          </p:cNvPicPr>
          <p:nvPr/>
        </p:nvPicPr>
        <p:blipFill>
          <a:blip r:embed="rId2">
            <a:extLst>
              <a:ext uri="{28A0092B-C50C-407E-A947-70E740481C1C}">
                <a14:useLocalDpi xmlns:a14="http://schemas.microsoft.com/office/drawing/2010/main" val="0"/>
              </a:ext>
            </a:extLst>
          </a:blip>
          <a:srcRect l="57500" b="18889"/>
          <a:stretch/>
        </p:blipFill>
        <p:spPr>
          <a:xfrm>
            <a:off x="0" y="1295399"/>
            <a:ext cx="3886200" cy="5562600"/>
          </a:xfrm>
          <a:prstGeom prst="rect">
            <a:avLst/>
          </a:prstGeom>
        </p:spPr>
      </p:pic>
    </p:spTree>
    <p:extLst>
      <p:ext uri="{BB962C8B-B14F-4D97-AF65-F5344CB8AC3E}">
        <p14:creationId xmlns:p14="http://schemas.microsoft.com/office/powerpoint/2010/main" val="163552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Final Thoughts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100" y="1133857"/>
            <a:ext cx="11899900" cy="649833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Peru’s wine industry is still emerging on the global stage, but it has a rich, fascinating history and a unique terroir that set it apart from other South American wine-producing countries. From the sun-soaked vineyards of Ica to the volcanic slopes of Arequipa, each region offers something distinct, whether it’s the bold reds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Tannat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sweetness of Muscat.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makes Peruvian wine especially exciting is the blend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ancient Andean agricultural traditions with modern winemaking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techniques. The same spirit of innovation and adaptation that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allowed early civilizations to thrive in the rugged Andean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landscape is alive in Peru’s vineyards today, as winemakers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work to perfect their craft and share it with the world.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sipping a mineral-driven Syrah from Arequipa or a fruit-forward Malbec from Moquegua, one thing is clear: Peru is a wine region that deserves more attention, and for adventurous wine lovers, it offers a world of flavors waiting to be discovered.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lass of red wine being poured&#10;&#10;Description automatically generated">
            <a:extLst>
              <a:ext uri="{FF2B5EF4-FFF2-40B4-BE49-F238E27FC236}">
                <a16:creationId xmlns:a16="http://schemas.microsoft.com/office/drawing/2014/main" id="{3AB4B807-F5AD-9F28-B871-6A0CA4CFA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800" y="3001899"/>
            <a:ext cx="3632200" cy="2102466"/>
          </a:xfrm>
          <a:prstGeom prst="rect">
            <a:avLst/>
          </a:prstGeom>
        </p:spPr>
      </p:pic>
    </p:spTree>
    <p:extLst>
      <p:ext uri="{BB962C8B-B14F-4D97-AF65-F5344CB8AC3E}">
        <p14:creationId xmlns:p14="http://schemas.microsoft.com/office/powerpoint/2010/main" val="325192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1761743"/>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a:effectLst/>
                <a:latin typeface="Times New Roman" panose="02020603050405020304" pitchFamily="18" charset="0"/>
                <a:ea typeface="Aptos" panose="020B0004020202020204" pitchFamily="34" charset="0"/>
                <a:cs typeface="Times New Roman" panose="02020603050405020304" pitchFamily="18" charset="0"/>
              </a:rPr>
              <a:t>Peru may be better known for its Pisco, but its wine scene is steadily gaining momentum. With a rich historical background, diverse terroirs, and a range of grape varieties that express the country's unique geography, Peruvian wine is on the cusp of international recognition.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person pouring a glass of wine&#10;&#10;Description automatically generated">
            <a:extLst>
              <a:ext uri="{FF2B5EF4-FFF2-40B4-BE49-F238E27FC236}">
                <a16:creationId xmlns:a16="http://schemas.microsoft.com/office/drawing/2014/main" id="{1452A62B-5519-42AC-DCB2-8B673B966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4629152" cy="3962399"/>
          </a:xfrm>
          <a:prstGeom prst="rect">
            <a:avLst/>
          </a:prstGeom>
        </p:spPr>
      </p:pic>
      <p:sp>
        <p:nvSpPr>
          <p:cNvPr id="7" name="TextBox 6">
            <a:extLst>
              <a:ext uri="{FF2B5EF4-FFF2-40B4-BE49-F238E27FC236}">
                <a16:creationId xmlns:a16="http://schemas.microsoft.com/office/drawing/2014/main" id="{61E0D52C-0F82-D248-ECDE-A40354055656}"/>
              </a:ext>
            </a:extLst>
          </p:cNvPr>
          <p:cNvSpPr txBox="1"/>
          <p:nvPr/>
        </p:nvSpPr>
        <p:spPr>
          <a:xfrm>
            <a:off x="4629152" y="2802471"/>
            <a:ext cx="7372348" cy="4054443"/>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dedication of winemakers, both old and new, to producing high-quality wines means that we can expect great things from this country in the years to come.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For wine enthusiasts seeking something new and distinctive, Peruvian wine offers an exciting opportunity to explore flavors shaped by high altitudes, volcanic soils, and a proud winemaking heritage. </a:t>
            </a:r>
          </a:p>
          <a:p>
            <a:pPr marL="342900" indent="-34290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With wineries like </a:t>
            </a:r>
            <a:r>
              <a:rPr lang="en-US" sz="2400" dirty="0" err="1">
                <a:effectLst/>
                <a:latin typeface="Times New Roman" panose="02020603050405020304" pitchFamily="18" charset="0"/>
                <a:ea typeface="Aptos" panose="020B0004020202020204" pitchFamily="34" charset="0"/>
              </a:rPr>
              <a:t>Tacama</a:t>
            </a:r>
            <a:r>
              <a:rPr lang="en-US" sz="2400" dirty="0">
                <a:effectLst/>
                <a:latin typeface="Times New Roman" panose="02020603050405020304" pitchFamily="18" charset="0"/>
                <a:ea typeface="Aptos" panose="020B0004020202020204" pitchFamily="34" charset="0"/>
              </a:rPr>
              <a:t> and </a:t>
            </a:r>
            <a:r>
              <a:rPr lang="en-US" sz="2400" dirty="0" err="1">
                <a:effectLst/>
                <a:latin typeface="Times New Roman" panose="02020603050405020304" pitchFamily="18" charset="0"/>
                <a:ea typeface="Aptos" panose="020B0004020202020204" pitchFamily="34" charset="0"/>
              </a:rPr>
              <a:t>Viña</a:t>
            </a:r>
            <a:r>
              <a:rPr lang="en-US" sz="2400" dirty="0">
                <a:effectLst/>
                <a:latin typeface="Times New Roman" panose="02020603050405020304" pitchFamily="18" charset="0"/>
                <a:ea typeface="Aptos" panose="020B0004020202020204" pitchFamily="34" charset="0"/>
              </a:rPr>
              <a:t> </a:t>
            </a:r>
            <a:r>
              <a:rPr lang="en-US" sz="2400" dirty="0" err="1">
                <a:effectLst/>
                <a:latin typeface="Times New Roman" panose="02020603050405020304" pitchFamily="18" charset="0"/>
                <a:ea typeface="Aptos" panose="020B0004020202020204" pitchFamily="34" charset="0"/>
              </a:rPr>
              <a:t>Queirolo</a:t>
            </a:r>
            <a:r>
              <a:rPr lang="en-US" sz="2400" dirty="0">
                <a:effectLst/>
                <a:latin typeface="Times New Roman" panose="02020603050405020304" pitchFamily="18" charset="0"/>
                <a:ea typeface="Aptos" panose="020B0004020202020204" pitchFamily="34" charset="0"/>
              </a:rPr>
              <a:t> leading the charge, there’s no better time to explore the diverse and delicious wines of Peru.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528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Colonial Influence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87328" cy="1621536"/>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The Arrival of European Grapes</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introduction of Vitis vinifera to Peru by Spanish colonists in the 16th century marked the beginning of the country’s winemaking journey. </a:t>
            </a:r>
          </a:p>
        </p:txBody>
      </p:sp>
      <p:pic>
        <p:nvPicPr>
          <p:cNvPr id="9" name="Picture 8" descr="A bunches of grapes on a vine&#10;&#10;Description automatically generated">
            <a:extLst>
              <a:ext uri="{FF2B5EF4-FFF2-40B4-BE49-F238E27FC236}">
                <a16:creationId xmlns:a16="http://schemas.microsoft.com/office/drawing/2014/main" id="{3182CF08-7F16-9DBC-7D36-670CBE2DC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4415"/>
            <a:ext cx="4201297" cy="4201297"/>
          </a:xfrm>
          <a:prstGeom prst="rect">
            <a:avLst/>
          </a:prstGeom>
        </p:spPr>
      </p:pic>
      <p:sp>
        <p:nvSpPr>
          <p:cNvPr id="11" name="TextBox 10">
            <a:extLst>
              <a:ext uri="{FF2B5EF4-FFF2-40B4-BE49-F238E27FC236}">
                <a16:creationId xmlns:a16="http://schemas.microsoft.com/office/drawing/2014/main" id="{92D893E1-B068-BFA2-CC34-99C4C90B8C79}"/>
              </a:ext>
            </a:extLst>
          </p:cNvPr>
          <p:cNvSpPr txBox="1"/>
          <p:nvPr/>
        </p:nvSpPr>
        <p:spPr>
          <a:xfrm>
            <a:off x="4376928" y="2654414"/>
            <a:ext cx="7242048" cy="3122906"/>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European vines thrived in the arid, sunny conditions of southern Peru, particularly around the Ica region.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the mid-1500s, Peru had become a key wine-producing colony in the Americas, contributing to the establishment of New World winemaking.</a:t>
            </a:r>
          </a:p>
          <a:p>
            <a:pPr marL="457200" indent="-457200" algn="l">
              <a:buFont typeface="Arial" panose="020B0604020202020204" pitchFamily="34" charset="0"/>
              <a:buChar char="•"/>
            </a:pPr>
            <a:endParaRPr lang="en-US" sz="1800" dirty="0"/>
          </a:p>
        </p:txBody>
      </p:sp>
      <p:sp>
        <p:nvSpPr>
          <p:cNvPr id="13" name="TextBox 12">
            <a:extLst>
              <a:ext uri="{FF2B5EF4-FFF2-40B4-BE49-F238E27FC236}">
                <a16:creationId xmlns:a16="http://schemas.microsoft.com/office/drawing/2014/main" id="{F4126F5E-4D2F-756D-2CD8-C25DA0F0CA35}"/>
              </a:ext>
            </a:extLst>
          </p:cNvPr>
          <p:cNvSpPr txBox="1"/>
          <p:nvPr/>
        </p:nvSpPr>
        <p:spPr>
          <a:xfrm>
            <a:off x="0" y="6482274"/>
            <a:ext cx="1780032" cy="400110"/>
          </a:xfrm>
          <a:prstGeom prst="rect">
            <a:avLst/>
          </a:prstGeom>
          <a:noFill/>
        </p:spPr>
        <p:txBody>
          <a:bodyPr wrap="square">
            <a:spAutoFit/>
          </a:bodyPr>
          <a:lstStyle/>
          <a:p>
            <a:pPr algn="ct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Vitis vinifera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95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kern="100">
                <a:effectLst/>
                <a:latin typeface="Times New Roman" panose="02020603050405020304" pitchFamily="18" charset="0"/>
                <a:ea typeface="Aptos" panose="020B0004020202020204" pitchFamily="34" charset="0"/>
                <a:cs typeface="Times New Roman" panose="02020603050405020304" pitchFamily="18" charset="0"/>
              </a:rPr>
              <a:t>Castillo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Santiago.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History of Winemaking in Peru"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 Today Magazine, 2023.</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Pérez, Valeria.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"Peruvian Wine Regions and Their Unique 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Vinotéca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Journal, Vol. 42, Issue 3, 2022.</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Santos, Juan.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"Grape Varieties in Peru: A Growing Industry"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Decanter, 2021.</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Tacama</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Winery Official Website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tacama.com.pe. Retrieved October 2024.</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en-US" sz="2400" i="1" dirty="0" err="1">
                <a:effectLst/>
                <a:latin typeface="Times New Roman" panose="02020603050405020304" pitchFamily="18" charset="0"/>
                <a:ea typeface="Aptos" panose="020B0004020202020204" pitchFamily="34" charset="0"/>
              </a:rPr>
              <a:t>Viña</a:t>
            </a:r>
            <a:r>
              <a:rPr lang="en-US" sz="2400" i="1" dirty="0">
                <a:effectLst/>
                <a:latin typeface="Times New Roman" panose="02020603050405020304" pitchFamily="18" charset="0"/>
                <a:ea typeface="Aptos" panose="020B0004020202020204" pitchFamily="34" charset="0"/>
              </a:rPr>
              <a:t> </a:t>
            </a:r>
            <a:r>
              <a:rPr lang="en-US" sz="2400" i="1" dirty="0" err="1">
                <a:effectLst/>
                <a:latin typeface="Times New Roman" panose="02020603050405020304" pitchFamily="18" charset="0"/>
                <a:ea typeface="Aptos" panose="020B0004020202020204" pitchFamily="34" charset="0"/>
              </a:rPr>
              <a:t>Queirolo</a:t>
            </a:r>
            <a:r>
              <a:rPr lang="en-US" sz="2400" i="1" dirty="0">
                <a:effectLst/>
                <a:latin typeface="Times New Roman" panose="02020603050405020304" pitchFamily="18" charset="0"/>
                <a:ea typeface="Aptos" panose="020B0004020202020204" pitchFamily="34" charset="0"/>
              </a:rPr>
              <a:t> - A Tradition of Excellence</a:t>
            </a:r>
            <a:r>
              <a:rPr lang="en-US" sz="2400" dirty="0">
                <a:effectLst/>
                <a:latin typeface="Times New Roman" panose="02020603050405020304" pitchFamily="18" charset="0"/>
                <a:ea typeface="Aptos" panose="020B0004020202020204" pitchFamily="34" charset="0"/>
              </a:rPr>
              <a:t>. Vinaqueirolo.pe. Accessed October 2024.</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t>History of Peru’s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4888991"/>
          </a:xfrm>
        </p:spPr>
        <p:txBody>
          <a:bodyPr>
            <a:noAutofit/>
          </a:bodyPr>
          <a:lstStyle/>
          <a:p>
            <a:pPr algn="l"/>
            <a:r>
              <a:rPr lang="en-US" sz="2400" b="1" dirty="0"/>
              <a:t>1700s: The Colonial Expansion</a:t>
            </a:r>
          </a:p>
          <a:p>
            <a:pPr marL="342900" indent="-342900" algn="l">
              <a:buFont typeface="Arial" panose="020B0604020202020204" pitchFamily="34" charset="0"/>
              <a:buChar char="•"/>
            </a:pPr>
            <a:r>
              <a:rPr lang="en-US" sz="2400" dirty="0"/>
              <a:t>By the 18th century, the Peruvian wine industry began to grow in response to increased demand for wine and Pisco. </a:t>
            </a:r>
          </a:p>
          <a:p>
            <a:pPr marL="342900" indent="-342900" algn="l">
              <a:buFont typeface="Arial" panose="020B0604020202020204" pitchFamily="34" charset="0"/>
              <a:buChar char="•"/>
            </a:pPr>
            <a:r>
              <a:rPr lang="en-US" sz="2400" dirty="0"/>
              <a:t>The Spanish colonial government promoted viticulture in Peru to meet </a:t>
            </a:r>
            <a:br>
              <a:rPr lang="en-US" sz="2400" dirty="0"/>
            </a:br>
            <a:r>
              <a:rPr lang="en-US" sz="2400" dirty="0"/>
              <a:t>the needs of both the local population and Spanish settlers. </a:t>
            </a:r>
          </a:p>
          <a:p>
            <a:pPr marL="342900" indent="-342900" algn="l">
              <a:buFont typeface="Arial" panose="020B0604020202020204" pitchFamily="34" charset="0"/>
              <a:buChar char="•"/>
            </a:pPr>
            <a:r>
              <a:rPr lang="en-US" sz="2400" dirty="0"/>
              <a:t>Wineries started expanding their production, focusing not only on </a:t>
            </a:r>
            <a:br>
              <a:rPr lang="en-US" sz="2400" dirty="0"/>
            </a:br>
            <a:r>
              <a:rPr lang="en-US" sz="2400" dirty="0"/>
              <a:t>domestic consumption but also on exports to other Spanish colonies.</a:t>
            </a:r>
          </a:p>
          <a:p>
            <a:pPr marL="342900" indent="-342900" algn="l">
              <a:buFont typeface="Arial" panose="020B0604020202020204" pitchFamily="34" charset="0"/>
              <a:buChar char="•"/>
            </a:pPr>
            <a:r>
              <a:rPr lang="en-US" sz="2400" b="1" dirty="0"/>
              <a:t>Key Developments</a:t>
            </a:r>
            <a:r>
              <a:rPr lang="en-US" sz="2400" dirty="0"/>
              <a:t>: The introduction of irrigation techniques allowed </a:t>
            </a:r>
            <a:br>
              <a:rPr lang="en-US" sz="2400" dirty="0"/>
            </a:br>
            <a:r>
              <a:rPr lang="en-US" sz="2400" dirty="0"/>
              <a:t>for better vineyard management in arid regions. </a:t>
            </a:r>
          </a:p>
          <a:p>
            <a:pPr marL="342900" indent="-342900" algn="l">
              <a:buFont typeface="Arial" panose="020B0604020202020204" pitchFamily="34" charset="0"/>
              <a:buChar char="•"/>
            </a:pPr>
            <a:r>
              <a:rPr lang="en-US" sz="2400" dirty="0"/>
              <a:t>Grapes like Muscat and </a:t>
            </a:r>
            <a:r>
              <a:rPr lang="en-US" sz="2400" dirty="0" err="1"/>
              <a:t>Quebranta</a:t>
            </a:r>
            <a:r>
              <a:rPr lang="en-US" sz="2400" dirty="0"/>
              <a:t> were cultivated more extensively, </a:t>
            </a:r>
            <a:br>
              <a:rPr lang="en-US" sz="2400" dirty="0"/>
            </a:br>
            <a:r>
              <a:rPr lang="en-US" sz="2400" dirty="0"/>
              <a:t>laying the foundation for future winemaking.</a:t>
            </a:r>
          </a:p>
          <a:p>
            <a:pPr marL="457200" indent="-457200" algn="l">
              <a:buFont typeface="Arial" panose="020B0604020202020204" pitchFamily="34" charset="0"/>
              <a:buChar char="•"/>
            </a:pPr>
            <a:endParaRPr lang="en-US" sz="2400" dirty="0"/>
          </a:p>
        </p:txBody>
      </p:sp>
      <p:pic>
        <p:nvPicPr>
          <p:cNvPr id="5" name="Picture 4" descr="A hand holding a green bottle&#10;&#10;Description automatically generated">
            <a:extLst>
              <a:ext uri="{FF2B5EF4-FFF2-40B4-BE49-F238E27FC236}">
                <a16:creationId xmlns:a16="http://schemas.microsoft.com/office/drawing/2014/main" id="{ECA8333F-9CDA-C617-A3A7-6F23097ED5C8}"/>
              </a:ext>
            </a:extLst>
          </p:cNvPr>
          <p:cNvPicPr>
            <a:picLocks noChangeAspect="1"/>
          </p:cNvPicPr>
          <p:nvPr/>
        </p:nvPicPr>
        <p:blipFill>
          <a:blip r:embed="rId2">
            <a:extLst>
              <a:ext uri="{28A0092B-C50C-407E-A947-70E740481C1C}">
                <a14:useLocalDpi xmlns:a14="http://schemas.microsoft.com/office/drawing/2010/main" val="0"/>
              </a:ext>
            </a:extLst>
          </a:blip>
          <a:srcRect l="9996" r="12288" b="3063"/>
          <a:stretch/>
        </p:blipFill>
        <p:spPr>
          <a:xfrm>
            <a:off x="9729460" y="2340862"/>
            <a:ext cx="2462539" cy="4517137"/>
          </a:xfrm>
          <a:prstGeom prst="rect">
            <a:avLst/>
          </a:prstGeom>
        </p:spPr>
      </p:pic>
    </p:spTree>
    <p:extLst>
      <p:ext uri="{BB962C8B-B14F-4D97-AF65-F5344CB8AC3E}">
        <p14:creationId xmlns:p14="http://schemas.microsoft.com/office/powerpoint/2010/main" val="362855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t>History of Peru’s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87328" cy="2097024"/>
          </a:xfrm>
        </p:spPr>
        <p:txBody>
          <a:bodyPr>
            <a:noAutofit/>
          </a:bodyPr>
          <a:lstStyle/>
          <a:p>
            <a:pPr algn="l"/>
            <a:r>
              <a:rPr lang="en-US" sz="2400" b="1" dirty="0"/>
              <a:t>1800s: The Rise of Pisco</a:t>
            </a:r>
          </a:p>
          <a:p>
            <a:pPr marL="342900" indent="-342900" algn="l">
              <a:buFont typeface="Arial" panose="020B0604020202020204" pitchFamily="34" charset="0"/>
              <a:buChar char="•"/>
            </a:pPr>
            <a:r>
              <a:rPr lang="en-US" sz="2400" dirty="0"/>
              <a:t>The 19th century saw a significant shift in the focus of Peruvian viticulture towards Pisco production. As the demand for Pisco grew, especially in the United States and Europe, many vineyards shifted their focus to producing this traditional grape spirit rather than still wines.</a:t>
            </a:r>
          </a:p>
        </p:txBody>
      </p:sp>
      <p:pic>
        <p:nvPicPr>
          <p:cNvPr id="5" name="Picture 4" descr="Several bottles of liquor&#10;&#10;Description automatically generated">
            <a:extLst>
              <a:ext uri="{FF2B5EF4-FFF2-40B4-BE49-F238E27FC236}">
                <a16:creationId xmlns:a16="http://schemas.microsoft.com/office/drawing/2014/main" id="{24C6A173-2BB7-8097-7D92-4EC7BE0B9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4476"/>
            <a:ext cx="5708349" cy="3793523"/>
          </a:xfrm>
          <a:prstGeom prst="rect">
            <a:avLst/>
          </a:prstGeom>
        </p:spPr>
      </p:pic>
      <p:sp>
        <p:nvSpPr>
          <p:cNvPr id="7" name="TextBox 6">
            <a:extLst>
              <a:ext uri="{FF2B5EF4-FFF2-40B4-BE49-F238E27FC236}">
                <a16:creationId xmlns:a16="http://schemas.microsoft.com/office/drawing/2014/main" id="{B66552E4-2A73-1C88-5396-8F47E78D3971}"/>
              </a:ext>
            </a:extLst>
          </p:cNvPr>
          <p:cNvSpPr txBox="1"/>
          <p:nvPr/>
        </p:nvSpPr>
        <p:spPr>
          <a:xfrm>
            <a:off x="5708348" y="3031402"/>
            <a:ext cx="6096000" cy="3323987"/>
          </a:xfrm>
          <a:prstGeom prst="rect">
            <a:avLst/>
          </a:prstGeom>
          <a:noFill/>
        </p:spPr>
        <p:txBody>
          <a:bodyPr wrap="square">
            <a:spAutoFit/>
          </a:bodyPr>
          <a:lstStyle/>
          <a:p>
            <a:pPr marL="342900" indent="-3429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Key Developments</a:t>
            </a:r>
            <a:r>
              <a:rPr lang="en-US" sz="2400" dirty="0">
                <a:latin typeface="Times New Roman" panose="02020603050405020304" pitchFamily="18" charset="0"/>
                <a:cs typeface="Times New Roman" panose="02020603050405020304" pitchFamily="18" charset="0"/>
              </a:rPr>
              <a:t>: The establishment of regulations for Pisco production, including the designation of certain grape varieties and production methods, solidified its importance to Peru's economy.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period also marked the growth of large estates that began to dominate the wine and Pisco markets.</a:t>
            </a: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317538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t>History of Peru’s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4888991"/>
          </a:xfrm>
        </p:spPr>
        <p:txBody>
          <a:bodyPr>
            <a:noAutofit/>
          </a:bodyPr>
          <a:lstStyle/>
          <a:p>
            <a:pPr algn="l"/>
            <a:r>
              <a:rPr lang="en-US" sz="2400" b="1" dirty="0"/>
              <a:t>1990s: Modernization and Globalization</a:t>
            </a:r>
          </a:p>
          <a:p>
            <a:pPr marL="342900" indent="-342900" algn="l">
              <a:buFont typeface="Arial" panose="020B0604020202020204" pitchFamily="34" charset="0"/>
              <a:buChar char="•"/>
            </a:pPr>
            <a:r>
              <a:rPr lang="en-US" sz="2400" dirty="0"/>
              <a:t>The 1990s brought a wave of modernization to the Peruvian wine industry. Entrepreneurs and international investors began to see the potential of Peruvian viticulture, leading to new investment in technology and vineyard practices.</a:t>
            </a:r>
          </a:p>
          <a:p>
            <a:pPr marL="342900" indent="-342900" algn="l">
              <a:buFont typeface="Arial" panose="020B0604020202020204" pitchFamily="34" charset="0"/>
              <a:buChar char="•"/>
            </a:pPr>
            <a:r>
              <a:rPr lang="en-US" sz="2400" b="1" dirty="0"/>
              <a:t>Key Developments</a:t>
            </a:r>
            <a:r>
              <a:rPr lang="en-US" sz="2400" dirty="0"/>
              <a:t>: The introduction of </a:t>
            </a:r>
            <a:br>
              <a:rPr lang="en-US" sz="2400" dirty="0"/>
            </a:br>
            <a:r>
              <a:rPr lang="en-US" sz="2400" dirty="0"/>
              <a:t>international grape varieties, such as Cabernet </a:t>
            </a:r>
            <a:br>
              <a:rPr lang="en-US" sz="2400" dirty="0"/>
            </a:br>
            <a:r>
              <a:rPr lang="en-US" sz="2400" dirty="0"/>
              <a:t>Sauvignon, Merlot, and Malbec, allowed </a:t>
            </a:r>
            <a:br>
              <a:rPr lang="en-US" sz="2400" dirty="0"/>
            </a:br>
            <a:r>
              <a:rPr lang="en-US" sz="2400" dirty="0"/>
              <a:t>winemakers to diversify their offerings. </a:t>
            </a:r>
          </a:p>
          <a:p>
            <a:pPr marL="342900" indent="-342900" algn="l">
              <a:buFont typeface="Arial" panose="020B0604020202020204" pitchFamily="34" charset="0"/>
              <a:buChar char="•"/>
            </a:pPr>
            <a:r>
              <a:rPr lang="en-US" sz="2400" dirty="0"/>
              <a:t>The increased focus on terroir led to the </a:t>
            </a:r>
            <a:br>
              <a:rPr lang="en-US" sz="2400" dirty="0"/>
            </a:br>
            <a:r>
              <a:rPr lang="en-US" sz="2400" dirty="0"/>
              <a:t>identification of specific vineyard sites that </a:t>
            </a:r>
            <a:br>
              <a:rPr lang="en-US" sz="2400" dirty="0"/>
            </a:br>
            <a:r>
              <a:rPr lang="en-US" sz="2400" dirty="0"/>
              <a:t>would enhance the quality of wines produced.</a:t>
            </a:r>
          </a:p>
          <a:p>
            <a:pPr algn="l"/>
            <a:endParaRPr lang="en-US" sz="2400" dirty="0"/>
          </a:p>
        </p:txBody>
      </p:sp>
      <p:pic>
        <p:nvPicPr>
          <p:cNvPr id="5" name="Picture 4" descr="A large group of cut logs stacked on top of a mountain&#10;&#10;Description automatically generated">
            <a:extLst>
              <a:ext uri="{FF2B5EF4-FFF2-40B4-BE49-F238E27FC236}">
                <a16:creationId xmlns:a16="http://schemas.microsoft.com/office/drawing/2014/main" id="{814A87E2-AE31-19A4-8535-5B743AAC7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368" y="2716680"/>
            <a:ext cx="5437632" cy="4141319"/>
          </a:xfrm>
          <a:prstGeom prst="rect">
            <a:avLst/>
          </a:prstGeom>
        </p:spPr>
      </p:pic>
    </p:spTree>
    <p:extLst>
      <p:ext uri="{BB962C8B-B14F-4D97-AF65-F5344CB8AC3E}">
        <p14:creationId xmlns:p14="http://schemas.microsoft.com/office/powerpoint/2010/main" val="347497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t>History of Peru’s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87328" cy="2950464"/>
          </a:xfrm>
        </p:spPr>
        <p:txBody>
          <a:bodyPr>
            <a:noAutofit/>
          </a:bodyPr>
          <a:lstStyle/>
          <a:p>
            <a:pPr algn="l"/>
            <a:r>
              <a:rPr lang="en-US" sz="2400" b="1" dirty="0"/>
              <a:t>2000s to Present: A Bright Future</a:t>
            </a:r>
          </a:p>
          <a:p>
            <a:pPr algn="l"/>
            <a:r>
              <a:rPr lang="en-US" sz="2400" dirty="0"/>
              <a:t>In recent years, Peruvian wine has continued to gain international acclaim. With a focus on sustainability and organic practices, many wineries are now producing wines that reflect the unique terroir of their regions.</a:t>
            </a:r>
          </a:p>
          <a:p>
            <a:pPr marL="342900" indent="-342900" algn="l">
              <a:buFont typeface="Arial" panose="020B0604020202020204" pitchFamily="34" charset="0"/>
              <a:buChar char="•"/>
            </a:pPr>
            <a:r>
              <a:rPr lang="en-US" sz="2400" b="1" dirty="0"/>
              <a:t>Key Developments</a:t>
            </a:r>
            <a:r>
              <a:rPr lang="en-US" sz="2400" dirty="0"/>
              <a:t>: The recognition of Peru as a distinct wine-producing country, along with an increase in wine tourism, has boosted interest in local wines. Notable wineries are now showcasing their products at international exhibitions, further solidifying Peru's place in the global wine landscape.</a:t>
            </a:r>
          </a:p>
        </p:txBody>
      </p:sp>
      <p:sp>
        <p:nvSpPr>
          <p:cNvPr id="9" name="TextBox 8">
            <a:extLst>
              <a:ext uri="{FF2B5EF4-FFF2-40B4-BE49-F238E27FC236}">
                <a16:creationId xmlns:a16="http://schemas.microsoft.com/office/drawing/2014/main" id="{7541BB22-FBE1-8B91-6507-4C77631C8507}"/>
              </a:ext>
            </a:extLst>
          </p:cNvPr>
          <p:cNvSpPr txBox="1"/>
          <p:nvPr/>
        </p:nvSpPr>
        <p:spPr>
          <a:xfrm>
            <a:off x="5522976" y="4079176"/>
            <a:ext cx="6315456" cy="2215991"/>
          </a:xfrm>
          <a:prstGeom prst="rect">
            <a:avLst/>
          </a:prstGeom>
          <a:noFill/>
        </p:spPr>
        <p:txBody>
          <a:bodyPr wrap="square">
            <a:spAutoFit/>
          </a:bodyPr>
          <a:lstStyle/>
          <a:p>
            <a:pPr marL="342900" indent="-3429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Innovations</a:t>
            </a:r>
            <a:r>
              <a:rPr lang="en-US" sz="2400" dirty="0">
                <a:latin typeface="Times New Roman" panose="02020603050405020304" pitchFamily="18" charset="0"/>
                <a:cs typeface="Times New Roman" panose="02020603050405020304" pitchFamily="18" charset="0"/>
              </a:rPr>
              <a:t>: Modern winemaking techniques, including temperature-controlled fermentation and the use of French and American oak barrels, have improved the consistency and quality of Peruvian wines.</a:t>
            </a:r>
          </a:p>
          <a:p>
            <a:pPr marL="457200" indent="-457200" algn="l">
              <a:buFont typeface="Arial" panose="020B0604020202020204" pitchFamily="34" charset="0"/>
              <a:buChar char="•"/>
            </a:pPr>
            <a:endParaRPr lang="en-US" sz="1800" dirty="0"/>
          </a:p>
        </p:txBody>
      </p:sp>
      <p:pic>
        <p:nvPicPr>
          <p:cNvPr id="11" name="Picture 10" descr="A large copper tanks with pipes&#10;&#10;Description automatically generated with medium confidence">
            <a:extLst>
              <a:ext uri="{FF2B5EF4-FFF2-40B4-BE49-F238E27FC236}">
                <a16:creationId xmlns:a16="http://schemas.microsoft.com/office/drawing/2014/main" id="{1D4A9008-0F04-4CBC-FAFF-1E5DC721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0" y="4120897"/>
            <a:ext cx="5497485" cy="2737102"/>
          </a:xfrm>
          <a:prstGeom prst="rect">
            <a:avLst/>
          </a:prstGeom>
        </p:spPr>
      </p:pic>
    </p:spTree>
    <p:extLst>
      <p:ext uri="{BB962C8B-B14F-4D97-AF65-F5344CB8AC3E}">
        <p14:creationId xmlns:p14="http://schemas.microsoft.com/office/powerpoint/2010/main" val="189737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188908"/>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Peru</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188910"/>
            <a:ext cx="5791200" cy="4480181"/>
          </a:xfrm>
        </p:spPr>
        <p:txBody>
          <a:bodyPr vert="horz" lIns="91440" tIns="45720" rIns="91440" bIns="45720" rtlCol="0">
            <a:normAutofit lnSpcReduction="10000"/>
          </a:bodyPr>
          <a:lstStyle/>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Peru’s wine production is largely centered in its southern coastal and highland regions.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country’s unique combination of intense sunlight, dry conditions, and varied altitudes makes it a surprisingly diverse environment for viticulture.</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Here, we’ll rank and explore the most important wine regions in Peru, diving into their specific terroirs and grape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the state of peru&#10;&#10;Description automatically generated">
            <a:extLst>
              <a:ext uri="{FF2B5EF4-FFF2-40B4-BE49-F238E27FC236}">
                <a16:creationId xmlns:a16="http://schemas.microsoft.com/office/drawing/2014/main" id="{B22918E1-A7BE-DD6F-0EC5-620207488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528" y="1176526"/>
            <a:ext cx="5681472" cy="5681472"/>
          </a:xfrm>
          <a:prstGeom prst="rect">
            <a:avLst/>
          </a:prstGeom>
        </p:spPr>
      </p:pic>
    </p:spTree>
    <p:extLst>
      <p:ext uri="{BB962C8B-B14F-4D97-AF65-F5344CB8AC3E}">
        <p14:creationId xmlns:p14="http://schemas.microsoft.com/office/powerpoint/2010/main" val="165362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68224" y="1133857"/>
            <a:ext cx="11838432" cy="5724142"/>
          </a:xfrm>
        </p:spPr>
        <p:txBody>
          <a:bodyPr>
            <a:normAutofit fontScale="92500" lnSpcReduction="20000"/>
          </a:bodyPr>
          <a:lstStyle/>
          <a:p>
            <a:pPr marR="0" algn="l">
              <a:lnSpc>
                <a:spcPct val="120000"/>
              </a:lnSpc>
              <a:spcBef>
                <a:spcPts val="0"/>
              </a:spcBef>
              <a:spcAft>
                <a:spcPts val="800"/>
              </a:spcAft>
            </a:pPr>
            <a:r>
              <a:rPr lang="en-US" sz="2400" b="1" kern="100" dirty="0">
                <a:effectLst/>
                <a:ea typeface="Aptos" panose="020B0004020202020204" pitchFamily="34" charset="0"/>
              </a:rPr>
              <a:t>Ica</a:t>
            </a:r>
            <a:endParaRPr lang="en-US" sz="2400" kern="100" dirty="0">
              <a:effectLst/>
              <a:ea typeface="Aptos" panose="020B0004020202020204" pitchFamily="34" charset="0"/>
            </a:endParaRPr>
          </a:p>
          <a:p>
            <a:pPr marL="342900" marR="0" indent="-342900" algn="l">
              <a:lnSpc>
                <a:spcPct val="12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As the heart of Peru’s wine industry, Ica is by far the largest and most significant wine-producing region. Located about 300 km south of Lima, Ica’s climate is perfect for viticulture, with hot, sunny days and cool nights. This large diurnal temperature shift is ideal for developing flavor complexity in grapes. Ica is also home to some of Peru’s most notable wineries and is known for both wine and Pisco production.</a:t>
            </a: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Terroir</a:t>
            </a:r>
            <a:r>
              <a:rPr lang="en-US" sz="2400" kern="100" dirty="0">
                <a:effectLst/>
                <a:ea typeface="Aptos" panose="020B0004020202020204" pitchFamily="34" charset="0"/>
              </a:rPr>
              <a:t>: The region's sandy soils, low rainfall, and near</a:t>
            </a:r>
            <a:br>
              <a:rPr lang="en-US" sz="2400" kern="100" dirty="0">
                <a:effectLst/>
                <a:ea typeface="Aptos" panose="020B0004020202020204" pitchFamily="34" charset="0"/>
              </a:rPr>
            </a:br>
            <a:r>
              <a:rPr lang="en-US" sz="2400" kern="100" dirty="0">
                <a:effectLst/>
                <a:ea typeface="Aptos" panose="020B0004020202020204" pitchFamily="34" charset="0"/>
              </a:rPr>
              <a:t>constant sunlight make it ideal for ripening grapes. Its dry desert </a:t>
            </a:r>
            <a:br>
              <a:rPr lang="en-US" sz="2400" kern="100" dirty="0">
                <a:effectLst/>
                <a:ea typeface="Aptos" panose="020B0004020202020204" pitchFamily="34" charset="0"/>
              </a:rPr>
            </a:br>
            <a:r>
              <a:rPr lang="en-US" sz="2400" kern="100" dirty="0">
                <a:effectLst/>
                <a:ea typeface="Aptos" panose="020B0004020202020204" pitchFamily="34" charset="0"/>
              </a:rPr>
              <a:t>climate means winemakers have full control over water use </a:t>
            </a:r>
            <a:br>
              <a:rPr lang="en-US" sz="2400" kern="100" dirty="0">
                <a:effectLst/>
                <a:ea typeface="Aptos" panose="020B0004020202020204" pitchFamily="34" charset="0"/>
              </a:rPr>
            </a:br>
            <a:r>
              <a:rPr lang="en-US" sz="2400" kern="100" dirty="0">
                <a:effectLst/>
                <a:ea typeface="Aptos" panose="020B0004020202020204" pitchFamily="34" charset="0"/>
              </a:rPr>
              <a:t>through irrigation, allowing for consistent grape quality year after </a:t>
            </a:r>
            <a:br>
              <a:rPr lang="en-US" sz="2400" kern="100" dirty="0">
                <a:effectLst/>
                <a:ea typeface="Aptos" panose="020B0004020202020204" pitchFamily="34" charset="0"/>
              </a:rPr>
            </a:br>
            <a:r>
              <a:rPr lang="en-US" sz="2400" kern="100" dirty="0">
                <a:effectLst/>
                <a:ea typeface="Aptos" panose="020B0004020202020204" pitchFamily="34" charset="0"/>
              </a:rPr>
              <a:t>year.</a:t>
            </a: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Predominant Grape Varieties</a:t>
            </a:r>
            <a:r>
              <a:rPr lang="en-US" sz="2400" kern="100" dirty="0">
                <a:effectLst/>
                <a:ea typeface="Aptos" panose="020B0004020202020204" pitchFamily="34" charset="0"/>
              </a:rPr>
              <a:t>: </a:t>
            </a:r>
            <a:r>
              <a:rPr lang="en-US" sz="2400" kern="100" dirty="0" err="1">
                <a:effectLst/>
                <a:ea typeface="Aptos" panose="020B0004020202020204" pitchFamily="34" charset="0"/>
              </a:rPr>
              <a:t>Quebranta</a:t>
            </a:r>
            <a:r>
              <a:rPr lang="en-US" sz="2400" kern="100" dirty="0">
                <a:effectLst/>
                <a:ea typeface="Aptos" panose="020B0004020202020204" pitchFamily="34" charset="0"/>
              </a:rPr>
              <a:t> (primarily used for </a:t>
            </a:r>
            <a:br>
              <a:rPr lang="en-US" sz="2400" kern="100" dirty="0">
                <a:effectLst/>
                <a:ea typeface="Aptos" panose="020B0004020202020204" pitchFamily="34" charset="0"/>
              </a:rPr>
            </a:br>
            <a:r>
              <a:rPr lang="en-US" sz="2400" kern="100" dirty="0">
                <a:effectLst/>
                <a:ea typeface="Aptos" panose="020B0004020202020204" pitchFamily="34" charset="0"/>
              </a:rPr>
              <a:t>Pisco), Muscat, </a:t>
            </a:r>
            <a:r>
              <a:rPr lang="en-US" sz="2400" kern="100" dirty="0" err="1">
                <a:effectLst/>
                <a:ea typeface="Aptos" panose="020B0004020202020204" pitchFamily="34" charset="0"/>
              </a:rPr>
              <a:t>Albilla</a:t>
            </a:r>
            <a:r>
              <a:rPr lang="en-US" sz="2400" kern="100" dirty="0">
                <a:effectLst/>
                <a:ea typeface="Aptos" panose="020B0004020202020204" pitchFamily="34" charset="0"/>
              </a:rPr>
              <a:t>, and </a:t>
            </a:r>
            <a:r>
              <a:rPr lang="en-US" sz="2400" kern="100" dirty="0" err="1">
                <a:effectLst/>
                <a:ea typeface="Aptos" panose="020B0004020202020204" pitchFamily="34" charset="0"/>
              </a:rPr>
              <a:t>Tannat</a:t>
            </a:r>
            <a:r>
              <a:rPr lang="en-US" sz="2400" kern="100" dirty="0">
                <a:effectLst/>
                <a:ea typeface="Aptos" panose="020B0004020202020204" pitchFamily="34" charset="0"/>
              </a:rPr>
              <a:t>. The heat of the region brings </a:t>
            </a:r>
            <a:br>
              <a:rPr lang="en-US" sz="2400" kern="100" dirty="0">
                <a:effectLst/>
                <a:ea typeface="Aptos" panose="020B0004020202020204" pitchFamily="34" charset="0"/>
              </a:rPr>
            </a:br>
            <a:r>
              <a:rPr lang="en-US" sz="2400" kern="100" dirty="0">
                <a:effectLst/>
                <a:ea typeface="Aptos" panose="020B0004020202020204" pitchFamily="34" charset="0"/>
              </a:rPr>
              <a:t>out ripe, fruity characteristics in these grapes, particularly in red </a:t>
            </a:r>
            <a:br>
              <a:rPr lang="en-US" sz="2400" kern="100" dirty="0">
                <a:effectLst/>
                <a:ea typeface="Aptos" panose="020B0004020202020204" pitchFamily="34" charset="0"/>
              </a:rPr>
            </a:br>
            <a:r>
              <a:rPr lang="en-US" sz="2400" kern="100" dirty="0">
                <a:effectLst/>
                <a:ea typeface="Aptos" panose="020B0004020202020204" pitchFamily="34" charset="0"/>
              </a:rPr>
              <a:t>wines like Malbec and </a:t>
            </a:r>
            <a:r>
              <a:rPr lang="en-US" sz="2400" kern="100" dirty="0" err="1">
                <a:effectLst/>
                <a:ea typeface="Aptos" panose="020B0004020202020204" pitchFamily="34" charset="0"/>
              </a:rPr>
              <a:t>Tannat</a:t>
            </a:r>
            <a:r>
              <a:rPr lang="en-US" sz="2400" kern="100" dirty="0">
                <a:effectLst/>
                <a:ea typeface="Aptos" panose="020B0004020202020204" pitchFamily="34" charset="0"/>
              </a:rPr>
              <a:t>.</a:t>
            </a:r>
          </a:p>
          <a:p>
            <a:pPr algn="l"/>
            <a:endParaRPr lang="en-US" sz="1600" dirty="0"/>
          </a:p>
        </p:txBody>
      </p:sp>
      <p:pic>
        <p:nvPicPr>
          <p:cNvPr id="4" name="Picture 3" descr="A map of the country&#10;&#10;Description automatically generated">
            <a:extLst>
              <a:ext uri="{FF2B5EF4-FFF2-40B4-BE49-F238E27FC236}">
                <a16:creationId xmlns:a16="http://schemas.microsoft.com/office/drawing/2014/main" id="{ED47AA1B-5E31-C2A7-9A3F-0E81FE59ABD1}"/>
              </a:ext>
            </a:extLst>
          </p:cNvPr>
          <p:cNvPicPr>
            <a:picLocks noChangeAspect="1"/>
          </p:cNvPicPr>
          <p:nvPr/>
        </p:nvPicPr>
        <p:blipFill>
          <a:blip r:embed="rId3">
            <a:extLst>
              <a:ext uri="{28A0092B-C50C-407E-A947-70E740481C1C}">
                <a14:useLocalDpi xmlns:a14="http://schemas.microsoft.com/office/drawing/2010/main" val="0"/>
              </a:ext>
            </a:extLst>
          </a:blip>
          <a:srcRect l="29496" t="52963"/>
          <a:stretch/>
        </p:blipFill>
        <p:spPr>
          <a:xfrm>
            <a:off x="8194848" y="3429000"/>
            <a:ext cx="4015440" cy="3429000"/>
          </a:xfrm>
          <a:prstGeom prst="rect">
            <a:avLst/>
          </a:prstGeom>
        </p:spPr>
      </p:pic>
    </p:spTree>
    <p:extLst>
      <p:ext uri="{BB962C8B-B14F-4D97-AF65-F5344CB8AC3E}">
        <p14:creationId xmlns:p14="http://schemas.microsoft.com/office/powerpoint/2010/main" val="336234685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720</TotalTime>
  <Words>3469</Words>
  <Application>Microsoft Office PowerPoint</Application>
  <PresentationFormat>Widescreen</PresentationFormat>
  <Paragraphs>159</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Display</vt:lpstr>
      <vt:lpstr>Arial</vt:lpstr>
      <vt:lpstr>Symbol</vt:lpstr>
      <vt:lpstr>Times New Roman</vt:lpstr>
      <vt:lpstr>Times New Roman, serif</vt:lpstr>
      <vt:lpstr>Office Theme</vt:lpstr>
      <vt:lpstr>An Introduction to  Wine in Peru  Presented by Marc Silver</vt:lpstr>
      <vt:lpstr>History of Peru’s Wine </vt:lpstr>
      <vt:lpstr>Colonial Influence</vt:lpstr>
      <vt:lpstr>History of Peru’s Wine</vt:lpstr>
      <vt:lpstr>History of Peru’s Wine</vt:lpstr>
      <vt:lpstr>History of Peru’s Wine</vt:lpstr>
      <vt:lpstr>History of Peru’s Wine</vt:lpstr>
      <vt:lpstr>Wine Regions in Peru</vt:lpstr>
      <vt:lpstr>Wine Regions</vt:lpstr>
      <vt:lpstr>Wine Regions</vt:lpstr>
      <vt:lpstr>Wine Regions</vt:lpstr>
      <vt:lpstr>Wine Regions</vt:lpstr>
      <vt:lpstr>Wine Regions</vt:lpstr>
      <vt:lpstr>Wine Regions</vt:lpstr>
      <vt:lpstr>Peru’s Unique Terroir</vt:lpstr>
      <vt:lpstr>Peru’s Unique Terroir</vt:lpstr>
      <vt:lpstr>Peru’s Major Varietals</vt:lpstr>
      <vt:lpstr>Peru’s Major Varietals</vt:lpstr>
      <vt:lpstr>Peru’s Major Varietals</vt:lpstr>
      <vt:lpstr>Peru’s Major Varietals</vt:lpstr>
      <vt:lpstr>Peru’s Major Varietals</vt:lpstr>
      <vt:lpstr>Peru’s Major Varietals</vt:lpstr>
      <vt:lpstr>Notable Wineries in Peru</vt:lpstr>
      <vt:lpstr>Notable Wineries</vt:lpstr>
      <vt:lpstr>Notable Wineries</vt:lpstr>
      <vt:lpstr>Notable Wineries</vt:lpstr>
      <vt:lpstr>Notable Wineries</vt:lpstr>
      <vt:lpstr>Final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43</cp:revision>
  <dcterms:created xsi:type="dcterms:W3CDTF">2024-07-15T00:09:41Z</dcterms:created>
  <dcterms:modified xsi:type="dcterms:W3CDTF">2024-10-19T15:12:02Z</dcterms:modified>
</cp:coreProperties>
</file>