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handoutMasterIdLst>
    <p:handoutMasterId r:id="rId21"/>
  </p:handoutMasterIdLst>
  <p:sldIdLst>
    <p:sldId id="256" r:id="rId2"/>
    <p:sldId id="273" r:id="rId3"/>
    <p:sldId id="257" r:id="rId4"/>
    <p:sldId id="274" r:id="rId5"/>
    <p:sldId id="258" r:id="rId6"/>
    <p:sldId id="279" r:id="rId7"/>
    <p:sldId id="276" r:id="rId8"/>
    <p:sldId id="260" r:id="rId9"/>
    <p:sldId id="277" r:id="rId10"/>
    <p:sldId id="261" r:id="rId11"/>
    <p:sldId id="264" r:id="rId12"/>
    <p:sldId id="280" r:id="rId13"/>
    <p:sldId id="265" r:id="rId14"/>
    <p:sldId id="266" r:id="rId15"/>
    <p:sldId id="267" r:id="rId16"/>
    <p:sldId id="281" r:id="rId17"/>
    <p:sldId id="282" r:id="rId18"/>
    <p:sldId id="272" r:id="rId1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8" d="100"/>
          <a:sy n="98" d="100"/>
        </p:scale>
        <p:origin x="2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471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15</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393792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DE8A-E5C2-2DCC-A676-A5A090C34EB0}"/>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4DC5A1B4-C719-1466-B017-FB6F122B037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DE6CB557-A787-ACA5-12A6-E3C81CE983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E2CB3DB-C3BD-7143-C72D-D7A0BA79FD4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35F7FBD-69C8-67B3-5EDC-A85221D5E6A0}"/>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230990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E5E0-F3F0-3F12-4133-0FB7E7FF5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22A53-87D9-1994-5F46-9C033B5BEA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76A9-41A6-E1B7-56A2-0095993D64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6928C03-221B-8384-ADF0-997D86DD373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3B83D7C-09D4-E15B-99ED-A5F67A6E0394}"/>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98150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31F61-5655-F793-E878-8520CAD73A0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D0897-1DC3-7A58-5A80-06C80A34B17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1183-F652-2D5F-D876-43DC220FFDB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D92863E-F1BC-CAAC-F55E-F67C59442307}"/>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FEAEA9-71F8-E595-6800-6C8F078BF4C4}"/>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12336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94FE-5659-AABC-53A1-3A5DED0B2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CC1D5-5FA2-B7C8-7375-E40CAE94A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5AF1-C34C-23AF-4DD3-E85294BC9C98}"/>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6A3026-15C0-D594-B18F-D2467650F9D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5D18FF5-616B-4B32-61D1-59C6E6950829}"/>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361034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101A-EF5D-1B46-AF64-E084802056F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EE65BA15-99DF-17BE-702A-6C5177B174E3}"/>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C2B17-0472-D0F2-5A1D-3B608945548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57091E19-2680-EE4F-3073-3325F33C081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EB1910D-24F6-704E-71C1-22BFC1EA28AB}"/>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138464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267C-5652-0B9E-F5C1-88E84647F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7B90E-7C1D-15E9-2293-06DF7B8208D1}"/>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66A5E2-DED4-5CC7-681A-40D91E90BC4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62F3BE-1B4C-0628-F4EA-F50C4B2AFA1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96224E6-EAC3-E1A6-7B89-7287D78084E1}"/>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F9C12A6-2DEA-D496-7989-BB628E86E43A}"/>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107349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484-D962-7CCD-AADF-1F986A0196E2}"/>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03AD47-E932-EC4D-633A-E1443C95B253}"/>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65955B3F-795E-D050-C8BF-F4CEFD8BB03C}"/>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6F78F-C3AB-81BC-7EA3-E249A5FAF578}"/>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4A979CD5-D7D5-E513-E42C-2C6161FF948F}"/>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32665D-6285-972C-73E1-C1DEE19C467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2739B2CA-FA10-D206-E8D9-66C77789430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174D415-A801-8B7B-7EED-9CD8A2B55F32}"/>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411026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B10-51CE-C888-37F8-5EBB80066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E2C4C-4A77-9B64-3F59-6B750C95F8B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B1A7AAEB-A9CA-5C89-1DBB-057ECF1A7D9D}"/>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722ABFE3-75E6-6F76-FB6A-9197A6C3A9B5}"/>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7325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EFF96-15A5-09D8-754C-2389057C806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7D05789B-B391-C9DC-DE67-36FAF81CD951}"/>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04917B49-9051-A959-A77B-D768A49015D0}"/>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8500753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D33B0-4698-56E6-E5D0-2671D6E4C0F2}"/>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EAD752EE-BC6C-B062-6D15-BBBAEE7C68ED}"/>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E2AE30-F7CD-C06C-82A6-6DB9174F1B16}"/>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29D2F7D1-49C4-A310-6AFF-59022A743A0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95EFDF2-A582-B423-0835-14C939CD568F}"/>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B9A5CDF1-FBFB-9F80-F338-FA50ADC83EE2}"/>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71021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ACE7-472C-2E53-79C2-858CB76B024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25BBBBE1-5FF1-AF89-C74B-3E46494BD963}"/>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ECC04E7E-F4CD-0713-B21A-D5E750CD07F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C5F72FCF-88CE-F834-FEAD-0192F24D00F2}"/>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0ABF349-3E99-9592-1109-2F569046744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4F40B83-F3C2-B00F-A498-16442311ED83}"/>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361020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5F741-0B4F-22F4-4AB4-80CE07CF96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3AB00-5764-408A-89A8-C97927CCCC5A}"/>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B93C4-32A3-6E66-8EC0-E8BE008B79E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pPr lvl="0"/>
            <a:endParaRPr lang="en-US"/>
          </a:p>
        </p:txBody>
      </p:sp>
      <p:sp>
        <p:nvSpPr>
          <p:cNvPr id="5" name="Footer Placeholder 4">
            <a:extLst>
              <a:ext uri="{FF2B5EF4-FFF2-40B4-BE49-F238E27FC236}">
                <a16:creationId xmlns:a16="http://schemas.microsoft.com/office/drawing/2014/main" id="{3A71EA2E-233A-901D-1A97-077049E74B4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pPr lvl="0"/>
            <a:endParaRPr lang="en-US"/>
          </a:p>
        </p:txBody>
      </p:sp>
      <p:sp>
        <p:nvSpPr>
          <p:cNvPr id="6" name="Slide Number Placeholder 5">
            <a:extLst>
              <a:ext uri="{FF2B5EF4-FFF2-40B4-BE49-F238E27FC236}">
                <a16:creationId xmlns:a16="http://schemas.microsoft.com/office/drawing/2014/main" id="{06DF2E78-BC80-C88B-1EAD-32E08D88EAC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557539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p:spPr>
        <p:txBody>
          <a:bodyPr vert="horz" lIns="91440" tIns="45720" rIns="91440" bIns="45720" rtlCol="0" anchor="ctr">
            <a:normAutofit/>
          </a:bodyPr>
          <a:lstStyle/>
          <a:p>
            <a:pPr lvl="0" algn="ctr" defTabSz="457200"/>
            <a:r>
              <a:rPr lang="en-US" sz="5400" b="0" i="0" kern="1200" dirty="0">
                <a:latin typeface="Times New Roman" panose="02020603050405020304" pitchFamily="18" charset="0"/>
                <a:cs typeface="Times New Roman" panose="02020603050405020304" pitchFamily="18" charset="0"/>
              </a:rPr>
              <a:t>Parintins, Brazil</a:t>
            </a:r>
            <a:br>
              <a:rPr lang="en-US" sz="5400" b="0" i="0" kern="1200" dirty="0">
                <a:latin typeface="Times New Roman" panose="02020603050405020304" pitchFamily="18" charset="0"/>
                <a:cs typeface="Times New Roman" panose="02020603050405020304" pitchFamily="18" charset="0"/>
              </a:rPr>
            </a:br>
            <a:r>
              <a:rPr lang="en-US" sz="2800" b="0" i="0" kern="1200" dirty="0">
                <a:latin typeface="Times New Roman" panose="02020603050405020304" pitchFamily="18" charset="0"/>
                <a:cs typeface="Times New Roman" panose="02020603050405020304" pitchFamily="18" charset="0"/>
              </a:rPr>
              <a:t>Presented by</a:t>
            </a:r>
            <a:br>
              <a:rPr lang="en-US" sz="5400" b="0" i="0" kern="1200" dirty="0">
                <a:latin typeface="Times New Roman" panose="02020603050405020304" pitchFamily="18" charset="0"/>
                <a:cs typeface="Times New Roman" panose="02020603050405020304" pitchFamily="18" charset="0"/>
              </a:rPr>
            </a:br>
            <a:r>
              <a:rPr lang="en-US" sz="4400" b="0" i="0" kern="1200" dirty="0">
                <a:latin typeface="Times New Roman" panose="02020603050405020304" pitchFamily="18" charset="0"/>
                <a:cs typeface="Times New Roman" panose="02020603050405020304" pitchFamily="18" charset="0"/>
              </a:rPr>
              <a:t>Marc Silver</a:t>
            </a:r>
          </a:p>
        </p:txBody>
      </p:sp>
      <p:pic>
        <p:nvPicPr>
          <p:cNvPr id="1026" name="Picture 2" descr="Brazil Flag HD Wallpapers - Wallpaper Cave">
            <a:extLst>
              <a:ext uri="{FF2B5EF4-FFF2-40B4-BE49-F238E27FC236}">
                <a16:creationId xmlns:a16="http://schemas.microsoft.com/office/drawing/2014/main" id="{E9B33078-286D-89AC-E661-28A27FD24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75" y="1031875"/>
            <a:ext cx="5518250" cy="344902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693043" y="301904"/>
            <a:ext cx="3155235" cy="1602502"/>
          </a:xfrm>
        </p:spPr>
        <p:txBody>
          <a:bodyPr vert="horz" lIns="91440" tIns="45720" rIns="91440" bIns="45720" rtlCol="0" anchor="ctr">
            <a:normAutofit/>
          </a:bodyPr>
          <a:lstStyle/>
          <a:p>
            <a:pPr defTabSz="914400"/>
            <a:r>
              <a:rPr lang="en-US" sz="3400" b="1" i="0" kern="1200">
                <a:solidFill>
                  <a:schemeClr val="tx1"/>
                </a:solidFill>
                <a:latin typeface="+mj-lt"/>
                <a:ea typeface="+mj-ea"/>
                <a:cs typeface="+mj-cs"/>
              </a:rPr>
              <a:t>Parintins, Brazil</a:t>
            </a:r>
            <a:r>
              <a:rPr lang="en-US" sz="3400" b="1" kern="1200">
                <a:solidFill>
                  <a:schemeClr val="tx1"/>
                </a:solidFill>
                <a:latin typeface="+mj-lt"/>
                <a:ea typeface="+mj-ea"/>
                <a:cs typeface="+mj-cs"/>
              </a:rPr>
              <a:t> Transportation </a:t>
            </a:r>
          </a:p>
        </p:txBody>
      </p:sp>
      <p:sp>
        <p:nvSpPr>
          <p:cNvPr id="5" name="TextBox 4">
            <a:extLst>
              <a:ext uri="{FF2B5EF4-FFF2-40B4-BE49-F238E27FC236}">
                <a16:creationId xmlns:a16="http://schemas.microsoft.com/office/drawing/2014/main" id="{49409DBE-BB14-EA0E-D4AC-DA6957B04120}"/>
              </a:ext>
            </a:extLst>
          </p:cNvPr>
          <p:cNvSpPr txBox="1"/>
          <p:nvPr/>
        </p:nvSpPr>
        <p:spPr>
          <a:xfrm>
            <a:off x="0" y="1535723"/>
            <a:ext cx="4185138" cy="413482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200" b="0" i="0" dirty="0">
                <a:effectLst/>
              </a:rPr>
              <a:t>Parintins is small enough to walk around. </a:t>
            </a:r>
          </a:p>
          <a:p>
            <a:pPr marL="342900" indent="-228600">
              <a:lnSpc>
                <a:spcPct val="90000"/>
              </a:lnSpc>
              <a:spcAft>
                <a:spcPts val="600"/>
              </a:spcAft>
              <a:buFont typeface="Arial" panose="020B0604020202020204" pitchFamily="34" charset="0"/>
              <a:buChar char="•"/>
            </a:pPr>
            <a:r>
              <a:rPr lang="en-US" sz="2200" dirty="0"/>
              <a:t>The entire city is only about 3 miles by 1 mile in size.</a:t>
            </a:r>
            <a:endParaRPr lang="en-US" sz="2200" b="0" i="0" dirty="0">
              <a:effectLst/>
            </a:endParaRPr>
          </a:p>
          <a:p>
            <a:pPr marL="342900" indent="-228600">
              <a:lnSpc>
                <a:spcPct val="90000"/>
              </a:lnSpc>
              <a:spcAft>
                <a:spcPts val="600"/>
              </a:spcAft>
              <a:buFont typeface="Arial" panose="020B0604020202020204" pitchFamily="34" charset="0"/>
              <a:buChar char="•"/>
            </a:pPr>
            <a:r>
              <a:rPr lang="en-US" sz="2200" b="0" i="0" dirty="0">
                <a:effectLst/>
              </a:rPr>
              <a:t>For very little money you can hire a pedicab</a:t>
            </a:r>
            <a:r>
              <a:rPr lang="en-US" sz="2200" dirty="0"/>
              <a:t> to show you around town, or a </a:t>
            </a:r>
            <a:r>
              <a:rPr lang="en-US" sz="2200" b="0" i="0" dirty="0">
                <a:effectLst/>
              </a:rPr>
              <a:t>canoe or fishing boat to show you around the area from the water.</a:t>
            </a:r>
            <a:endParaRPr lang="en-US" sz="2200" dirty="0"/>
          </a:p>
        </p:txBody>
      </p:sp>
      <p:pic>
        <p:nvPicPr>
          <p:cNvPr id="8194" name="Picture 2">
            <a:extLst>
              <a:ext uri="{FF2B5EF4-FFF2-40B4-BE49-F238E27FC236}">
                <a16:creationId xmlns:a16="http://schemas.microsoft.com/office/drawing/2014/main" id="{9D03D344-EEAF-FB5D-A1F0-9BF6AAABC8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14" b="13338"/>
          <a:stretch/>
        </p:blipFill>
        <p:spPr bwMode="auto">
          <a:xfrm>
            <a:off x="4055000" y="-3"/>
            <a:ext cx="6025625" cy="305469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couple of people rowing a boat on a lake&#10;&#10;Description automatically generated">
            <a:extLst>
              <a:ext uri="{FF2B5EF4-FFF2-40B4-BE49-F238E27FC236}">
                <a16:creationId xmlns:a16="http://schemas.microsoft.com/office/drawing/2014/main" id="{0F9D260C-9D3F-E5C2-BEA8-8D3FB3528A4A}"/>
              </a:ext>
            </a:extLst>
          </p:cNvPr>
          <p:cNvPicPr>
            <a:picLocks noChangeAspect="1"/>
          </p:cNvPicPr>
          <p:nvPr/>
        </p:nvPicPr>
        <p:blipFill rotWithShape="1">
          <a:blip r:embed="rId4">
            <a:extLst>
              <a:ext uri="{28A0092B-C50C-407E-A947-70E740481C1C}">
                <a14:useLocalDpi xmlns:a14="http://schemas.microsoft.com/office/drawing/2010/main" val="0"/>
              </a:ext>
            </a:extLst>
          </a:blip>
          <a:srcRect t="17496" r="1" b="21252"/>
          <a:stretch/>
        </p:blipFill>
        <p:spPr>
          <a:xfrm>
            <a:off x="3908167" y="3144485"/>
            <a:ext cx="6178335" cy="2526068"/>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694539" y="5255759"/>
            <a:ext cx="693043" cy="301905"/>
          </a:xfrm>
        </p:spPr>
        <p:txBody>
          <a:bodyPr vert="horz" lIns="91440" tIns="45720" rIns="91440" bIns="45720" rtlCol="0" anchor="ctr">
            <a:normAutofit/>
          </a:bodyPr>
          <a:lstStyle/>
          <a:p>
            <a:pPr lvl="0">
              <a:spcAft>
                <a:spcPts val="600"/>
              </a:spcAft>
            </a:pPr>
            <a:fld id="{66E7A9FB-6E43-417A-BC0C-ECC01730E3CF}" type="slidenum">
              <a:rPr lang="en-US" sz="1200">
                <a:solidFill>
                  <a:srgbClr val="FFFFFF"/>
                </a:solidFill>
              </a:rPr>
              <a:pPr lvl="0">
                <a:spcAft>
                  <a:spcPts val="600"/>
                </a:spcAft>
              </a:pPr>
              <a:t>10</a:t>
            </a:fld>
            <a:endParaRPr lang="en-US" sz="12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87413"/>
            <a:ext cx="5556737" cy="1064269"/>
          </a:xfrm>
        </p:spPr>
        <p:txBody>
          <a:bodyPr vert="horz" lIns="91440" tIns="45720" rIns="91440" bIns="45720" rtlCol="0" anchor="ctr">
            <a:normAutofit/>
          </a:bodyPr>
          <a:lstStyle/>
          <a:p>
            <a:pPr algn="ctr" defTabSz="914400"/>
            <a:r>
              <a:rPr lang="en-US" sz="4400" b="0" i="0" dirty="0">
                <a:effectLst/>
              </a:rPr>
              <a:t>Pedicab in Parintins</a:t>
            </a:r>
          </a:p>
        </p:txBody>
      </p:sp>
      <p:sp>
        <p:nvSpPr>
          <p:cNvPr id="4" name="TextBox 3">
            <a:extLst>
              <a:ext uri="{FF2B5EF4-FFF2-40B4-BE49-F238E27FC236}">
                <a16:creationId xmlns:a16="http://schemas.microsoft.com/office/drawing/2014/main" id="{538D3DD1-1494-42F3-0A91-7A177E8050F4}"/>
              </a:ext>
            </a:extLst>
          </p:cNvPr>
          <p:cNvSpPr txBox="1"/>
          <p:nvPr/>
        </p:nvSpPr>
        <p:spPr>
          <a:xfrm>
            <a:off x="146755" y="925687"/>
            <a:ext cx="5328355" cy="465744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b="0" i="0" dirty="0">
                <a:effectLst/>
              </a:rPr>
              <a:t>Parintins is not large so it can be explored on foot. But the places to see are not clustered together nor easy to find. And it will be hot. </a:t>
            </a:r>
          </a:p>
          <a:p>
            <a:pPr indent="-228600">
              <a:lnSpc>
                <a:spcPct val="90000"/>
              </a:lnSpc>
              <a:spcAft>
                <a:spcPts val="600"/>
              </a:spcAft>
              <a:buFont typeface="Arial" panose="020B0604020202020204" pitchFamily="34" charset="0"/>
              <a:buChar char="•"/>
            </a:pPr>
            <a:r>
              <a:rPr lang="en-US" sz="2200" b="0" i="0" dirty="0">
                <a:effectLst/>
              </a:rPr>
              <a:t>The average daily high is 90°F with a relative humidity of 81%. </a:t>
            </a:r>
          </a:p>
          <a:p>
            <a:pPr indent="-228600">
              <a:lnSpc>
                <a:spcPct val="90000"/>
              </a:lnSpc>
              <a:spcAft>
                <a:spcPts val="600"/>
              </a:spcAft>
              <a:buFont typeface="Arial" panose="020B0604020202020204" pitchFamily="34" charset="0"/>
              <a:buChar char="•"/>
            </a:pPr>
            <a:r>
              <a:rPr lang="en-US" sz="2200" b="0" i="0" dirty="0">
                <a:effectLst/>
              </a:rPr>
              <a:t>The best option for sightseeing is aboard a pedicab. Plenty of eager drivers will greet you at the terminal. Agree on a duration, bargain for the best rate, and then sit back while you get peddled around town. </a:t>
            </a:r>
          </a:p>
          <a:p>
            <a:pPr indent="-228600">
              <a:lnSpc>
                <a:spcPct val="90000"/>
              </a:lnSpc>
              <a:spcAft>
                <a:spcPts val="600"/>
              </a:spcAft>
              <a:buFont typeface="Arial" panose="020B0604020202020204" pitchFamily="34" charset="0"/>
              <a:buChar char="•"/>
            </a:pPr>
            <a:r>
              <a:rPr lang="en-US" sz="2200" b="0" i="0" dirty="0">
                <a:effectLst/>
              </a:rPr>
              <a:t>Notice the red and blue wall in the background. These are the predominant colors in Parintins.</a:t>
            </a:r>
            <a:endParaRPr lang="en-US" sz="2200" dirty="0"/>
          </a:p>
        </p:txBody>
      </p:sp>
      <p:pic>
        <p:nvPicPr>
          <p:cNvPr id="4100" name="Picture 4" descr="Pedicab in Parintins, Brazil - Encircle Photos">
            <a:extLst>
              <a:ext uri="{FF2B5EF4-FFF2-40B4-BE49-F238E27FC236}">
                <a16:creationId xmlns:a16="http://schemas.microsoft.com/office/drawing/2014/main" id="{409C97AF-918C-669D-0D19-94EA3E835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8" r="18597"/>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057319" y="301904"/>
            <a:ext cx="5020785" cy="603069"/>
          </a:xfrm>
        </p:spPr>
        <p:txBody>
          <a:bodyPr vert="horz" lIns="91440" tIns="45720" rIns="91440" bIns="45720" rtlCol="0" anchor="ctr">
            <a:normAutofit fontScale="90000"/>
          </a:bodyPr>
          <a:lstStyle/>
          <a:p>
            <a:pPr algn="ctr" defTabSz="914400"/>
            <a:r>
              <a:rPr lang="en-US" sz="4000" b="1" dirty="0">
                <a:effectLst/>
              </a:rPr>
              <a:t>Parintins Market</a:t>
            </a:r>
            <a:endParaRPr lang="en-US" sz="4000" b="1" i="0" u="none" strike="noStrike" dirty="0">
              <a:ln>
                <a:noFill/>
              </a:ln>
            </a:endParaRPr>
          </a:p>
        </p:txBody>
      </p:sp>
      <p:pic>
        <p:nvPicPr>
          <p:cNvPr id="4098" name="Picture 2" descr="Tradicional e moderno, Mercado Municipal de Parintins é reinaugurado – Parintins em Destaque">
            <a:extLst>
              <a:ext uri="{FF2B5EF4-FFF2-40B4-BE49-F238E27FC236}">
                <a16:creationId xmlns:a16="http://schemas.microsoft.com/office/drawing/2014/main" id="{247AB3B9-4B2E-FB83-B020-1B6E4AAFE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76" r="29193"/>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8D3DD1-1494-42F3-0A91-7A177E8050F4}"/>
              </a:ext>
            </a:extLst>
          </p:cNvPr>
          <p:cNvSpPr txBox="1"/>
          <p:nvPr/>
        </p:nvSpPr>
        <p:spPr>
          <a:xfrm>
            <a:off x="5023307" y="904973"/>
            <a:ext cx="4931398" cy="4765567"/>
          </a:xfrm>
          <a:prstGeom prst="rect">
            <a:avLst/>
          </a:prstGeom>
        </p:spPr>
        <p:txBody>
          <a:bodyPr vert="horz" lIns="91440" tIns="45720" rIns="91440" bIns="45720" rtlCol="0">
            <a:noAutofit/>
          </a:bodyPr>
          <a:lstStyle/>
          <a:p>
            <a:pPr indent="-228600">
              <a:buFont typeface="Arial" panose="020B0604020202020204" pitchFamily="34" charset="0"/>
              <a:buChar char="•"/>
            </a:pPr>
            <a:r>
              <a:rPr lang="en-US" sz="2000" b="0" i="0" dirty="0">
                <a:effectLst/>
              </a:rPr>
              <a:t>With a panoramic view of the Amazon, the </a:t>
            </a:r>
            <a:r>
              <a:rPr lang="en-US" sz="2000" b="1" i="0" dirty="0">
                <a:effectLst/>
              </a:rPr>
              <a:t>Leopoldo Neves Municipal Market</a:t>
            </a:r>
            <a:r>
              <a:rPr lang="en-US" sz="2000" b="0" i="0" dirty="0">
                <a:effectLst/>
              </a:rPr>
              <a:t>, in Parintins, displays the history, architecture, and flavors of regional cuisine.</a:t>
            </a:r>
          </a:p>
          <a:p>
            <a:pPr indent="-228600">
              <a:buFont typeface="Arial" panose="020B0604020202020204" pitchFamily="34" charset="0"/>
              <a:buChar char="•"/>
            </a:pPr>
            <a:r>
              <a:rPr lang="en-US" sz="2000" b="0" i="0" dirty="0">
                <a:effectLst/>
              </a:rPr>
              <a:t>Inaugurated in 1937, the market was reopened on May 27, 2019, when it turned 82 years old after extensive renovation.</a:t>
            </a:r>
          </a:p>
          <a:p>
            <a:pPr indent="-228600">
              <a:buFont typeface="Arial" panose="020B0604020202020204" pitchFamily="34" charset="0"/>
              <a:buChar char="•"/>
            </a:pPr>
            <a:r>
              <a:rPr lang="en-US" sz="2000" b="0" i="0" dirty="0">
                <a:effectLst/>
              </a:rPr>
              <a:t>Meeting point for locals and tourists, the historic building considered one of the most imposing in the city, has gained modern architecture, without losing its traditional features.</a:t>
            </a:r>
          </a:p>
          <a:p>
            <a:pPr indent="-228600">
              <a:buFont typeface="Arial" panose="020B0604020202020204" pitchFamily="34" charset="0"/>
              <a:buChar char="•"/>
            </a:pPr>
            <a:r>
              <a:rPr lang="en-US" sz="2000" b="0" i="0" dirty="0">
                <a:effectLst/>
              </a:rPr>
              <a:t>The space is known for vegetables, meat, fish, restaurants, snack bars, handicrafts, fruit shops and bars. </a:t>
            </a:r>
            <a:endParaRPr lang="en-US" sz="2000" dirty="0"/>
          </a:p>
        </p:txBody>
      </p:sp>
    </p:spTree>
    <p:extLst>
      <p:ext uri="{BB962C8B-B14F-4D97-AF65-F5344CB8AC3E}">
        <p14:creationId xmlns:p14="http://schemas.microsoft.com/office/powerpoint/2010/main" val="357826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718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84" name="Rectangle 718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289560"/>
            <a:ext cx="5034667" cy="928445"/>
          </a:xfrm>
        </p:spPr>
        <p:txBody>
          <a:bodyPr vert="horz" lIns="91440" tIns="45720" rIns="91440" bIns="45720" rtlCol="0" anchor="ctr">
            <a:normAutofit fontScale="90000"/>
          </a:bodyPr>
          <a:lstStyle/>
          <a:p>
            <a:pPr algn="ctr" defTabSz="914400"/>
            <a:br>
              <a:rPr lang="en-US" sz="2300" dirty="0"/>
            </a:br>
            <a:r>
              <a:rPr lang="en-US" sz="4000" b="1" i="0" cap="all" dirty="0">
                <a:effectLst/>
              </a:rPr>
              <a:t>N S DO CARMO CATHEDRA</a:t>
            </a:r>
            <a:br>
              <a:rPr lang="en-US" sz="2300" dirty="0"/>
            </a:br>
            <a:endParaRPr lang="en-US" sz="2300" b="1" dirty="0"/>
          </a:p>
        </p:txBody>
      </p:sp>
      <p:sp>
        <p:nvSpPr>
          <p:cNvPr id="5" name="TextBox 4">
            <a:extLst>
              <a:ext uri="{FF2B5EF4-FFF2-40B4-BE49-F238E27FC236}">
                <a16:creationId xmlns:a16="http://schemas.microsoft.com/office/drawing/2014/main" id="{D476F6B7-ACF0-2A4C-D41F-BF50DDEFC506}"/>
              </a:ext>
            </a:extLst>
          </p:cNvPr>
          <p:cNvSpPr txBox="1"/>
          <p:nvPr/>
        </p:nvSpPr>
        <p:spPr>
          <a:xfrm>
            <a:off x="150829" y="1319753"/>
            <a:ext cx="4883838" cy="393600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b="0" i="0" dirty="0">
                <a:effectLst/>
              </a:rPr>
              <a:t>The church is a little bit of a walk from the port, especially with the heat of Brazil.</a:t>
            </a:r>
            <a:br>
              <a:rPr lang="en-US" sz="2000" dirty="0"/>
            </a:br>
            <a:r>
              <a:rPr lang="en-US" sz="2000" b="0" i="0" dirty="0">
                <a:effectLst/>
              </a:rPr>
              <a:t>The official name is the Cathedral of Our Lady of Carmo and is the largest structure in town. Its simple design adds to its beauty. </a:t>
            </a:r>
          </a:p>
          <a:p>
            <a:pPr indent="-228600">
              <a:lnSpc>
                <a:spcPct val="90000"/>
              </a:lnSpc>
              <a:spcAft>
                <a:spcPts val="600"/>
              </a:spcAft>
              <a:buFont typeface="Arial" panose="020B0604020202020204" pitchFamily="34" charset="0"/>
              <a:buChar char="•"/>
            </a:pPr>
            <a:r>
              <a:rPr lang="en-US" sz="2000" b="0" i="0" dirty="0">
                <a:effectLst/>
              </a:rPr>
              <a:t> It is easy to find the church as it has a high tower with Mary overlooking the Amazon River and watching over the city. </a:t>
            </a:r>
          </a:p>
          <a:p>
            <a:pPr indent="-228600">
              <a:lnSpc>
                <a:spcPct val="90000"/>
              </a:lnSpc>
              <a:spcAft>
                <a:spcPts val="600"/>
              </a:spcAft>
              <a:buFont typeface="Arial" panose="020B0604020202020204" pitchFamily="34" charset="0"/>
              <a:buChar char="•"/>
            </a:pPr>
            <a:r>
              <a:rPr lang="en-US" sz="2000" b="0" i="0" dirty="0">
                <a:effectLst/>
              </a:rPr>
              <a:t>The Stations of the Cross are beautiful paintings. On the front altar, there is an image of Our Lady of Carmo.</a:t>
            </a:r>
            <a:endParaRPr lang="en-US" sz="2000" dirty="0"/>
          </a:p>
        </p:txBody>
      </p:sp>
      <p:pic>
        <p:nvPicPr>
          <p:cNvPr id="5122" name="Picture 2" descr="CATEDRAL DE NOSSA SENHORA DO CARMO, PADROEIRA DE PARINTINS-AM - AMAZÔNIA ACONTECE">
            <a:extLst>
              <a:ext uri="{FF2B5EF4-FFF2-40B4-BE49-F238E27FC236}">
                <a16:creationId xmlns:a16="http://schemas.microsoft.com/office/drawing/2014/main" id="{4C84465D-D371-4AAE-3B6E-3DD3D777A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47" r="28853" b="-1"/>
          <a:stretch/>
        </p:blipFill>
        <p:spPr bwMode="auto">
          <a:xfrm>
            <a:off x="5040312" y="10"/>
            <a:ext cx="5045956" cy="5670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220247" y="5255759"/>
            <a:ext cx="2646164" cy="301905"/>
          </a:xfrm>
        </p:spPr>
        <p:txBody>
          <a:bodyPr vert="horz" lIns="91440" tIns="45720" rIns="91440" bIns="45720" rtlCol="0" anchor="ctr">
            <a:normAutofit/>
          </a:bodyPr>
          <a:lstStyle/>
          <a:p>
            <a:pPr>
              <a:spcAft>
                <a:spcPts val="600"/>
              </a:spcAft>
              <a:defRPr/>
            </a:pPr>
            <a:fld id="{06F87E9A-0C7A-408B-83BF-C200F674FBCC}" type="slidenum">
              <a:rPr lang="en-US" sz="1200">
                <a:solidFill>
                  <a:srgbClr val="FFFFFF"/>
                </a:solidFill>
                <a:latin typeface="Calibri" panose="020F0502020204030204"/>
              </a:rPr>
              <a:pPr>
                <a:spcAft>
                  <a:spcPts val="600"/>
                </a:spcAft>
                <a:defRPr/>
              </a:pPr>
              <a:t>13</a:t>
            </a:fld>
            <a:endParaRPr lang="en-US" sz="1200">
              <a:solidFill>
                <a:srgbClr val="FFFFFF"/>
              </a:solidFill>
              <a:latin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oi Caprichoso ganha fôlego por patrimônios após suspensão de leilão – Folha de Parintins">
            <a:extLst>
              <a:ext uri="{FF2B5EF4-FFF2-40B4-BE49-F238E27FC236}">
                <a16:creationId xmlns:a16="http://schemas.microsoft.com/office/drawing/2014/main" id="{4B988438-100E-B0A0-8618-2C32EDB5D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7"/>
          <a:stretch/>
        </p:blipFill>
        <p:spPr bwMode="auto">
          <a:xfrm>
            <a:off x="20" y="10"/>
            <a:ext cx="7995062" cy="567054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6227307" y="301904"/>
            <a:ext cx="3850796" cy="1120662"/>
          </a:xfrm>
        </p:spPr>
        <p:txBody>
          <a:bodyPr vert="horz" lIns="91440" tIns="45720" rIns="91440" bIns="45720" rtlCol="0" anchor="ctr">
            <a:normAutofit/>
          </a:bodyPr>
          <a:lstStyle/>
          <a:p>
            <a:pPr algn="ctr" defTabSz="914400"/>
            <a:r>
              <a:rPr lang="en-US" sz="3300" b="1" i="0" cap="all" dirty="0">
                <a:effectLst/>
              </a:rPr>
              <a:t>CURRAL DO BOI CAPRICHOSO</a:t>
            </a:r>
          </a:p>
        </p:txBody>
      </p:sp>
      <p:sp>
        <p:nvSpPr>
          <p:cNvPr id="4" name="TextBox 3">
            <a:extLst>
              <a:ext uri="{FF2B5EF4-FFF2-40B4-BE49-F238E27FC236}">
                <a16:creationId xmlns:a16="http://schemas.microsoft.com/office/drawing/2014/main" id="{CC316CEB-2104-9B66-E8CD-059EE76F968E}"/>
              </a:ext>
            </a:extLst>
          </p:cNvPr>
          <p:cNvSpPr txBox="1"/>
          <p:nvPr/>
        </p:nvSpPr>
        <p:spPr>
          <a:xfrm>
            <a:off x="6227306" y="1424135"/>
            <a:ext cx="3850797" cy="353654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a:effectLst/>
              </a:rPr>
              <a:t>Consider taking a pedicab to tour the town and be sure to see the practice stage for the “Blue” team better known as the “Caprichoso” team for the </a:t>
            </a:r>
            <a:r>
              <a:rPr lang="en-US" sz="2000" i="0" cap="all" dirty="0">
                <a:effectLst/>
              </a:rPr>
              <a:t>BOI BUMBA </a:t>
            </a:r>
            <a:r>
              <a:rPr lang="en-US" sz="2000" dirty="0"/>
              <a:t>Folklore Festival</a:t>
            </a:r>
            <a:r>
              <a:rPr lang="en-US" sz="2000" b="0" i="0" dirty="0">
                <a:effectLst/>
              </a:rPr>
              <a:t>. </a:t>
            </a:r>
          </a:p>
          <a:p>
            <a:pPr indent="-228600">
              <a:lnSpc>
                <a:spcPct val="90000"/>
              </a:lnSpc>
              <a:spcAft>
                <a:spcPts val="600"/>
              </a:spcAft>
              <a:buFont typeface="Arial" panose="020B0604020202020204" pitchFamily="34" charset="0"/>
              <a:buChar char="•"/>
            </a:pPr>
            <a:r>
              <a:rPr lang="en-US" sz="2000" b="0" i="0" dirty="0">
                <a:effectLst/>
              </a:rPr>
              <a:t>The </a:t>
            </a:r>
            <a:r>
              <a:rPr lang="en-US" sz="2000" b="1" i="0" cap="all" dirty="0">
                <a:effectLst/>
              </a:rPr>
              <a:t>CURRAL DO BOI CAPRICHOSO</a:t>
            </a:r>
            <a:r>
              <a:rPr lang="en-US" sz="2000" b="0" i="0" dirty="0">
                <a:effectLst/>
              </a:rPr>
              <a:t> is an interesting facility worth seeing. Be sure and go inside and see the trophies that the Caprichoso have won throughout the years.</a:t>
            </a:r>
            <a:endParaRPr lang="en-US" sz="2000" dirty="0"/>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F1745E88-DE43-40A4-ABF6-C2CAAE0C8E93}" type="slidenum">
              <a:rPr lang="en-US" sz="1200">
                <a:solidFill>
                  <a:prstClr val="black">
                    <a:tint val="75000"/>
                  </a:prstClr>
                </a:solidFill>
                <a:latin typeface="Calibri" panose="020F0502020204030204"/>
              </a:rPr>
              <a:pPr>
                <a:spcAft>
                  <a:spcPts val="600"/>
                </a:spcAft>
                <a:defRPr/>
              </a:pPr>
              <a:t>14</a:t>
            </a:fld>
            <a:endParaRPr lang="en-US" sz="1200" dirty="0">
              <a:solidFill>
                <a:prstClr val="black">
                  <a:tint val="75000"/>
                </a:prstClr>
              </a:solidFill>
              <a:latin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254" name="Rectangle 1025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useum of the Filipino People | Filipino people, Architecture, Filipino">
            <a:extLst>
              <a:ext uri="{FF2B5EF4-FFF2-40B4-BE49-F238E27FC236}">
                <a16:creationId xmlns:a16="http://schemas.microsoft.com/office/drawing/2014/main" id="{B214C8D2-DE7C-4B69-2573-4AA36009F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7" r="2" b="2889"/>
          <a:stretch/>
        </p:blipFill>
        <p:spPr bwMode="auto">
          <a:xfrm>
            <a:off x="20" y="10"/>
            <a:ext cx="7995062" cy="5670540"/>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025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6561172" y="235671"/>
            <a:ext cx="3516932" cy="1734532"/>
          </a:xfrm>
          <a:noFill/>
        </p:spPr>
        <p:txBody>
          <a:bodyPr vert="horz" lIns="91440" tIns="45720" rIns="91440" bIns="45720" rtlCol="0" anchor="b">
            <a:normAutofit/>
          </a:bodyPr>
          <a:lstStyle/>
          <a:p>
            <a:pPr algn="ctr" defTabSz="914400"/>
            <a:r>
              <a:rPr lang="en-US" sz="4300" b="1" i="0" dirty="0">
                <a:effectLst/>
              </a:rPr>
              <a:t>Cine- da Paz Theater</a:t>
            </a:r>
          </a:p>
        </p:txBody>
      </p:sp>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668CC87C-C6DF-43F2-841E-AFCE33E4256F}" type="slidenum">
              <a:rPr lang="en-US" sz="1200">
                <a:solidFill>
                  <a:prstClr val="black">
                    <a:tint val="75000"/>
                  </a:prstClr>
                </a:solidFill>
                <a:latin typeface="Calibri" panose="020F0502020204030204"/>
              </a:rPr>
              <a:pPr>
                <a:spcAft>
                  <a:spcPts val="600"/>
                </a:spcAft>
                <a:defRPr/>
              </a:pPr>
              <a:t>15</a:t>
            </a:fld>
            <a:endParaRPr lang="en-US" sz="120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1F529D72-7AF0-0B92-902E-4C91933DA6AC}"/>
              </a:ext>
            </a:extLst>
          </p:cNvPr>
          <p:cNvSpPr txBox="1"/>
          <p:nvPr/>
        </p:nvSpPr>
        <p:spPr>
          <a:xfrm>
            <a:off x="6771089" y="2090558"/>
            <a:ext cx="3097097" cy="2677656"/>
          </a:xfrm>
          <a:prstGeom prst="rect">
            <a:avLst/>
          </a:prstGeom>
          <a:noFill/>
        </p:spPr>
        <p:txBody>
          <a:bodyPr wrap="square">
            <a:spAutoFit/>
          </a:bodyPr>
          <a:lstStyle/>
          <a:p>
            <a:r>
              <a:rPr lang="en-US" sz="2400" dirty="0">
                <a:latin typeface="Segoe UI" panose="020B0502040204020203" pitchFamily="34" charset="0"/>
              </a:rPr>
              <a:t>The theater is l</a:t>
            </a:r>
            <a:r>
              <a:rPr lang="en-US" sz="2400" b="0" i="0" dirty="0">
                <a:effectLst/>
                <a:latin typeface="Segoe UI" panose="020B0502040204020203" pitchFamily="34" charset="0"/>
              </a:rPr>
              <a:t>ocated about a ¼ mile Southwest of the cruise terminal at Av. Amazonas 2300. This is a beautiful building well worth a visit.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71F96F-34ED-5477-69C8-83FF0A89942B}"/>
              </a:ext>
            </a:extLst>
          </p:cNvPr>
          <p:cNvSpPr txBox="1"/>
          <p:nvPr/>
        </p:nvSpPr>
        <p:spPr>
          <a:xfrm>
            <a:off x="4617314" y="143994"/>
            <a:ext cx="5023396" cy="707886"/>
          </a:xfrm>
          <a:prstGeom prst="rect">
            <a:avLst/>
          </a:prstGeom>
          <a:noFill/>
        </p:spPr>
        <p:txBody>
          <a:bodyPr wrap="square">
            <a:spAutoFit/>
          </a:bodyPr>
          <a:lstStyle/>
          <a:p>
            <a:pPr algn="ctr"/>
            <a:r>
              <a:rPr lang="en-US" sz="4000" dirty="0"/>
              <a:t> </a:t>
            </a:r>
            <a:r>
              <a:rPr lang="en-US" sz="4000" b="1" dirty="0"/>
              <a:t>Street Food</a:t>
            </a:r>
          </a:p>
        </p:txBody>
      </p:sp>
      <p:sp>
        <p:nvSpPr>
          <p:cNvPr id="5" name="TextBox 4">
            <a:extLst>
              <a:ext uri="{FF2B5EF4-FFF2-40B4-BE49-F238E27FC236}">
                <a16:creationId xmlns:a16="http://schemas.microsoft.com/office/drawing/2014/main" id="{4ABFBC36-4897-193B-0A9C-9796C0F8B559}"/>
              </a:ext>
            </a:extLst>
          </p:cNvPr>
          <p:cNvSpPr txBox="1"/>
          <p:nvPr/>
        </p:nvSpPr>
        <p:spPr>
          <a:xfrm>
            <a:off x="270933" y="327378"/>
            <a:ext cx="4346381" cy="5016758"/>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4E4E4E"/>
                </a:solidFill>
                <a:effectLst/>
                <a:latin typeface="Arial" panose="020B0604020202020204" pitchFamily="34" charset="0"/>
              </a:rPr>
              <a:t>Brazilian street food is a real highlight of a trip to this evocative and eclectic country. Considering this is a place that excels at soccer, jiu-jitsu, and samba, it shouldn’t be too surprising that Brazilian food also draws its flavors from a vast fusion of influences. </a:t>
            </a:r>
          </a:p>
          <a:p>
            <a:pPr marL="285750" indent="-285750">
              <a:buFont typeface="Arial" panose="020B0604020202020204" pitchFamily="34" charset="0"/>
              <a:buChar char="•"/>
            </a:pPr>
            <a:r>
              <a:rPr lang="en-US" sz="2000" b="0" i="0" dirty="0">
                <a:solidFill>
                  <a:srgbClr val="4E4E4E"/>
                </a:solidFill>
                <a:effectLst/>
                <a:latin typeface="Arial" panose="020B0604020202020204" pitchFamily="34" charset="0"/>
              </a:rPr>
              <a:t>The country’s population is impressively diverse, including people of European, Amerindian, African, Levantine, and East Asian descent. This rich blend is reflected in the vast array of flavors to be found in its food.</a:t>
            </a:r>
            <a:endParaRPr lang="en-US" sz="2000" dirty="0"/>
          </a:p>
        </p:txBody>
      </p:sp>
      <p:pic>
        <p:nvPicPr>
          <p:cNvPr id="9218" name="Picture 2">
            <a:extLst>
              <a:ext uri="{FF2B5EF4-FFF2-40B4-BE49-F238E27FC236}">
                <a16:creationId xmlns:a16="http://schemas.microsoft.com/office/drawing/2014/main" id="{F5455B0B-1AD6-D991-DA49-43C3356AA9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40" t="20054" r="6318" b="10276"/>
          <a:stretch/>
        </p:blipFill>
        <p:spPr bwMode="auto">
          <a:xfrm>
            <a:off x="4617314" y="900351"/>
            <a:ext cx="5463311" cy="2964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1A8B0E-060D-78E3-53AF-B15A2D5260B1}"/>
              </a:ext>
            </a:extLst>
          </p:cNvPr>
          <p:cNvSpPr txBox="1"/>
          <p:nvPr/>
        </p:nvSpPr>
        <p:spPr>
          <a:xfrm>
            <a:off x="5040136" y="4041423"/>
            <a:ext cx="5040488" cy="923330"/>
          </a:xfrm>
          <a:prstGeom prst="rect">
            <a:avLst/>
          </a:prstGeom>
          <a:noFill/>
        </p:spPr>
        <p:txBody>
          <a:bodyPr wrap="square">
            <a:spAutoFit/>
          </a:bodyPr>
          <a:lstStyle/>
          <a:p>
            <a:pPr algn="l" fontAlgn="base"/>
            <a:r>
              <a:rPr lang="en-US" b="1" i="0" dirty="0" err="1">
                <a:solidFill>
                  <a:srgbClr val="156BC1"/>
                </a:solidFill>
                <a:effectLst/>
                <a:latin typeface="Arial" panose="020B0604020202020204" pitchFamily="34" charset="0"/>
              </a:rPr>
              <a:t>Bolinhos</a:t>
            </a:r>
            <a:r>
              <a:rPr lang="en-US" b="1" i="0" dirty="0">
                <a:solidFill>
                  <a:srgbClr val="156BC1"/>
                </a:solidFill>
                <a:effectLst/>
                <a:latin typeface="Arial" panose="020B0604020202020204" pitchFamily="34" charset="0"/>
              </a:rPr>
              <a:t> de </a:t>
            </a:r>
            <a:r>
              <a:rPr lang="en-US" b="1" i="0" dirty="0" err="1">
                <a:solidFill>
                  <a:srgbClr val="156BC1"/>
                </a:solidFill>
                <a:effectLst/>
                <a:latin typeface="Arial" panose="020B0604020202020204" pitchFamily="34" charset="0"/>
              </a:rPr>
              <a:t>Bacalhau</a:t>
            </a:r>
            <a:r>
              <a:rPr lang="en-US" b="1" i="0" dirty="0">
                <a:solidFill>
                  <a:srgbClr val="156BC1"/>
                </a:solidFill>
                <a:effectLst/>
                <a:latin typeface="Arial" panose="020B0604020202020204" pitchFamily="34" charset="0"/>
              </a:rPr>
              <a:t> (fried cod cakes)</a:t>
            </a:r>
          </a:p>
          <a:p>
            <a:pPr algn="l" fontAlgn="base"/>
            <a:r>
              <a:rPr lang="en-US" b="0" i="0" dirty="0">
                <a:solidFill>
                  <a:srgbClr val="333333"/>
                </a:solidFill>
                <a:effectLst/>
                <a:latin typeface="Arial" panose="020B0604020202020204" pitchFamily="34" charset="0"/>
              </a:rPr>
              <a:t>A delicious reminder of Brazil’s European heritage</a:t>
            </a:r>
          </a:p>
        </p:txBody>
      </p:sp>
    </p:spTree>
    <p:extLst>
      <p:ext uri="{BB962C8B-B14F-4D97-AF65-F5344CB8AC3E}">
        <p14:creationId xmlns:p14="http://schemas.microsoft.com/office/powerpoint/2010/main" val="287443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5" name="Rectangle 10264">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Meat on skewers on a grill&#10;&#10;Description automatically generated">
            <a:extLst>
              <a:ext uri="{FF2B5EF4-FFF2-40B4-BE49-F238E27FC236}">
                <a16:creationId xmlns:a16="http://schemas.microsoft.com/office/drawing/2014/main" id="{FF31D73F-6F1E-DC5C-CABD-7EF7BD9B40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12" r="24689" b="-4"/>
          <a:stretch/>
        </p:blipFill>
        <p:spPr bwMode="auto">
          <a:xfrm>
            <a:off x="20" y="10"/>
            <a:ext cx="3083086" cy="347059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 plate of food on a table&#10;&#10;Description automatically generated">
            <a:extLst>
              <a:ext uri="{FF2B5EF4-FFF2-40B4-BE49-F238E27FC236}">
                <a16:creationId xmlns:a16="http://schemas.microsoft.com/office/drawing/2014/main" id="{BD2D5DCD-9D67-9638-AC95-F5B3E5980C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95" r="28177" b="4"/>
          <a:stretch/>
        </p:blipFill>
        <p:spPr bwMode="auto">
          <a:xfrm>
            <a:off x="3181412" y="4"/>
            <a:ext cx="3048402" cy="3470601"/>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10246" name="Picture 6" descr="A group of chocolate balls in a gold wrapper&#10;&#10;Description automatically generated">
            <a:extLst>
              <a:ext uri="{FF2B5EF4-FFF2-40B4-BE49-F238E27FC236}">
                <a16:creationId xmlns:a16="http://schemas.microsoft.com/office/drawing/2014/main" id="{A2573C41-378A-3954-E7D6-B78CCF5F3A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76" r="9593" b="-1"/>
          <a:stretch/>
        </p:blipFill>
        <p:spPr bwMode="auto">
          <a:xfrm>
            <a:off x="6328123" y="10"/>
            <a:ext cx="3752505" cy="3205899"/>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10248" name="Picture 8" descr="A tray with food and a glass of milk&#10;&#10;Description automatically generated">
            <a:extLst>
              <a:ext uri="{FF2B5EF4-FFF2-40B4-BE49-F238E27FC236}">
                <a16:creationId xmlns:a16="http://schemas.microsoft.com/office/drawing/2014/main" id="{145E4D4B-F5E8-176C-59D2-48C96D6A8C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389" r="-1" b="505"/>
          <a:stretch/>
        </p:blipFill>
        <p:spPr bwMode="auto">
          <a:xfrm>
            <a:off x="20" y="3553553"/>
            <a:ext cx="5652844" cy="211699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71F96F-34ED-5477-69C8-83FF0A89942B}"/>
              </a:ext>
            </a:extLst>
          </p:cNvPr>
          <p:cNvSpPr txBox="1"/>
          <p:nvPr/>
        </p:nvSpPr>
        <p:spPr>
          <a:xfrm>
            <a:off x="5245075" y="3457459"/>
            <a:ext cx="4552333" cy="69685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Street Food</a:t>
            </a:r>
          </a:p>
        </p:txBody>
      </p:sp>
      <p:sp>
        <p:nvSpPr>
          <p:cNvPr id="4" name="TextBox 3">
            <a:extLst>
              <a:ext uri="{FF2B5EF4-FFF2-40B4-BE49-F238E27FC236}">
                <a16:creationId xmlns:a16="http://schemas.microsoft.com/office/drawing/2014/main" id="{C0195FCB-FD00-57C9-0E07-BA98318B1BBC}"/>
              </a:ext>
            </a:extLst>
          </p:cNvPr>
          <p:cNvSpPr txBox="1"/>
          <p:nvPr/>
        </p:nvSpPr>
        <p:spPr>
          <a:xfrm>
            <a:off x="5204892" y="4168488"/>
            <a:ext cx="5040488" cy="1200329"/>
          </a:xfrm>
          <a:prstGeom prst="rect">
            <a:avLst/>
          </a:prstGeom>
          <a:noFill/>
        </p:spPr>
        <p:txBody>
          <a:bodyPr wrap="square">
            <a:spAutoFit/>
          </a:bodyPr>
          <a:lstStyle/>
          <a:p>
            <a:r>
              <a:rPr lang="en-US" b="1" i="0" dirty="0" err="1">
                <a:effectLst/>
                <a:latin typeface="Arial" panose="020B0604020202020204" pitchFamily="34" charset="0"/>
                <a:cs typeface="Arial" panose="020B0604020202020204" pitchFamily="34" charset="0"/>
              </a:rPr>
              <a:t>Picanha</a:t>
            </a:r>
            <a:r>
              <a:rPr lang="en-US" b="1" i="0" dirty="0">
                <a:effectLst/>
                <a:latin typeface="Arial" panose="020B0604020202020204" pitchFamily="34" charset="0"/>
                <a:cs typeface="Arial" panose="020B0604020202020204" pitchFamily="34" charset="0"/>
              </a:rPr>
              <a:t> (barbecued beef)</a:t>
            </a:r>
            <a:br>
              <a:rPr lang="en-US" dirty="0">
                <a:latin typeface="Arial" panose="020B0604020202020204" pitchFamily="34" charset="0"/>
                <a:cs typeface="Arial" panose="020B0604020202020204" pitchFamily="34" charset="0"/>
              </a:rPr>
            </a:br>
            <a:r>
              <a:rPr lang="en-US" b="1" i="0" dirty="0" err="1">
                <a:effectLst/>
                <a:latin typeface="Arial" panose="020B0604020202020204" pitchFamily="34" charset="0"/>
                <a:cs typeface="Arial" panose="020B0604020202020204" pitchFamily="34" charset="0"/>
              </a:rPr>
              <a:t>Kibe</a:t>
            </a:r>
            <a:r>
              <a:rPr lang="en-US" b="1" i="0" dirty="0">
                <a:effectLst/>
                <a:latin typeface="Arial" panose="020B0604020202020204" pitchFamily="34" charset="0"/>
                <a:cs typeface="Arial" panose="020B0604020202020204" pitchFamily="34" charset="0"/>
              </a:rPr>
              <a:t> (meat patties)</a:t>
            </a:r>
            <a:endParaRPr lang="en-US" b="1" dirty="0">
              <a:latin typeface="Arial" panose="020B0604020202020204" pitchFamily="34" charset="0"/>
              <a:cs typeface="Arial" panose="020B0604020202020204" pitchFamily="34" charset="0"/>
            </a:endParaRPr>
          </a:p>
          <a:p>
            <a:r>
              <a:rPr lang="en-US" b="1" i="0" dirty="0" err="1">
                <a:effectLst/>
                <a:latin typeface="Arial" panose="020B0604020202020204" pitchFamily="34" charset="0"/>
                <a:cs typeface="Arial" panose="020B0604020202020204" pitchFamily="34" charset="0"/>
              </a:rPr>
              <a:t>Brigadeiros</a:t>
            </a:r>
            <a:r>
              <a:rPr lang="en-US" b="1" i="0" dirty="0">
                <a:effectLst/>
                <a:latin typeface="Arial" panose="020B0604020202020204" pitchFamily="34" charset="0"/>
                <a:cs typeface="Arial" panose="020B0604020202020204" pitchFamily="34" charset="0"/>
              </a:rPr>
              <a:t> (chocolate balls)</a:t>
            </a:r>
          </a:p>
          <a:p>
            <a:r>
              <a:rPr lang="pt-BR" b="1" i="0" dirty="0">
                <a:effectLst/>
                <a:latin typeface="Arial" panose="020B0604020202020204" pitchFamily="34" charset="0"/>
                <a:cs typeface="Arial" panose="020B0604020202020204" pitchFamily="34" charset="0"/>
              </a:rPr>
              <a:t>Pastel de queijo (deep-fried cheese pastry)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18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576387"/>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i="0" kern="1200" dirty="0">
                <a:latin typeface="Times New Roman" panose="02020603050405020304" pitchFamily="18" charset="0"/>
                <a:cs typeface="Times New Roman" panose="02020603050405020304" pitchFamily="18" charset="0"/>
              </a:rPr>
              <a:t>Parintins</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My Port Philosophy</a:t>
            </a:r>
            <a:endParaRPr lang="en-US" altLang="en-US" sz="2000" b="1" i="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a:t>
            </a:r>
            <a:r>
              <a:rPr lang="en-US" sz="2000" b="1" i="0" kern="1200" dirty="0">
                <a:latin typeface="Times New Roman" panose="02020603050405020304" pitchFamily="18" charset="0"/>
                <a:ea typeface="+mj-ea"/>
                <a:cs typeface="Times New Roman" panose="02020603050405020304" pitchFamily="18" charset="0"/>
              </a:rPr>
              <a:t>Parintins</a:t>
            </a:r>
            <a:endParaRPr lang="en-US" sz="2000" b="1" dirty="0">
              <a:latin typeface="Times New Roman" panose="02020603050405020304" pitchFamily="18" charset="0"/>
              <a:ea typeface="+mj-ea"/>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Parintins History</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Area Map of </a:t>
            </a:r>
            <a:r>
              <a:rPr lang="en-US" sz="2000" b="1" i="0" kern="1200" dirty="0">
                <a:latin typeface="Times New Roman" panose="02020603050405020304" pitchFamily="18" charset="0"/>
                <a:ea typeface="+mj-ea"/>
                <a:cs typeface="Times New Roman" panose="02020603050405020304" pitchFamily="18" charset="0"/>
              </a:rPr>
              <a:t>Parintins</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Map of </a:t>
            </a:r>
            <a:r>
              <a:rPr lang="en-US" sz="2000" b="1" i="0" kern="1200" dirty="0">
                <a:latin typeface="Times New Roman" panose="02020603050405020304" pitchFamily="18" charset="0"/>
                <a:ea typeface="+mj-ea"/>
                <a:cs typeface="Times New Roman" panose="02020603050405020304" pitchFamily="18" charset="0"/>
              </a:rPr>
              <a:t>Parintins</a:t>
            </a:r>
            <a:endParaRPr lang="en-US" altLang="en-US" sz="2000" b="1"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i="0" kern="1200" dirty="0">
                <a:latin typeface="Times New Roman" panose="02020603050405020304" pitchFamily="18" charset="0"/>
                <a:ea typeface="+mj-ea"/>
                <a:cs typeface="Times New Roman" panose="02020603050405020304" pitchFamily="18" charset="0"/>
              </a:rPr>
              <a:t>Parintins </a:t>
            </a:r>
            <a:r>
              <a:rPr lang="en-US" sz="2000" b="1" dirty="0">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44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a:t>
            </a:r>
            <a:br>
              <a:rPr lang="en-US" altLang="en-US" sz="1800" dirty="0"/>
            </a:br>
            <a:r>
              <a:rPr lang="en-US" altLang="en-US" sz="1800" dirty="0"/>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a:t>
            </a:r>
            <a:br>
              <a:rPr lang="en-US" altLang="en-US" sz="1800" dirty="0"/>
            </a:br>
            <a:r>
              <a:rPr lang="en-US" altLang="en-US" sz="1800" dirty="0"/>
              <a:t>ship will wait for you. If you are on your own</a:t>
            </a:r>
            <a:r>
              <a:rPr lang="en-US" altLang="en-US" dirty="0"/>
              <a:t>.</a:t>
            </a:r>
            <a:endParaRPr lang="en-US" altLang="en-US" sz="1800" dirty="0"/>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a:t>
            </a:r>
            <a:br>
              <a:rPr lang="en-US" altLang="en-US" sz="1800" dirty="0"/>
            </a:br>
            <a:r>
              <a:rPr lang="en-US" altLang="en-US" sz="1800" dirty="0"/>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n Made Brazilian real 4k Ultra HD Wallpaper">
            <a:extLst>
              <a:ext uri="{FF2B5EF4-FFF2-40B4-BE49-F238E27FC236}">
                <a16:creationId xmlns:a16="http://schemas.microsoft.com/office/drawing/2014/main" id="{779FD379-EC4A-E9CD-774D-E506CFCEA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 r="5564"/>
          <a:stretch/>
        </p:blipFill>
        <p:spPr bwMode="auto">
          <a:xfrm>
            <a:off x="2085541" y="10"/>
            <a:ext cx="7995082" cy="567054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Shape 1">
            <a:extLst>
              <a:ext uri="{FF2B5EF4-FFF2-40B4-BE49-F238E27FC236}">
                <a16:creationId xmlns:a16="http://schemas.microsoft.com/office/drawing/2014/main" id="{4C793CDA-508D-A0D3-986B-3DE5B63351BC}"/>
              </a:ext>
            </a:extLst>
          </p:cNvPr>
          <p:cNvSpPr/>
          <p:nvPr/>
        </p:nvSpPr>
        <p:spPr>
          <a:xfrm>
            <a:off x="0" y="301904"/>
            <a:ext cx="3853316" cy="15709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300" b="0" i="0" u="none" strike="noStrike" baseline="0" dirty="0">
                <a:ln>
                  <a:noFill/>
                </a:ln>
                <a:latin typeface="+mj-lt"/>
                <a:ea typeface="+mj-ea"/>
                <a:cs typeface="+mj-cs"/>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5467" y="1570363"/>
            <a:ext cx="4052711" cy="21098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bg1"/>
          </a:solidFill>
        </p:spPr>
        <p:txBody>
          <a:bodyPr vert="horz" lIns="91440" tIns="45720" rIns="91440" bIns="45720" rtlCol="0" anchorCtr="0" compatLnSpc="0">
            <a:normAutofit/>
          </a:bodyPr>
          <a:lstStyle/>
          <a:p>
            <a:pPr>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b="1" i="0" dirty="0">
                <a:effectLst/>
              </a:rPr>
              <a:t>Brazilian Real</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baseline="0" dirty="0">
              <a:ln>
                <a:noFill/>
              </a:ln>
            </a:endParaRPr>
          </a:p>
          <a:p>
            <a:pPr marR="0" lvl="0">
              <a:lnSpc>
                <a:spcPct val="90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official </a:t>
            </a:r>
            <a:r>
              <a:rPr lang="en-US" sz="2400" dirty="0"/>
              <a:t>e</a:t>
            </a:r>
            <a:r>
              <a:rPr lang="en-US" sz="2400" b="0" i="0" u="none" strike="noStrike" baseline="0" dirty="0">
                <a:ln>
                  <a:noFill/>
                </a:ln>
              </a:rPr>
              <a:t>xchange rate is:</a:t>
            </a:r>
          </a:p>
          <a:p>
            <a:pPr indent="-228600" fontAlgn="base">
              <a:lnSpc>
                <a:spcPct val="90000"/>
              </a:lnSpc>
              <a:buFont typeface="Arial" panose="020B0604020202020204" pitchFamily="34" charset="0"/>
              <a:buChar char="•"/>
            </a:pPr>
            <a:r>
              <a:rPr lang="en-US" sz="2000" b="1" i="0" dirty="0">
                <a:effectLst/>
              </a:rPr>
              <a:t>$1.00 US = 4.9310457 Real</a:t>
            </a:r>
          </a:p>
          <a:p>
            <a:pPr indent="-228600" fontAlgn="base">
              <a:lnSpc>
                <a:spcPct val="90000"/>
              </a:lnSpc>
              <a:buFont typeface="Arial" panose="020B0604020202020204" pitchFamily="34" charset="0"/>
              <a:buChar char="•"/>
            </a:pPr>
            <a:r>
              <a:rPr lang="en-US" sz="2000" b="1" i="0" dirty="0">
                <a:effectLst/>
              </a:rPr>
              <a:t>1.00 Brazilian Real = 0.2028 US Dollars</a:t>
            </a:r>
          </a:p>
          <a:p>
            <a:pPr indent="-228600" fontAlgn="base">
              <a:lnSpc>
                <a:spcPct val="90000"/>
              </a:lnSpc>
              <a:buFont typeface="Arial" panose="020B0604020202020204" pitchFamily="34" charset="0"/>
              <a:buChar char="•"/>
            </a:pPr>
            <a:endParaRPr lang="en-US" sz="1600" b="1" i="0" dirty="0">
              <a:effectLst/>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904"/>
            <a:ext cx="10078103" cy="650203"/>
          </a:xfrm>
        </p:spPr>
        <p:txBody>
          <a:bodyPr vert="horz" lIns="91440" tIns="45720" rIns="91440" bIns="45720" rtlCol="0" anchor="ctr">
            <a:normAutofit fontScale="90000"/>
          </a:bodyPr>
          <a:lstStyle/>
          <a:p>
            <a:pPr lvl="0" algn="ctr" defTabSz="914400"/>
            <a:r>
              <a:rPr lang="en-US" sz="4400" dirty="0"/>
              <a:t>About </a:t>
            </a:r>
            <a:r>
              <a:rPr lang="en-US" sz="4400" b="0" i="0" dirty="0"/>
              <a:t>Parintins, Brazil</a:t>
            </a:r>
            <a:endParaRPr lang="en-US" sz="4400" dirty="0"/>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 y="1062202"/>
            <a:ext cx="9979379" cy="4301066"/>
          </a:xfrm>
        </p:spPr>
        <p:txBody>
          <a:bodyPr vert="horz" lIns="91440" tIns="45720" rIns="91440" bIns="45720" rtlCol="0">
            <a:noAutofit/>
          </a:bodyPr>
          <a:lstStyle/>
          <a:p>
            <a:pPr marL="342900" indent="-228600" defTabSz="914400"/>
            <a:r>
              <a:rPr lang="en-US" sz="2200" b="1" i="0" dirty="0">
                <a:effectLst/>
                <a:latin typeface="+mj-lt"/>
              </a:rPr>
              <a:t>Parintins</a:t>
            </a:r>
            <a:r>
              <a:rPr lang="en-US" sz="2200" b="0" i="0" dirty="0">
                <a:effectLst/>
                <a:latin typeface="+mj-lt"/>
              </a:rPr>
              <a:t> is a </a:t>
            </a:r>
            <a:r>
              <a:rPr lang="en-US" sz="2200" b="0" i="0" u="none" strike="noStrike" dirty="0">
                <a:effectLst/>
                <a:latin typeface="+mj-lt"/>
              </a:rPr>
              <a:t>municipality</a:t>
            </a:r>
            <a:r>
              <a:rPr lang="en-US" sz="2200" b="0" i="0" dirty="0">
                <a:effectLst/>
                <a:latin typeface="+mj-lt"/>
              </a:rPr>
              <a:t> in the far east of the </a:t>
            </a:r>
            <a:r>
              <a:rPr lang="en-US" sz="2200" b="0" i="0" u="none" strike="noStrike" dirty="0">
                <a:effectLst/>
                <a:latin typeface="+mj-lt"/>
              </a:rPr>
              <a:t>Amazonas</a:t>
            </a:r>
            <a:r>
              <a:rPr lang="en-US" sz="2200" b="0" i="0" dirty="0">
                <a:effectLst/>
                <a:latin typeface="+mj-lt"/>
              </a:rPr>
              <a:t> state of </a:t>
            </a:r>
            <a:r>
              <a:rPr lang="en-US" sz="2200" b="0" i="0" u="none" strike="noStrike" dirty="0">
                <a:effectLst/>
                <a:latin typeface="+mj-lt"/>
              </a:rPr>
              <a:t>Brazil</a:t>
            </a:r>
            <a:r>
              <a:rPr lang="en-US" sz="2200" b="0" i="0" dirty="0">
                <a:effectLst/>
                <a:latin typeface="+mj-lt"/>
              </a:rPr>
              <a:t>. It is part of a </a:t>
            </a:r>
            <a:r>
              <a:rPr lang="en-US" sz="2200" b="0" i="0" u="none" strike="noStrike" dirty="0">
                <a:effectLst/>
                <a:latin typeface="+mj-lt"/>
              </a:rPr>
              <a:t>microregion</a:t>
            </a:r>
            <a:r>
              <a:rPr lang="en-US" sz="2200" b="0" i="0" dirty="0">
                <a:effectLst/>
                <a:latin typeface="+mj-lt"/>
              </a:rPr>
              <a:t> also named Parintins.</a:t>
            </a:r>
          </a:p>
          <a:p>
            <a:pPr marL="114300" indent="0" defTabSz="914400">
              <a:buNone/>
            </a:pPr>
            <a:endParaRPr lang="en-US" sz="2200" dirty="0">
              <a:latin typeface="+mj-lt"/>
              <a:cs typeface="Times New Roman" panose="02020603050405020304" pitchFamily="18" charset="0"/>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a:spcAft>
                <a:spcPts val="600"/>
              </a:spcAft>
              <a:defRPr/>
            </a:pPr>
            <a:fld id="{76B031AB-4808-4E5A-B41A-FC677859455F}" type="slidenum">
              <a:rPr lang="en-US" sz="1200">
                <a:solidFill>
                  <a:srgbClr val="FFFFFF"/>
                </a:solidFill>
                <a:latin typeface="Calibri" panose="020F0502020204030204"/>
              </a:rPr>
              <a:pPr>
                <a:spcAft>
                  <a:spcPts val="600"/>
                </a:spcAft>
                <a:defRPr/>
              </a:pPr>
              <a:t>6</a:t>
            </a:fld>
            <a:endParaRPr lang="en-US" sz="1200">
              <a:solidFill>
                <a:srgbClr val="FFFFFF"/>
              </a:solidFill>
              <a:latin typeface="Calibri" panose="020F0502020204030204"/>
            </a:endParaRPr>
          </a:p>
        </p:txBody>
      </p:sp>
      <p:pic>
        <p:nvPicPr>
          <p:cNvPr id="2052" name="Picture 4">
            <a:extLst>
              <a:ext uri="{FF2B5EF4-FFF2-40B4-BE49-F238E27FC236}">
                <a16:creationId xmlns:a16="http://schemas.microsoft.com/office/drawing/2014/main" id="{E12BBBE6-A2EC-B1C5-DD05-A7EC7652F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903" y="1531593"/>
            <a:ext cx="3886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73E402-E40D-E33E-F1F1-173D9B65702C}"/>
              </a:ext>
            </a:extLst>
          </p:cNvPr>
          <p:cNvSpPr txBox="1"/>
          <p:nvPr/>
        </p:nvSpPr>
        <p:spPr>
          <a:xfrm>
            <a:off x="101247" y="1785759"/>
            <a:ext cx="5323428" cy="3477875"/>
          </a:xfrm>
          <a:prstGeom prst="rect">
            <a:avLst/>
          </a:prstGeom>
          <a:noFill/>
        </p:spPr>
        <p:txBody>
          <a:bodyPr wrap="square">
            <a:spAutoFit/>
          </a:bodyPr>
          <a:lstStyle/>
          <a:p>
            <a:pPr marL="342900" indent="-342900">
              <a:buFont typeface="Arial" panose="020B0604020202020204" pitchFamily="34" charset="0"/>
              <a:buChar char="•"/>
            </a:pPr>
            <a:r>
              <a:rPr lang="en-US" sz="2200" b="0" i="0" dirty="0">
                <a:solidFill>
                  <a:srgbClr val="000000"/>
                </a:solidFill>
                <a:effectLst/>
                <a:latin typeface="+mj-lt"/>
              </a:rPr>
              <a:t>There are no bridges or roads that connect the city-island of Parintins to the rest of the world. This remote city in the Amazon is 228 miles N.E. of  Manaus, the capital of Brazil’s Amazonas state. </a:t>
            </a:r>
          </a:p>
          <a:p>
            <a:pPr marL="342900" indent="-342900">
              <a:buFont typeface="Arial" panose="020B0604020202020204" pitchFamily="34" charset="0"/>
              <a:buChar char="•"/>
            </a:pPr>
            <a:r>
              <a:rPr lang="en-US" sz="2200" b="0" i="0" dirty="0">
                <a:solidFill>
                  <a:srgbClr val="000000"/>
                </a:solidFill>
                <a:effectLst/>
                <a:latin typeface="+mj-lt"/>
              </a:rPr>
              <a:t>Parintins is home to thousands of low-income and Indigenous Brazilians. Its position along the Amazon River makes it dependent on commodities and resources from other parts of the country.</a:t>
            </a:r>
            <a:endParaRPr lang="en-US" sz="2200" dirty="0">
              <a:latin typeface="+mj-lt"/>
            </a:endParaRPr>
          </a:p>
        </p:txBody>
      </p:sp>
      <p:pic>
        <p:nvPicPr>
          <p:cNvPr id="8" name="Picture 2" descr="South America Travelling: Parintins - The Amazonian City of Brazil">
            <a:extLst>
              <a:ext uri="{FF2B5EF4-FFF2-40B4-BE49-F238E27FC236}">
                <a16:creationId xmlns:a16="http://schemas.microsoft.com/office/drawing/2014/main" id="{408F72C6-246D-EB06-D92E-A8273DFEF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112" y="3640536"/>
            <a:ext cx="2833205" cy="208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7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75927"/>
            <a:ext cx="10080624" cy="776207"/>
          </a:xfrm>
        </p:spPr>
        <p:txBody>
          <a:bodyPr vert="horz" wrap="square">
            <a:spAutoFit/>
          </a:bodyPr>
          <a:lstStyle/>
          <a:p>
            <a:pPr lvl="0" algn="ctr" rtl="0"/>
            <a:r>
              <a:rPr lang="en-US" sz="4800" b="0" i="0" kern="1200" dirty="0">
                <a:latin typeface="Times New Roman" panose="02020603050405020304" pitchFamily="18" charset="0"/>
                <a:cs typeface="Times New Roman" panose="02020603050405020304" pitchFamily="18" charset="0"/>
              </a:rPr>
              <a:t>Parintins, Brazil History</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222738" y="840844"/>
            <a:ext cx="9753599" cy="4753779"/>
          </a:xfrm>
        </p:spPr>
        <p:txBody>
          <a:bodyPr vert="horz">
            <a:noAutofit/>
          </a:bodyPr>
          <a:lstStyle/>
          <a:p>
            <a:pPr marL="342900" indent="-342900">
              <a:buFont typeface="Wingdings" panose="05000000000000000000" pitchFamily="2" charset="2"/>
              <a:buChar char="Ø"/>
            </a:pPr>
            <a:r>
              <a:rPr lang="en-US" sz="2000" b="0" i="0" dirty="0">
                <a:effectLst/>
                <a:latin typeface="Arial" panose="020B0604020202020204" pitchFamily="34" charset="0"/>
              </a:rPr>
              <a:t>Parintins was originally inhabited by indigenous peoples. José Gonçalves da Fonseca discovered the area in 1749 while exploring the </a:t>
            </a:r>
            <a:r>
              <a:rPr lang="en-US" sz="2000" b="0" i="0" u="none" strike="noStrike" dirty="0">
                <a:effectLst/>
                <a:latin typeface="Arial" panose="020B0604020202020204" pitchFamily="34" charset="0"/>
              </a:rPr>
              <a:t>Amazon River.</a:t>
            </a:r>
            <a:r>
              <a:rPr lang="en-US" sz="2000" b="0" i="0" dirty="0">
                <a:effectLst/>
                <a:latin typeface="Arial" panose="020B0604020202020204" pitchFamily="34" charset="0"/>
              </a:rPr>
              <a:t> </a:t>
            </a:r>
          </a:p>
          <a:p>
            <a:pPr marL="342900" indent="-342900">
              <a:buFont typeface="Wingdings" panose="05000000000000000000" pitchFamily="2" charset="2"/>
              <a:buChar char="Ø"/>
            </a:pPr>
            <a:r>
              <a:rPr lang="en-US" sz="2000" b="0" i="0" dirty="0">
                <a:effectLst/>
                <a:latin typeface="Arial" panose="020B0604020202020204" pitchFamily="34" charset="0"/>
              </a:rPr>
              <a:t>The town was founded in 1796, by José Pedro Cordovil. Queen Maria of Portugal gave him the island as a gift. He founded a </a:t>
            </a:r>
            <a:r>
              <a:rPr lang="en-US" sz="2000" b="0" i="0" u="none" strike="noStrike" dirty="0">
                <a:effectLst/>
                <a:latin typeface="Arial" panose="020B0604020202020204" pitchFamily="34" charset="0"/>
              </a:rPr>
              <a:t>cocoa tree</a:t>
            </a:r>
            <a:r>
              <a:rPr lang="en-US" sz="2000" b="0" i="0" dirty="0">
                <a:effectLst/>
                <a:latin typeface="Arial" panose="020B0604020202020204" pitchFamily="34" charset="0"/>
              </a:rPr>
              <a:t> farm. </a:t>
            </a:r>
          </a:p>
          <a:p>
            <a:pPr marL="342900" indent="-342900">
              <a:buFont typeface="Wingdings" panose="05000000000000000000" pitchFamily="2" charset="2"/>
              <a:buChar char="Ø"/>
            </a:pPr>
            <a:r>
              <a:rPr lang="en-US" sz="2000" b="0" i="0" dirty="0">
                <a:effectLst/>
                <a:latin typeface="Arial" panose="020B0604020202020204" pitchFamily="34" charset="0"/>
              </a:rPr>
              <a:t>In July 1833 the village was transformed into a parish, with the name of the parish of </a:t>
            </a:r>
            <a:r>
              <a:rPr lang="en-US" sz="2000" b="0" i="0" dirty="0" err="1">
                <a:effectLst/>
                <a:latin typeface="Arial" panose="020B0604020202020204" pitchFamily="34" charset="0"/>
              </a:rPr>
              <a:t>Nossa</a:t>
            </a:r>
            <a:r>
              <a:rPr lang="en-US" sz="2000" b="0" i="0" dirty="0">
                <a:effectLst/>
                <a:latin typeface="Arial" panose="020B0604020202020204" pitchFamily="34" charset="0"/>
              </a:rPr>
              <a:t> Senhora do Carmo of Tupinambarana. </a:t>
            </a:r>
            <a:endParaRPr lang="en-US" sz="2000" dirty="0">
              <a:solidFill>
                <a:srgbClr val="000000"/>
              </a:solidFill>
              <a:latin typeface="Alef" pitchFamily="18"/>
              <a:cs typeface="Alef" pitchFamily="2"/>
            </a:endParaRPr>
          </a:p>
        </p:txBody>
      </p:sp>
      <p:pic>
        <p:nvPicPr>
          <p:cNvPr id="4" name="Picture 2" descr="Witness The Parintins Culture and Folklore | Brol.com">
            <a:extLst>
              <a:ext uri="{FF2B5EF4-FFF2-40B4-BE49-F238E27FC236}">
                <a16:creationId xmlns:a16="http://schemas.microsoft.com/office/drawing/2014/main" id="{70A8D978-CB91-D597-FDC3-7DA0942FD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6267"/>
            <a:ext cx="4957077" cy="27883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96280A-5697-0C2A-65D8-351E07FC3FC4}"/>
              </a:ext>
            </a:extLst>
          </p:cNvPr>
          <p:cNvSpPr txBox="1"/>
          <p:nvPr/>
        </p:nvSpPr>
        <p:spPr>
          <a:xfrm>
            <a:off x="5040312" y="2806267"/>
            <a:ext cx="4695220" cy="2862322"/>
          </a:xfrm>
          <a:prstGeom prst="rect">
            <a:avLst/>
          </a:prstGeom>
          <a:noFill/>
        </p:spPr>
        <p:txBody>
          <a:bodyPr wrap="square">
            <a:spAutoFit/>
          </a:bodyPr>
          <a:lstStyle/>
          <a:p>
            <a:pPr marL="342900" indent="-342900">
              <a:buFont typeface="Wingdings" panose="05000000000000000000" pitchFamily="2" charset="2"/>
              <a:buChar char="Ø"/>
            </a:pPr>
            <a:r>
              <a:rPr lang="en-US" sz="2000" i="0" dirty="0">
                <a:effectLst/>
                <a:latin typeface="Arial" panose="020B0604020202020204" pitchFamily="34" charset="0"/>
                <a:cs typeface="Arial" panose="020B0604020202020204" pitchFamily="34" charset="0"/>
              </a:rPr>
              <a:t>On 14 March 1853 the installation of the city was renamed for Parintins in 1880, honoring to the name of the tribe that inhabited the place before your foundation.</a:t>
            </a: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Today the city is best known for the </a:t>
            </a:r>
            <a:r>
              <a:rPr lang="en-US" sz="2000" i="0" cap="all" dirty="0">
                <a:solidFill>
                  <a:srgbClr val="2A2B33"/>
                </a:solidFill>
                <a:effectLst/>
                <a:latin typeface="Arial" panose="020B0604020202020204" pitchFamily="34" charset="0"/>
                <a:cs typeface="Arial" panose="020B0604020202020204" pitchFamily="34" charset="0"/>
              </a:rPr>
              <a:t>BOI BUMBA </a:t>
            </a:r>
            <a:r>
              <a:rPr lang="en-US" sz="2000" dirty="0">
                <a:latin typeface="Arial" panose="020B0604020202020204" pitchFamily="34" charset="0"/>
                <a:cs typeface="Arial" panose="020B0604020202020204" pitchFamily="34" charset="0"/>
              </a:rPr>
              <a:t>Folklore Festival </a:t>
            </a:r>
            <a:r>
              <a:rPr lang="en-US" sz="2000" i="0" dirty="0">
                <a:effectLst/>
                <a:latin typeface="Arial" panose="020B0604020202020204" pitchFamily="34" charset="0"/>
                <a:cs typeface="Arial" panose="020B0604020202020204" pitchFamily="34" charset="0"/>
              </a:rPr>
              <a:t>celebrating a local </a:t>
            </a:r>
            <a:r>
              <a:rPr lang="en-US" sz="2000" i="0" u="none" strike="noStrike" dirty="0">
                <a:effectLst/>
                <a:latin typeface="Arial" panose="020B0604020202020204" pitchFamily="34" charset="0"/>
                <a:cs typeface="Arial" panose="020B0604020202020204" pitchFamily="34" charset="0"/>
              </a:rPr>
              <a:t>legend</a:t>
            </a:r>
            <a:r>
              <a:rPr lang="en-US" sz="2000" i="0" dirty="0">
                <a:effectLst/>
                <a:latin typeface="Arial" panose="020B0604020202020204" pitchFamily="34" charset="0"/>
                <a:cs typeface="Arial" panose="020B0604020202020204" pitchFamily="34" charset="0"/>
              </a:rPr>
              <a:t> about a resurrected ox.</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a:t>
            </a:r>
            <a:r>
              <a:rPr lang="en-US" sz="4800" b="0" i="0" kern="1200" dirty="0">
                <a:latin typeface="Times New Roman" panose="02020603050405020304" pitchFamily="18" charset="0"/>
                <a:cs typeface="Times New Roman" panose="02020603050405020304" pitchFamily="18" charset="0"/>
              </a:rPr>
              <a:t>Parintins, Brazil</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098" name="Picture 2" descr="Where is Alter do Chão on map of Brazil">
            <a:extLst>
              <a:ext uri="{FF2B5EF4-FFF2-40B4-BE49-F238E27FC236}">
                <a16:creationId xmlns:a16="http://schemas.microsoft.com/office/drawing/2014/main" id="{512CD3FC-5A5B-4B49-2D75-01E5C9D51F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70"/>
          <a:stretch/>
        </p:blipFill>
        <p:spPr bwMode="auto">
          <a:xfrm>
            <a:off x="0" y="739775"/>
            <a:ext cx="10080624" cy="4930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69416"/>
            <a:ext cx="10080625" cy="692150"/>
          </a:xfrm>
        </p:spPr>
        <p:txBody>
          <a:bodyPr vert="horz">
            <a:normAutofit fontScale="90000"/>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b="0" i="0" kern="1200" dirty="0">
                <a:latin typeface="Times New Roman" panose="02020603050405020304" pitchFamily="18" charset="0"/>
                <a:cs typeface="Times New Roman" panose="02020603050405020304" pitchFamily="18" charset="0"/>
              </a:rPr>
              <a:t>Parintins</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1026" name="Picture 2" descr="Parintins, Amazonas, Brazil">
            <a:extLst>
              <a:ext uri="{FF2B5EF4-FFF2-40B4-BE49-F238E27FC236}">
                <a16:creationId xmlns:a16="http://schemas.microsoft.com/office/drawing/2014/main" id="{B072145A-2CB9-6EC7-07FF-9FB87D67AD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939"/>
          <a:stretch/>
        </p:blipFill>
        <p:spPr bwMode="auto">
          <a:xfrm>
            <a:off x="-5310" y="732538"/>
            <a:ext cx="10080625" cy="494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1111</TotalTime>
  <Words>1272</Words>
  <Application>Microsoft Office PowerPoint</Application>
  <PresentationFormat>Custom</PresentationFormat>
  <Paragraphs>110</Paragraphs>
  <Slides>18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Alef</vt:lpstr>
      <vt:lpstr>Aptos</vt:lpstr>
      <vt:lpstr>Aptos Display</vt:lpstr>
      <vt:lpstr>Arial</vt:lpstr>
      <vt:lpstr>Calibri</vt:lpstr>
      <vt:lpstr>Liberation Sans</vt:lpstr>
      <vt:lpstr>Segoe UI</vt:lpstr>
      <vt:lpstr>Times New Roman</vt:lpstr>
      <vt:lpstr>Wingdings</vt:lpstr>
      <vt:lpstr>Office Theme</vt:lpstr>
      <vt:lpstr>Parintins, Brazil Presented by Marc Silver</vt:lpstr>
      <vt:lpstr>What I Will Cover</vt:lpstr>
      <vt:lpstr>My Port Philosophy</vt:lpstr>
      <vt:lpstr>PowerPoint Presentation</vt:lpstr>
      <vt:lpstr>PowerPoint Presentation</vt:lpstr>
      <vt:lpstr>About Parintins, Brazil</vt:lpstr>
      <vt:lpstr>Parintins, Brazil History</vt:lpstr>
      <vt:lpstr>Area Map of Parintins, Brazil</vt:lpstr>
      <vt:lpstr>Map of Parintins</vt:lpstr>
      <vt:lpstr>Parintins, Brazil Transportation </vt:lpstr>
      <vt:lpstr>Pedicab in Parintins</vt:lpstr>
      <vt:lpstr>Parintins Market</vt:lpstr>
      <vt:lpstr> N S DO CARMO CATHEDRA </vt:lpstr>
      <vt:lpstr>CURRAL DO BOI CAPRICHOSO</vt:lpstr>
      <vt:lpstr>Cine- da Paz Theater</vt:lpstr>
      <vt:lpstr>PowerPoint Presentation</vt:lpstr>
      <vt:lpstr>PowerPoint Presentation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133</cp:revision>
  <dcterms:created xsi:type="dcterms:W3CDTF">2023-03-25T21:24:27Z</dcterms:created>
  <dcterms:modified xsi:type="dcterms:W3CDTF">2025-04-25T19:41:04Z</dcterms:modified>
</cp:coreProperties>
</file>