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7"/>
  </p:notesMasterIdLst>
  <p:handoutMasterIdLst>
    <p:handoutMasterId r:id="rId28"/>
  </p:handoutMasterIdLst>
  <p:sldIdLst>
    <p:sldId id="256" r:id="rId4"/>
    <p:sldId id="273" r:id="rId5"/>
    <p:sldId id="257" r:id="rId6"/>
    <p:sldId id="274" r:id="rId7"/>
    <p:sldId id="258" r:id="rId8"/>
    <p:sldId id="263" r:id="rId9"/>
    <p:sldId id="259" r:id="rId10"/>
    <p:sldId id="290" r:id="rId11"/>
    <p:sldId id="260" r:id="rId12"/>
    <p:sldId id="287" r:id="rId13"/>
    <p:sldId id="283" r:id="rId14"/>
    <p:sldId id="261" r:id="rId15"/>
    <p:sldId id="291" r:id="rId16"/>
    <p:sldId id="276" r:id="rId17"/>
    <p:sldId id="288" r:id="rId18"/>
    <p:sldId id="289" r:id="rId19"/>
    <p:sldId id="282" r:id="rId20"/>
    <p:sldId id="277" r:id="rId21"/>
    <p:sldId id="279" r:id="rId22"/>
    <p:sldId id="281" r:id="rId23"/>
    <p:sldId id="275" r:id="rId24"/>
    <p:sldId id="271" r:id="rId25"/>
    <p:sldId id="272"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0626" autoAdjust="0"/>
  </p:normalViewPr>
  <p:slideViewPr>
    <p:cSldViewPr snapToGrid="0">
      <p:cViewPr varScale="1">
        <p:scale>
          <a:sx n="80" d="100"/>
          <a:sy n="80" d="100"/>
        </p:scale>
        <p:origin x="14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17425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274800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21</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885918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11</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eaLnBrk="1" hangingPunct="1">
        <a:tabLst/>
        <a:defRPr lang="en-US" sz="3300" b="0" i="0" u="none" strike="noStrike" kern="1200">
          <a:ln>
            <a:noFill/>
          </a:ln>
          <a:solidFill>
            <a:srgbClr val="FFFFFF"/>
          </a:solidFill>
          <a:latin typeface="Liberation Sans" pitchFamily="18"/>
        </a:defRPr>
      </a:lvl1pPr>
    </p:titleStyle>
    <p:bodyStyle>
      <a:lvl1pPr marL="0" marR="0" indent="0" eaLnBrk="1" hangingPunct="1">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gomanzanillo.com/city_guide/birds.htm" TargetMode="Externa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hyperlink" Target="https://gomanzanillo.com/city_guide/butcher.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629573"/>
            <a:ext cx="5521432" cy="2142125"/>
          </a:xfrm>
        </p:spPr>
        <p:txBody>
          <a:bodyPr vert="horz" wrap="square">
            <a:spAutoFit/>
          </a:bodyPr>
          <a:lstStyle/>
          <a:p>
            <a:pPr lvl="0" algn="ctr"/>
            <a:r>
              <a:rPr lang="en-US" sz="4400" b="1" dirty="0"/>
              <a:t>Panama City, Panama</a:t>
            </a:r>
            <a:br>
              <a:rPr lang="en-US" sz="4800" b="1" dirty="0"/>
            </a:br>
            <a:r>
              <a:rPr lang="en-US" sz="2800" b="1" dirty="0"/>
              <a:t>Presented by</a:t>
            </a:r>
            <a:br>
              <a:rPr lang="en-US" sz="2800" b="1" dirty="0"/>
            </a:br>
            <a:r>
              <a:rPr lang="en-US" sz="2800" b="1" dirty="0"/>
              <a:t>fellow Cruiser</a:t>
            </a:r>
            <a:br>
              <a:rPr lang="en-US" sz="2800" b="1" dirty="0"/>
            </a:br>
            <a:r>
              <a:rPr lang="en-US" sz="4800" b="1" dirty="0"/>
              <a:t>Marc Silver</a:t>
            </a:r>
            <a:endParaRPr lang="en-US" sz="2800" b="1" dirty="0">
              <a:solidFill>
                <a:srgbClr val="000000"/>
              </a:solidFill>
              <a:cs typeface="Tahoma" pitchFamily="2"/>
            </a:endParaRPr>
          </a:p>
        </p:txBody>
      </p:sp>
      <p:pic>
        <p:nvPicPr>
          <p:cNvPr id="4" name="Picture 3" descr="A red white and blue square with stars&#10;&#10;Description automatically generated">
            <a:extLst>
              <a:ext uri="{FF2B5EF4-FFF2-40B4-BE49-F238E27FC236}">
                <a16:creationId xmlns:a16="http://schemas.microsoft.com/office/drawing/2014/main" id="{83604A7F-6AF7-5F60-DA88-56D8CCC73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1433" y="1200150"/>
            <a:ext cx="4474565" cy="2984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10;&#10;Description automatically generated">
            <a:extLst>
              <a:ext uri="{FF2B5EF4-FFF2-40B4-BE49-F238E27FC236}">
                <a16:creationId xmlns:a16="http://schemas.microsoft.com/office/drawing/2014/main" id="{8B07E530-1028-D63B-31D4-8CD09A617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1024"/>
            <a:ext cx="10080625" cy="5089525"/>
          </a:xfrm>
          <a:prstGeom prst="rect">
            <a:avLst/>
          </a:prstGeom>
        </p:spPr>
      </p:pic>
      <p:sp>
        <p:nvSpPr>
          <p:cNvPr id="5" name="TextBox 4">
            <a:extLst>
              <a:ext uri="{FF2B5EF4-FFF2-40B4-BE49-F238E27FC236}">
                <a16:creationId xmlns:a16="http://schemas.microsoft.com/office/drawing/2014/main" id="{5B222ACA-B7AD-9FCF-C2D8-9DF8F26548F3}"/>
              </a:ext>
            </a:extLst>
          </p:cNvPr>
          <p:cNvSpPr txBox="1"/>
          <p:nvPr/>
        </p:nvSpPr>
        <p:spPr>
          <a:xfrm>
            <a:off x="0" y="-66906"/>
            <a:ext cx="10080624" cy="707886"/>
          </a:xfrm>
          <a:prstGeom prst="rect">
            <a:avLst/>
          </a:prstGeom>
          <a:noFill/>
        </p:spPr>
        <p:txBody>
          <a:bodyPr wrap="square">
            <a:spAutoFit/>
          </a:bodyPr>
          <a:lstStyle/>
          <a:p>
            <a:pPr algn="ctr"/>
            <a:r>
              <a:rPr lang="en-US" sz="4000" b="1" kern="1200" dirty="0">
                <a:solidFill>
                  <a:schemeClr val="tx1"/>
                </a:solidFill>
                <a:latin typeface="+mj-lt"/>
                <a:ea typeface="+mj-ea"/>
                <a:cs typeface="+mj-cs"/>
              </a:rPr>
              <a:t>Map of Panama</a:t>
            </a:r>
            <a:r>
              <a:rPr lang="en-US" sz="1800" b="1" kern="1200" dirty="0">
                <a:solidFill>
                  <a:schemeClr val="tx1"/>
                </a:solidFill>
                <a:latin typeface="+mj-lt"/>
                <a:ea typeface="+mj-ea"/>
                <a:cs typeface="+mj-cs"/>
              </a:rPr>
              <a:t> </a:t>
            </a:r>
            <a:endParaRPr lang="en-US" dirty="0"/>
          </a:p>
        </p:txBody>
      </p:sp>
    </p:spTree>
    <p:extLst>
      <p:ext uri="{BB962C8B-B14F-4D97-AF65-F5344CB8AC3E}">
        <p14:creationId xmlns:p14="http://schemas.microsoft.com/office/powerpoint/2010/main" val="17358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930167" cy="567055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266018" y="417751"/>
            <a:ext cx="3820404" cy="256357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kern="1200" dirty="0">
                <a:solidFill>
                  <a:schemeClr val="tx1"/>
                </a:solidFill>
                <a:latin typeface="+mj-lt"/>
                <a:ea typeface="+mj-ea"/>
                <a:cs typeface="+mj-cs"/>
              </a:rPr>
              <a:t>Map of Panama City</a:t>
            </a:r>
            <a:endParaRPr lang="en-US" sz="3600" kern="1200" dirty="0">
              <a:solidFill>
                <a:schemeClr val="tx1"/>
              </a:solidFill>
              <a:latin typeface="+mj-lt"/>
              <a:ea typeface="+mj-ea"/>
              <a:cs typeface="+mj-cs"/>
            </a:endParaRPr>
          </a:p>
        </p:txBody>
      </p:sp>
      <p:pic>
        <p:nvPicPr>
          <p:cNvPr id="3" name="Picture 2" descr="A map of a city&#10;&#10;Description automatically generated">
            <a:extLst>
              <a:ext uri="{FF2B5EF4-FFF2-40B4-BE49-F238E27FC236}">
                <a16:creationId xmlns:a16="http://schemas.microsoft.com/office/drawing/2014/main" id="{1B70E344-3B08-C0BE-8B18-1674B084E5CC}"/>
              </a:ext>
            </a:extLst>
          </p:cNvPr>
          <p:cNvPicPr>
            <a:picLocks noChangeAspect="1"/>
          </p:cNvPicPr>
          <p:nvPr/>
        </p:nvPicPr>
        <p:blipFill rotWithShape="1">
          <a:blip r:embed="rId3">
            <a:extLst>
              <a:ext uri="{28A0092B-C50C-407E-A947-70E740481C1C}">
                <a14:useLocalDpi xmlns:a14="http://schemas.microsoft.com/office/drawing/2010/main" val="0"/>
              </a:ext>
            </a:extLst>
          </a:blip>
          <a:srcRect b="6476"/>
          <a:stretch/>
        </p:blipFill>
        <p:spPr>
          <a:xfrm>
            <a:off x="4352439" y="-1"/>
            <a:ext cx="5699386" cy="5670551"/>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4380311" y="272186"/>
            <a:ext cx="5168561" cy="1474343"/>
          </a:xfrm>
        </p:spPr>
        <p:txBody>
          <a:bodyPr vert="horz" lIns="91440" tIns="45720" rIns="91440" bIns="45720" rtlCol="0" anchor="b">
            <a:normAutofit/>
          </a:bodyPr>
          <a:lstStyle/>
          <a:p>
            <a:pPr algn="l" rtl="0">
              <a:lnSpc>
                <a:spcPct val="90000"/>
              </a:lnSpc>
              <a:spcBef>
                <a:spcPct val="0"/>
              </a:spcBef>
            </a:pPr>
            <a:r>
              <a:rPr lang="en-US" sz="4400" b="1">
                <a:solidFill>
                  <a:schemeClr val="tx1"/>
                </a:solidFill>
                <a:latin typeface="+mj-lt"/>
                <a:ea typeface="+mj-ea"/>
                <a:cs typeface="+mj-cs"/>
              </a:rPr>
              <a:t>Panama City City Bus </a:t>
            </a:r>
          </a:p>
        </p:txBody>
      </p:sp>
      <p:pic>
        <p:nvPicPr>
          <p:cNvPr id="5" name="Picture 4" descr="A bus on the road&#10;&#10;Description automatically generated">
            <a:extLst>
              <a:ext uri="{FF2B5EF4-FFF2-40B4-BE49-F238E27FC236}">
                <a16:creationId xmlns:a16="http://schemas.microsoft.com/office/drawing/2014/main" id="{8189DADB-6017-12EC-0F7A-FF675DA0E29D}"/>
              </a:ext>
            </a:extLst>
          </p:cNvPr>
          <p:cNvPicPr>
            <a:picLocks noChangeAspect="1"/>
          </p:cNvPicPr>
          <p:nvPr/>
        </p:nvPicPr>
        <p:blipFill rotWithShape="1">
          <a:blip r:embed="rId3">
            <a:extLst>
              <a:ext uri="{28A0092B-C50C-407E-A947-70E740481C1C}">
                <a14:useLocalDpi xmlns:a14="http://schemas.microsoft.com/office/drawing/2010/main" val="0"/>
              </a:ext>
            </a:extLst>
          </a:blip>
          <a:srcRect l="29060" r="36986" b="1"/>
          <a:stretch/>
        </p:blipFill>
        <p:spPr>
          <a:xfrm>
            <a:off x="20" y="10"/>
            <a:ext cx="3850779" cy="567054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1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311" y="1963729"/>
            <a:ext cx="3508696" cy="15121"/>
          </a:xfrm>
          <a:custGeom>
            <a:avLst/>
            <a:gdLst>
              <a:gd name="connsiteX0" fmla="*/ 0 w 3508696"/>
              <a:gd name="connsiteY0" fmla="*/ 0 h 15121"/>
              <a:gd name="connsiteX1" fmla="*/ 584783 w 3508696"/>
              <a:gd name="connsiteY1" fmla="*/ 0 h 15121"/>
              <a:gd name="connsiteX2" fmla="*/ 1099391 w 3508696"/>
              <a:gd name="connsiteY2" fmla="*/ 0 h 15121"/>
              <a:gd name="connsiteX3" fmla="*/ 1684174 w 3508696"/>
              <a:gd name="connsiteY3" fmla="*/ 0 h 15121"/>
              <a:gd name="connsiteX4" fmla="*/ 2163696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923913 w 3508696"/>
              <a:gd name="connsiteY8" fmla="*/ 15121 h 15121"/>
              <a:gd name="connsiteX9" fmla="*/ 2304044 w 3508696"/>
              <a:gd name="connsiteY9" fmla="*/ 15121 h 15121"/>
              <a:gd name="connsiteX10" fmla="*/ 1789435 w 3508696"/>
              <a:gd name="connsiteY10" fmla="*/ 15121 h 15121"/>
              <a:gd name="connsiteX11" fmla="*/ 1134478 w 3508696"/>
              <a:gd name="connsiteY11" fmla="*/ 15121 h 15121"/>
              <a:gd name="connsiteX12" fmla="*/ 619870 w 3508696"/>
              <a:gd name="connsiteY12" fmla="*/ 15121 h 15121"/>
              <a:gd name="connsiteX13" fmla="*/ 0 w 3508696"/>
              <a:gd name="connsiteY13" fmla="*/ 15121 h 15121"/>
              <a:gd name="connsiteX14" fmla="*/ 0 w 3508696"/>
              <a:gd name="connsiteY14" fmla="*/ 0 h 15121"/>
              <a:gd name="connsiteX0" fmla="*/ 0 w 3508696"/>
              <a:gd name="connsiteY0" fmla="*/ 0 h 15121"/>
              <a:gd name="connsiteX1" fmla="*/ 514609 w 3508696"/>
              <a:gd name="connsiteY1" fmla="*/ 0 h 15121"/>
              <a:gd name="connsiteX2" fmla="*/ 994131 w 3508696"/>
              <a:gd name="connsiteY2" fmla="*/ 0 h 15121"/>
              <a:gd name="connsiteX3" fmla="*/ 1508739 w 3508696"/>
              <a:gd name="connsiteY3" fmla="*/ 0 h 15121"/>
              <a:gd name="connsiteX4" fmla="*/ 2093522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853739 w 3508696"/>
              <a:gd name="connsiteY8" fmla="*/ 15121 h 15121"/>
              <a:gd name="connsiteX9" fmla="*/ 2374218 w 3508696"/>
              <a:gd name="connsiteY9" fmla="*/ 15121 h 15121"/>
              <a:gd name="connsiteX10" fmla="*/ 1719261 w 3508696"/>
              <a:gd name="connsiteY10" fmla="*/ 15121 h 15121"/>
              <a:gd name="connsiteX11" fmla="*/ 1064304 w 3508696"/>
              <a:gd name="connsiteY11" fmla="*/ 15121 h 15121"/>
              <a:gd name="connsiteX12" fmla="*/ 584783 w 3508696"/>
              <a:gd name="connsiteY12" fmla="*/ 15121 h 15121"/>
              <a:gd name="connsiteX13" fmla="*/ 0 w 3508696"/>
              <a:gd name="connsiteY13" fmla="*/ 15121 h 15121"/>
              <a:gd name="connsiteX14" fmla="*/ 0 w 3508696"/>
              <a:gd name="connsiteY14"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6" h="15121" fill="none" extrusionOk="0">
                <a:moveTo>
                  <a:pt x="0" y="0"/>
                </a:moveTo>
                <a:cubicBezTo>
                  <a:pt x="146229" y="-14140"/>
                  <a:pt x="425161" y="-21146"/>
                  <a:pt x="584783" y="0"/>
                </a:cubicBezTo>
                <a:cubicBezTo>
                  <a:pt x="744845" y="-25423"/>
                  <a:pt x="964949" y="-12672"/>
                  <a:pt x="1099391" y="0"/>
                </a:cubicBezTo>
                <a:cubicBezTo>
                  <a:pt x="1213529" y="34233"/>
                  <a:pt x="1394830" y="-43069"/>
                  <a:pt x="1684174" y="0"/>
                </a:cubicBezTo>
                <a:cubicBezTo>
                  <a:pt x="1958984" y="21109"/>
                  <a:pt x="1977094" y="-26995"/>
                  <a:pt x="2163696" y="0"/>
                </a:cubicBezTo>
                <a:cubicBezTo>
                  <a:pt x="2344615" y="3606"/>
                  <a:pt x="2485824" y="-37567"/>
                  <a:pt x="2713392" y="0"/>
                </a:cubicBezTo>
                <a:cubicBezTo>
                  <a:pt x="2917794" y="-4672"/>
                  <a:pt x="3230200" y="-72392"/>
                  <a:pt x="3508696" y="0"/>
                </a:cubicBezTo>
                <a:cubicBezTo>
                  <a:pt x="3509038" y="4316"/>
                  <a:pt x="3508014" y="11111"/>
                  <a:pt x="3508696" y="15121"/>
                </a:cubicBezTo>
                <a:cubicBezTo>
                  <a:pt x="3313113" y="-8288"/>
                  <a:pt x="3147390" y="13717"/>
                  <a:pt x="2923913" y="15121"/>
                </a:cubicBezTo>
                <a:cubicBezTo>
                  <a:pt x="2709252" y="14507"/>
                  <a:pt x="2588956" y="41956"/>
                  <a:pt x="2304044" y="15121"/>
                </a:cubicBezTo>
                <a:cubicBezTo>
                  <a:pt x="2002091" y="-5850"/>
                  <a:pt x="1988950" y="30033"/>
                  <a:pt x="1789435" y="15121"/>
                </a:cubicBezTo>
                <a:cubicBezTo>
                  <a:pt x="1566566" y="-13873"/>
                  <a:pt x="1419125" y="-5905"/>
                  <a:pt x="1134478" y="15121"/>
                </a:cubicBezTo>
                <a:cubicBezTo>
                  <a:pt x="893923" y="22436"/>
                  <a:pt x="800822" y="7880"/>
                  <a:pt x="619870" y="15121"/>
                </a:cubicBezTo>
                <a:cubicBezTo>
                  <a:pt x="454499" y="27428"/>
                  <a:pt x="194020" y="13949"/>
                  <a:pt x="0" y="15121"/>
                </a:cubicBezTo>
                <a:cubicBezTo>
                  <a:pt x="459" y="7735"/>
                  <a:pt x="-231" y="5467"/>
                  <a:pt x="0" y="0"/>
                </a:cubicBezTo>
                <a:close/>
              </a:path>
              <a:path w="3508696" h="15121" stroke="0" extrusionOk="0">
                <a:moveTo>
                  <a:pt x="0" y="0"/>
                </a:moveTo>
                <a:cubicBezTo>
                  <a:pt x="194755" y="4612"/>
                  <a:pt x="258789" y="-23170"/>
                  <a:pt x="514609" y="0"/>
                </a:cubicBezTo>
                <a:cubicBezTo>
                  <a:pt x="756889" y="23732"/>
                  <a:pt x="817501" y="-2117"/>
                  <a:pt x="994131" y="0"/>
                </a:cubicBezTo>
                <a:cubicBezTo>
                  <a:pt x="1148747" y="-10253"/>
                  <a:pt x="1377083" y="10927"/>
                  <a:pt x="1508739" y="0"/>
                </a:cubicBezTo>
                <a:cubicBezTo>
                  <a:pt x="1647304" y="296"/>
                  <a:pt x="1821128" y="23240"/>
                  <a:pt x="2093522" y="0"/>
                </a:cubicBezTo>
                <a:cubicBezTo>
                  <a:pt x="2355744" y="-11702"/>
                  <a:pt x="2569460" y="-35424"/>
                  <a:pt x="2713392" y="0"/>
                </a:cubicBezTo>
                <a:cubicBezTo>
                  <a:pt x="2913330" y="15164"/>
                  <a:pt x="3187107" y="55428"/>
                  <a:pt x="3508696" y="0"/>
                </a:cubicBezTo>
                <a:cubicBezTo>
                  <a:pt x="3508511" y="5482"/>
                  <a:pt x="3508046" y="7652"/>
                  <a:pt x="3508696" y="15121"/>
                </a:cubicBezTo>
                <a:cubicBezTo>
                  <a:pt x="3212351" y="-14987"/>
                  <a:pt x="3180207" y="33574"/>
                  <a:pt x="2853739" y="15121"/>
                </a:cubicBezTo>
                <a:cubicBezTo>
                  <a:pt x="2539661" y="5739"/>
                  <a:pt x="2599081" y="22411"/>
                  <a:pt x="2374218" y="15121"/>
                </a:cubicBezTo>
                <a:cubicBezTo>
                  <a:pt x="2126941" y="51027"/>
                  <a:pt x="1952351" y="-18106"/>
                  <a:pt x="1719261" y="15121"/>
                </a:cubicBezTo>
                <a:cubicBezTo>
                  <a:pt x="1512404" y="73902"/>
                  <a:pt x="1270329" y="72187"/>
                  <a:pt x="1064304" y="15121"/>
                </a:cubicBezTo>
                <a:cubicBezTo>
                  <a:pt x="846185" y="-2042"/>
                  <a:pt x="820961" y="34247"/>
                  <a:pt x="584783" y="15121"/>
                </a:cubicBezTo>
                <a:cubicBezTo>
                  <a:pt x="365942" y="27277"/>
                  <a:pt x="180935" y="35757"/>
                  <a:pt x="0" y="15121"/>
                </a:cubicBezTo>
                <a:cubicBezTo>
                  <a:pt x="-504" y="8720"/>
                  <a:pt x="322" y="2974"/>
                  <a:pt x="0" y="0"/>
                </a:cubicBezTo>
                <a:close/>
              </a:path>
              <a:path w="3508696" h="15121" fill="none" stroke="0" extrusionOk="0">
                <a:moveTo>
                  <a:pt x="0" y="0"/>
                </a:moveTo>
                <a:cubicBezTo>
                  <a:pt x="135287" y="35450"/>
                  <a:pt x="396575" y="-34156"/>
                  <a:pt x="584783" y="0"/>
                </a:cubicBezTo>
                <a:cubicBezTo>
                  <a:pt x="734249" y="4039"/>
                  <a:pt x="960432" y="-6934"/>
                  <a:pt x="1099391" y="0"/>
                </a:cubicBezTo>
                <a:cubicBezTo>
                  <a:pt x="1241286" y="5903"/>
                  <a:pt x="1394151" y="-12161"/>
                  <a:pt x="1684174" y="0"/>
                </a:cubicBezTo>
                <a:cubicBezTo>
                  <a:pt x="1966648" y="17581"/>
                  <a:pt x="1981270" y="-17757"/>
                  <a:pt x="2163696" y="0"/>
                </a:cubicBezTo>
                <a:cubicBezTo>
                  <a:pt x="2373805" y="31650"/>
                  <a:pt x="2490245" y="-59196"/>
                  <a:pt x="2713392" y="0"/>
                </a:cubicBezTo>
                <a:cubicBezTo>
                  <a:pt x="2919897" y="-16326"/>
                  <a:pt x="3259547" y="-12508"/>
                  <a:pt x="3508696" y="0"/>
                </a:cubicBezTo>
                <a:cubicBezTo>
                  <a:pt x="3508840" y="4760"/>
                  <a:pt x="3507179" y="11095"/>
                  <a:pt x="3508696" y="15121"/>
                </a:cubicBezTo>
                <a:cubicBezTo>
                  <a:pt x="3295950" y="-25195"/>
                  <a:pt x="3155183" y="-35500"/>
                  <a:pt x="2923913" y="15121"/>
                </a:cubicBezTo>
                <a:cubicBezTo>
                  <a:pt x="2716593" y="10784"/>
                  <a:pt x="2595426" y="35913"/>
                  <a:pt x="2304044" y="15121"/>
                </a:cubicBezTo>
                <a:cubicBezTo>
                  <a:pt x="2007075" y="-14749"/>
                  <a:pt x="1996052" y="19370"/>
                  <a:pt x="1789435" y="15121"/>
                </a:cubicBezTo>
                <a:cubicBezTo>
                  <a:pt x="1614625" y="22798"/>
                  <a:pt x="1342607" y="2585"/>
                  <a:pt x="1134478" y="15121"/>
                </a:cubicBezTo>
                <a:cubicBezTo>
                  <a:pt x="897703" y="19127"/>
                  <a:pt x="784642" y="26191"/>
                  <a:pt x="619870" y="15121"/>
                </a:cubicBezTo>
                <a:cubicBezTo>
                  <a:pt x="429384" y="27669"/>
                  <a:pt x="183529" y="22856"/>
                  <a:pt x="0" y="15121"/>
                </a:cubicBezTo>
                <a:cubicBezTo>
                  <a:pt x="652" y="7448"/>
                  <a:pt x="-642" y="477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508696"/>
                      <a:gd name="connsiteY0" fmla="*/ 0 h 15121"/>
                      <a:gd name="connsiteX1" fmla="*/ 584783 w 3508696"/>
                      <a:gd name="connsiteY1" fmla="*/ 0 h 15121"/>
                      <a:gd name="connsiteX2" fmla="*/ 1099391 w 3508696"/>
                      <a:gd name="connsiteY2" fmla="*/ 0 h 15121"/>
                      <a:gd name="connsiteX3" fmla="*/ 1684174 w 3508696"/>
                      <a:gd name="connsiteY3" fmla="*/ 0 h 15121"/>
                      <a:gd name="connsiteX4" fmla="*/ 2163696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923913 w 3508696"/>
                      <a:gd name="connsiteY8" fmla="*/ 15121 h 15121"/>
                      <a:gd name="connsiteX9" fmla="*/ 2304044 w 3508696"/>
                      <a:gd name="connsiteY9" fmla="*/ 15121 h 15121"/>
                      <a:gd name="connsiteX10" fmla="*/ 1789435 w 3508696"/>
                      <a:gd name="connsiteY10" fmla="*/ 15121 h 15121"/>
                      <a:gd name="connsiteX11" fmla="*/ 1134478 w 3508696"/>
                      <a:gd name="connsiteY11" fmla="*/ 15121 h 15121"/>
                      <a:gd name="connsiteX12" fmla="*/ 619870 w 3508696"/>
                      <a:gd name="connsiteY12" fmla="*/ 15121 h 15121"/>
                      <a:gd name="connsiteX13" fmla="*/ 0 w 3508696"/>
                      <a:gd name="connsiteY13" fmla="*/ 15121 h 15121"/>
                      <a:gd name="connsiteX14" fmla="*/ 0 w 3508696"/>
                      <a:gd name="connsiteY14"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6" h="15121" fill="none" extrusionOk="0">
                        <a:moveTo>
                          <a:pt x="0" y="0"/>
                        </a:moveTo>
                        <a:cubicBezTo>
                          <a:pt x="162319" y="23018"/>
                          <a:pt x="421683" y="-5158"/>
                          <a:pt x="584783" y="0"/>
                        </a:cubicBezTo>
                        <a:cubicBezTo>
                          <a:pt x="747883" y="5158"/>
                          <a:pt x="975784" y="-15427"/>
                          <a:pt x="1099391" y="0"/>
                        </a:cubicBezTo>
                        <a:cubicBezTo>
                          <a:pt x="1222998" y="15427"/>
                          <a:pt x="1402881" y="-16644"/>
                          <a:pt x="1684174" y="0"/>
                        </a:cubicBezTo>
                        <a:cubicBezTo>
                          <a:pt x="1965467" y="16644"/>
                          <a:pt x="1975096" y="-20975"/>
                          <a:pt x="2163696" y="0"/>
                        </a:cubicBezTo>
                        <a:cubicBezTo>
                          <a:pt x="2352296" y="20975"/>
                          <a:pt x="2492387" y="-24234"/>
                          <a:pt x="2713392" y="0"/>
                        </a:cubicBezTo>
                        <a:cubicBezTo>
                          <a:pt x="2934397" y="24234"/>
                          <a:pt x="3268882" y="-29245"/>
                          <a:pt x="3508696" y="0"/>
                        </a:cubicBezTo>
                        <a:cubicBezTo>
                          <a:pt x="3508377" y="4643"/>
                          <a:pt x="3507989" y="11341"/>
                          <a:pt x="3508696" y="15121"/>
                        </a:cubicBezTo>
                        <a:cubicBezTo>
                          <a:pt x="3308783" y="-3244"/>
                          <a:pt x="3142166" y="1719"/>
                          <a:pt x="2923913" y="15121"/>
                        </a:cubicBezTo>
                        <a:cubicBezTo>
                          <a:pt x="2705660" y="28523"/>
                          <a:pt x="2600314" y="39746"/>
                          <a:pt x="2304044" y="15121"/>
                        </a:cubicBezTo>
                        <a:cubicBezTo>
                          <a:pt x="2007774" y="-9504"/>
                          <a:pt x="1987551" y="21722"/>
                          <a:pt x="1789435" y="15121"/>
                        </a:cubicBezTo>
                        <a:cubicBezTo>
                          <a:pt x="1591319" y="8520"/>
                          <a:pt x="1373542" y="11062"/>
                          <a:pt x="1134478" y="15121"/>
                        </a:cubicBezTo>
                        <a:cubicBezTo>
                          <a:pt x="895414" y="19180"/>
                          <a:pt x="797550" y="6134"/>
                          <a:pt x="619870" y="15121"/>
                        </a:cubicBezTo>
                        <a:cubicBezTo>
                          <a:pt x="442190" y="24108"/>
                          <a:pt x="173838" y="-2426"/>
                          <a:pt x="0" y="15121"/>
                        </a:cubicBezTo>
                        <a:cubicBezTo>
                          <a:pt x="629" y="7579"/>
                          <a:pt x="-696" y="5097"/>
                          <a:pt x="0" y="0"/>
                        </a:cubicBezTo>
                        <a:close/>
                      </a:path>
                      <a:path w="3508696" h="15121" stroke="0" extrusionOk="0">
                        <a:moveTo>
                          <a:pt x="0" y="0"/>
                        </a:moveTo>
                        <a:cubicBezTo>
                          <a:pt x="185862" y="-6873"/>
                          <a:pt x="260291" y="-19085"/>
                          <a:pt x="514609" y="0"/>
                        </a:cubicBezTo>
                        <a:cubicBezTo>
                          <a:pt x="768927" y="19085"/>
                          <a:pt x="826906" y="-14935"/>
                          <a:pt x="994131" y="0"/>
                        </a:cubicBezTo>
                        <a:cubicBezTo>
                          <a:pt x="1161356" y="14935"/>
                          <a:pt x="1385372" y="87"/>
                          <a:pt x="1508739" y="0"/>
                        </a:cubicBezTo>
                        <a:cubicBezTo>
                          <a:pt x="1632106" y="-87"/>
                          <a:pt x="1848817" y="-13753"/>
                          <a:pt x="2093522" y="0"/>
                        </a:cubicBezTo>
                        <a:cubicBezTo>
                          <a:pt x="2338227" y="13753"/>
                          <a:pt x="2551834" y="-19926"/>
                          <a:pt x="2713392" y="0"/>
                        </a:cubicBezTo>
                        <a:cubicBezTo>
                          <a:pt x="2874950" y="19926"/>
                          <a:pt x="3212491" y="10414"/>
                          <a:pt x="3508696" y="0"/>
                        </a:cubicBezTo>
                        <a:cubicBezTo>
                          <a:pt x="3508437" y="5516"/>
                          <a:pt x="3508183" y="7725"/>
                          <a:pt x="3508696" y="15121"/>
                        </a:cubicBezTo>
                        <a:cubicBezTo>
                          <a:pt x="3210299" y="-11211"/>
                          <a:pt x="3170869" y="30285"/>
                          <a:pt x="2853739" y="15121"/>
                        </a:cubicBezTo>
                        <a:cubicBezTo>
                          <a:pt x="2536609" y="-43"/>
                          <a:pt x="2609648" y="20321"/>
                          <a:pt x="2374218" y="15121"/>
                        </a:cubicBezTo>
                        <a:cubicBezTo>
                          <a:pt x="2138788" y="9921"/>
                          <a:pt x="1925020" y="7197"/>
                          <a:pt x="1719261" y="15121"/>
                        </a:cubicBezTo>
                        <a:cubicBezTo>
                          <a:pt x="1513502" y="23045"/>
                          <a:pt x="1280640" y="32995"/>
                          <a:pt x="1064304" y="15121"/>
                        </a:cubicBezTo>
                        <a:cubicBezTo>
                          <a:pt x="847968" y="-2753"/>
                          <a:pt x="809487" y="36766"/>
                          <a:pt x="584783" y="15121"/>
                        </a:cubicBezTo>
                        <a:cubicBezTo>
                          <a:pt x="360079" y="-6524"/>
                          <a:pt x="166158" y="30140"/>
                          <a:pt x="0" y="15121"/>
                        </a:cubicBezTo>
                        <a:cubicBezTo>
                          <a:pt x="-112" y="8493"/>
                          <a:pt x="116" y="30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9BE478-957B-3B55-7745-19C3D4C4CB58}"/>
              </a:ext>
            </a:extLst>
          </p:cNvPr>
          <p:cNvSpPr txBox="1"/>
          <p:nvPr/>
        </p:nvSpPr>
        <p:spPr>
          <a:xfrm>
            <a:off x="3850799" y="2081750"/>
            <a:ext cx="6102826" cy="3202313"/>
          </a:xfrm>
          <a:prstGeom prst="rect">
            <a:avLst/>
          </a:prstGeom>
        </p:spPr>
        <p:txBody>
          <a:bodyPr vert="horz" lIns="91440" tIns="45720" rIns="91440" bIns="45720" rtlCol="0">
            <a:noAutofit/>
          </a:bodyPr>
          <a:lstStyle/>
          <a:p>
            <a:pPr marL="285750" marR="0" lvl="0" indent="-228600" fontAlgn="base">
              <a:lnSpc>
                <a:spcPct val="90000"/>
              </a:lnSpc>
              <a:spcBef>
                <a:spcPct val="0"/>
              </a:spcBef>
              <a:spcAft>
                <a:spcPts val="600"/>
              </a:spcAft>
              <a:buClrTx/>
              <a:buSzTx/>
              <a:buFont typeface="Arial" panose="020B0604020202020204" pitchFamily="34" charset="0"/>
              <a:buChar char="•"/>
              <a:tabLst/>
            </a:pPr>
            <a:r>
              <a:rPr lang="en-US" sz="2000" dirty="0"/>
              <a:t>In 2012, Panama City welcomed a new fleet of city buses called Metro Busses. These newly-built buses are clean, air-conditioned, and held to high health and safety standards. To use these buses, a rechargeable bus card (the </a:t>
            </a:r>
            <a:r>
              <a:rPr lang="en-US" sz="2000" i="1" dirty="0" err="1"/>
              <a:t>Tarjeta</a:t>
            </a:r>
            <a:r>
              <a:rPr lang="en-US" sz="2000" i="1" dirty="0"/>
              <a:t> Metrobus</a:t>
            </a:r>
            <a:r>
              <a:rPr lang="en-US" sz="2000" dirty="0"/>
              <a:t>) is needed. This can be bought at Metro Bus kiosks or at most grocery stores. Credit (from 50 cents to $50) is loaded onto the cards. </a:t>
            </a:r>
          </a:p>
          <a:p>
            <a:pPr marL="285750" indent="-228600">
              <a:lnSpc>
                <a:spcPct val="90000"/>
              </a:lnSpc>
              <a:spcAft>
                <a:spcPts val="600"/>
              </a:spcAft>
              <a:buFont typeface="Arial" panose="020B0604020202020204" pitchFamily="34" charset="0"/>
              <a:buChar char="•"/>
            </a:pPr>
            <a:r>
              <a:rPr lang="en-US" sz="2000" dirty="0"/>
              <a:t>A </a:t>
            </a:r>
            <a:r>
              <a:rPr lang="en-US" sz="2000" b="1" dirty="0"/>
              <a:t>Metro Card costs $2</a:t>
            </a:r>
            <a:r>
              <a:rPr lang="en-US" sz="2000" dirty="0"/>
              <a:t>, and then you can add however much money you think you’ll need onto the card.</a:t>
            </a:r>
          </a:p>
          <a:p>
            <a:pPr marL="285750" indent="-228600">
              <a:lnSpc>
                <a:spcPct val="90000"/>
              </a:lnSpc>
              <a:spcAft>
                <a:spcPts val="600"/>
              </a:spcAft>
              <a:buFont typeface="Arial" panose="020B0604020202020204" pitchFamily="34" charset="0"/>
              <a:buChar char="•"/>
            </a:pPr>
            <a:r>
              <a:rPr lang="en-US" sz="2000" b="1" dirty="0"/>
              <a:t>Most city rides cost 25 cents</a:t>
            </a:r>
            <a:r>
              <a:rPr lang="en-US" sz="2000" dirty="0"/>
              <a:t>, although the cost is $1.25 if you travel along </a:t>
            </a:r>
            <a:r>
              <a:rPr lang="en-US" sz="2000" dirty="0" err="1"/>
              <a:t>Corredor</a:t>
            </a:r>
            <a:r>
              <a:rPr lang="en-US" sz="2000" dirty="0"/>
              <a:t> Nord or Sur or go to Tocumen International Airport.</a:t>
            </a:r>
            <a:endParaRPr kumimoji="0" lang="en-US" altLang="en-US" sz="2000" b="0" i="0" u="none" strike="noStrike" cap="none" normalizeH="0" baseline="0" dirty="0">
              <a:ln>
                <a:noFill/>
              </a:ln>
              <a:effectLst/>
            </a:endParaRP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8312032" y="5255759"/>
            <a:ext cx="1075549" cy="301905"/>
          </a:xfrm>
        </p:spPr>
        <p:txBody>
          <a:bodyPr vert="horz" lIns="91440" tIns="45720" rIns="91440" bIns="45720" rtlCol="0" anchor="ctr">
            <a:normAutofit/>
          </a:bodyPr>
          <a:lstStyle/>
          <a:p>
            <a:pPr hangingPunct="1">
              <a:spcAft>
                <a:spcPts val="600"/>
              </a:spcAft>
              <a:defRPr/>
            </a:pPr>
            <a:fld id="{66E7A9FB-6E43-417A-BC0C-ECC01730E3CF}" type="slidenum">
              <a:rPr lang="en-US" sz="1200">
                <a:solidFill>
                  <a:prstClr val="black">
                    <a:tint val="75000"/>
                  </a:prstClr>
                </a:solidFill>
                <a:latin typeface="Calibri" panose="020F0502020204030204"/>
                <a:ea typeface="+mn-ea"/>
                <a:cs typeface="+mn-cs"/>
              </a:rPr>
              <a:pPr hangingPunct="1">
                <a:spcAft>
                  <a:spcPts val="600"/>
                </a:spcAft>
                <a:defRPr/>
              </a:pPr>
              <a:t>12</a:t>
            </a:fld>
            <a:endParaRPr lang="en-US" sz="1200">
              <a:solidFill>
                <a:prstClr val="black">
                  <a:tint val="75000"/>
                </a:prstClr>
              </a:solidFill>
              <a:latin typeface="Calibri" panose="020F050202020403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529232" y="269031"/>
            <a:ext cx="3612061" cy="1618018"/>
          </a:xfrm>
        </p:spPr>
        <p:txBody>
          <a:bodyPr vert="horz" lIns="91440" tIns="45720" rIns="91440" bIns="45720" rtlCol="0" anchor="b">
            <a:normAutofit/>
          </a:bodyPr>
          <a:lstStyle/>
          <a:p>
            <a:pPr algn="l" rtl="0">
              <a:lnSpc>
                <a:spcPct val="90000"/>
              </a:lnSpc>
              <a:spcBef>
                <a:spcPct val="0"/>
              </a:spcBef>
            </a:pPr>
            <a:r>
              <a:rPr lang="en-US" sz="4400" b="1">
                <a:solidFill>
                  <a:schemeClr val="tx1"/>
                </a:solidFill>
                <a:latin typeface="+mj-lt"/>
                <a:ea typeface="+mj-ea"/>
                <a:cs typeface="+mj-cs"/>
              </a:rPr>
              <a:t>Panama Metro</a:t>
            </a:r>
          </a:p>
        </p:txBody>
      </p:sp>
      <p:sp>
        <p:nvSpPr>
          <p:cNvPr id="41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139060"/>
            <a:ext cx="2872978" cy="15122"/>
          </a:xfrm>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 name="connsiteX0" fmla="*/ 0 w 2872978"/>
              <a:gd name="connsiteY0" fmla="*/ 0 h 15122"/>
              <a:gd name="connsiteX1" fmla="*/ 517136 w 2872978"/>
              <a:gd name="connsiteY1" fmla="*/ 0 h 15122"/>
              <a:gd name="connsiteX2" fmla="*/ 1149191 w 2872978"/>
              <a:gd name="connsiteY2" fmla="*/ 0 h 15122"/>
              <a:gd name="connsiteX3" fmla="*/ 1637597 w 2872978"/>
              <a:gd name="connsiteY3" fmla="*/ 0 h 15122"/>
              <a:gd name="connsiteX4" fmla="*/ 2126004 w 2872978"/>
              <a:gd name="connsiteY4" fmla="*/ 0 h 15122"/>
              <a:gd name="connsiteX5" fmla="*/ 2872978 w 2872978"/>
              <a:gd name="connsiteY5" fmla="*/ 0 h 15122"/>
              <a:gd name="connsiteX6" fmla="*/ 2872978 w 2872978"/>
              <a:gd name="connsiteY6" fmla="*/ 15122 h 15122"/>
              <a:gd name="connsiteX7" fmla="*/ 2327112 w 2872978"/>
              <a:gd name="connsiteY7" fmla="*/ 15122 h 15122"/>
              <a:gd name="connsiteX8" fmla="*/ 1781246 w 2872978"/>
              <a:gd name="connsiteY8" fmla="*/ 15122 h 15122"/>
              <a:gd name="connsiteX9" fmla="*/ 1235381 w 2872978"/>
              <a:gd name="connsiteY9" fmla="*/ 15122 h 15122"/>
              <a:gd name="connsiteX10" fmla="*/ 60332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79" y="2771"/>
                  <a:pt x="2873098" y="8463"/>
                  <a:pt x="2872978" y="15122"/>
                </a:cubicBezTo>
                <a:cubicBezTo>
                  <a:pt x="2580485" y="-13998"/>
                  <a:pt x="2409818" y="11000"/>
                  <a:pt x="2298382" y="15122"/>
                </a:cubicBezTo>
                <a:cubicBezTo>
                  <a:pt x="2175217" y="64813"/>
                  <a:pt x="2030770" y="44801"/>
                  <a:pt x="1809976" y="15122"/>
                </a:cubicBezTo>
                <a:cubicBezTo>
                  <a:pt x="1627036" y="-4673"/>
                  <a:pt x="1520757" y="8877"/>
                  <a:pt x="1264110" y="15122"/>
                </a:cubicBezTo>
                <a:cubicBezTo>
                  <a:pt x="1012544" y="2843"/>
                  <a:pt x="908671" y="36073"/>
                  <a:pt x="718245" y="15122"/>
                </a:cubicBezTo>
                <a:cubicBezTo>
                  <a:pt x="496819" y="20916"/>
                  <a:pt x="185934" y="48658"/>
                  <a:pt x="0" y="15122"/>
                </a:cubicBezTo>
                <a:cubicBezTo>
                  <a:pt x="-206" y="10223"/>
                  <a:pt x="1257" y="5487"/>
                  <a:pt x="0" y="0"/>
                </a:cubicBezTo>
                <a:close/>
              </a:path>
              <a:path w="2872978" h="15122"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3424" y="3707"/>
                  <a:pt x="2873914" y="9046"/>
                  <a:pt x="2872978" y="15122"/>
                </a:cubicBezTo>
                <a:cubicBezTo>
                  <a:pt x="2703749" y="52685"/>
                  <a:pt x="2592005" y="9401"/>
                  <a:pt x="2327112" y="15122"/>
                </a:cubicBezTo>
                <a:cubicBezTo>
                  <a:pt x="2073199" y="6749"/>
                  <a:pt x="2020090" y="1127"/>
                  <a:pt x="1781246" y="15122"/>
                </a:cubicBezTo>
                <a:cubicBezTo>
                  <a:pt x="1536104" y="32743"/>
                  <a:pt x="1510751" y="18179"/>
                  <a:pt x="1235381" y="15122"/>
                </a:cubicBezTo>
                <a:cubicBezTo>
                  <a:pt x="967672" y="-4740"/>
                  <a:pt x="871252" y="-12801"/>
                  <a:pt x="603325" y="15122"/>
                </a:cubicBezTo>
                <a:cubicBezTo>
                  <a:pt x="311662" y="15579"/>
                  <a:pt x="187976" y="6916"/>
                  <a:pt x="0" y="15122"/>
                </a:cubicBezTo>
                <a:cubicBezTo>
                  <a:pt x="261" y="10226"/>
                  <a:pt x="-524" y="6481"/>
                  <a:pt x="0" y="0"/>
                </a:cubicBezTo>
                <a:close/>
              </a:path>
              <a:path w="2872978" h="15122"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3540" y="3877"/>
                  <a:pt x="2872523" y="8249"/>
                  <a:pt x="2872978" y="15122"/>
                </a:cubicBezTo>
                <a:cubicBezTo>
                  <a:pt x="2588961" y="9158"/>
                  <a:pt x="2411908" y="-3165"/>
                  <a:pt x="2298382" y="15122"/>
                </a:cubicBezTo>
                <a:cubicBezTo>
                  <a:pt x="2197475" y="54632"/>
                  <a:pt x="2016311" y="37148"/>
                  <a:pt x="1809976" y="15122"/>
                </a:cubicBezTo>
                <a:cubicBezTo>
                  <a:pt x="1631011" y="-12526"/>
                  <a:pt x="1514607" y="8979"/>
                  <a:pt x="1264110" y="15122"/>
                </a:cubicBezTo>
                <a:cubicBezTo>
                  <a:pt x="1010807" y="34200"/>
                  <a:pt x="904891" y="34352"/>
                  <a:pt x="718245" y="15122"/>
                </a:cubicBezTo>
                <a:cubicBezTo>
                  <a:pt x="531594" y="-28726"/>
                  <a:pt x="136574" y="63355"/>
                  <a:pt x="0" y="15122"/>
                </a:cubicBezTo>
                <a:cubicBezTo>
                  <a:pt x="633" y="10085"/>
                  <a:pt x="422" y="564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303" y="3899"/>
                          <a:pt x="2873522" y="8667"/>
                          <a:pt x="2872978" y="15122"/>
                        </a:cubicBezTo>
                        <a:cubicBezTo>
                          <a:pt x="2601857" y="-3645"/>
                          <a:pt x="2424161" y="-10278"/>
                          <a:pt x="2298382" y="15122"/>
                        </a:cubicBezTo>
                        <a:cubicBezTo>
                          <a:pt x="2172603" y="40522"/>
                          <a:pt x="1996400" y="38185"/>
                          <a:pt x="1809976" y="15122"/>
                        </a:cubicBezTo>
                        <a:cubicBezTo>
                          <a:pt x="1623552" y="-7941"/>
                          <a:pt x="1525733" y="8992"/>
                          <a:pt x="1264110" y="15122"/>
                        </a:cubicBezTo>
                        <a:cubicBezTo>
                          <a:pt x="1002487" y="21252"/>
                          <a:pt x="908261" y="27721"/>
                          <a:pt x="718245" y="15122"/>
                        </a:cubicBezTo>
                        <a:cubicBezTo>
                          <a:pt x="528229" y="2523"/>
                          <a:pt x="176399" y="47852"/>
                          <a:pt x="0" y="15122"/>
                        </a:cubicBezTo>
                        <a:cubicBezTo>
                          <a:pt x="684" y="10247"/>
                          <a:pt x="701" y="5846"/>
                          <a:pt x="0" y="0"/>
                        </a:cubicBezTo>
                        <a:close/>
                      </a:path>
                      <a:path w="2872978" h="15122"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3369" y="4515"/>
                          <a:pt x="2873005" y="9009"/>
                          <a:pt x="2872978" y="15122"/>
                        </a:cubicBezTo>
                        <a:cubicBezTo>
                          <a:pt x="2703040" y="37871"/>
                          <a:pt x="2574829" y="13353"/>
                          <a:pt x="2327112" y="15122"/>
                        </a:cubicBezTo>
                        <a:cubicBezTo>
                          <a:pt x="2079395" y="16891"/>
                          <a:pt x="2026258" y="-3474"/>
                          <a:pt x="1781246" y="15122"/>
                        </a:cubicBezTo>
                        <a:cubicBezTo>
                          <a:pt x="1536234" y="33718"/>
                          <a:pt x="1507455" y="17130"/>
                          <a:pt x="1235381" y="15122"/>
                        </a:cubicBezTo>
                        <a:cubicBezTo>
                          <a:pt x="963308" y="13114"/>
                          <a:pt x="884834" y="-13851"/>
                          <a:pt x="603325" y="15122"/>
                        </a:cubicBezTo>
                        <a:cubicBezTo>
                          <a:pt x="321816" y="44095"/>
                          <a:pt x="204416" y="6262"/>
                          <a:pt x="0" y="15122"/>
                        </a:cubicBezTo>
                        <a:cubicBezTo>
                          <a:pt x="402" y="9777"/>
                          <a:pt x="-270" y="63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BBED895-A28D-9F6D-3B0D-2762486F8F15}"/>
              </a:ext>
            </a:extLst>
          </p:cNvPr>
          <p:cNvSpPr txBox="1"/>
          <p:nvPr/>
        </p:nvSpPr>
        <p:spPr>
          <a:xfrm>
            <a:off x="529232" y="2375461"/>
            <a:ext cx="3508697" cy="274570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dirty="0"/>
              <a:t>The </a:t>
            </a:r>
            <a:r>
              <a:rPr lang="en-US" sz="1500" b="1" dirty="0"/>
              <a:t>Panama Metro</a:t>
            </a:r>
            <a:r>
              <a:rPr lang="en-US" sz="1500" dirty="0"/>
              <a:t> is a rapid transit system in Panama City, Panama. It links neighborhoods north and east of the metropolitan area to the city center. </a:t>
            </a:r>
          </a:p>
          <a:p>
            <a:pPr indent="-228600">
              <a:lnSpc>
                <a:spcPct val="90000"/>
              </a:lnSpc>
              <a:spcAft>
                <a:spcPts val="600"/>
              </a:spcAft>
              <a:buFont typeface="Arial" panose="020B0604020202020204" pitchFamily="34" charset="0"/>
              <a:buChar char="•"/>
            </a:pPr>
            <a:r>
              <a:rPr lang="en-US" sz="1500" dirty="0"/>
              <a:t>The Metro was built to relieve the traffic congestion between the city and San Miguelito District and to offer commuters a viable alternative to road transport, as the MiBus transit system was suffering multiple issues. </a:t>
            </a:r>
          </a:p>
          <a:p>
            <a:pPr indent="-228600">
              <a:lnSpc>
                <a:spcPct val="90000"/>
              </a:lnSpc>
              <a:spcAft>
                <a:spcPts val="600"/>
              </a:spcAft>
              <a:buFont typeface="Arial" panose="020B0604020202020204" pitchFamily="34" charset="0"/>
              <a:buChar char="•"/>
            </a:pPr>
            <a:r>
              <a:rPr lang="en-US" sz="1600" b="1" dirty="0"/>
              <a:t>This ticket can be used for one ride on the metro and costs $0.30.</a:t>
            </a:r>
            <a:endParaRPr lang="en-US" sz="1500" dirty="0"/>
          </a:p>
        </p:txBody>
      </p:sp>
      <p:pic>
        <p:nvPicPr>
          <p:cNvPr id="8" name="Picture 7" descr="A map of a train&#10;&#10;Description automatically generated">
            <a:extLst>
              <a:ext uri="{FF2B5EF4-FFF2-40B4-BE49-F238E27FC236}">
                <a16:creationId xmlns:a16="http://schemas.microsoft.com/office/drawing/2014/main" id="{6837A64E-D5BF-7810-F873-6AAEF60F101E}"/>
              </a:ext>
            </a:extLst>
          </p:cNvPr>
          <p:cNvPicPr>
            <a:picLocks noChangeAspect="1"/>
          </p:cNvPicPr>
          <p:nvPr/>
        </p:nvPicPr>
        <p:blipFill rotWithShape="1">
          <a:blip r:embed="rId3">
            <a:extLst>
              <a:ext uri="{28A0092B-C50C-407E-A947-70E740481C1C}">
                <a14:useLocalDpi xmlns:a14="http://schemas.microsoft.com/office/drawing/2010/main" val="0"/>
              </a:ext>
            </a:extLst>
          </a:blip>
          <a:srcRect l="5466" r="17304" b="1"/>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8631535" y="5255759"/>
            <a:ext cx="756047" cy="301905"/>
          </a:xfrm>
        </p:spPr>
        <p:txBody>
          <a:bodyPr vert="horz" lIns="91440" tIns="45720" rIns="91440" bIns="45720" rtlCol="0" anchor="ctr">
            <a:normAutofit/>
          </a:bodyPr>
          <a:lstStyle/>
          <a:p>
            <a:pPr hangingPunct="1">
              <a:spcAft>
                <a:spcPts val="600"/>
              </a:spcAft>
              <a:defRPr/>
            </a:pPr>
            <a:fld id="{66E7A9FB-6E43-417A-BC0C-ECC01730E3CF}" type="slidenum">
              <a:rPr lang="en-US" sz="1200">
                <a:latin typeface="Calibri" panose="020F0502020204030204"/>
                <a:ea typeface="+mn-ea"/>
                <a:cs typeface="+mn-cs"/>
              </a:rPr>
              <a:pPr hangingPunct="1">
                <a:spcAft>
                  <a:spcPts val="600"/>
                </a:spcAft>
                <a:defRPr/>
              </a:pPr>
              <a:t>13</a:t>
            </a:fld>
            <a:endParaRPr lang="en-US" sz="1200">
              <a:latin typeface="Calibri" panose="020F0502020204030204"/>
              <a:ea typeface="+mn-ea"/>
              <a:cs typeface="+mn-cs"/>
            </a:endParaRPr>
          </a:p>
        </p:txBody>
      </p:sp>
    </p:spTree>
    <p:extLst>
      <p:ext uri="{BB962C8B-B14F-4D97-AF65-F5344CB8AC3E}">
        <p14:creationId xmlns:p14="http://schemas.microsoft.com/office/powerpoint/2010/main" val="360680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tx1"/>
                </a:solidFill>
                <a:latin typeface="+mj-lt"/>
                <a:ea typeface="+mj-ea"/>
                <a:cs typeface="+mj-cs"/>
              </a:rPr>
              <a:t>Panama City Taxis</a:t>
            </a:r>
            <a:endParaRPr lang="en-US" sz="4400" b="1" dirty="0"/>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AB4738-1942-659E-C91F-3B347CDE3567}"/>
              </a:ext>
            </a:extLst>
          </p:cNvPr>
          <p:cNvSpPr txBox="1"/>
          <p:nvPr/>
        </p:nvSpPr>
        <p:spPr>
          <a:xfrm>
            <a:off x="109727" y="813375"/>
            <a:ext cx="9970897" cy="4548938"/>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b="0" i="0" dirty="0">
                <a:effectLst/>
                <a:latin typeface="+mj-lt"/>
              </a:rPr>
              <a:t>Taxis in Panama City are plentiful. Taxis can be very </a:t>
            </a:r>
            <a:br>
              <a:rPr lang="en-US" b="0" i="0" dirty="0">
                <a:effectLst/>
                <a:latin typeface="+mj-lt"/>
              </a:rPr>
            </a:br>
            <a:r>
              <a:rPr lang="en-US" b="0" i="0" dirty="0">
                <a:effectLst/>
                <a:latin typeface="+mj-lt"/>
              </a:rPr>
              <a:t>reasonable, as long as you ask the price BEFORE you </a:t>
            </a:r>
            <a:br>
              <a:rPr lang="en-US" b="0" i="0" dirty="0">
                <a:effectLst/>
                <a:latin typeface="+mj-lt"/>
              </a:rPr>
            </a:br>
            <a:r>
              <a:rPr lang="en-US" b="0" i="0" dirty="0">
                <a:effectLst/>
                <a:latin typeface="+mj-lt"/>
              </a:rPr>
              <a:t>get in. </a:t>
            </a:r>
          </a:p>
          <a:p>
            <a:pPr marL="285750" indent="-285750">
              <a:buFont typeface="Arial" panose="020B0604020202020204" pitchFamily="34" charset="0"/>
              <a:buChar char="•"/>
            </a:pPr>
            <a:r>
              <a:rPr lang="en-US" b="1" dirty="0">
                <a:latin typeface="+mj-lt"/>
              </a:rPr>
              <a:t>Don’t judge the taxi by its looks.</a:t>
            </a:r>
          </a:p>
          <a:p>
            <a:pPr marL="285750" indent="-285750">
              <a:buFont typeface="Arial" panose="020B0604020202020204" pitchFamily="34" charset="0"/>
              <a:buChar char="•"/>
            </a:pPr>
            <a:r>
              <a:rPr lang="en-US" dirty="0">
                <a:latin typeface="+mj-lt"/>
              </a:rPr>
              <a:t>It may have beaten bodywork and a cracked window. </a:t>
            </a:r>
            <a:br>
              <a:rPr lang="en-US" dirty="0">
                <a:latin typeface="+mj-lt"/>
              </a:rPr>
            </a:br>
            <a:r>
              <a:rPr lang="en-US" dirty="0">
                <a:latin typeface="+mj-lt"/>
              </a:rPr>
              <a:t>It may have things dangling from the rearview mirror. </a:t>
            </a:r>
            <a:br>
              <a:rPr lang="en-US" dirty="0">
                <a:latin typeface="+mj-lt"/>
              </a:rPr>
            </a:br>
            <a:r>
              <a:rPr lang="en-US" dirty="0">
                <a:latin typeface="+mj-lt"/>
              </a:rPr>
              <a:t>The music may be so loud that your ears bleed. There </a:t>
            </a:r>
            <a:br>
              <a:rPr lang="en-US" dirty="0">
                <a:latin typeface="+mj-lt"/>
              </a:rPr>
            </a:br>
            <a:r>
              <a:rPr lang="en-US" dirty="0">
                <a:latin typeface="+mj-lt"/>
              </a:rPr>
              <a:t>maybe stickers all over the windshield. He may drive </a:t>
            </a:r>
            <a:br>
              <a:rPr lang="en-US" dirty="0">
                <a:latin typeface="+mj-lt"/>
              </a:rPr>
            </a:br>
            <a:r>
              <a:rPr lang="en-US" dirty="0">
                <a:latin typeface="+mj-lt"/>
              </a:rPr>
              <a:t>in a way that seems erratic. This is all normal – he </a:t>
            </a:r>
            <a:br>
              <a:rPr lang="en-US" dirty="0">
                <a:latin typeface="+mj-lt"/>
              </a:rPr>
            </a:br>
            <a:r>
              <a:rPr lang="en-US" dirty="0">
                <a:latin typeface="+mj-lt"/>
              </a:rPr>
              <a:t>knows what he’s doing. Some speak English. Many don’t.</a:t>
            </a:r>
          </a:p>
          <a:p>
            <a:pPr marL="285750" indent="-285750">
              <a:buFont typeface="Arial" panose="020B0604020202020204" pitchFamily="34" charset="0"/>
              <a:buChar char="•"/>
            </a:pPr>
            <a:r>
              <a:rPr lang="en-US" dirty="0">
                <a:latin typeface="+mj-lt"/>
              </a:rPr>
              <a:t>Negotiate the price before driving off – remember, there’s no meter. If you do take a $4 ride and they ask for $10 at the end, laugh and say, “It costs me $4 every day – look, here’s $5”. They’ll take it, having tried, and anyway, it’s your bad not having set the price before you left. Tipping is not expected for taxi rides. Coming from a country where the meter reads $3.50 as soon as you get in a cab, it feels weird to pay $1.50 for a trip. Round it up and throw in a little extra if you feel like it but don’t feel guilty.</a:t>
            </a:r>
          </a:p>
          <a:p>
            <a:endParaRPr lang="en-US" sz="2000" dirty="0"/>
          </a:p>
        </p:txBody>
      </p:sp>
      <p:pic>
        <p:nvPicPr>
          <p:cNvPr id="3" name="Picture 2" descr="A yellow car parked in front of a house&#10;&#10;Description automatically generated">
            <a:extLst>
              <a:ext uri="{FF2B5EF4-FFF2-40B4-BE49-F238E27FC236}">
                <a16:creationId xmlns:a16="http://schemas.microsoft.com/office/drawing/2014/main" id="{00F7B035-D83F-7BA4-1AFD-DF140B077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025" y="769442"/>
            <a:ext cx="4165600" cy="2777067"/>
          </a:xfrm>
          <a:prstGeom prst="rect">
            <a:avLst/>
          </a:prstGeom>
        </p:spPr>
      </p:pic>
    </p:spTree>
    <p:extLst>
      <p:ext uri="{BB962C8B-B14F-4D97-AF65-F5344CB8AC3E}">
        <p14:creationId xmlns:p14="http://schemas.microsoft.com/office/powerpoint/2010/main" val="3959232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529232" y="269031"/>
            <a:ext cx="3612061" cy="16180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a:latin typeface="+mj-lt"/>
                <a:ea typeface="+mj-ea"/>
                <a:cs typeface="+mj-cs"/>
              </a:rPr>
              <a:t>Day Tour in San Blas Islands</a:t>
            </a:r>
          </a:p>
        </p:txBody>
      </p:sp>
      <p:sp>
        <p:nvSpPr>
          <p:cNvPr id="51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139060"/>
            <a:ext cx="2872978" cy="15122"/>
          </a:xfrm>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 name="connsiteX0" fmla="*/ 0 w 2872978"/>
              <a:gd name="connsiteY0" fmla="*/ 0 h 15122"/>
              <a:gd name="connsiteX1" fmla="*/ 517136 w 2872978"/>
              <a:gd name="connsiteY1" fmla="*/ 0 h 15122"/>
              <a:gd name="connsiteX2" fmla="*/ 1149191 w 2872978"/>
              <a:gd name="connsiteY2" fmla="*/ 0 h 15122"/>
              <a:gd name="connsiteX3" fmla="*/ 1637597 w 2872978"/>
              <a:gd name="connsiteY3" fmla="*/ 0 h 15122"/>
              <a:gd name="connsiteX4" fmla="*/ 2126004 w 2872978"/>
              <a:gd name="connsiteY4" fmla="*/ 0 h 15122"/>
              <a:gd name="connsiteX5" fmla="*/ 2872978 w 2872978"/>
              <a:gd name="connsiteY5" fmla="*/ 0 h 15122"/>
              <a:gd name="connsiteX6" fmla="*/ 2872978 w 2872978"/>
              <a:gd name="connsiteY6" fmla="*/ 15122 h 15122"/>
              <a:gd name="connsiteX7" fmla="*/ 2327112 w 2872978"/>
              <a:gd name="connsiteY7" fmla="*/ 15122 h 15122"/>
              <a:gd name="connsiteX8" fmla="*/ 1781246 w 2872978"/>
              <a:gd name="connsiteY8" fmla="*/ 15122 h 15122"/>
              <a:gd name="connsiteX9" fmla="*/ 1235381 w 2872978"/>
              <a:gd name="connsiteY9" fmla="*/ 15122 h 15122"/>
              <a:gd name="connsiteX10" fmla="*/ 60332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79" y="2771"/>
                  <a:pt x="2873098" y="8463"/>
                  <a:pt x="2872978" y="15122"/>
                </a:cubicBezTo>
                <a:cubicBezTo>
                  <a:pt x="2580485" y="-13998"/>
                  <a:pt x="2409818" y="11000"/>
                  <a:pt x="2298382" y="15122"/>
                </a:cubicBezTo>
                <a:cubicBezTo>
                  <a:pt x="2175217" y="64813"/>
                  <a:pt x="2030770" y="44801"/>
                  <a:pt x="1809976" y="15122"/>
                </a:cubicBezTo>
                <a:cubicBezTo>
                  <a:pt x="1627036" y="-4673"/>
                  <a:pt x="1520757" y="8877"/>
                  <a:pt x="1264110" y="15122"/>
                </a:cubicBezTo>
                <a:cubicBezTo>
                  <a:pt x="1012544" y="2843"/>
                  <a:pt x="908671" y="36073"/>
                  <a:pt x="718245" y="15122"/>
                </a:cubicBezTo>
                <a:cubicBezTo>
                  <a:pt x="496819" y="20916"/>
                  <a:pt x="185934" y="48658"/>
                  <a:pt x="0" y="15122"/>
                </a:cubicBezTo>
                <a:cubicBezTo>
                  <a:pt x="-206" y="10223"/>
                  <a:pt x="1257" y="5487"/>
                  <a:pt x="0" y="0"/>
                </a:cubicBezTo>
                <a:close/>
              </a:path>
              <a:path w="2872978" h="15122"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3424" y="3707"/>
                  <a:pt x="2873914" y="9046"/>
                  <a:pt x="2872978" y="15122"/>
                </a:cubicBezTo>
                <a:cubicBezTo>
                  <a:pt x="2703749" y="52685"/>
                  <a:pt x="2592005" y="9401"/>
                  <a:pt x="2327112" y="15122"/>
                </a:cubicBezTo>
                <a:cubicBezTo>
                  <a:pt x="2073199" y="6749"/>
                  <a:pt x="2020090" y="1127"/>
                  <a:pt x="1781246" y="15122"/>
                </a:cubicBezTo>
                <a:cubicBezTo>
                  <a:pt x="1536104" y="32743"/>
                  <a:pt x="1510751" y="18179"/>
                  <a:pt x="1235381" y="15122"/>
                </a:cubicBezTo>
                <a:cubicBezTo>
                  <a:pt x="967672" y="-4740"/>
                  <a:pt x="871252" y="-12801"/>
                  <a:pt x="603325" y="15122"/>
                </a:cubicBezTo>
                <a:cubicBezTo>
                  <a:pt x="311662" y="15579"/>
                  <a:pt x="187976" y="6916"/>
                  <a:pt x="0" y="15122"/>
                </a:cubicBezTo>
                <a:cubicBezTo>
                  <a:pt x="261" y="10226"/>
                  <a:pt x="-524" y="6481"/>
                  <a:pt x="0" y="0"/>
                </a:cubicBezTo>
                <a:close/>
              </a:path>
              <a:path w="2872978" h="15122"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3540" y="3877"/>
                  <a:pt x="2872523" y="8249"/>
                  <a:pt x="2872978" y="15122"/>
                </a:cubicBezTo>
                <a:cubicBezTo>
                  <a:pt x="2588961" y="9158"/>
                  <a:pt x="2411908" y="-3165"/>
                  <a:pt x="2298382" y="15122"/>
                </a:cubicBezTo>
                <a:cubicBezTo>
                  <a:pt x="2197475" y="54632"/>
                  <a:pt x="2016311" y="37148"/>
                  <a:pt x="1809976" y="15122"/>
                </a:cubicBezTo>
                <a:cubicBezTo>
                  <a:pt x="1631011" y="-12526"/>
                  <a:pt x="1514607" y="8979"/>
                  <a:pt x="1264110" y="15122"/>
                </a:cubicBezTo>
                <a:cubicBezTo>
                  <a:pt x="1010807" y="34200"/>
                  <a:pt x="904891" y="34352"/>
                  <a:pt x="718245" y="15122"/>
                </a:cubicBezTo>
                <a:cubicBezTo>
                  <a:pt x="531594" y="-28726"/>
                  <a:pt x="136574" y="63355"/>
                  <a:pt x="0" y="15122"/>
                </a:cubicBezTo>
                <a:cubicBezTo>
                  <a:pt x="633" y="10085"/>
                  <a:pt x="422" y="564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303" y="3899"/>
                          <a:pt x="2873522" y="8667"/>
                          <a:pt x="2872978" y="15122"/>
                        </a:cubicBezTo>
                        <a:cubicBezTo>
                          <a:pt x="2601857" y="-3645"/>
                          <a:pt x="2424161" y="-10278"/>
                          <a:pt x="2298382" y="15122"/>
                        </a:cubicBezTo>
                        <a:cubicBezTo>
                          <a:pt x="2172603" y="40522"/>
                          <a:pt x="1996400" y="38185"/>
                          <a:pt x="1809976" y="15122"/>
                        </a:cubicBezTo>
                        <a:cubicBezTo>
                          <a:pt x="1623552" y="-7941"/>
                          <a:pt x="1525733" y="8992"/>
                          <a:pt x="1264110" y="15122"/>
                        </a:cubicBezTo>
                        <a:cubicBezTo>
                          <a:pt x="1002487" y="21252"/>
                          <a:pt x="908261" y="27721"/>
                          <a:pt x="718245" y="15122"/>
                        </a:cubicBezTo>
                        <a:cubicBezTo>
                          <a:pt x="528229" y="2523"/>
                          <a:pt x="176399" y="47852"/>
                          <a:pt x="0" y="15122"/>
                        </a:cubicBezTo>
                        <a:cubicBezTo>
                          <a:pt x="684" y="10247"/>
                          <a:pt x="701" y="5846"/>
                          <a:pt x="0" y="0"/>
                        </a:cubicBezTo>
                        <a:close/>
                      </a:path>
                      <a:path w="2872978" h="15122"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3369" y="4515"/>
                          <a:pt x="2873005" y="9009"/>
                          <a:pt x="2872978" y="15122"/>
                        </a:cubicBezTo>
                        <a:cubicBezTo>
                          <a:pt x="2703040" y="37871"/>
                          <a:pt x="2574829" y="13353"/>
                          <a:pt x="2327112" y="15122"/>
                        </a:cubicBezTo>
                        <a:cubicBezTo>
                          <a:pt x="2079395" y="16891"/>
                          <a:pt x="2026258" y="-3474"/>
                          <a:pt x="1781246" y="15122"/>
                        </a:cubicBezTo>
                        <a:cubicBezTo>
                          <a:pt x="1536234" y="33718"/>
                          <a:pt x="1507455" y="17130"/>
                          <a:pt x="1235381" y="15122"/>
                        </a:cubicBezTo>
                        <a:cubicBezTo>
                          <a:pt x="963308" y="13114"/>
                          <a:pt x="884834" y="-13851"/>
                          <a:pt x="603325" y="15122"/>
                        </a:cubicBezTo>
                        <a:cubicBezTo>
                          <a:pt x="321816" y="44095"/>
                          <a:pt x="204416" y="6262"/>
                          <a:pt x="0" y="15122"/>
                        </a:cubicBezTo>
                        <a:cubicBezTo>
                          <a:pt x="402" y="9777"/>
                          <a:pt x="-270" y="63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5A1FC5-9AE7-87D3-99E9-98EF4E91F95C}"/>
              </a:ext>
            </a:extLst>
          </p:cNvPr>
          <p:cNvSpPr txBox="1"/>
          <p:nvPr/>
        </p:nvSpPr>
        <p:spPr>
          <a:xfrm>
            <a:off x="529232" y="2375461"/>
            <a:ext cx="3508697" cy="2745701"/>
          </a:xfrm>
          <a:prstGeom prst="rect">
            <a:avLst/>
          </a:prstGeom>
        </p:spPr>
        <p:txBody>
          <a:bodyPr vert="horz" lIns="91440" tIns="45720" rIns="91440" bIns="45720" rtlCol="0">
            <a:normAutofit/>
          </a:bodyPr>
          <a:lstStyle/>
          <a:p>
            <a:pPr marL="342900" marR="0" lvl="0" indent="-228600" fontAlgn="base">
              <a:lnSpc>
                <a:spcPct val="90000"/>
              </a:lnSpc>
              <a:spcBef>
                <a:spcPct val="0"/>
              </a:spcBef>
              <a:spcAft>
                <a:spcPts val="600"/>
              </a:spcAft>
              <a:buClrTx/>
              <a:buSzTx/>
              <a:buFont typeface="Arial" panose="020B0604020202020204" pitchFamily="34" charset="0"/>
              <a:buChar char="•"/>
              <a:tabLst/>
            </a:pPr>
            <a:r>
              <a:rPr lang="en-US" sz="1700"/>
              <a:t>The palm-fringed beaches and traditional villages of the San Blas Islands lie just east of Colon along Panama’s Caribbean coast. The tours visit multiple islands in one day such as Aguja, Pelicano, and Perro islands; enjoy fun activities such as swimming, snorkeling, and kayaking; visit a sunken shipwreck; and take a swim in a natural pool.</a:t>
            </a:r>
            <a:endParaRPr kumimoji="0" lang="en-US" altLang="en-US" sz="1700" b="0" i="0" u="none" strike="noStrike" cap="none" normalizeH="0" baseline="0">
              <a:ln>
                <a:noFill/>
              </a:ln>
              <a:effectLst/>
            </a:endParaRPr>
          </a:p>
        </p:txBody>
      </p:sp>
      <p:pic>
        <p:nvPicPr>
          <p:cNvPr id="5" name="Picture 4" descr="A small island with trees in the middle of the ocean&#10;&#10;Description automatically generated">
            <a:extLst>
              <a:ext uri="{FF2B5EF4-FFF2-40B4-BE49-F238E27FC236}">
                <a16:creationId xmlns:a16="http://schemas.microsoft.com/office/drawing/2014/main" id="{BC679E25-AF18-1BA8-DADA-B7ECD25CADE3}"/>
              </a:ext>
            </a:extLst>
          </p:cNvPr>
          <p:cNvPicPr>
            <a:picLocks noChangeAspect="1"/>
          </p:cNvPicPr>
          <p:nvPr/>
        </p:nvPicPr>
        <p:blipFill rotWithShape="1">
          <a:blip r:embed="rId2">
            <a:extLst>
              <a:ext uri="{28A0092B-C50C-407E-A947-70E740481C1C}">
                <a14:useLocalDpi xmlns:a14="http://schemas.microsoft.com/office/drawing/2010/main" val="0"/>
              </a:ext>
            </a:extLst>
          </a:blip>
          <a:srcRect l="13146" r="19904"/>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4B5399-37CF-D56E-F032-8417F3AE9328}"/>
              </a:ext>
            </a:extLst>
          </p:cNvPr>
          <p:cNvSpPr txBox="1"/>
          <p:nvPr/>
        </p:nvSpPr>
        <p:spPr>
          <a:xfrm>
            <a:off x="397712" y="3103050"/>
            <a:ext cx="2720981" cy="20280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a:latin typeface="+mj-lt"/>
                <a:ea typeface="+mj-ea"/>
                <a:cs typeface="+mj-cs"/>
              </a:rPr>
              <a:t>Half Day City and Panama Canal Tour</a:t>
            </a:r>
          </a:p>
        </p:txBody>
      </p:sp>
      <p:pic>
        <p:nvPicPr>
          <p:cNvPr id="6" name="Picture 5" descr="A large red ship with containers on it&#10;&#10;Description automatically generated">
            <a:extLst>
              <a:ext uri="{FF2B5EF4-FFF2-40B4-BE49-F238E27FC236}">
                <a16:creationId xmlns:a16="http://schemas.microsoft.com/office/drawing/2014/main" id="{164DDC0D-AAF9-4D90-BC65-D53A050DDA25}"/>
              </a:ext>
            </a:extLst>
          </p:cNvPr>
          <p:cNvPicPr>
            <a:picLocks noChangeAspect="1"/>
          </p:cNvPicPr>
          <p:nvPr/>
        </p:nvPicPr>
        <p:blipFill rotWithShape="1">
          <a:blip r:embed="rId2">
            <a:extLst>
              <a:ext uri="{28A0092B-C50C-407E-A947-70E740481C1C}">
                <a14:useLocalDpi xmlns:a14="http://schemas.microsoft.com/office/drawing/2010/main" val="0"/>
              </a:ext>
            </a:extLst>
          </a:blip>
          <a:srcRect t="22823" r="2" b="23070"/>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8E747705-C954-9A52-CD4C-E4BE1D5B5373}"/>
              </a:ext>
            </a:extLst>
          </p:cNvPr>
          <p:cNvSpPr txBox="1"/>
          <p:nvPr/>
        </p:nvSpPr>
        <p:spPr>
          <a:xfrm>
            <a:off x="3009901" y="3103050"/>
            <a:ext cx="6671696" cy="202800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If you’re a first-time visitor to Panama City, you’ll want to see the must-visit highlights. Try a five-hour Private or Share group tour, that takes you to the atmospheric old town, the engineering marvel of the Panama Canal, and the sweeping Amador Causeway, with its great views of the city. If you’re short on time or on a quick shore excursion, this convenient tour makes the most of your time.</a:t>
            </a:r>
          </a:p>
        </p:txBody>
      </p:sp>
    </p:spTree>
    <p:extLst>
      <p:ext uri="{BB962C8B-B14F-4D97-AF65-F5344CB8AC3E}">
        <p14:creationId xmlns:p14="http://schemas.microsoft.com/office/powerpoint/2010/main" val="93533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DA0FFC-E8ED-8A97-05EA-22FC119C96C9}"/>
              </a:ext>
            </a:extLst>
          </p:cNvPr>
          <p:cNvSpPr txBox="1"/>
          <p:nvPr/>
        </p:nvSpPr>
        <p:spPr>
          <a:xfrm>
            <a:off x="5040313" y="150920"/>
            <a:ext cx="5040292" cy="573975"/>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000" b="1" dirty="0">
                <a:latin typeface="+mj-lt"/>
                <a:ea typeface="+mj-ea"/>
                <a:cs typeface="+mj-cs"/>
              </a:rPr>
              <a:t>Monkey Island</a:t>
            </a:r>
          </a:p>
        </p:txBody>
      </p:sp>
      <p:pic>
        <p:nvPicPr>
          <p:cNvPr id="6" name="Picture 5" descr="A monkey in a tree&#10;&#10;Description automatically generated">
            <a:extLst>
              <a:ext uri="{FF2B5EF4-FFF2-40B4-BE49-F238E27FC236}">
                <a16:creationId xmlns:a16="http://schemas.microsoft.com/office/drawing/2014/main" id="{6DD960E1-B9A8-C66B-FEFE-DE3EFA12EAAC}"/>
              </a:ext>
            </a:extLst>
          </p:cNvPr>
          <p:cNvPicPr>
            <a:picLocks noChangeAspect="1"/>
          </p:cNvPicPr>
          <p:nvPr/>
        </p:nvPicPr>
        <p:blipFill rotWithShape="1">
          <a:blip r:embed="rId2">
            <a:extLst>
              <a:ext uri="{28A0092B-C50C-407E-A947-70E740481C1C}">
                <a14:useLocalDpi xmlns:a14="http://schemas.microsoft.com/office/drawing/2010/main" val="0"/>
              </a:ext>
            </a:extLst>
          </a:blip>
          <a:srcRect t="5838" b="9784"/>
          <a:stretch/>
        </p:blipFill>
        <p:spPr>
          <a:xfrm>
            <a:off x="20" y="10"/>
            <a:ext cx="5040292" cy="5670540"/>
          </a:xfrm>
          <a:prstGeom prst="rect">
            <a:avLst/>
          </a:prstGeom>
        </p:spPr>
      </p:pic>
      <p:grpSp>
        <p:nvGrpSpPr>
          <p:cNvPr id="26" name="Group 25">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98" cy="5670550"/>
            <a:chOff x="12068638" y="0"/>
            <a:chExt cx="123362" cy="6858000"/>
          </a:xfrm>
        </p:grpSpPr>
        <p:sp>
          <p:nvSpPr>
            <p:cNvPr id="27" name="Rectangle 26">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9FF5A9E7-0A46-884A-FD4B-C3111B003226}"/>
              </a:ext>
            </a:extLst>
          </p:cNvPr>
          <p:cNvSpPr txBox="1"/>
          <p:nvPr/>
        </p:nvSpPr>
        <p:spPr>
          <a:xfrm>
            <a:off x="5184559" y="807868"/>
            <a:ext cx="4171519" cy="413778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a:t>Monkey Island can only be accessed through a tour (usually from Panama City), which can be combined with a visit to the sloth sanctuary, or a rainforest walk. The best time to visit is during the dry season (December to April) when the weather is clear, and the monkeys are the most active.</a:t>
            </a:r>
          </a:p>
          <a:p>
            <a:pPr indent="-228600">
              <a:lnSpc>
                <a:spcPct val="90000"/>
              </a:lnSpc>
              <a:spcAft>
                <a:spcPts val="600"/>
              </a:spcAft>
              <a:buFont typeface="Arial" panose="020B0604020202020204" pitchFamily="34" charset="0"/>
              <a:buChar char="•"/>
            </a:pPr>
            <a:r>
              <a:rPr lang="en-US" sz="2400" dirty="0"/>
              <a:t>Check with the Cruise Tour Desk for help.</a:t>
            </a:r>
          </a:p>
        </p:txBody>
      </p:sp>
    </p:spTree>
    <p:extLst>
      <p:ext uri="{BB962C8B-B14F-4D97-AF65-F5344CB8AC3E}">
        <p14:creationId xmlns:p14="http://schemas.microsoft.com/office/powerpoint/2010/main" val="3472975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005839"/>
          </a:xfrm>
          <a:prstGeom prst="rect">
            <a:avLst/>
          </a:prstGeom>
        </p:spPr>
        <p:txBody>
          <a:bodyPr vert="horz" lIns="91440" tIns="45720" rIns="91440" bIns="45720" rtlCol="0" anchor="ctr">
            <a:normAutofit/>
          </a:bodyPr>
          <a:lstStyle/>
          <a:p>
            <a:pPr algn="ctr"/>
            <a:r>
              <a:rPr lang="en-US" sz="3600" b="1" dirty="0"/>
              <a:t>Multiplaza Pacific</a:t>
            </a:r>
          </a:p>
        </p:txBody>
      </p:sp>
      <p:sp>
        <p:nvSpPr>
          <p:cNvPr id="2" name="Rectangle 1">
            <a:extLst>
              <a:ext uri="{FF2B5EF4-FFF2-40B4-BE49-F238E27FC236}">
                <a16:creationId xmlns:a16="http://schemas.microsoft.com/office/drawing/2014/main" id="{0DB55A1A-D5D6-CC90-F37F-845E4299A7CB}"/>
              </a:ext>
            </a:extLst>
          </p:cNvPr>
          <p:cNvSpPr>
            <a:spLocks noChangeArrowheads="1"/>
          </p:cNvSpPr>
          <p:nvPr/>
        </p:nvSpPr>
        <p:spPr bwMode="auto">
          <a:xfrm>
            <a:off x="4947947" y="43934"/>
            <a:ext cx="184731"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Conures and budgies for sale">
            <a:hlinkClick r:id="rId2"/>
            <a:extLst>
              <a:ext uri="{FF2B5EF4-FFF2-40B4-BE49-F238E27FC236}">
                <a16:creationId xmlns:a16="http://schemas.microsoft.com/office/drawing/2014/main" id="{464A3259-09BF-54A2-D1B4-3E347A9CD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4"/>
            <a:extLst>
              <a:ext uri="{FF2B5EF4-FFF2-40B4-BE49-F238E27FC236}">
                <a16:creationId xmlns:a16="http://schemas.microsoft.com/office/drawing/2014/main" id="{AF2289DA-CAE5-8864-F28C-2CE35634B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73152" y="786383"/>
            <a:ext cx="10004951" cy="5416868"/>
          </a:xfrm>
          <a:prstGeom prst="rect">
            <a:avLst/>
          </a:prstGeom>
          <a:noFill/>
        </p:spPr>
        <p:txBody>
          <a:bodyPr wrap="square">
            <a:spAutoFit/>
          </a:bodyPr>
          <a:lstStyle/>
          <a:p>
            <a:r>
              <a:rPr lang="en-US" sz="2000" b="1" dirty="0"/>
              <a:t>Multiplaza Pacific </a:t>
            </a:r>
            <a:r>
              <a:rPr lang="en-US" sz="2000" dirty="0"/>
              <a:t>Is an amazing 3-story shopping mall in Panama’s most prestigious neighborhood, Punta Pacifica, on Via Israel.</a:t>
            </a:r>
          </a:p>
          <a:p>
            <a:r>
              <a:rPr lang="en-US" sz="2000" dirty="0"/>
              <a:t>Multiplaza Pacific is considered the best shopping center in Panama and can be a great starting point for your shopping trip. Here you will find all kinds of American, European, and </a:t>
            </a:r>
            <a:br>
              <a:rPr lang="en-US" sz="2000" dirty="0"/>
            </a:br>
            <a:r>
              <a:rPr lang="en-US" sz="2000" dirty="0"/>
              <a:t>Latin American brands of clothing, shoes, </a:t>
            </a:r>
            <a:br>
              <a:rPr lang="en-US" sz="2000" dirty="0"/>
            </a:br>
            <a:r>
              <a:rPr lang="en-US" sz="2000" dirty="0"/>
              <a:t>and accessories, as well as a food court, </a:t>
            </a:r>
            <a:br>
              <a:rPr lang="en-US" sz="2000" dirty="0"/>
            </a:br>
            <a:r>
              <a:rPr lang="en-US" sz="2000" dirty="0"/>
              <a:t>movie theater, cafes, restaurants, and a </a:t>
            </a:r>
            <a:br>
              <a:rPr lang="en-US" sz="2000" dirty="0"/>
            </a:br>
            <a:r>
              <a:rPr lang="en-US" sz="2000" dirty="0"/>
              <a:t>nightclub on the outdoor terrace of the </a:t>
            </a:r>
            <a:br>
              <a:rPr lang="en-US" sz="2000" dirty="0"/>
            </a:br>
            <a:r>
              <a:rPr lang="en-US" sz="2000" dirty="0"/>
              <a:t>top floor.</a:t>
            </a:r>
          </a:p>
          <a:p>
            <a:r>
              <a:rPr lang="en-US" b="1" i="1" dirty="0">
                <a:solidFill>
                  <a:srgbClr val="FF0000"/>
                </a:solidFill>
              </a:rPr>
              <a:t>Hint: </a:t>
            </a:r>
            <a:r>
              <a:rPr lang="en-US" i="1" dirty="0"/>
              <a:t>Get your green Panama Shopping Card at </a:t>
            </a:r>
            <a:br>
              <a:rPr lang="en-US" i="1" dirty="0"/>
            </a:br>
            <a:r>
              <a:rPr lang="en-US" i="1" dirty="0"/>
              <a:t>a special counter, show it in the stores of </a:t>
            </a:r>
            <a:br>
              <a:rPr lang="en-US" i="1" dirty="0"/>
            </a:br>
            <a:r>
              <a:rPr lang="en-US" i="1" dirty="0"/>
              <a:t>Multiplaza Mall and get a discount. To get the </a:t>
            </a:r>
            <a:br>
              <a:rPr lang="en-US" i="1" dirty="0"/>
            </a:br>
            <a:r>
              <a:rPr lang="en-US" i="1" dirty="0"/>
              <a:t>discount card you must have your passport.</a:t>
            </a:r>
          </a:p>
          <a:p>
            <a:r>
              <a:rPr lang="en-US" i="1" dirty="0"/>
              <a:t>Opening hours: Mon–Sat 10 – 20, Sat 11 – 19, </a:t>
            </a:r>
            <a:br>
              <a:rPr lang="en-US" i="1" dirty="0"/>
            </a:br>
            <a:r>
              <a:rPr lang="en-US" i="1" dirty="0"/>
              <a:t>restaurants and bars on the terrace of Las </a:t>
            </a:r>
            <a:br>
              <a:rPr lang="en-US" i="1" dirty="0"/>
            </a:br>
            <a:r>
              <a:rPr lang="en-US" i="1" dirty="0"/>
              <a:t>Terrazas open from 11 am to 2 am.</a:t>
            </a:r>
          </a:p>
          <a:p>
            <a:endParaRPr lang="en-US" sz="2000"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p:txBody>
      </p:sp>
      <p:pic>
        <p:nvPicPr>
          <p:cNvPr id="7" name="Picture 6" descr="A large shopping mall with many people&#10;&#10;Description automatically generated">
            <a:extLst>
              <a:ext uri="{FF2B5EF4-FFF2-40B4-BE49-F238E27FC236}">
                <a16:creationId xmlns:a16="http://schemas.microsoft.com/office/drawing/2014/main" id="{E5DDA510-A04A-D292-6076-F3ADCB8A98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1291" y="2042178"/>
            <a:ext cx="5446812" cy="3628371"/>
          </a:xfrm>
          <a:prstGeom prst="rect">
            <a:avLst/>
          </a:prstGeom>
        </p:spPr>
      </p:pic>
    </p:spTree>
    <p:extLst>
      <p:ext uri="{BB962C8B-B14F-4D97-AF65-F5344CB8AC3E}">
        <p14:creationId xmlns:p14="http://schemas.microsoft.com/office/powerpoint/2010/main" val="618778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uilding with many arched windows&#10;&#10;Description automatically generated">
            <a:extLst>
              <a:ext uri="{FF2B5EF4-FFF2-40B4-BE49-F238E27FC236}">
                <a16:creationId xmlns:a16="http://schemas.microsoft.com/office/drawing/2014/main" id="{6080F7E9-8B99-9AC3-185E-9B7B810331E9}"/>
              </a:ext>
            </a:extLst>
          </p:cNvPr>
          <p:cNvPicPr>
            <a:picLocks noChangeAspect="1"/>
          </p:cNvPicPr>
          <p:nvPr/>
        </p:nvPicPr>
        <p:blipFill rotWithShape="1">
          <a:blip r:embed="rId3">
            <a:extLst>
              <a:ext uri="{28A0092B-C50C-407E-A947-70E740481C1C}">
                <a14:useLocalDpi xmlns:a14="http://schemas.microsoft.com/office/drawing/2010/main" val="0"/>
              </a:ext>
            </a:extLst>
          </a:blip>
          <a:srcRect r="6943" b="-1"/>
          <a:stretch/>
        </p:blipFill>
        <p:spPr>
          <a:xfrm>
            <a:off x="20" y="10"/>
            <a:ext cx="7995062" cy="5670540"/>
          </a:xfrm>
          <a:prstGeom prst="rect">
            <a:avLst/>
          </a:prstGeom>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6227307" y="301904"/>
            <a:ext cx="3160274" cy="157094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300" b="1" dirty="0">
                <a:latin typeface="+mj-lt"/>
                <a:ea typeface="+mj-ea"/>
                <a:cs typeface="+mj-cs"/>
              </a:rPr>
              <a:t>Museo del Canal </a:t>
            </a:r>
            <a:r>
              <a:rPr lang="en-US" sz="3300" b="1" dirty="0" err="1">
                <a:latin typeface="+mj-lt"/>
                <a:ea typeface="+mj-ea"/>
                <a:cs typeface="+mj-cs"/>
              </a:rPr>
              <a:t>Interoceánico</a:t>
            </a:r>
            <a:r>
              <a:rPr lang="en-US" sz="3300" b="1" dirty="0">
                <a:latin typeface="+mj-lt"/>
                <a:ea typeface="+mj-ea"/>
                <a:cs typeface="+mj-cs"/>
              </a:rPr>
              <a:t> de Panamá</a:t>
            </a:r>
          </a:p>
        </p:txBody>
      </p:sp>
      <p:sp>
        <p:nvSpPr>
          <p:cNvPr id="4" name="TextBox 3">
            <a:extLst>
              <a:ext uri="{FF2B5EF4-FFF2-40B4-BE49-F238E27FC236}">
                <a16:creationId xmlns:a16="http://schemas.microsoft.com/office/drawing/2014/main" id="{A68A3385-D6D1-C141-EEE2-9A97D5BB7D25}"/>
              </a:ext>
            </a:extLst>
          </p:cNvPr>
          <p:cNvSpPr txBox="1"/>
          <p:nvPr/>
        </p:nvSpPr>
        <p:spPr>
          <a:xfrm>
            <a:off x="6227306" y="2012723"/>
            <a:ext cx="3754893" cy="309471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a:t>The Panama Canal Museum is a non-profit institution that promotes and rescues the historical memory of Panama and its Canal, being one of the most important tourist destinations in the country. Its objective is to contribute to the formation of the community by facilitating cultural experiences that promote its integral development.</a:t>
            </a:r>
          </a:p>
          <a:p>
            <a:pPr indent="-228600">
              <a:lnSpc>
                <a:spcPct val="90000"/>
              </a:lnSpc>
              <a:spcAft>
                <a:spcPts val="600"/>
              </a:spcAft>
              <a:buFont typeface="Arial" panose="020B0604020202020204" pitchFamily="34" charset="0"/>
              <a:buChar char="•"/>
            </a:pPr>
            <a:r>
              <a:rPr lang="en-US" sz="1600" dirty="0"/>
              <a:t>Signs are in Spanish, but English-speaking guides and audio guides (US$5) are available.</a:t>
            </a:r>
          </a:p>
        </p:txBody>
      </p:sp>
    </p:spTree>
    <p:extLst>
      <p:ext uri="{BB962C8B-B14F-4D97-AF65-F5344CB8AC3E}">
        <p14:creationId xmlns:p14="http://schemas.microsoft.com/office/powerpoint/2010/main" val="242368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solidFill>
                  <a:schemeClr val="tx1"/>
                </a:solidFill>
              </a:rPr>
              <a:t>About </a:t>
            </a:r>
            <a:r>
              <a:rPr lang="en-US" sz="2000" b="1" dirty="0"/>
              <a:t>Panama City, Panama</a:t>
            </a:r>
          </a:p>
          <a:p>
            <a:pPr algn="l">
              <a:buFont typeface="Wingdings" panose="05000000000000000000" pitchFamily="2" charset="2"/>
              <a:buChar char=""/>
            </a:pPr>
            <a:r>
              <a:rPr lang="en-US" sz="2000" b="1" dirty="0"/>
              <a:t>History of Panama City, Panama</a:t>
            </a:r>
          </a:p>
          <a:p>
            <a:pPr algn="l">
              <a:buFont typeface="Wingdings" panose="05000000000000000000" pitchFamily="2" charset="2"/>
              <a:buChar char=""/>
            </a:pPr>
            <a:r>
              <a:rPr lang="en-US" sz="2000" b="1" dirty="0"/>
              <a:t>Transportation</a:t>
            </a:r>
          </a:p>
          <a:p>
            <a:pPr algn="l">
              <a:buFont typeface="Wingdings" panose="05000000000000000000" pitchFamily="2" charset="2"/>
              <a:buChar char=""/>
            </a:pPr>
            <a:r>
              <a:rPr lang="en-US" altLang="en-US" sz="2000" b="1" dirty="0">
                <a:solidFill>
                  <a:schemeClr val="tx1"/>
                </a:solidFill>
              </a:rPr>
              <a:t>Points of Interest</a:t>
            </a:r>
          </a:p>
          <a:p>
            <a:pPr algn="l">
              <a:buFont typeface="Wingdings" panose="05000000000000000000" pitchFamily="2" charset="2"/>
              <a:buChar char=""/>
            </a:pPr>
            <a:r>
              <a:rPr lang="en-US" altLang="en-US" sz="2000" b="1" dirty="0">
                <a:solidFill>
                  <a:schemeClr val="tx1"/>
                </a:solidFill>
              </a:rPr>
              <a:t>Places to see or at least consider</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9EC63D-7869-4A53-CA84-6314437857E8}"/>
              </a:ext>
            </a:extLst>
          </p:cNvPr>
          <p:cNvSpPr txBox="1"/>
          <p:nvPr/>
        </p:nvSpPr>
        <p:spPr>
          <a:xfrm>
            <a:off x="0" y="301904"/>
            <a:ext cx="5282213" cy="154465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b="1" dirty="0">
                <a:latin typeface="+mj-lt"/>
                <a:ea typeface="+mj-ea"/>
                <a:cs typeface="+mj-cs"/>
              </a:rPr>
              <a:t>Panama Canal Boat Safari &amp; Jungle Walk</a:t>
            </a:r>
          </a:p>
        </p:txBody>
      </p:sp>
      <p:sp>
        <p:nvSpPr>
          <p:cNvPr id="4" name="TextBox 3">
            <a:extLst>
              <a:ext uri="{FF2B5EF4-FFF2-40B4-BE49-F238E27FC236}">
                <a16:creationId xmlns:a16="http://schemas.microsoft.com/office/drawing/2014/main" id="{B219C6BB-37E4-6ADE-47C6-4E3D4D3CAFAB}"/>
              </a:ext>
            </a:extLst>
          </p:cNvPr>
          <p:cNvSpPr txBox="1"/>
          <p:nvPr/>
        </p:nvSpPr>
        <p:spPr>
          <a:xfrm>
            <a:off x="693042" y="1929290"/>
            <a:ext cx="3941102" cy="3178143"/>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400" dirty="0"/>
              <a:t>The manmade lakes, islands, and tropical rainforests along the Panama Canal are renowned for their biodiversity. On this eco cruise, sail along a scenic stretch of the Panama Canal and </a:t>
            </a:r>
            <a:r>
              <a:rPr lang="en-US" sz="2400" dirty="0" err="1"/>
              <a:t>Gatún</a:t>
            </a:r>
            <a:r>
              <a:rPr lang="en-US" sz="2400" dirty="0"/>
              <a:t> Lake; visit Monkey Island; and look out for wildlife such as monkeys, iguanas, crocodiles, and exotic birds.</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endParaRPr lang="en-US" sz="1600" dirty="0"/>
          </a:p>
        </p:txBody>
      </p:sp>
      <p:pic>
        <p:nvPicPr>
          <p:cNvPr id="5" name="Picture 4" descr="A sloth from a tree&#10;&#10;Description automatically generated">
            <a:extLst>
              <a:ext uri="{FF2B5EF4-FFF2-40B4-BE49-F238E27FC236}">
                <a16:creationId xmlns:a16="http://schemas.microsoft.com/office/drawing/2014/main" id="{928A2871-6591-459F-8FC2-3B3CC582F7BA}"/>
              </a:ext>
            </a:extLst>
          </p:cNvPr>
          <p:cNvPicPr>
            <a:picLocks noChangeAspect="1"/>
          </p:cNvPicPr>
          <p:nvPr/>
        </p:nvPicPr>
        <p:blipFill rotWithShape="1">
          <a:blip r:embed="rId2">
            <a:extLst>
              <a:ext uri="{28A0092B-C50C-407E-A947-70E740481C1C}">
                <a14:useLocalDpi xmlns:a14="http://schemas.microsoft.com/office/drawing/2010/main" val="0"/>
              </a:ext>
            </a:extLst>
          </a:blip>
          <a:srcRect l="31084" r="1088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7117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t>Panama City </a:t>
            </a:r>
            <a:r>
              <a:rPr lang="en-US" altLang="en-US" sz="4000" b="1" dirty="0"/>
              <a:t>Restaurants</a:t>
            </a:r>
            <a:endParaRPr lang="en-US" sz="40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0" y="742950"/>
            <a:ext cx="10080625" cy="4308872"/>
          </a:xfrm>
          <a:prstGeom prst="rect">
            <a:avLst/>
          </a:prstGeom>
          <a:noFill/>
        </p:spPr>
        <p:txBody>
          <a:bodyPr wrap="square">
            <a:spAutoFit/>
          </a:bodyPr>
          <a:lstStyle/>
          <a:p>
            <a:pPr>
              <a:buClrTx/>
              <a:buFontTx/>
              <a:buNone/>
            </a:pPr>
            <a:r>
              <a:rPr lang="en-US" sz="1600" b="1" dirty="0"/>
              <a:t>Panama City </a:t>
            </a:r>
            <a:r>
              <a:rPr lang="en-US" altLang="en-US" sz="1600" dirty="0"/>
              <a:t>has many excellent restaurants. Many of us on the ship are </a:t>
            </a:r>
            <a:br>
              <a:rPr lang="en-US" altLang="en-US" sz="1600" dirty="0"/>
            </a:br>
            <a:r>
              <a:rPr lang="en-US" altLang="en-US" sz="1600" dirty="0"/>
              <a:t>foodies, so naturally, we’re always on the hunt to eat at the most exclusive </a:t>
            </a:r>
            <a:br>
              <a:rPr lang="en-US" altLang="en-US" sz="1600" dirty="0"/>
            </a:br>
            <a:r>
              <a:rPr lang="en-US" altLang="en-US" sz="1600" dirty="0"/>
              <a:t>spots anytime we travel.</a:t>
            </a:r>
          </a:p>
          <a:p>
            <a:r>
              <a:rPr lang="en-US" altLang="en-US" sz="1600" dirty="0"/>
              <a:t>Here are a few of the best restaurants to consider in downtown Panama City. </a:t>
            </a:r>
            <a:br>
              <a:rPr lang="en-US" altLang="en-US" sz="1600" dirty="0"/>
            </a:br>
            <a:r>
              <a:rPr lang="en-US" sz="1600" b="1" dirty="0"/>
              <a:t>La Boucherie </a:t>
            </a:r>
            <a:r>
              <a:rPr lang="en-US" sz="1600" dirty="0"/>
              <a:t>$$$$ French, International Grill</a:t>
            </a:r>
          </a:p>
          <a:p>
            <a:r>
              <a:rPr lang="en-US" sz="1600" dirty="0"/>
              <a:t>Via Israel Restaurant </a:t>
            </a:r>
            <a:r>
              <a:rPr lang="en-US" sz="1600" dirty="0" err="1"/>
              <a:t>en</a:t>
            </a:r>
            <a:r>
              <a:rPr lang="en-US" sz="1600" dirty="0"/>
              <a:t> La Terrazas Del Multiplaza Mall, Panama City</a:t>
            </a:r>
          </a:p>
          <a:p>
            <a:r>
              <a:rPr lang="en-US" sz="1600" b="1" dirty="0" err="1"/>
              <a:t>Caliope</a:t>
            </a:r>
            <a:r>
              <a:rPr lang="en-US" sz="1600" b="1" dirty="0"/>
              <a:t> Steakhouse </a:t>
            </a:r>
            <a:r>
              <a:rPr lang="en-US" sz="1600" dirty="0"/>
              <a:t>$$$$ I</a:t>
            </a:r>
            <a:r>
              <a:rPr lang="en-US" sz="1600" dirty="0">
                <a:effectLst/>
              </a:rPr>
              <a:t>nternational fusion </a:t>
            </a:r>
            <a:br>
              <a:rPr lang="en-US" sz="1600" dirty="0">
                <a:effectLst/>
              </a:rPr>
            </a:br>
            <a:r>
              <a:rPr lang="en-US" sz="1600" dirty="0"/>
              <a:t>57th Street </a:t>
            </a:r>
            <a:r>
              <a:rPr lang="en-US" sz="1600" dirty="0" err="1"/>
              <a:t>Obarrio</a:t>
            </a:r>
            <a:r>
              <a:rPr lang="en-US" sz="1600" dirty="0"/>
              <a:t>, Panama City 0807 Panama</a:t>
            </a:r>
            <a:endParaRPr lang="en-US" sz="1600" b="1" dirty="0"/>
          </a:p>
          <a:p>
            <a:r>
              <a:rPr lang="en-US" sz="1600" b="1" dirty="0" err="1"/>
              <a:t>Azahar</a:t>
            </a:r>
            <a:r>
              <a:rPr lang="en-US" sz="1600" b="1" dirty="0"/>
              <a:t> Panama </a:t>
            </a:r>
            <a:r>
              <a:rPr lang="en-US" sz="1600" dirty="0"/>
              <a:t>$$$$ Seafood, International, Sushi</a:t>
            </a:r>
          </a:p>
          <a:p>
            <a:r>
              <a:rPr lang="en-US" sz="1600" dirty="0"/>
              <a:t>Avenida Balboa Ph Yoo Panama, Piso 7, Panama City</a:t>
            </a:r>
          </a:p>
          <a:p>
            <a:r>
              <a:rPr lang="en-US" sz="1600" b="1" dirty="0"/>
              <a:t>Assisi Restaurant </a:t>
            </a:r>
            <a:r>
              <a:rPr lang="en-US" sz="1600" dirty="0"/>
              <a:t>$$ - $$$ </a:t>
            </a:r>
            <a:r>
              <a:rPr lang="en-US" sz="1600" dirty="0" err="1"/>
              <a:t>Italian,Bar,Pizza</a:t>
            </a:r>
            <a:endParaRPr lang="en-US" sz="1600" dirty="0"/>
          </a:p>
          <a:p>
            <a:r>
              <a:rPr lang="en-US" sz="1600" dirty="0"/>
              <a:t>Calle 71 Este Corner Avenue 5C Sur San Francisco, Panama City </a:t>
            </a:r>
          </a:p>
          <a:p>
            <a:r>
              <a:rPr lang="en-US" sz="1600" b="1" dirty="0"/>
              <a:t>Chèvre Panama </a:t>
            </a:r>
            <a:r>
              <a:rPr lang="en-US" sz="1600" dirty="0"/>
              <a:t>$$$$ </a:t>
            </a:r>
            <a:r>
              <a:rPr lang="en-US" sz="1600" dirty="0" err="1"/>
              <a:t>Italian,French</a:t>
            </a:r>
            <a:r>
              <a:rPr lang="en-US" sz="1600" dirty="0"/>
              <a:t>, Pizza</a:t>
            </a:r>
          </a:p>
          <a:p>
            <a:r>
              <a:rPr lang="en-US" sz="1600" dirty="0"/>
              <a:t>Calle 72 San Francisco Casa 81, Panama City</a:t>
            </a:r>
          </a:p>
          <a:p>
            <a:r>
              <a:rPr lang="en-US" sz="1600" b="1" dirty="0" err="1"/>
              <a:t>Concolon</a:t>
            </a:r>
            <a:r>
              <a:rPr lang="en-US" sz="1600" b="1" dirty="0"/>
              <a:t> Panamanian Street Food Café </a:t>
            </a:r>
            <a:r>
              <a:rPr lang="es-ES" sz="1600" dirty="0"/>
              <a:t>$ Central American, Vegetarían </a:t>
            </a:r>
          </a:p>
          <a:p>
            <a:r>
              <a:rPr lang="es-ES" sz="1600" dirty="0"/>
              <a:t>Calle San Lucas, </a:t>
            </a:r>
            <a:r>
              <a:rPr lang="es-ES" sz="1600" dirty="0" err="1"/>
              <a:t>Panama</a:t>
            </a:r>
            <a:r>
              <a:rPr lang="es-ES" sz="1600" dirty="0"/>
              <a:t> City</a:t>
            </a:r>
            <a:endParaRPr lang="es-ES" sz="1600" i="1" dirty="0">
              <a:solidFill>
                <a:srgbClr val="FF0000"/>
              </a:solidFill>
            </a:endParaRPr>
          </a:p>
          <a:p>
            <a:r>
              <a:rPr lang="en-US" altLang="en-US" i="1" dirty="0">
                <a:solidFill>
                  <a:srgbClr val="FF0000"/>
                </a:solidFill>
              </a:rPr>
              <a:t>For those of you who just like good food, you can’t go wrong just about anywhere you go in Panama City</a:t>
            </a:r>
            <a:r>
              <a:rPr lang="en-US" altLang="en-US" dirty="0"/>
              <a:t>.</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t>GOOD EATING</a:t>
            </a:r>
            <a:endParaRPr lang="en-US" sz="2400" dirty="0"/>
          </a:p>
        </p:txBody>
      </p:sp>
      <p:pic>
        <p:nvPicPr>
          <p:cNvPr id="6" name="Picture 5" descr="A plate of food on a black surface&#10;&#10;Description automatically generated">
            <a:extLst>
              <a:ext uri="{FF2B5EF4-FFF2-40B4-BE49-F238E27FC236}">
                <a16:creationId xmlns:a16="http://schemas.microsoft.com/office/drawing/2014/main" id="{43520C92-6A16-A87D-9040-0DBBF3784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140" y="734072"/>
            <a:ext cx="2781485" cy="2781485"/>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22</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1" dirty="0">
                <a:solidFill>
                  <a:schemeClr val="tx1"/>
                </a:solidFill>
              </a:rPr>
              <a:t>Panama City </a:t>
            </a:r>
            <a:r>
              <a:rPr lang="en-US" sz="2800" dirty="0">
                <a:solidFill>
                  <a:schemeClr val="tx1"/>
                </a:solidFill>
                <a:latin typeface="Alef" pitchFamily="18"/>
                <a:cs typeface="Alef" pitchFamily="2"/>
              </a:rPr>
              <a:t>is a beautiful City with a rich history and numerous attractions. Whether you're looking for stunning beaches, historic sites, or unique attractions, </a:t>
            </a:r>
            <a:r>
              <a:rPr lang="en-US" sz="2800" dirty="0">
                <a:solidFill>
                  <a:schemeClr val="tx1"/>
                </a:solidFill>
              </a:rPr>
              <a:t>Panama City</a:t>
            </a:r>
            <a:r>
              <a:rPr lang="en-US" sz="2800" dirty="0">
                <a:solidFill>
                  <a:schemeClr val="tx1"/>
                </a:solidFill>
                <a:latin typeface="Alef" pitchFamily="18"/>
                <a:cs typeface="Alef" pitchFamily="2"/>
              </a:rPr>
              <a:t> has something for everyone.</a:t>
            </a:r>
          </a:p>
          <a:p>
            <a:pPr lvl="0" rtl="0">
              <a:lnSpc>
                <a:spcPct val="115000"/>
              </a:lnSpc>
              <a:spcBef>
                <a:spcPts val="0"/>
              </a:spcBef>
              <a:spcAft>
                <a:spcPts val="1236"/>
              </a:spcAft>
            </a:pPr>
            <a:r>
              <a:rPr lang="en-US" sz="2800" dirty="0">
                <a:solidFill>
                  <a:schemeClr val="tx1"/>
                </a:solidFill>
                <a:latin typeface="Alef" pitchFamily="18"/>
                <a:cs typeface="Alef" pitchFamily="2"/>
              </a:rPr>
              <a:t>I hope this presentation will help when we visit </a:t>
            </a:r>
            <a:r>
              <a:rPr lang="en-US" sz="2800" dirty="0">
                <a:solidFill>
                  <a:schemeClr val="tx1"/>
                </a:solidFill>
              </a:rPr>
              <a:t>Panama City</a:t>
            </a:r>
            <a:r>
              <a:rPr lang="en-US" sz="2800" dirty="0">
                <a:solidFill>
                  <a:schemeClr val="tx1"/>
                </a:solidFill>
                <a:latin typeface="Alef" pitchFamily="18"/>
                <a:cs typeface="Alef" pitchFamily="2"/>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Panama City</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3">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142873"/>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5" y="189018"/>
            <a:ext cx="7278630" cy="40953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1095375" y="2885406"/>
            <a:ext cx="2697993" cy="10000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algn="ctr" defTabSz="658368">
              <a:lnSpc>
                <a:spcPct val="90000"/>
              </a:lnSpc>
              <a:spcBef>
                <a:spcPct val="0"/>
              </a:spcBef>
              <a:spcAft>
                <a:spcPts val="432"/>
              </a:spcAft>
              <a:tabLst>
                <a:tab pos="0" algn="l"/>
                <a:tab pos="658368" algn="l"/>
                <a:tab pos="1316736" algn="l"/>
                <a:tab pos="1975103" algn="l"/>
                <a:tab pos="2633472" algn="l"/>
                <a:tab pos="3291840" algn="l"/>
                <a:tab pos="3950207" algn="l"/>
                <a:tab pos="4608575" algn="l"/>
                <a:tab pos="5266944" algn="l"/>
                <a:tab pos="5925312" algn="l"/>
                <a:tab pos="6583680" algn="l"/>
                <a:tab pos="7242048" algn="l"/>
                <a:tab pos="7571232" algn="l"/>
              </a:tabLst>
            </a:pPr>
            <a:r>
              <a:rPr lang="en-US" sz="4400" kern="1200" dirty="0">
                <a:solidFill>
                  <a:schemeClr val="tx1"/>
                </a:solidFill>
                <a:latin typeface="+mj-lt"/>
                <a:ea typeface="+mj-ea"/>
                <a:cs typeface="+mj-cs"/>
              </a:rPr>
              <a:t>Money</a:t>
            </a:r>
            <a:endParaRPr lang="en-US" sz="4400" b="0" i="0" u="none" strike="noStrike" baseline="0" dirty="0">
              <a:ln>
                <a:noFill/>
              </a:ln>
              <a:latin typeface="+mj-lt"/>
              <a:ea typeface="+mj-ea"/>
              <a:cs typeface="+mj-cs"/>
            </a:endParaRPr>
          </a:p>
        </p:txBody>
      </p:sp>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5828" y="3454471"/>
            <a:ext cx="819079" cy="10921"/>
          </a:xfrm>
          <a:custGeom>
            <a:avLst/>
            <a:gdLst>
              <a:gd name="connsiteX0" fmla="*/ 0 w 819079"/>
              <a:gd name="connsiteY0" fmla="*/ 0 h 10921"/>
              <a:gd name="connsiteX1" fmla="*/ 409539 w 819079"/>
              <a:gd name="connsiteY1" fmla="*/ 0 h 10921"/>
              <a:gd name="connsiteX2" fmla="*/ 819079 w 819079"/>
              <a:gd name="connsiteY2" fmla="*/ 0 h 10921"/>
              <a:gd name="connsiteX3" fmla="*/ 819079 w 819079"/>
              <a:gd name="connsiteY3" fmla="*/ 10921 h 10921"/>
              <a:gd name="connsiteX4" fmla="*/ 425920 w 819079"/>
              <a:gd name="connsiteY4" fmla="*/ 10921 h 10921"/>
              <a:gd name="connsiteX5" fmla="*/ 0 w 819079"/>
              <a:gd name="connsiteY5" fmla="*/ 10921 h 10921"/>
              <a:gd name="connsiteX6" fmla="*/ 0 w 819079"/>
              <a:gd name="connsiteY6" fmla="*/ 0 h 10921"/>
              <a:gd name="connsiteX0" fmla="*/ 0 w 819079"/>
              <a:gd name="connsiteY0" fmla="*/ 0 h 10921"/>
              <a:gd name="connsiteX1" fmla="*/ 384967 w 819079"/>
              <a:gd name="connsiteY1" fmla="*/ 0 h 10921"/>
              <a:gd name="connsiteX2" fmla="*/ 819079 w 819079"/>
              <a:gd name="connsiteY2" fmla="*/ 0 h 10921"/>
              <a:gd name="connsiteX3" fmla="*/ 819079 w 819079"/>
              <a:gd name="connsiteY3" fmla="*/ 10921 h 10921"/>
              <a:gd name="connsiteX4" fmla="*/ 425920 w 819079"/>
              <a:gd name="connsiteY4" fmla="*/ 10921 h 10921"/>
              <a:gd name="connsiteX5" fmla="*/ 0 w 819079"/>
              <a:gd name="connsiteY5" fmla="*/ 10921 h 10921"/>
              <a:gd name="connsiteX6" fmla="*/ 0 w 819079"/>
              <a:gd name="connsiteY6" fmla="*/ 0 h 10921"/>
              <a:gd name="connsiteX0" fmla="*/ 0 w 819079"/>
              <a:gd name="connsiteY0" fmla="*/ 0 h 10921"/>
              <a:gd name="connsiteX1" fmla="*/ 409539 w 819079"/>
              <a:gd name="connsiteY1" fmla="*/ 0 h 10921"/>
              <a:gd name="connsiteX2" fmla="*/ 819079 w 819079"/>
              <a:gd name="connsiteY2" fmla="*/ 0 h 10921"/>
              <a:gd name="connsiteX3" fmla="*/ 819079 w 819079"/>
              <a:gd name="connsiteY3" fmla="*/ 10921 h 10921"/>
              <a:gd name="connsiteX4" fmla="*/ 425920 w 819079"/>
              <a:gd name="connsiteY4" fmla="*/ 10921 h 10921"/>
              <a:gd name="connsiteX5" fmla="*/ 0 w 819079"/>
              <a:gd name="connsiteY5" fmla="*/ 10921 h 10921"/>
              <a:gd name="connsiteX6" fmla="*/ 0 w 819079"/>
              <a:gd name="connsiteY6" fmla="*/ 0 h 10921"/>
              <a:gd name="connsiteX0" fmla="*/ 0 w 819079"/>
              <a:gd name="connsiteY0" fmla="*/ 0 h 10921"/>
              <a:gd name="connsiteX1" fmla="*/ 409539 w 819079"/>
              <a:gd name="connsiteY1" fmla="*/ 0 h 10921"/>
              <a:gd name="connsiteX2" fmla="*/ 819079 w 819079"/>
              <a:gd name="connsiteY2" fmla="*/ 0 h 10921"/>
              <a:gd name="connsiteX3" fmla="*/ 819079 w 819079"/>
              <a:gd name="connsiteY3" fmla="*/ 10921 h 10921"/>
              <a:gd name="connsiteX4" fmla="*/ 425920 w 819079"/>
              <a:gd name="connsiteY4" fmla="*/ 10921 h 10921"/>
              <a:gd name="connsiteX5" fmla="*/ 0 w 819079"/>
              <a:gd name="connsiteY5" fmla="*/ 10921 h 10921"/>
              <a:gd name="connsiteX6" fmla="*/ 0 w 819079"/>
              <a:gd name="connsiteY6" fmla="*/ 0 h 1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079" h="10921" fill="none" extrusionOk="0">
                <a:moveTo>
                  <a:pt x="0" y="0"/>
                </a:moveTo>
                <a:cubicBezTo>
                  <a:pt x="87922" y="-10229"/>
                  <a:pt x="176353" y="40519"/>
                  <a:pt x="409539" y="0"/>
                </a:cubicBezTo>
                <a:cubicBezTo>
                  <a:pt x="599787" y="-28207"/>
                  <a:pt x="603483" y="19742"/>
                  <a:pt x="819079" y="0"/>
                </a:cubicBezTo>
                <a:cubicBezTo>
                  <a:pt x="818605" y="3956"/>
                  <a:pt x="820795" y="7929"/>
                  <a:pt x="819079" y="10921"/>
                </a:cubicBezTo>
                <a:cubicBezTo>
                  <a:pt x="716951" y="42163"/>
                  <a:pt x="521853" y="-50405"/>
                  <a:pt x="425920" y="10921"/>
                </a:cubicBezTo>
                <a:cubicBezTo>
                  <a:pt x="383162" y="-32690"/>
                  <a:pt x="115735" y="49738"/>
                  <a:pt x="0" y="10921"/>
                </a:cubicBezTo>
                <a:cubicBezTo>
                  <a:pt x="474" y="6054"/>
                  <a:pt x="-148" y="3901"/>
                  <a:pt x="0" y="0"/>
                </a:cubicBezTo>
                <a:close/>
              </a:path>
              <a:path w="819079" h="10921" stroke="0" extrusionOk="0">
                <a:moveTo>
                  <a:pt x="0" y="0"/>
                </a:moveTo>
                <a:cubicBezTo>
                  <a:pt x="142071" y="-48106"/>
                  <a:pt x="231065" y="-16525"/>
                  <a:pt x="384967" y="0"/>
                </a:cubicBezTo>
                <a:cubicBezTo>
                  <a:pt x="570767" y="-8765"/>
                  <a:pt x="652242" y="55739"/>
                  <a:pt x="819079" y="0"/>
                </a:cubicBezTo>
                <a:cubicBezTo>
                  <a:pt x="819018" y="4756"/>
                  <a:pt x="819828" y="6010"/>
                  <a:pt x="819079" y="10921"/>
                </a:cubicBezTo>
                <a:cubicBezTo>
                  <a:pt x="782076" y="21231"/>
                  <a:pt x="563512" y="60788"/>
                  <a:pt x="425920" y="10921"/>
                </a:cubicBezTo>
                <a:cubicBezTo>
                  <a:pt x="272726" y="-12533"/>
                  <a:pt x="112556" y="59211"/>
                  <a:pt x="0" y="10921"/>
                </a:cubicBezTo>
                <a:cubicBezTo>
                  <a:pt x="420" y="5701"/>
                  <a:pt x="305" y="5336"/>
                  <a:pt x="0" y="0"/>
                </a:cubicBezTo>
                <a:close/>
              </a:path>
              <a:path w="819079" h="10921" fill="none" stroke="0" extrusionOk="0">
                <a:moveTo>
                  <a:pt x="0" y="0"/>
                </a:moveTo>
                <a:cubicBezTo>
                  <a:pt x="122526" y="-49840"/>
                  <a:pt x="171073" y="28153"/>
                  <a:pt x="409539" y="0"/>
                </a:cubicBezTo>
                <a:cubicBezTo>
                  <a:pt x="604130" y="-14716"/>
                  <a:pt x="615241" y="7944"/>
                  <a:pt x="819079" y="0"/>
                </a:cubicBezTo>
                <a:cubicBezTo>
                  <a:pt x="818993" y="2362"/>
                  <a:pt x="818945" y="6071"/>
                  <a:pt x="819079" y="10921"/>
                </a:cubicBezTo>
                <a:cubicBezTo>
                  <a:pt x="741105" y="20165"/>
                  <a:pt x="498347" y="6625"/>
                  <a:pt x="425920" y="10921"/>
                </a:cubicBezTo>
                <a:cubicBezTo>
                  <a:pt x="298503" y="67965"/>
                  <a:pt x="203461" y="12686"/>
                  <a:pt x="0" y="10921"/>
                </a:cubicBezTo>
                <a:cubicBezTo>
                  <a:pt x="-173" y="6972"/>
                  <a:pt x="542" y="3894"/>
                  <a:pt x="0" y="0"/>
                </a:cubicBezTo>
                <a:close/>
              </a:path>
              <a:path w="819079" h="10921" fill="none" stroke="0" extrusionOk="0">
                <a:moveTo>
                  <a:pt x="0" y="0"/>
                </a:moveTo>
                <a:cubicBezTo>
                  <a:pt x="124137" y="-29141"/>
                  <a:pt x="190301" y="24944"/>
                  <a:pt x="409539" y="0"/>
                </a:cubicBezTo>
                <a:cubicBezTo>
                  <a:pt x="598465" y="-23980"/>
                  <a:pt x="619221" y="10075"/>
                  <a:pt x="819079" y="0"/>
                </a:cubicBezTo>
                <a:cubicBezTo>
                  <a:pt x="819413" y="3581"/>
                  <a:pt x="819838" y="6689"/>
                  <a:pt x="819079" y="10921"/>
                </a:cubicBezTo>
                <a:cubicBezTo>
                  <a:pt x="718014" y="13850"/>
                  <a:pt x="525120" y="-27077"/>
                  <a:pt x="425920" y="10921"/>
                </a:cubicBezTo>
                <a:cubicBezTo>
                  <a:pt x="336263" y="-20796"/>
                  <a:pt x="118993" y="5596"/>
                  <a:pt x="0" y="10921"/>
                </a:cubicBezTo>
                <a:cubicBezTo>
                  <a:pt x="-704" y="7436"/>
                  <a:pt x="-14" y="2762"/>
                  <a:pt x="0" y="0"/>
                </a:cubicBezTo>
                <a:close/>
              </a:path>
              <a:path w="819079" h="10921" fill="none" stroke="0" extrusionOk="0">
                <a:moveTo>
                  <a:pt x="0" y="0"/>
                </a:moveTo>
                <a:cubicBezTo>
                  <a:pt x="96126" y="-30642"/>
                  <a:pt x="171452" y="33759"/>
                  <a:pt x="409539" y="0"/>
                </a:cubicBezTo>
                <a:cubicBezTo>
                  <a:pt x="598807" y="-34333"/>
                  <a:pt x="617389" y="12441"/>
                  <a:pt x="819079" y="0"/>
                </a:cubicBezTo>
                <a:cubicBezTo>
                  <a:pt x="818855" y="3816"/>
                  <a:pt x="820779" y="7190"/>
                  <a:pt x="819079" y="10921"/>
                </a:cubicBezTo>
                <a:cubicBezTo>
                  <a:pt x="708320" y="33455"/>
                  <a:pt x="508888" y="-41847"/>
                  <a:pt x="425920" y="10921"/>
                </a:cubicBezTo>
                <a:cubicBezTo>
                  <a:pt x="378824" y="-19306"/>
                  <a:pt x="120862" y="1763"/>
                  <a:pt x="0" y="10921"/>
                </a:cubicBezTo>
                <a:cubicBezTo>
                  <a:pt x="-371" y="6584"/>
                  <a:pt x="-67" y="34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819079"/>
                      <a:gd name="connsiteY0" fmla="*/ 0 h 10921"/>
                      <a:gd name="connsiteX1" fmla="*/ 409539 w 819079"/>
                      <a:gd name="connsiteY1" fmla="*/ 0 h 10921"/>
                      <a:gd name="connsiteX2" fmla="*/ 819079 w 819079"/>
                      <a:gd name="connsiteY2" fmla="*/ 0 h 10921"/>
                      <a:gd name="connsiteX3" fmla="*/ 819079 w 819079"/>
                      <a:gd name="connsiteY3" fmla="*/ 10921 h 10921"/>
                      <a:gd name="connsiteX4" fmla="*/ 425920 w 819079"/>
                      <a:gd name="connsiteY4" fmla="*/ 10921 h 10921"/>
                      <a:gd name="connsiteX5" fmla="*/ 0 w 819079"/>
                      <a:gd name="connsiteY5" fmla="*/ 10921 h 10921"/>
                      <a:gd name="connsiteX6" fmla="*/ 0 w 819079"/>
                      <a:gd name="connsiteY6" fmla="*/ 0 h 10921"/>
                      <a:gd name="connsiteX0" fmla="*/ 0 w 819079"/>
                      <a:gd name="connsiteY0" fmla="*/ 0 h 10921"/>
                      <a:gd name="connsiteX1" fmla="*/ 384967 w 819079"/>
                      <a:gd name="connsiteY1" fmla="*/ 0 h 10921"/>
                      <a:gd name="connsiteX2" fmla="*/ 819079 w 819079"/>
                      <a:gd name="connsiteY2" fmla="*/ 0 h 10921"/>
                      <a:gd name="connsiteX3" fmla="*/ 819079 w 819079"/>
                      <a:gd name="connsiteY3" fmla="*/ 10921 h 10921"/>
                      <a:gd name="connsiteX4" fmla="*/ 425920 w 819079"/>
                      <a:gd name="connsiteY4" fmla="*/ 10921 h 10921"/>
                      <a:gd name="connsiteX5" fmla="*/ 0 w 819079"/>
                      <a:gd name="connsiteY5" fmla="*/ 10921 h 10921"/>
                      <a:gd name="connsiteX6" fmla="*/ 0 w 819079"/>
                      <a:gd name="connsiteY6" fmla="*/ 0 h 10921"/>
                      <a:gd name="connsiteX0" fmla="*/ 0 w 819079"/>
                      <a:gd name="connsiteY0" fmla="*/ 0 h 10921"/>
                      <a:gd name="connsiteX1" fmla="*/ 409539 w 819079"/>
                      <a:gd name="connsiteY1" fmla="*/ 0 h 10921"/>
                      <a:gd name="connsiteX2" fmla="*/ 819079 w 819079"/>
                      <a:gd name="connsiteY2" fmla="*/ 0 h 10921"/>
                      <a:gd name="connsiteX3" fmla="*/ 819079 w 819079"/>
                      <a:gd name="connsiteY3" fmla="*/ 10921 h 10921"/>
                      <a:gd name="connsiteX4" fmla="*/ 425920 w 819079"/>
                      <a:gd name="connsiteY4" fmla="*/ 10921 h 10921"/>
                      <a:gd name="connsiteX5" fmla="*/ 0 w 819079"/>
                      <a:gd name="connsiteY5" fmla="*/ 10921 h 10921"/>
                      <a:gd name="connsiteX6" fmla="*/ 0 w 819079"/>
                      <a:gd name="connsiteY6" fmla="*/ 0 h 1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079" h="10921" fill="none" extrusionOk="0">
                        <a:moveTo>
                          <a:pt x="0" y="0"/>
                        </a:moveTo>
                        <a:cubicBezTo>
                          <a:pt x="100685" y="-12651"/>
                          <a:pt x="182728" y="37003"/>
                          <a:pt x="409539" y="0"/>
                        </a:cubicBezTo>
                        <a:cubicBezTo>
                          <a:pt x="599182" y="-25036"/>
                          <a:pt x="609128" y="16286"/>
                          <a:pt x="819079" y="0"/>
                        </a:cubicBezTo>
                        <a:cubicBezTo>
                          <a:pt x="818922" y="3352"/>
                          <a:pt x="820571" y="7854"/>
                          <a:pt x="819079" y="10921"/>
                        </a:cubicBezTo>
                        <a:cubicBezTo>
                          <a:pt x="718288" y="34624"/>
                          <a:pt x="523335" y="-27868"/>
                          <a:pt x="425920" y="10921"/>
                        </a:cubicBezTo>
                        <a:cubicBezTo>
                          <a:pt x="370168" y="-18138"/>
                          <a:pt x="140884" y="28794"/>
                          <a:pt x="0" y="10921"/>
                        </a:cubicBezTo>
                        <a:cubicBezTo>
                          <a:pt x="175" y="6655"/>
                          <a:pt x="157" y="3466"/>
                          <a:pt x="0" y="0"/>
                        </a:cubicBezTo>
                        <a:close/>
                      </a:path>
                      <a:path w="819079" h="10921" stroke="0" extrusionOk="0">
                        <a:moveTo>
                          <a:pt x="0" y="0"/>
                        </a:moveTo>
                        <a:cubicBezTo>
                          <a:pt x="151298" y="-34762"/>
                          <a:pt x="227727" y="-15261"/>
                          <a:pt x="384967" y="0"/>
                        </a:cubicBezTo>
                        <a:cubicBezTo>
                          <a:pt x="566677" y="-2773"/>
                          <a:pt x="648502" y="34066"/>
                          <a:pt x="819079" y="0"/>
                        </a:cubicBezTo>
                        <a:cubicBezTo>
                          <a:pt x="818976" y="4571"/>
                          <a:pt x="819653" y="5921"/>
                          <a:pt x="819079" y="10921"/>
                        </a:cubicBezTo>
                        <a:cubicBezTo>
                          <a:pt x="771601" y="18190"/>
                          <a:pt x="576549" y="41411"/>
                          <a:pt x="425920" y="10921"/>
                        </a:cubicBezTo>
                        <a:cubicBezTo>
                          <a:pt x="269993" y="-8883"/>
                          <a:pt x="136543" y="36630"/>
                          <a:pt x="0" y="10921"/>
                        </a:cubicBezTo>
                        <a:cubicBezTo>
                          <a:pt x="387" y="5682"/>
                          <a:pt x="313" y="5351"/>
                          <a:pt x="0" y="0"/>
                        </a:cubicBezTo>
                        <a:close/>
                      </a:path>
                      <a:path w="819079" h="10921" fill="none" stroke="0" extrusionOk="0">
                        <a:moveTo>
                          <a:pt x="0" y="0"/>
                        </a:moveTo>
                        <a:cubicBezTo>
                          <a:pt x="112556" y="-37315"/>
                          <a:pt x="192324" y="18790"/>
                          <a:pt x="409539" y="0"/>
                        </a:cubicBezTo>
                        <a:cubicBezTo>
                          <a:pt x="601629" y="-15679"/>
                          <a:pt x="618951" y="8450"/>
                          <a:pt x="819079" y="0"/>
                        </a:cubicBezTo>
                        <a:cubicBezTo>
                          <a:pt x="819108" y="2555"/>
                          <a:pt x="819078" y="6288"/>
                          <a:pt x="819079" y="10921"/>
                        </a:cubicBezTo>
                        <a:cubicBezTo>
                          <a:pt x="720685" y="17509"/>
                          <a:pt x="512595" y="-3209"/>
                          <a:pt x="425920" y="10921"/>
                        </a:cubicBezTo>
                        <a:cubicBezTo>
                          <a:pt x="312190" y="55807"/>
                          <a:pt x="173154" y="-3334"/>
                          <a:pt x="0" y="10921"/>
                        </a:cubicBezTo>
                        <a:cubicBezTo>
                          <a:pt x="-756" y="7265"/>
                          <a:pt x="311" y="3326"/>
                          <a:pt x="0" y="0"/>
                        </a:cubicBezTo>
                        <a:close/>
                      </a:path>
                      <a:path w="819079" h="10921" fill="none" stroke="0" extrusionOk="0">
                        <a:moveTo>
                          <a:pt x="0" y="0"/>
                        </a:moveTo>
                        <a:cubicBezTo>
                          <a:pt x="103360" y="-17567"/>
                          <a:pt x="193375" y="25444"/>
                          <a:pt x="409539" y="0"/>
                        </a:cubicBezTo>
                        <a:cubicBezTo>
                          <a:pt x="598564" y="-26062"/>
                          <a:pt x="617979" y="11944"/>
                          <a:pt x="819079" y="0"/>
                        </a:cubicBezTo>
                        <a:cubicBezTo>
                          <a:pt x="819139" y="3512"/>
                          <a:pt x="820404" y="6983"/>
                          <a:pt x="819079" y="10921"/>
                        </a:cubicBezTo>
                        <a:cubicBezTo>
                          <a:pt x="714839" y="20960"/>
                          <a:pt x="514254" y="-28047"/>
                          <a:pt x="425920" y="10921"/>
                        </a:cubicBezTo>
                        <a:cubicBezTo>
                          <a:pt x="354932" y="3411"/>
                          <a:pt x="130707" y="4174"/>
                          <a:pt x="0" y="10921"/>
                        </a:cubicBezTo>
                        <a:cubicBezTo>
                          <a:pt x="-217" y="7036"/>
                          <a:pt x="-187" y="333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4148805" y="3130652"/>
            <a:ext cx="5795295" cy="15365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Autofit/>
          </a:bodyPr>
          <a:lstStyle/>
          <a:p>
            <a:pPr indent="-164592" defTabSz="658368">
              <a:lnSpc>
                <a:spcPct val="90000"/>
              </a:lnSpc>
              <a:spcBef>
                <a:spcPts val="8"/>
              </a:spcBef>
              <a:spcAft>
                <a:spcPts val="8"/>
              </a:spcAft>
              <a:buFont typeface="Arial" panose="020B0604020202020204" pitchFamily="34" charset="0"/>
              <a:buChar char="•"/>
              <a:tabLst>
                <a:tab pos="0" algn="l"/>
                <a:tab pos="658368" algn="l"/>
                <a:tab pos="1316736" algn="l"/>
                <a:tab pos="1975103" algn="l"/>
                <a:tab pos="2633472" algn="l"/>
                <a:tab pos="3291840" algn="l"/>
                <a:tab pos="3950207" algn="l"/>
                <a:tab pos="4608575" algn="l"/>
                <a:tab pos="5266944" algn="l"/>
                <a:tab pos="5925312" algn="l"/>
                <a:tab pos="6583680" algn="l"/>
                <a:tab pos="7242048" algn="l"/>
                <a:tab pos="7571232" algn="l"/>
              </a:tabLst>
            </a:pPr>
            <a:r>
              <a:rPr lang="en-US" sz="2000" kern="1200" dirty="0">
                <a:solidFill>
                  <a:schemeClr val="tx1"/>
                </a:solidFill>
                <a:latin typeface="+mn-lt"/>
                <a:ea typeface="+mn-ea"/>
                <a:cs typeface="+mn-cs"/>
              </a:rPr>
              <a:t>The unit of currency in Panama is the U.S. dollar, but the Panamanian balboa, which is pegged to the dollar at a 1:1 ratio, also circulates in denominations of 5¢, 10¢, 25¢, and 50¢ coins. (U.S. coins are in circulation as well.) Balboa coins are sized similarly to their U.S. counterparts, and travelers will have no trouble identifying their value.</a:t>
            </a:r>
            <a:endParaRPr lang="en-US" sz="2000" b="0" i="0" u="none" strike="noStrike" baseline="0" dirty="0">
              <a:ln>
                <a:noFill/>
              </a:ln>
            </a:endParaRPr>
          </a:p>
        </p:txBody>
      </p:sp>
      <p:pic>
        <p:nvPicPr>
          <p:cNvPr id="4" name="Picture 3" descr="A green and red currency bill&#10;&#10;Description automatically generated">
            <a:extLst>
              <a:ext uri="{FF2B5EF4-FFF2-40B4-BE49-F238E27FC236}">
                <a16:creationId xmlns:a16="http://schemas.microsoft.com/office/drawing/2014/main" id="{340A9967-90F9-DC8C-1987-E3F9B20A7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618" y="267346"/>
            <a:ext cx="5923572" cy="25397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0" y="269031"/>
            <a:ext cx="4772025" cy="873969"/>
          </a:xfrm>
        </p:spPr>
        <p:txBody>
          <a:bodyPr vert="horz" lIns="91440" tIns="45720" rIns="91440" bIns="45720" rtlCol="0" anchor="b">
            <a:normAutofit/>
          </a:bodyPr>
          <a:lstStyle/>
          <a:p>
            <a:pPr algn="l" rtl="0">
              <a:lnSpc>
                <a:spcPct val="90000"/>
              </a:lnSpc>
              <a:spcBef>
                <a:spcPct val="0"/>
              </a:spcBef>
            </a:pPr>
            <a:r>
              <a:rPr lang="en-US" sz="4400" b="1" dirty="0">
                <a:solidFill>
                  <a:schemeClr val="tx1"/>
                </a:solidFill>
                <a:latin typeface="+mj-lt"/>
                <a:ea typeface="+mj-ea"/>
                <a:cs typeface="+mj-cs"/>
              </a:rPr>
              <a:t>About Panama City</a:t>
            </a:r>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139060"/>
            <a:ext cx="2872978" cy="15122"/>
          </a:xfrm>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 name="connsiteX0" fmla="*/ 0 w 2872978"/>
              <a:gd name="connsiteY0" fmla="*/ 0 h 15122"/>
              <a:gd name="connsiteX1" fmla="*/ 517136 w 2872978"/>
              <a:gd name="connsiteY1" fmla="*/ 0 h 15122"/>
              <a:gd name="connsiteX2" fmla="*/ 1149191 w 2872978"/>
              <a:gd name="connsiteY2" fmla="*/ 0 h 15122"/>
              <a:gd name="connsiteX3" fmla="*/ 1637597 w 2872978"/>
              <a:gd name="connsiteY3" fmla="*/ 0 h 15122"/>
              <a:gd name="connsiteX4" fmla="*/ 2126004 w 2872978"/>
              <a:gd name="connsiteY4" fmla="*/ 0 h 15122"/>
              <a:gd name="connsiteX5" fmla="*/ 2872978 w 2872978"/>
              <a:gd name="connsiteY5" fmla="*/ 0 h 15122"/>
              <a:gd name="connsiteX6" fmla="*/ 2872978 w 2872978"/>
              <a:gd name="connsiteY6" fmla="*/ 15122 h 15122"/>
              <a:gd name="connsiteX7" fmla="*/ 2327112 w 2872978"/>
              <a:gd name="connsiteY7" fmla="*/ 15122 h 15122"/>
              <a:gd name="connsiteX8" fmla="*/ 1781246 w 2872978"/>
              <a:gd name="connsiteY8" fmla="*/ 15122 h 15122"/>
              <a:gd name="connsiteX9" fmla="*/ 1235381 w 2872978"/>
              <a:gd name="connsiteY9" fmla="*/ 15122 h 15122"/>
              <a:gd name="connsiteX10" fmla="*/ 60332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79" y="2771"/>
                  <a:pt x="2873098" y="8463"/>
                  <a:pt x="2872978" y="15122"/>
                </a:cubicBezTo>
                <a:cubicBezTo>
                  <a:pt x="2580485" y="-13998"/>
                  <a:pt x="2409818" y="11000"/>
                  <a:pt x="2298382" y="15122"/>
                </a:cubicBezTo>
                <a:cubicBezTo>
                  <a:pt x="2175217" y="64813"/>
                  <a:pt x="2030770" y="44801"/>
                  <a:pt x="1809976" y="15122"/>
                </a:cubicBezTo>
                <a:cubicBezTo>
                  <a:pt x="1627036" y="-4673"/>
                  <a:pt x="1520757" y="8877"/>
                  <a:pt x="1264110" y="15122"/>
                </a:cubicBezTo>
                <a:cubicBezTo>
                  <a:pt x="1012544" y="2843"/>
                  <a:pt x="908671" y="36073"/>
                  <a:pt x="718245" y="15122"/>
                </a:cubicBezTo>
                <a:cubicBezTo>
                  <a:pt x="496819" y="20916"/>
                  <a:pt x="185934" y="48658"/>
                  <a:pt x="0" y="15122"/>
                </a:cubicBezTo>
                <a:cubicBezTo>
                  <a:pt x="-206" y="10223"/>
                  <a:pt x="1257" y="5487"/>
                  <a:pt x="0" y="0"/>
                </a:cubicBezTo>
                <a:close/>
              </a:path>
              <a:path w="2872978" h="15122"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3424" y="3707"/>
                  <a:pt x="2873914" y="9046"/>
                  <a:pt x="2872978" y="15122"/>
                </a:cubicBezTo>
                <a:cubicBezTo>
                  <a:pt x="2703749" y="52685"/>
                  <a:pt x="2592005" y="9401"/>
                  <a:pt x="2327112" y="15122"/>
                </a:cubicBezTo>
                <a:cubicBezTo>
                  <a:pt x="2073199" y="6749"/>
                  <a:pt x="2020090" y="1127"/>
                  <a:pt x="1781246" y="15122"/>
                </a:cubicBezTo>
                <a:cubicBezTo>
                  <a:pt x="1536104" y="32743"/>
                  <a:pt x="1510751" y="18179"/>
                  <a:pt x="1235381" y="15122"/>
                </a:cubicBezTo>
                <a:cubicBezTo>
                  <a:pt x="967672" y="-4740"/>
                  <a:pt x="871252" y="-12801"/>
                  <a:pt x="603325" y="15122"/>
                </a:cubicBezTo>
                <a:cubicBezTo>
                  <a:pt x="311662" y="15579"/>
                  <a:pt x="187976" y="6916"/>
                  <a:pt x="0" y="15122"/>
                </a:cubicBezTo>
                <a:cubicBezTo>
                  <a:pt x="261" y="10226"/>
                  <a:pt x="-524" y="6481"/>
                  <a:pt x="0" y="0"/>
                </a:cubicBezTo>
                <a:close/>
              </a:path>
              <a:path w="2872978" h="15122"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3540" y="3877"/>
                  <a:pt x="2872523" y="8249"/>
                  <a:pt x="2872978" y="15122"/>
                </a:cubicBezTo>
                <a:cubicBezTo>
                  <a:pt x="2588961" y="9158"/>
                  <a:pt x="2411908" y="-3165"/>
                  <a:pt x="2298382" y="15122"/>
                </a:cubicBezTo>
                <a:cubicBezTo>
                  <a:pt x="2197475" y="54632"/>
                  <a:pt x="2016311" y="37148"/>
                  <a:pt x="1809976" y="15122"/>
                </a:cubicBezTo>
                <a:cubicBezTo>
                  <a:pt x="1631011" y="-12526"/>
                  <a:pt x="1514607" y="8979"/>
                  <a:pt x="1264110" y="15122"/>
                </a:cubicBezTo>
                <a:cubicBezTo>
                  <a:pt x="1010807" y="34200"/>
                  <a:pt x="904891" y="34352"/>
                  <a:pt x="718245" y="15122"/>
                </a:cubicBezTo>
                <a:cubicBezTo>
                  <a:pt x="531594" y="-28726"/>
                  <a:pt x="136574" y="63355"/>
                  <a:pt x="0" y="15122"/>
                </a:cubicBezTo>
                <a:cubicBezTo>
                  <a:pt x="633" y="10085"/>
                  <a:pt x="422" y="564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303" y="3899"/>
                          <a:pt x="2873522" y="8667"/>
                          <a:pt x="2872978" y="15122"/>
                        </a:cubicBezTo>
                        <a:cubicBezTo>
                          <a:pt x="2601857" y="-3645"/>
                          <a:pt x="2424161" y="-10278"/>
                          <a:pt x="2298382" y="15122"/>
                        </a:cubicBezTo>
                        <a:cubicBezTo>
                          <a:pt x="2172603" y="40522"/>
                          <a:pt x="1996400" y="38185"/>
                          <a:pt x="1809976" y="15122"/>
                        </a:cubicBezTo>
                        <a:cubicBezTo>
                          <a:pt x="1623552" y="-7941"/>
                          <a:pt x="1525733" y="8992"/>
                          <a:pt x="1264110" y="15122"/>
                        </a:cubicBezTo>
                        <a:cubicBezTo>
                          <a:pt x="1002487" y="21252"/>
                          <a:pt x="908261" y="27721"/>
                          <a:pt x="718245" y="15122"/>
                        </a:cubicBezTo>
                        <a:cubicBezTo>
                          <a:pt x="528229" y="2523"/>
                          <a:pt x="176399" y="47852"/>
                          <a:pt x="0" y="15122"/>
                        </a:cubicBezTo>
                        <a:cubicBezTo>
                          <a:pt x="684" y="10247"/>
                          <a:pt x="701" y="5846"/>
                          <a:pt x="0" y="0"/>
                        </a:cubicBezTo>
                        <a:close/>
                      </a:path>
                      <a:path w="2872978" h="15122"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3369" y="4515"/>
                          <a:pt x="2873005" y="9009"/>
                          <a:pt x="2872978" y="15122"/>
                        </a:cubicBezTo>
                        <a:cubicBezTo>
                          <a:pt x="2703040" y="37871"/>
                          <a:pt x="2574829" y="13353"/>
                          <a:pt x="2327112" y="15122"/>
                        </a:cubicBezTo>
                        <a:cubicBezTo>
                          <a:pt x="2079395" y="16891"/>
                          <a:pt x="2026258" y="-3474"/>
                          <a:pt x="1781246" y="15122"/>
                        </a:cubicBezTo>
                        <a:cubicBezTo>
                          <a:pt x="1536234" y="33718"/>
                          <a:pt x="1507455" y="17130"/>
                          <a:pt x="1235381" y="15122"/>
                        </a:cubicBezTo>
                        <a:cubicBezTo>
                          <a:pt x="963308" y="13114"/>
                          <a:pt x="884834" y="-13851"/>
                          <a:pt x="603325" y="15122"/>
                        </a:cubicBezTo>
                        <a:cubicBezTo>
                          <a:pt x="321816" y="44095"/>
                          <a:pt x="204416" y="6262"/>
                          <a:pt x="0" y="15122"/>
                        </a:cubicBezTo>
                        <a:cubicBezTo>
                          <a:pt x="402" y="9777"/>
                          <a:pt x="-270" y="63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8B2921-3FC8-5727-49DC-3C815DF466E5}"/>
              </a:ext>
            </a:extLst>
          </p:cNvPr>
          <p:cNvSpPr txBox="1"/>
          <p:nvPr/>
        </p:nvSpPr>
        <p:spPr>
          <a:xfrm>
            <a:off x="441570" y="1143000"/>
            <a:ext cx="3768480" cy="411275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b="1" dirty="0"/>
              <a:t>Panama City</a:t>
            </a:r>
            <a:r>
              <a:rPr lang="en-US" sz="2200" dirty="0"/>
              <a:t> or </a:t>
            </a:r>
            <a:r>
              <a:rPr lang="en-US" sz="2200" b="1" dirty="0"/>
              <a:t>Ciudad de Panamá</a:t>
            </a:r>
            <a:r>
              <a:rPr lang="en-US" sz="2200" dirty="0"/>
              <a:t>, is the capital of the Republic of Panama. </a:t>
            </a:r>
          </a:p>
          <a:p>
            <a:pPr indent="-228600">
              <a:lnSpc>
                <a:spcPct val="90000"/>
              </a:lnSpc>
              <a:spcAft>
                <a:spcPts val="600"/>
              </a:spcAft>
              <a:buFont typeface="Arial" panose="020B0604020202020204" pitchFamily="34" charset="0"/>
              <a:buChar char="•"/>
            </a:pPr>
            <a:r>
              <a:rPr lang="en-US" sz="2200" dirty="0"/>
              <a:t>It is in the east-central part of the country near the Pacific Ocean terminus of the Panama Canal, on the Gulf of Panama. Area city, 38.5 square miles (100 square km). Pop. (2010) city, 430,299; (2010 est.) urban agglomeration, 1,378,000.</a:t>
            </a:r>
            <a:endParaRPr lang="en-US" sz="2200" b="1" dirty="0"/>
          </a:p>
        </p:txBody>
      </p:sp>
      <p:sp>
        <p:nvSpPr>
          <p:cNvPr id="5" name="Date Placeholder 1">
            <a:extLst>
              <a:ext uri="{FF2B5EF4-FFF2-40B4-BE49-F238E27FC236}">
                <a16:creationId xmlns:a16="http://schemas.microsoft.com/office/drawing/2014/main" id="{156F9505-B568-54E7-BD3E-794EC55D4E92}"/>
              </a:ext>
            </a:extLst>
          </p:cNvPr>
          <p:cNvSpPr>
            <a:spLocks noGrp="1"/>
          </p:cNvSpPr>
          <p:nvPr>
            <p:ph type="dt" sz="half" idx="10"/>
          </p:nvPr>
        </p:nvSpPr>
        <p:spPr>
          <a:xfrm>
            <a:off x="693042" y="5255759"/>
            <a:ext cx="2268141" cy="301905"/>
          </a:xfrm>
        </p:spPr>
        <p:txBody>
          <a:bodyPr vert="horz" lIns="91440" tIns="45720" rIns="91440" bIns="45720" rtlCol="0" anchor="ctr">
            <a:normAutofit/>
          </a:bodyPr>
          <a:lstStyle/>
          <a:p>
            <a:pPr hangingPunct="1">
              <a:spcAft>
                <a:spcPts val="600"/>
              </a:spcAft>
              <a:defRPr/>
            </a:pPr>
            <a:fld id="{FA341C3D-B162-43A1-975F-433821701681}" type="datetimeFigureOut">
              <a:rPr lang="en-US" sz="1200">
                <a:solidFill>
                  <a:prstClr val="black">
                    <a:tint val="75000"/>
                  </a:prstClr>
                </a:solidFill>
                <a:latin typeface="Calibri" panose="020F0502020204030204"/>
                <a:ea typeface="+mn-ea"/>
                <a:cs typeface="+mn-cs"/>
              </a:rPr>
              <a:pPr hangingPunct="1">
                <a:spcAft>
                  <a:spcPts val="600"/>
                </a:spcAft>
                <a:defRPr/>
              </a:pPr>
              <a:t>8/21/2024</a:t>
            </a:fld>
            <a:endParaRPr lang="en-US" sz="1200">
              <a:solidFill>
                <a:prstClr val="black">
                  <a:tint val="75000"/>
                </a:prstClr>
              </a:solidFill>
              <a:latin typeface="Calibri" panose="020F0502020204030204"/>
              <a:ea typeface="+mn-ea"/>
              <a:cs typeface="+mn-cs"/>
            </a:endParaRPr>
          </a:p>
        </p:txBody>
      </p:sp>
      <p:pic>
        <p:nvPicPr>
          <p:cNvPr id="7" name="Picture 6" descr="A group of tall buildings&#10;&#10;Description automatically generated">
            <a:extLst>
              <a:ext uri="{FF2B5EF4-FFF2-40B4-BE49-F238E27FC236}">
                <a16:creationId xmlns:a16="http://schemas.microsoft.com/office/drawing/2014/main" id="{1D420CFD-A17A-9F34-721A-456F90334138}"/>
              </a:ext>
            </a:extLst>
          </p:cNvPr>
          <p:cNvPicPr>
            <a:picLocks noChangeAspect="1"/>
          </p:cNvPicPr>
          <p:nvPr/>
        </p:nvPicPr>
        <p:blipFill rotWithShape="1">
          <a:blip r:embed="rId3">
            <a:extLst>
              <a:ext uri="{28A0092B-C50C-407E-A947-70E740481C1C}">
                <a14:useLocalDpi xmlns:a14="http://schemas.microsoft.com/office/drawing/2010/main" val="0"/>
              </a:ext>
            </a:extLst>
          </a:blip>
          <a:srcRect l="12009" r="21041"/>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73350" y="197237"/>
            <a:ext cx="9133923" cy="974224"/>
          </a:xfrm>
        </p:spPr>
        <p:txBody>
          <a:bodyPr vert="horz" lIns="91440" tIns="45720" rIns="91440" bIns="45720" rtlCol="0" anchor="b">
            <a:normAutofit/>
          </a:bodyPr>
          <a:lstStyle/>
          <a:p>
            <a:pPr lvl="0" rtl="0" hangingPunct="1">
              <a:lnSpc>
                <a:spcPct val="90000"/>
              </a:lnSpc>
              <a:spcBef>
                <a:spcPct val="0"/>
              </a:spcBef>
            </a:pPr>
            <a:r>
              <a:rPr lang="en-US" sz="4400" b="1" dirty="0">
                <a:solidFill>
                  <a:schemeClr val="tx1"/>
                </a:solidFill>
                <a:latin typeface="+mj-lt"/>
                <a:ea typeface="+mj-ea"/>
                <a:cs typeface="+mj-cs"/>
              </a:rPr>
              <a:t>Historical Panama City, Panama</a:t>
            </a:r>
            <a:endParaRPr lang="en-US" sz="44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461633"/>
            <a:ext cx="9072562" cy="15121"/>
          </a:xfrm>
          <a:custGeom>
            <a:avLst/>
            <a:gdLst>
              <a:gd name="connsiteX0" fmla="*/ 0 w 9072562"/>
              <a:gd name="connsiteY0" fmla="*/ 0 h 15121"/>
              <a:gd name="connsiteX1" fmla="*/ 788615 w 9072562"/>
              <a:gd name="connsiteY1" fmla="*/ 0 h 15121"/>
              <a:gd name="connsiteX2" fmla="*/ 1667956 w 9072562"/>
              <a:gd name="connsiteY2" fmla="*/ 0 h 15121"/>
              <a:gd name="connsiteX3" fmla="*/ 2093668 w 9072562"/>
              <a:gd name="connsiteY3" fmla="*/ 0 h 15121"/>
              <a:gd name="connsiteX4" fmla="*/ 2700832 w 9072562"/>
              <a:gd name="connsiteY4" fmla="*/ 0 h 15121"/>
              <a:gd name="connsiteX5" fmla="*/ 3126544 w 9072562"/>
              <a:gd name="connsiteY5" fmla="*/ 0 h 15121"/>
              <a:gd name="connsiteX6" fmla="*/ 3824434 w 9072562"/>
              <a:gd name="connsiteY6" fmla="*/ 0 h 15121"/>
              <a:gd name="connsiteX7" fmla="*/ 4431598 w 9072562"/>
              <a:gd name="connsiteY7" fmla="*/ 0 h 15121"/>
              <a:gd name="connsiteX8" fmla="*/ 5220213 w 9072562"/>
              <a:gd name="connsiteY8" fmla="*/ 0 h 15121"/>
              <a:gd name="connsiteX9" fmla="*/ 6099553 w 9072562"/>
              <a:gd name="connsiteY9" fmla="*/ 0 h 15121"/>
              <a:gd name="connsiteX10" fmla="*/ 6797443 w 9072562"/>
              <a:gd name="connsiteY10" fmla="*/ 0 h 15121"/>
              <a:gd name="connsiteX11" fmla="*/ 7676783 w 9072562"/>
              <a:gd name="connsiteY11" fmla="*/ 0 h 15121"/>
              <a:gd name="connsiteX12" fmla="*/ 8374673 w 9072562"/>
              <a:gd name="connsiteY12" fmla="*/ 0 h 15121"/>
              <a:gd name="connsiteX13" fmla="*/ 9072562 w 9072562"/>
              <a:gd name="connsiteY13" fmla="*/ 0 h 15121"/>
              <a:gd name="connsiteX14" fmla="*/ 9072562 w 9072562"/>
              <a:gd name="connsiteY14" fmla="*/ 15121 h 15121"/>
              <a:gd name="connsiteX15" fmla="*/ 8374673 w 9072562"/>
              <a:gd name="connsiteY15" fmla="*/ 15121 h 15121"/>
              <a:gd name="connsiteX16" fmla="*/ 7858234 w 9072562"/>
              <a:gd name="connsiteY16" fmla="*/ 15121 h 15121"/>
              <a:gd name="connsiteX17" fmla="*/ 7432522 w 9072562"/>
              <a:gd name="connsiteY17" fmla="*/ 15121 h 15121"/>
              <a:gd name="connsiteX18" fmla="*/ 6825358 w 9072562"/>
              <a:gd name="connsiteY18" fmla="*/ 15121 h 15121"/>
              <a:gd name="connsiteX19" fmla="*/ 6127469 w 9072562"/>
              <a:gd name="connsiteY19" fmla="*/ 15121 h 15121"/>
              <a:gd name="connsiteX20" fmla="*/ 5520305 w 9072562"/>
              <a:gd name="connsiteY20" fmla="*/ 15121 h 15121"/>
              <a:gd name="connsiteX21" fmla="*/ 5003867 w 9072562"/>
              <a:gd name="connsiteY21" fmla="*/ 15121 h 15121"/>
              <a:gd name="connsiteX22" fmla="*/ 4124526 w 9072562"/>
              <a:gd name="connsiteY22" fmla="*/ 15121 h 15121"/>
              <a:gd name="connsiteX23" fmla="*/ 3426637 w 9072562"/>
              <a:gd name="connsiteY23" fmla="*/ 15121 h 15121"/>
              <a:gd name="connsiteX24" fmla="*/ 2638022 w 9072562"/>
              <a:gd name="connsiteY24" fmla="*/ 15121 h 15121"/>
              <a:gd name="connsiteX25" fmla="*/ 2212309 w 9072562"/>
              <a:gd name="connsiteY25" fmla="*/ 15121 h 15121"/>
              <a:gd name="connsiteX26" fmla="*/ 1695871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 name="connsiteX0" fmla="*/ 0 w 9072562"/>
              <a:gd name="connsiteY0" fmla="*/ 0 h 15121"/>
              <a:gd name="connsiteX1" fmla="*/ 516438 w 9072562"/>
              <a:gd name="connsiteY1" fmla="*/ 0 h 15121"/>
              <a:gd name="connsiteX2" fmla="*/ 942151 w 9072562"/>
              <a:gd name="connsiteY2" fmla="*/ 0 h 15121"/>
              <a:gd name="connsiteX3" fmla="*/ 1458589 w 9072562"/>
              <a:gd name="connsiteY3" fmla="*/ 0 h 15121"/>
              <a:gd name="connsiteX4" fmla="*/ 2156478 w 9072562"/>
              <a:gd name="connsiteY4" fmla="*/ 0 h 15121"/>
              <a:gd name="connsiteX5" fmla="*/ 2945093 w 9072562"/>
              <a:gd name="connsiteY5" fmla="*/ 0 h 15121"/>
              <a:gd name="connsiteX6" fmla="*/ 3824434 w 9072562"/>
              <a:gd name="connsiteY6" fmla="*/ 0 h 15121"/>
              <a:gd name="connsiteX7" fmla="*/ 4703774 w 9072562"/>
              <a:gd name="connsiteY7" fmla="*/ 0 h 15121"/>
              <a:gd name="connsiteX8" fmla="*/ 5310938 w 9072562"/>
              <a:gd name="connsiteY8" fmla="*/ 0 h 15121"/>
              <a:gd name="connsiteX9" fmla="*/ 6099553 w 9072562"/>
              <a:gd name="connsiteY9" fmla="*/ 0 h 15121"/>
              <a:gd name="connsiteX10" fmla="*/ 6797443 w 9072562"/>
              <a:gd name="connsiteY10" fmla="*/ 0 h 15121"/>
              <a:gd name="connsiteX11" fmla="*/ 7404606 w 9072562"/>
              <a:gd name="connsiteY11" fmla="*/ 0 h 15121"/>
              <a:gd name="connsiteX12" fmla="*/ 8193221 w 9072562"/>
              <a:gd name="connsiteY12" fmla="*/ 0 h 15121"/>
              <a:gd name="connsiteX13" fmla="*/ 9072562 w 9072562"/>
              <a:gd name="connsiteY13" fmla="*/ 0 h 15121"/>
              <a:gd name="connsiteX14" fmla="*/ 9072562 w 9072562"/>
              <a:gd name="connsiteY14" fmla="*/ 15121 h 15121"/>
              <a:gd name="connsiteX15" fmla="*/ 8556124 w 9072562"/>
              <a:gd name="connsiteY15" fmla="*/ 15121 h 15121"/>
              <a:gd name="connsiteX16" fmla="*/ 7676783 w 9072562"/>
              <a:gd name="connsiteY16" fmla="*/ 15121 h 15121"/>
              <a:gd name="connsiteX17" fmla="*/ 7160345 w 9072562"/>
              <a:gd name="connsiteY17" fmla="*/ 15121 h 15121"/>
              <a:gd name="connsiteX18" fmla="*/ 6371730 w 9072562"/>
              <a:gd name="connsiteY18" fmla="*/ 15121 h 15121"/>
              <a:gd name="connsiteX19" fmla="*/ 5946018 w 9072562"/>
              <a:gd name="connsiteY19" fmla="*/ 15121 h 15121"/>
              <a:gd name="connsiteX20" fmla="*/ 5248128 w 9072562"/>
              <a:gd name="connsiteY20" fmla="*/ 15121 h 15121"/>
              <a:gd name="connsiteX21" fmla="*/ 4731690 w 9072562"/>
              <a:gd name="connsiteY21" fmla="*/ 15121 h 15121"/>
              <a:gd name="connsiteX22" fmla="*/ 3852349 w 9072562"/>
              <a:gd name="connsiteY22" fmla="*/ 15121 h 15121"/>
              <a:gd name="connsiteX23" fmla="*/ 3426637 w 9072562"/>
              <a:gd name="connsiteY23" fmla="*/ 15121 h 15121"/>
              <a:gd name="connsiteX24" fmla="*/ 2728747 w 9072562"/>
              <a:gd name="connsiteY24" fmla="*/ 15121 h 15121"/>
              <a:gd name="connsiteX25" fmla="*/ 2303035 w 9072562"/>
              <a:gd name="connsiteY25" fmla="*/ 15121 h 15121"/>
              <a:gd name="connsiteX26" fmla="*/ 1786597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1"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146" y="3274"/>
                  <a:pt x="9073995" y="8477"/>
                  <a:pt x="9072562" y="15121"/>
                </a:cubicBezTo>
                <a:cubicBezTo>
                  <a:pt x="8901366" y="7319"/>
                  <a:pt x="8631376" y="57478"/>
                  <a:pt x="8374673" y="15121"/>
                </a:cubicBezTo>
                <a:cubicBezTo>
                  <a:pt x="8126564" y="8256"/>
                  <a:pt x="7986523" y="-3232"/>
                  <a:pt x="7858234" y="15121"/>
                </a:cubicBezTo>
                <a:cubicBezTo>
                  <a:pt x="7746906" y="53833"/>
                  <a:pt x="7625550" y="3839"/>
                  <a:pt x="7432522" y="15121"/>
                </a:cubicBezTo>
                <a:cubicBezTo>
                  <a:pt x="7214934" y="39773"/>
                  <a:pt x="7006324" y="59535"/>
                  <a:pt x="6825358" y="15121"/>
                </a:cubicBezTo>
                <a:cubicBezTo>
                  <a:pt x="6646482" y="-17663"/>
                  <a:pt x="6312771" y="42036"/>
                  <a:pt x="6127469" y="15121"/>
                </a:cubicBezTo>
                <a:cubicBezTo>
                  <a:pt x="5946099" y="-5383"/>
                  <a:pt x="5649747" y="11843"/>
                  <a:pt x="5520305" y="15121"/>
                </a:cubicBezTo>
                <a:cubicBezTo>
                  <a:pt x="5359961" y="35258"/>
                  <a:pt x="5144426" y="-7857"/>
                  <a:pt x="5003867" y="15121"/>
                </a:cubicBezTo>
                <a:cubicBezTo>
                  <a:pt x="4848224" y="11742"/>
                  <a:pt x="4264575" y="52146"/>
                  <a:pt x="4124526" y="15121"/>
                </a:cubicBezTo>
                <a:cubicBezTo>
                  <a:pt x="3921405" y="5521"/>
                  <a:pt x="3654032" y="9808"/>
                  <a:pt x="3426637" y="15121"/>
                </a:cubicBezTo>
                <a:cubicBezTo>
                  <a:pt x="3203435" y="1690"/>
                  <a:pt x="2911042" y="17789"/>
                  <a:pt x="2638022" y="15121"/>
                </a:cubicBezTo>
                <a:cubicBezTo>
                  <a:pt x="2359144" y="31071"/>
                  <a:pt x="2421978" y="-10324"/>
                  <a:pt x="2212309" y="15121"/>
                </a:cubicBezTo>
                <a:cubicBezTo>
                  <a:pt x="2009097" y="27724"/>
                  <a:pt x="1817105" y="34077"/>
                  <a:pt x="1695871" y="15121"/>
                </a:cubicBezTo>
                <a:cubicBezTo>
                  <a:pt x="1537670" y="20797"/>
                  <a:pt x="1147961" y="12797"/>
                  <a:pt x="997982" y="15121"/>
                </a:cubicBezTo>
                <a:cubicBezTo>
                  <a:pt x="824838" y="83754"/>
                  <a:pt x="361767" y="28016"/>
                  <a:pt x="0" y="15121"/>
                </a:cubicBezTo>
                <a:cubicBezTo>
                  <a:pt x="285" y="7251"/>
                  <a:pt x="474" y="3631"/>
                  <a:pt x="0" y="0"/>
                </a:cubicBezTo>
                <a:close/>
              </a:path>
              <a:path w="9072562" h="15121"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91" y="7227"/>
                  <a:pt x="9071835" y="11857"/>
                  <a:pt x="9072562" y="15121"/>
                </a:cubicBezTo>
                <a:cubicBezTo>
                  <a:pt x="8934120" y="37945"/>
                  <a:pt x="8796607" y="4780"/>
                  <a:pt x="8556124" y="15121"/>
                </a:cubicBezTo>
                <a:cubicBezTo>
                  <a:pt x="8230089" y="46296"/>
                  <a:pt x="7986011" y="-15413"/>
                  <a:pt x="7676783" y="15121"/>
                </a:cubicBezTo>
                <a:cubicBezTo>
                  <a:pt x="7550497" y="-895"/>
                  <a:pt x="7396329" y="11475"/>
                  <a:pt x="7160345" y="15121"/>
                </a:cubicBezTo>
                <a:cubicBezTo>
                  <a:pt x="6968755" y="44921"/>
                  <a:pt x="6700857" y="-77506"/>
                  <a:pt x="6371730" y="15121"/>
                </a:cubicBezTo>
                <a:cubicBezTo>
                  <a:pt x="6057224" y="40767"/>
                  <a:pt x="6033402" y="7399"/>
                  <a:pt x="5946018" y="15121"/>
                </a:cubicBezTo>
                <a:cubicBezTo>
                  <a:pt x="5861277" y="53563"/>
                  <a:pt x="5580091" y="67372"/>
                  <a:pt x="5248128" y="15121"/>
                </a:cubicBezTo>
                <a:cubicBezTo>
                  <a:pt x="5074729" y="39795"/>
                  <a:pt x="4855366" y="-4718"/>
                  <a:pt x="4731690" y="15121"/>
                </a:cubicBezTo>
                <a:cubicBezTo>
                  <a:pt x="4625356" y="24682"/>
                  <a:pt x="4242583" y="26922"/>
                  <a:pt x="3852349" y="15121"/>
                </a:cubicBezTo>
                <a:cubicBezTo>
                  <a:pt x="3457151" y="-11118"/>
                  <a:pt x="3644356" y="52028"/>
                  <a:pt x="3426637" y="15121"/>
                </a:cubicBezTo>
                <a:cubicBezTo>
                  <a:pt x="3207921" y="2552"/>
                  <a:pt x="2950194" y="-3162"/>
                  <a:pt x="2728747" y="15121"/>
                </a:cubicBezTo>
                <a:cubicBezTo>
                  <a:pt x="2536017" y="32102"/>
                  <a:pt x="2511378" y="21909"/>
                  <a:pt x="2303035" y="15121"/>
                </a:cubicBezTo>
                <a:cubicBezTo>
                  <a:pt x="2100332" y="9537"/>
                  <a:pt x="1936922" y="1210"/>
                  <a:pt x="1786597" y="15121"/>
                </a:cubicBezTo>
                <a:cubicBezTo>
                  <a:pt x="1629839" y="-10179"/>
                  <a:pt x="1215525" y="-955"/>
                  <a:pt x="997982" y="15121"/>
                </a:cubicBezTo>
                <a:cubicBezTo>
                  <a:pt x="803813" y="24147"/>
                  <a:pt x="478347" y="50193"/>
                  <a:pt x="0" y="15121"/>
                </a:cubicBezTo>
                <a:cubicBezTo>
                  <a:pt x="-454" y="11483"/>
                  <a:pt x="-491" y="5703"/>
                  <a:pt x="0" y="0"/>
                </a:cubicBezTo>
                <a:close/>
              </a:path>
              <a:path w="9072562" h="15121"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005" y="2788"/>
                  <a:pt x="9073209" y="8163"/>
                  <a:pt x="9072562" y="15121"/>
                </a:cubicBezTo>
                <a:cubicBezTo>
                  <a:pt x="8896035" y="-20905"/>
                  <a:pt x="8637251" y="-20272"/>
                  <a:pt x="8374673" y="15121"/>
                </a:cubicBezTo>
                <a:cubicBezTo>
                  <a:pt x="8114311" y="8013"/>
                  <a:pt x="7965767" y="1748"/>
                  <a:pt x="7858234" y="15121"/>
                </a:cubicBezTo>
                <a:cubicBezTo>
                  <a:pt x="7725040" y="48628"/>
                  <a:pt x="7622343" y="-19334"/>
                  <a:pt x="7432522" y="15121"/>
                </a:cubicBezTo>
                <a:cubicBezTo>
                  <a:pt x="7225171" y="40739"/>
                  <a:pt x="7006211" y="12643"/>
                  <a:pt x="6825358" y="15121"/>
                </a:cubicBezTo>
                <a:cubicBezTo>
                  <a:pt x="6647037" y="-27319"/>
                  <a:pt x="6286670" y="15942"/>
                  <a:pt x="6127469" y="15121"/>
                </a:cubicBezTo>
                <a:cubicBezTo>
                  <a:pt x="5957447" y="-5939"/>
                  <a:pt x="5643247" y="-215"/>
                  <a:pt x="5520305" y="15121"/>
                </a:cubicBezTo>
                <a:cubicBezTo>
                  <a:pt x="5390721" y="5837"/>
                  <a:pt x="5157059" y="-5760"/>
                  <a:pt x="5003867" y="15121"/>
                </a:cubicBezTo>
                <a:cubicBezTo>
                  <a:pt x="4878054" y="-10346"/>
                  <a:pt x="4319875" y="86085"/>
                  <a:pt x="4124526" y="15121"/>
                </a:cubicBezTo>
                <a:cubicBezTo>
                  <a:pt x="3948300" y="-32841"/>
                  <a:pt x="3611251" y="59680"/>
                  <a:pt x="3426637" y="15121"/>
                </a:cubicBezTo>
                <a:cubicBezTo>
                  <a:pt x="3143165" y="10066"/>
                  <a:pt x="2932319" y="56014"/>
                  <a:pt x="2638022" y="15121"/>
                </a:cubicBezTo>
                <a:cubicBezTo>
                  <a:pt x="2341399" y="16446"/>
                  <a:pt x="2434426" y="-7855"/>
                  <a:pt x="2212309" y="15121"/>
                </a:cubicBezTo>
                <a:cubicBezTo>
                  <a:pt x="1992902" y="61305"/>
                  <a:pt x="1847836" y="13450"/>
                  <a:pt x="1695871" y="15121"/>
                </a:cubicBezTo>
                <a:cubicBezTo>
                  <a:pt x="1586592" y="33224"/>
                  <a:pt x="1156417" y="9718"/>
                  <a:pt x="997982" y="15121"/>
                </a:cubicBezTo>
                <a:cubicBezTo>
                  <a:pt x="834043" y="42131"/>
                  <a:pt x="309027" y="34868"/>
                  <a:pt x="0" y="15121"/>
                </a:cubicBezTo>
                <a:cubicBezTo>
                  <a:pt x="378" y="8096"/>
                  <a:pt x="502" y="292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1"/>
                      <a:gd name="connsiteX1" fmla="*/ 788615 w 9072562"/>
                      <a:gd name="connsiteY1" fmla="*/ 0 h 15121"/>
                      <a:gd name="connsiteX2" fmla="*/ 1667956 w 9072562"/>
                      <a:gd name="connsiteY2" fmla="*/ 0 h 15121"/>
                      <a:gd name="connsiteX3" fmla="*/ 2093668 w 9072562"/>
                      <a:gd name="connsiteY3" fmla="*/ 0 h 15121"/>
                      <a:gd name="connsiteX4" fmla="*/ 2700832 w 9072562"/>
                      <a:gd name="connsiteY4" fmla="*/ 0 h 15121"/>
                      <a:gd name="connsiteX5" fmla="*/ 3126544 w 9072562"/>
                      <a:gd name="connsiteY5" fmla="*/ 0 h 15121"/>
                      <a:gd name="connsiteX6" fmla="*/ 3824434 w 9072562"/>
                      <a:gd name="connsiteY6" fmla="*/ 0 h 15121"/>
                      <a:gd name="connsiteX7" fmla="*/ 4431598 w 9072562"/>
                      <a:gd name="connsiteY7" fmla="*/ 0 h 15121"/>
                      <a:gd name="connsiteX8" fmla="*/ 5220213 w 9072562"/>
                      <a:gd name="connsiteY8" fmla="*/ 0 h 15121"/>
                      <a:gd name="connsiteX9" fmla="*/ 6099553 w 9072562"/>
                      <a:gd name="connsiteY9" fmla="*/ 0 h 15121"/>
                      <a:gd name="connsiteX10" fmla="*/ 6797443 w 9072562"/>
                      <a:gd name="connsiteY10" fmla="*/ 0 h 15121"/>
                      <a:gd name="connsiteX11" fmla="*/ 7676783 w 9072562"/>
                      <a:gd name="connsiteY11" fmla="*/ 0 h 15121"/>
                      <a:gd name="connsiteX12" fmla="*/ 8374673 w 9072562"/>
                      <a:gd name="connsiteY12" fmla="*/ 0 h 15121"/>
                      <a:gd name="connsiteX13" fmla="*/ 9072562 w 9072562"/>
                      <a:gd name="connsiteY13" fmla="*/ 0 h 15121"/>
                      <a:gd name="connsiteX14" fmla="*/ 9072562 w 9072562"/>
                      <a:gd name="connsiteY14" fmla="*/ 15121 h 15121"/>
                      <a:gd name="connsiteX15" fmla="*/ 8374673 w 9072562"/>
                      <a:gd name="connsiteY15" fmla="*/ 15121 h 15121"/>
                      <a:gd name="connsiteX16" fmla="*/ 7858234 w 9072562"/>
                      <a:gd name="connsiteY16" fmla="*/ 15121 h 15121"/>
                      <a:gd name="connsiteX17" fmla="*/ 7432522 w 9072562"/>
                      <a:gd name="connsiteY17" fmla="*/ 15121 h 15121"/>
                      <a:gd name="connsiteX18" fmla="*/ 6825358 w 9072562"/>
                      <a:gd name="connsiteY18" fmla="*/ 15121 h 15121"/>
                      <a:gd name="connsiteX19" fmla="*/ 6127469 w 9072562"/>
                      <a:gd name="connsiteY19" fmla="*/ 15121 h 15121"/>
                      <a:gd name="connsiteX20" fmla="*/ 5520305 w 9072562"/>
                      <a:gd name="connsiteY20" fmla="*/ 15121 h 15121"/>
                      <a:gd name="connsiteX21" fmla="*/ 5003867 w 9072562"/>
                      <a:gd name="connsiteY21" fmla="*/ 15121 h 15121"/>
                      <a:gd name="connsiteX22" fmla="*/ 4124526 w 9072562"/>
                      <a:gd name="connsiteY22" fmla="*/ 15121 h 15121"/>
                      <a:gd name="connsiteX23" fmla="*/ 3426637 w 9072562"/>
                      <a:gd name="connsiteY23" fmla="*/ 15121 h 15121"/>
                      <a:gd name="connsiteX24" fmla="*/ 2638022 w 9072562"/>
                      <a:gd name="connsiteY24" fmla="*/ 15121 h 15121"/>
                      <a:gd name="connsiteX25" fmla="*/ 2212309 w 9072562"/>
                      <a:gd name="connsiteY25" fmla="*/ 15121 h 15121"/>
                      <a:gd name="connsiteX26" fmla="*/ 1695871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1"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1838" y="3743"/>
                          <a:pt x="9073119" y="8702"/>
                          <a:pt x="9072562" y="15121"/>
                        </a:cubicBezTo>
                        <a:cubicBezTo>
                          <a:pt x="8906628" y="3559"/>
                          <a:pt x="8632831" y="46"/>
                          <a:pt x="8374673" y="15121"/>
                        </a:cubicBezTo>
                        <a:cubicBezTo>
                          <a:pt x="8116515" y="30196"/>
                          <a:pt x="7983570" y="-2780"/>
                          <a:pt x="7858234" y="15121"/>
                        </a:cubicBezTo>
                        <a:cubicBezTo>
                          <a:pt x="7732898" y="33022"/>
                          <a:pt x="7627609" y="-2049"/>
                          <a:pt x="7432522" y="15121"/>
                        </a:cubicBezTo>
                        <a:cubicBezTo>
                          <a:pt x="7237435" y="32291"/>
                          <a:pt x="6996608" y="41572"/>
                          <a:pt x="6825358" y="15121"/>
                        </a:cubicBezTo>
                        <a:cubicBezTo>
                          <a:pt x="6654108" y="-11330"/>
                          <a:pt x="6291485" y="25724"/>
                          <a:pt x="6127469" y="15121"/>
                        </a:cubicBezTo>
                        <a:cubicBezTo>
                          <a:pt x="5963453" y="4518"/>
                          <a:pt x="5660576" y="19114"/>
                          <a:pt x="5520305" y="15121"/>
                        </a:cubicBezTo>
                        <a:cubicBezTo>
                          <a:pt x="5380034" y="11128"/>
                          <a:pt x="5155259" y="10795"/>
                          <a:pt x="5003867" y="15121"/>
                        </a:cubicBezTo>
                        <a:cubicBezTo>
                          <a:pt x="4852475" y="19447"/>
                          <a:pt x="4304127" y="49915"/>
                          <a:pt x="4124526" y="15121"/>
                        </a:cubicBezTo>
                        <a:cubicBezTo>
                          <a:pt x="3944925" y="-19673"/>
                          <a:pt x="3664900" y="49241"/>
                          <a:pt x="3426637" y="15121"/>
                        </a:cubicBezTo>
                        <a:cubicBezTo>
                          <a:pt x="3188374" y="-18999"/>
                          <a:pt x="2923518" y="3729"/>
                          <a:pt x="2638022" y="15121"/>
                        </a:cubicBezTo>
                        <a:cubicBezTo>
                          <a:pt x="2352527" y="26513"/>
                          <a:pt x="2418348" y="-1870"/>
                          <a:pt x="2212309" y="15121"/>
                        </a:cubicBezTo>
                        <a:cubicBezTo>
                          <a:pt x="2006270" y="32112"/>
                          <a:pt x="1829193" y="3503"/>
                          <a:pt x="1695871" y="15121"/>
                        </a:cubicBezTo>
                        <a:cubicBezTo>
                          <a:pt x="1562549" y="26739"/>
                          <a:pt x="1146794" y="1911"/>
                          <a:pt x="997982" y="15121"/>
                        </a:cubicBezTo>
                        <a:cubicBezTo>
                          <a:pt x="849170" y="28331"/>
                          <a:pt x="290218" y="19925"/>
                          <a:pt x="0" y="15121"/>
                        </a:cubicBezTo>
                        <a:cubicBezTo>
                          <a:pt x="142" y="7791"/>
                          <a:pt x="613" y="3224"/>
                          <a:pt x="0" y="0"/>
                        </a:cubicBezTo>
                        <a:close/>
                      </a:path>
                      <a:path w="9072562" h="15121"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2094" y="7275"/>
                          <a:pt x="9072255" y="11351"/>
                          <a:pt x="9072562" y="15121"/>
                        </a:cubicBezTo>
                        <a:cubicBezTo>
                          <a:pt x="8924393" y="40481"/>
                          <a:pt x="8809853" y="-9206"/>
                          <a:pt x="8556124" y="15121"/>
                        </a:cubicBezTo>
                        <a:cubicBezTo>
                          <a:pt x="8302395" y="39448"/>
                          <a:pt x="8010112" y="13832"/>
                          <a:pt x="7676783" y="15121"/>
                        </a:cubicBezTo>
                        <a:cubicBezTo>
                          <a:pt x="7343454" y="16410"/>
                          <a:pt x="7345830" y="14751"/>
                          <a:pt x="7160345" y="15121"/>
                        </a:cubicBezTo>
                        <a:cubicBezTo>
                          <a:pt x="6974860" y="15491"/>
                          <a:pt x="6678294" y="-18651"/>
                          <a:pt x="6371730" y="15121"/>
                        </a:cubicBezTo>
                        <a:cubicBezTo>
                          <a:pt x="6065166" y="48893"/>
                          <a:pt x="6037836" y="7164"/>
                          <a:pt x="5946018" y="15121"/>
                        </a:cubicBezTo>
                        <a:cubicBezTo>
                          <a:pt x="5854200" y="23078"/>
                          <a:pt x="5590883" y="15478"/>
                          <a:pt x="5248128" y="15121"/>
                        </a:cubicBezTo>
                        <a:cubicBezTo>
                          <a:pt x="4905373" y="14765"/>
                          <a:pt x="4844420" y="13074"/>
                          <a:pt x="4731690" y="15121"/>
                        </a:cubicBezTo>
                        <a:cubicBezTo>
                          <a:pt x="4618960" y="17168"/>
                          <a:pt x="4234374" y="35963"/>
                          <a:pt x="3852349" y="15121"/>
                        </a:cubicBezTo>
                        <a:cubicBezTo>
                          <a:pt x="3470324" y="-5721"/>
                          <a:pt x="3634376" y="22002"/>
                          <a:pt x="3426637" y="15121"/>
                        </a:cubicBezTo>
                        <a:cubicBezTo>
                          <a:pt x="3218898" y="8240"/>
                          <a:pt x="2920558" y="-6356"/>
                          <a:pt x="2728747" y="15121"/>
                        </a:cubicBezTo>
                        <a:cubicBezTo>
                          <a:pt x="2536936" y="36598"/>
                          <a:pt x="2513466" y="24101"/>
                          <a:pt x="2303035" y="15121"/>
                        </a:cubicBezTo>
                        <a:cubicBezTo>
                          <a:pt x="2092604" y="6141"/>
                          <a:pt x="1962710" y="9356"/>
                          <a:pt x="1786597" y="15121"/>
                        </a:cubicBezTo>
                        <a:cubicBezTo>
                          <a:pt x="1610484" y="20886"/>
                          <a:pt x="1193979" y="-7804"/>
                          <a:pt x="997982" y="15121"/>
                        </a:cubicBezTo>
                        <a:cubicBezTo>
                          <a:pt x="801985" y="38046"/>
                          <a:pt x="399706" y="43802"/>
                          <a:pt x="0" y="15121"/>
                        </a:cubicBezTo>
                        <a:cubicBezTo>
                          <a:pt x="-108" y="10889"/>
                          <a:pt x="-447" y="584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7</a:t>
            </a:fld>
            <a:endParaRPr lang="en-US" sz="1200">
              <a:solidFill>
                <a:prstClr val="black">
                  <a:tint val="75000"/>
                </a:prstClr>
              </a:solidFill>
              <a:latin typeface="Calibri" panose="020F0502020204030204"/>
              <a:ea typeface="+mn-ea"/>
              <a:cs typeface="+mn-cs"/>
            </a:endParaRPr>
          </a:p>
        </p:txBody>
      </p:sp>
      <p:sp>
        <p:nvSpPr>
          <p:cNvPr id="5" name="TextBox 4">
            <a:extLst>
              <a:ext uri="{FF2B5EF4-FFF2-40B4-BE49-F238E27FC236}">
                <a16:creationId xmlns:a16="http://schemas.microsoft.com/office/drawing/2014/main" id="{A517DA51-90AC-F879-7D5C-F0B7BDF4DEDC}"/>
              </a:ext>
            </a:extLst>
          </p:cNvPr>
          <p:cNvSpPr txBox="1"/>
          <p:nvPr/>
        </p:nvSpPr>
        <p:spPr>
          <a:xfrm>
            <a:off x="473350" y="1610760"/>
            <a:ext cx="6460109" cy="3970318"/>
          </a:xfrm>
          <a:prstGeom prst="rect">
            <a:avLst/>
          </a:prstGeom>
          <a:noFill/>
        </p:spPr>
        <p:txBody>
          <a:bodyPr wrap="square">
            <a:spAutoFit/>
          </a:bodyPr>
          <a:lstStyle/>
          <a:p>
            <a:r>
              <a:rPr lang="en-US" dirty="0"/>
              <a:t>The site of the future city was originally an Indian fishing village; the name Panamá means “many fish.” The old city (Panamá Viejo) was founded in 1519 by Gov. Pedro Arias Dávila and was made the territory seat. From the Andean countries, Gold bullion was shipped northward by sea to Panama City, and from there, it was carried across the isthmus by pack animals to Nombre de Dios or Portobelo on the Caribbean coast for shipment to Spain. The city prospered until the depredations of pirates and privateers curtailed trade. In 1595 Sir Francis Drake tried unsuccessfully to send a force across the isthmus to sack old Panama; in 1671, however, Henry Morgan completely destroyed it. The new city (Panamá Nuevo; now commonly called Casco Viejo, “Old Fortification”) was rebuilt about 5 miles (8 km) southwest of the old site in 1674 by Alonso Mercado de </a:t>
            </a:r>
            <a:r>
              <a:rPr lang="en-US" dirty="0" err="1"/>
              <a:t>Villacorta</a:t>
            </a:r>
            <a:r>
              <a:rPr lang="en-US" dirty="0"/>
              <a:t>, a Spanish conquistador.</a:t>
            </a:r>
          </a:p>
        </p:txBody>
      </p:sp>
      <p:pic>
        <p:nvPicPr>
          <p:cNvPr id="8" name="Picture 7" descr="A flag pole with a flag on it&#10;&#10;Description automatically generated">
            <a:extLst>
              <a:ext uri="{FF2B5EF4-FFF2-40B4-BE49-F238E27FC236}">
                <a16:creationId xmlns:a16="http://schemas.microsoft.com/office/drawing/2014/main" id="{CD2A83C9-0E6C-16A6-043E-9B2BA5C6D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459" y="1677454"/>
            <a:ext cx="2836227" cy="39036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73350" y="197237"/>
            <a:ext cx="9133923" cy="974224"/>
          </a:xfrm>
        </p:spPr>
        <p:txBody>
          <a:bodyPr vert="horz" lIns="91440" tIns="45720" rIns="91440" bIns="45720" rtlCol="0" anchor="b">
            <a:normAutofit/>
          </a:bodyPr>
          <a:lstStyle/>
          <a:p>
            <a:pPr lvl="0" rtl="0" hangingPunct="1">
              <a:lnSpc>
                <a:spcPct val="90000"/>
              </a:lnSpc>
              <a:spcBef>
                <a:spcPct val="0"/>
              </a:spcBef>
            </a:pPr>
            <a:r>
              <a:rPr lang="en-US" sz="4400" b="1" dirty="0">
                <a:solidFill>
                  <a:schemeClr val="tx1"/>
                </a:solidFill>
                <a:latin typeface="+mj-lt"/>
                <a:ea typeface="+mj-ea"/>
                <a:cs typeface="+mj-cs"/>
              </a:rPr>
              <a:t>Historical Panama City, Panama</a:t>
            </a:r>
            <a:endParaRPr lang="en-US" sz="44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461633"/>
            <a:ext cx="9072562" cy="15121"/>
          </a:xfrm>
          <a:custGeom>
            <a:avLst/>
            <a:gdLst>
              <a:gd name="connsiteX0" fmla="*/ 0 w 9072562"/>
              <a:gd name="connsiteY0" fmla="*/ 0 h 15121"/>
              <a:gd name="connsiteX1" fmla="*/ 788615 w 9072562"/>
              <a:gd name="connsiteY1" fmla="*/ 0 h 15121"/>
              <a:gd name="connsiteX2" fmla="*/ 1667956 w 9072562"/>
              <a:gd name="connsiteY2" fmla="*/ 0 h 15121"/>
              <a:gd name="connsiteX3" fmla="*/ 2093668 w 9072562"/>
              <a:gd name="connsiteY3" fmla="*/ 0 h 15121"/>
              <a:gd name="connsiteX4" fmla="*/ 2700832 w 9072562"/>
              <a:gd name="connsiteY4" fmla="*/ 0 h 15121"/>
              <a:gd name="connsiteX5" fmla="*/ 3126544 w 9072562"/>
              <a:gd name="connsiteY5" fmla="*/ 0 h 15121"/>
              <a:gd name="connsiteX6" fmla="*/ 3824434 w 9072562"/>
              <a:gd name="connsiteY6" fmla="*/ 0 h 15121"/>
              <a:gd name="connsiteX7" fmla="*/ 4431598 w 9072562"/>
              <a:gd name="connsiteY7" fmla="*/ 0 h 15121"/>
              <a:gd name="connsiteX8" fmla="*/ 5220213 w 9072562"/>
              <a:gd name="connsiteY8" fmla="*/ 0 h 15121"/>
              <a:gd name="connsiteX9" fmla="*/ 6099553 w 9072562"/>
              <a:gd name="connsiteY9" fmla="*/ 0 h 15121"/>
              <a:gd name="connsiteX10" fmla="*/ 6797443 w 9072562"/>
              <a:gd name="connsiteY10" fmla="*/ 0 h 15121"/>
              <a:gd name="connsiteX11" fmla="*/ 7676783 w 9072562"/>
              <a:gd name="connsiteY11" fmla="*/ 0 h 15121"/>
              <a:gd name="connsiteX12" fmla="*/ 8374673 w 9072562"/>
              <a:gd name="connsiteY12" fmla="*/ 0 h 15121"/>
              <a:gd name="connsiteX13" fmla="*/ 9072562 w 9072562"/>
              <a:gd name="connsiteY13" fmla="*/ 0 h 15121"/>
              <a:gd name="connsiteX14" fmla="*/ 9072562 w 9072562"/>
              <a:gd name="connsiteY14" fmla="*/ 15121 h 15121"/>
              <a:gd name="connsiteX15" fmla="*/ 8374673 w 9072562"/>
              <a:gd name="connsiteY15" fmla="*/ 15121 h 15121"/>
              <a:gd name="connsiteX16" fmla="*/ 7858234 w 9072562"/>
              <a:gd name="connsiteY16" fmla="*/ 15121 h 15121"/>
              <a:gd name="connsiteX17" fmla="*/ 7432522 w 9072562"/>
              <a:gd name="connsiteY17" fmla="*/ 15121 h 15121"/>
              <a:gd name="connsiteX18" fmla="*/ 6825358 w 9072562"/>
              <a:gd name="connsiteY18" fmla="*/ 15121 h 15121"/>
              <a:gd name="connsiteX19" fmla="*/ 6127469 w 9072562"/>
              <a:gd name="connsiteY19" fmla="*/ 15121 h 15121"/>
              <a:gd name="connsiteX20" fmla="*/ 5520305 w 9072562"/>
              <a:gd name="connsiteY20" fmla="*/ 15121 h 15121"/>
              <a:gd name="connsiteX21" fmla="*/ 5003867 w 9072562"/>
              <a:gd name="connsiteY21" fmla="*/ 15121 h 15121"/>
              <a:gd name="connsiteX22" fmla="*/ 4124526 w 9072562"/>
              <a:gd name="connsiteY22" fmla="*/ 15121 h 15121"/>
              <a:gd name="connsiteX23" fmla="*/ 3426637 w 9072562"/>
              <a:gd name="connsiteY23" fmla="*/ 15121 h 15121"/>
              <a:gd name="connsiteX24" fmla="*/ 2638022 w 9072562"/>
              <a:gd name="connsiteY24" fmla="*/ 15121 h 15121"/>
              <a:gd name="connsiteX25" fmla="*/ 2212309 w 9072562"/>
              <a:gd name="connsiteY25" fmla="*/ 15121 h 15121"/>
              <a:gd name="connsiteX26" fmla="*/ 1695871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 name="connsiteX0" fmla="*/ 0 w 9072562"/>
              <a:gd name="connsiteY0" fmla="*/ 0 h 15121"/>
              <a:gd name="connsiteX1" fmla="*/ 516438 w 9072562"/>
              <a:gd name="connsiteY1" fmla="*/ 0 h 15121"/>
              <a:gd name="connsiteX2" fmla="*/ 942151 w 9072562"/>
              <a:gd name="connsiteY2" fmla="*/ 0 h 15121"/>
              <a:gd name="connsiteX3" fmla="*/ 1458589 w 9072562"/>
              <a:gd name="connsiteY3" fmla="*/ 0 h 15121"/>
              <a:gd name="connsiteX4" fmla="*/ 2156478 w 9072562"/>
              <a:gd name="connsiteY4" fmla="*/ 0 h 15121"/>
              <a:gd name="connsiteX5" fmla="*/ 2945093 w 9072562"/>
              <a:gd name="connsiteY5" fmla="*/ 0 h 15121"/>
              <a:gd name="connsiteX6" fmla="*/ 3824434 w 9072562"/>
              <a:gd name="connsiteY6" fmla="*/ 0 h 15121"/>
              <a:gd name="connsiteX7" fmla="*/ 4703774 w 9072562"/>
              <a:gd name="connsiteY7" fmla="*/ 0 h 15121"/>
              <a:gd name="connsiteX8" fmla="*/ 5310938 w 9072562"/>
              <a:gd name="connsiteY8" fmla="*/ 0 h 15121"/>
              <a:gd name="connsiteX9" fmla="*/ 6099553 w 9072562"/>
              <a:gd name="connsiteY9" fmla="*/ 0 h 15121"/>
              <a:gd name="connsiteX10" fmla="*/ 6797443 w 9072562"/>
              <a:gd name="connsiteY10" fmla="*/ 0 h 15121"/>
              <a:gd name="connsiteX11" fmla="*/ 7404606 w 9072562"/>
              <a:gd name="connsiteY11" fmla="*/ 0 h 15121"/>
              <a:gd name="connsiteX12" fmla="*/ 8193221 w 9072562"/>
              <a:gd name="connsiteY12" fmla="*/ 0 h 15121"/>
              <a:gd name="connsiteX13" fmla="*/ 9072562 w 9072562"/>
              <a:gd name="connsiteY13" fmla="*/ 0 h 15121"/>
              <a:gd name="connsiteX14" fmla="*/ 9072562 w 9072562"/>
              <a:gd name="connsiteY14" fmla="*/ 15121 h 15121"/>
              <a:gd name="connsiteX15" fmla="*/ 8556124 w 9072562"/>
              <a:gd name="connsiteY15" fmla="*/ 15121 h 15121"/>
              <a:gd name="connsiteX16" fmla="*/ 7676783 w 9072562"/>
              <a:gd name="connsiteY16" fmla="*/ 15121 h 15121"/>
              <a:gd name="connsiteX17" fmla="*/ 7160345 w 9072562"/>
              <a:gd name="connsiteY17" fmla="*/ 15121 h 15121"/>
              <a:gd name="connsiteX18" fmla="*/ 6371730 w 9072562"/>
              <a:gd name="connsiteY18" fmla="*/ 15121 h 15121"/>
              <a:gd name="connsiteX19" fmla="*/ 5946018 w 9072562"/>
              <a:gd name="connsiteY19" fmla="*/ 15121 h 15121"/>
              <a:gd name="connsiteX20" fmla="*/ 5248128 w 9072562"/>
              <a:gd name="connsiteY20" fmla="*/ 15121 h 15121"/>
              <a:gd name="connsiteX21" fmla="*/ 4731690 w 9072562"/>
              <a:gd name="connsiteY21" fmla="*/ 15121 h 15121"/>
              <a:gd name="connsiteX22" fmla="*/ 3852349 w 9072562"/>
              <a:gd name="connsiteY22" fmla="*/ 15121 h 15121"/>
              <a:gd name="connsiteX23" fmla="*/ 3426637 w 9072562"/>
              <a:gd name="connsiteY23" fmla="*/ 15121 h 15121"/>
              <a:gd name="connsiteX24" fmla="*/ 2728747 w 9072562"/>
              <a:gd name="connsiteY24" fmla="*/ 15121 h 15121"/>
              <a:gd name="connsiteX25" fmla="*/ 2303035 w 9072562"/>
              <a:gd name="connsiteY25" fmla="*/ 15121 h 15121"/>
              <a:gd name="connsiteX26" fmla="*/ 1786597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1"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146" y="3274"/>
                  <a:pt x="9073995" y="8477"/>
                  <a:pt x="9072562" y="15121"/>
                </a:cubicBezTo>
                <a:cubicBezTo>
                  <a:pt x="8901366" y="7319"/>
                  <a:pt x="8631376" y="57478"/>
                  <a:pt x="8374673" y="15121"/>
                </a:cubicBezTo>
                <a:cubicBezTo>
                  <a:pt x="8126564" y="8256"/>
                  <a:pt x="7986523" y="-3232"/>
                  <a:pt x="7858234" y="15121"/>
                </a:cubicBezTo>
                <a:cubicBezTo>
                  <a:pt x="7746906" y="53833"/>
                  <a:pt x="7625550" y="3839"/>
                  <a:pt x="7432522" y="15121"/>
                </a:cubicBezTo>
                <a:cubicBezTo>
                  <a:pt x="7214934" y="39773"/>
                  <a:pt x="7006324" y="59535"/>
                  <a:pt x="6825358" y="15121"/>
                </a:cubicBezTo>
                <a:cubicBezTo>
                  <a:pt x="6646482" y="-17663"/>
                  <a:pt x="6312771" y="42036"/>
                  <a:pt x="6127469" y="15121"/>
                </a:cubicBezTo>
                <a:cubicBezTo>
                  <a:pt x="5946099" y="-5383"/>
                  <a:pt x="5649747" y="11843"/>
                  <a:pt x="5520305" y="15121"/>
                </a:cubicBezTo>
                <a:cubicBezTo>
                  <a:pt x="5359961" y="35258"/>
                  <a:pt x="5144426" y="-7857"/>
                  <a:pt x="5003867" y="15121"/>
                </a:cubicBezTo>
                <a:cubicBezTo>
                  <a:pt x="4848224" y="11742"/>
                  <a:pt x="4264575" y="52146"/>
                  <a:pt x="4124526" y="15121"/>
                </a:cubicBezTo>
                <a:cubicBezTo>
                  <a:pt x="3921405" y="5521"/>
                  <a:pt x="3654032" y="9808"/>
                  <a:pt x="3426637" y="15121"/>
                </a:cubicBezTo>
                <a:cubicBezTo>
                  <a:pt x="3203435" y="1690"/>
                  <a:pt x="2911042" y="17789"/>
                  <a:pt x="2638022" y="15121"/>
                </a:cubicBezTo>
                <a:cubicBezTo>
                  <a:pt x="2359144" y="31071"/>
                  <a:pt x="2421978" y="-10324"/>
                  <a:pt x="2212309" y="15121"/>
                </a:cubicBezTo>
                <a:cubicBezTo>
                  <a:pt x="2009097" y="27724"/>
                  <a:pt x="1817105" y="34077"/>
                  <a:pt x="1695871" y="15121"/>
                </a:cubicBezTo>
                <a:cubicBezTo>
                  <a:pt x="1537670" y="20797"/>
                  <a:pt x="1147961" y="12797"/>
                  <a:pt x="997982" y="15121"/>
                </a:cubicBezTo>
                <a:cubicBezTo>
                  <a:pt x="824838" y="83754"/>
                  <a:pt x="361767" y="28016"/>
                  <a:pt x="0" y="15121"/>
                </a:cubicBezTo>
                <a:cubicBezTo>
                  <a:pt x="285" y="7251"/>
                  <a:pt x="474" y="3631"/>
                  <a:pt x="0" y="0"/>
                </a:cubicBezTo>
                <a:close/>
              </a:path>
              <a:path w="9072562" h="15121"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91" y="7227"/>
                  <a:pt x="9071835" y="11857"/>
                  <a:pt x="9072562" y="15121"/>
                </a:cubicBezTo>
                <a:cubicBezTo>
                  <a:pt x="8934120" y="37945"/>
                  <a:pt x="8796607" y="4780"/>
                  <a:pt x="8556124" y="15121"/>
                </a:cubicBezTo>
                <a:cubicBezTo>
                  <a:pt x="8230089" y="46296"/>
                  <a:pt x="7986011" y="-15413"/>
                  <a:pt x="7676783" y="15121"/>
                </a:cubicBezTo>
                <a:cubicBezTo>
                  <a:pt x="7550497" y="-895"/>
                  <a:pt x="7396329" y="11475"/>
                  <a:pt x="7160345" y="15121"/>
                </a:cubicBezTo>
                <a:cubicBezTo>
                  <a:pt x="6968755" y="44921"/>
                  <a:pt x="6700857" y="-77506"/>
                  <a:pt x="6371730" y="15121"/>
                </a:cubicBezTo>
                <a:cubicBezTo>
                  <a:pt x="6057224" y="40767"/>
                  <a:pt x="6033402" y="7399"/>
                  <a:pt x="5946018" y="15121"/>
                </a:cubicBezTo>
                <a:cubicBezTo>
                  <a:pt x="5861277" y="53563"/>
                  <a:pt x="5580091" y="67372"/>
                  <a:pt x="5248128" y="15121"/>
                </a:cubicBezTo>
                <a:cubicBezTo>
                  <a:pt x="5074729" y="39795"/>
                  <a:pt x="4855366" y="-4718"/>
                  <a:pt x="4731690" y="15121"/>
                </a:cubicBezTo>
                <a:cubicBezTo>
                  <a:pt x="4625356" y="24682"/>
                  <a:pt x="4242583" y="26922"/>
                  <a:pt x="3852349" y="15121"/>
                </a:cubicBezTo>
                <a:cubicBezTo>
                  <a:pt x="3457151" y="-11118"/>
                  <a:pt x="3644356" y="52028"/>
                  <a:pt x="3426637" y="15121"/>
                </a:cubicBezTo>
                <a:cubicBezTo>
                  <a:pt x="3207921" y="2552"/>
                  <a:pt x="2950194" y="-3162"/>
                  <a:pt x="2728747" y="15121"/>
                </a:cubicBezTo>
                <a:cubicBezTo>
                  <a:pt x="2536017" y="32102"/>
                  <a:pt x="2511378" y="21909"/>
                  <a:pt x="2303035" y="15121"/>
                </a:cubicBezTo>
                <a:cubicBezTo>
                  <a:pt x="2100332" y="9537"/>
                  <a:pt x="1936922" y="1210"/>
                  <a:pt x="1786597" y="15121"/>
                </a:cubicBezTo>
                <a:cubicBezTo>
                  <a:pt x="1629839" y="-10179"/>
                  <a:pt x="1215525" y="-955"/>
                  <a:pt x="997982" y="15121"/>
                </a:cubicBezTo>
                <a:cubicBezTo>
                  <a:pt x="803813" y="24147"/>
                  <a:pt x="478347" y="50193"/>
                  <a:pt x="0" y="15121"/>
                </a:cubicBezTo>
                <a:cubicBezTo>
                  <a:pt x="-454" y="11483"/>
                  <a:pt x="-491" y="5703"/>
                  <a:pt x="0" y="0"/>
                </a:cubicBezTo>
                <a:close/>
              </a:path>
              <a:path w="9072562" h="15121"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005" y="2788"/>
                  <a:pt x="9073209" y="8163"/>
                  <a:pt x="9072562" y="15121"/>
                </a:cubicBezTo>
                <a:cubicBezTo>
                  <a:pt x="8896035" y="-20905"/>
                  <a:pt x="8637251" y="-20272"/>
                  <a:pt x="8374673" y="15121"/>
                </a:cubicBezTo>
                <a:cubicBezTo>
                  <a:pt x="8114311" y="8013"/>
                  <a:pt x="7965767" y="1748"/>
                  <a:pt x="7858234" y="15121"/>
                </a:cubicBezTo>
                <a:cubicBezTo>
                  <a:pt x="7725040" y="48628"/>
                  <a:pt x="7622343" y="-19334"/>
                  <a:pt x="7432522" y="15121"/>
                </a:cubicBezTo>
                <a:cubicBezTo>
                  <a:pt x="7225171" y="40739"/>
                  <a:pt x="7006211" y="12643"/>
                  <a:pt x="6825358" y="15121"/>
                </a:cubicBezTo>
                <a:cubicBezTo>
                  <a:pt x="6647037" y="-27319"/>
                  <a:pt x="6286670" y="15942"/>
                  <a:pt x="6127469" y="15121"/>
                </a:cubicBezTo>
                <a:cubicBezTo>
                  <a:pt x="5957447" y="-5939"/>
                  <a:pt x="5643247" y="-215"/>
                  <a:pt x="5520305" y="15121"/>
                </a:cubicBezTo>
                <a:cubicBezTo>
                  <a:pt x="5390721" y="5837"/>
                  <a:pt x="5157059" y="-5760"/>
                  <a:pt x="5003867" y="15121"/>
                </a:cubicBezTo>
                <a:cubicBezTo>
                  <a:pt x="4878054" y="-10346"/>
                  <a:pt x="4319875" y="86085"/>
                  <a:pt x="4124526" y="15121"/>
                </a:cubicBezTo>
                <a:cubicBezTo>
                  <a:pt x="3948300" y="-32841"/>
                  <a:pt x="3611251" y="59680"/>
                  <a:pt x="3426637" y="15121"/>
                </a:cubicBezTo>
                <a:cubicBezTo>
                  <a:pt x="3143165" y="10066"/>
                  <a:pt x="2932319" y="56014"/>
                  <a:pt x="2638022" y="15121"/>
                </a:cubicBezTo>
                <a:cubicBezTo>
                  <a:pt x="2341399" y="16446"/>
                  <a:pt x="2434426" y="-7855"/>
                  <a:pt x="2212309" y="15121"/>
                </a:cubicBezTo>
                <a:cubicBezTo>
                  <a:pt x="1992902" y="61305"/>
                  <a:pt x="1847836" y="13450"/>
                  <a:pt x="1695871" y="15121"/>
                </a:cubicBezTo>
                <a:cubicBezTo>
                  <a:pt x="1586592" y="33224"/>
                  <a:pt x="1156417" y="9718"/>
                  <a:pt x="997982" y="15121"/>
                </a:cubicBezTo>
                <a:cubicBezTo>
                  <a:pt x="834043" y="42131"/>
                  <a:pt x="309027" y="34868"/>
                  <a:pt x="0" y="15121"/>
                </a:cubicBezTo>
                <a:cubicBezTo>
                  <a:pt x="378" y="8096"/>
                  <a:pt x="502" y="292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1"/>
                      <a:gd name="connsiteX1" fmla="*/ 788615 w 9072562"/>
                      <a:gd name="connsiteY1" fmla="*/ 0 h 15121"/>
                      <a:gd name="connsiteX2" fmla="*/ 1667956 w 9072562"/>
                      <a:gd name="connsiteY2" fmla="*/ 0 h 15121"/>
                      <a:gd name="connsiteX3" fmla="*/ 2093668 w 9072562"/>
                      <a:gd name="connsiteY3" fmla="*/ 0 h 15121"/>
                      <a:gd name="connsiteX4" fmla="*/ 2700832 w 9072562"/>
                      <a:gd name="connsiteY4" fmla="*/ 0 h 15121"/>
                      <a:gd name="connsiteX5" fmla="*/ 3126544 w 9072562"/>
                      <a:gd name="connsiteY5" fmla="*/ 0 h 15121"/>
                      <a:gd name="connsiteX6" fmla="*/ 3824434 w 9072562"/>
                      <a:gd name="connsiteY6" fmla="*/ 0 h 15121"/>
                      <a:gd name="connsiteX7" fmla="*/ 4431598 w 9072562"/>
                      <a:gd name="connsiteY7" fmla="*/ 0 h 15121"/>
                      <a:gd name="connsiteX8" fmla="*/ 5220213 w 9072562"/>
                      <a:gd name="connsiteY8" fmla="*/ 0 h 15121"/>
                      <a:gd name="connsiteX9" fmla="*/ 6099553 w 9072562"/>
                      <a:gd name="connsiteY9" fmla="*/ 0 h 15121"/>
                      <a:gd name="connsiteX10" fmla="*/ 6797443 w 9072562"/>
                      <a:gd name="connsiteY10" fmla="*/ 0 h 15121"/>
                      <a:gd name="connsiteX11" fmla="*/ 7676783 w 9072562"/>
                      <a:gd name="connsiteY11" fmla="*/ 0 h 15121"/>
                      <a:gd name="connsiteX12" fmla="*/ 8374673 w 9072562"/>
                      <a:gd name="connsiteY12" fmla="*/ 0 h 15121"/>
                      <a:gd name="connsiteX13" fmla="*/ 9072562 w 9072562"/>
                      <a:gd name="connsiteY13" fmla="*/ 0 h 15121"/>
                      <a:gd name="connsiteX14" fmla="*/ 9072562 w 9072562"/>
                      <a:gd name="connsiteY14" fmla="*/ 15121 h 15121"/>
                      <a:gd name="connsiteX15" fmla="*/ 8374673 w 9072562"/>
                      <a:gd name="connsiteY15" fmla="*/ 15121 h 15121"/>
                      <a:gd name="connsiteX16" fmla="*/ 7858234 w 9072562"/>
                      <a:gd name="connsiteY16" fmla="*/ 15121 h 15121"/>
                      <a:gd name="connsiteX17" fmla="*/ 7432522 w 9072562"/>
                      <a:gd name="connsiteY17" fmla="*/ 15121 h 15121"/>
                      <a:gd name="connsiteX18" fmla="*/ 6825358 w 9072562"/>
                      <a:gd name="connsiteY18" fmla="*/ 15121 h 15121"/>
                      <a:gd name="connsiteX19" fmla="*/ 6127469 w 9072562"/>
                      <a:gd name="connsiteY19" fmla="*/ 15121 h 15121"/>
                      <a:gd name="connsiteX20" fmla="*/ 5520305 w 9072562"/>
                      <a:gd name="connsiteY20" fmla="*/ 15121 h 15121"/>
                      <a:gd name="connsiteX21" fmla="*/ 5003867 w 9072562"/>
                      <a:gd name="connsiteY21" fmla="*/ 15121 h 15121"/>
                      <a:gd name="connsiteX22" fmla="*/ 4124526 w 9072562"/>
                      <a:gd name="connsiteY22" fmla="*/ 15121 h 15121"/>
                      <a:gd name="connsiteX23" fmla="*/ 3426637 w 9072562"/>
                      <a:gd name="connsiteY23" fmla="*/ 15121 h 15121"/>
                      <a:gd name="connsiteX24" fmla="*/ 2638022 w 9072562"/>
                      <a:gd name="connsiteY24" fmla="*/ 15121 h 15121"/>
                      <a:gd name="connsiteX25" fmla="*/ 2212309 w 9072562"/>
                      <a:gd name="connsiteY25" fmla="*/ 15121 h 15121"/>
                      <a:gd name="connsiteX26" fmla="*/ 1695871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1"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1838" y="3743"/>
                          <a:pt x="9073119" y="8702"/>
                          <a:pt x="9072562" y="15121"/>
                        </a:cubicBezTo>
                        <a:cubicBezTo>
                          <a:pt x="8906628" y="3559"/>
                          <a:pt x="8632831" y="46"/>
                          <a:pt x="8374673" y="15121"/>
                        </a:cubicBezTo>
                        <a:cubicBezTo>
                          <a:pt x="8116515" y="30196"/>
                          <a:pt x="7983570" y="-2780"/>
                          <a:pt x="7858234" y="15121"/>
                        </a:cubicBezTo>
                        <a:cubicBezTo>
                          <a:pt x="7732898" y="33022"/>
                          <a:pt x="7627609" y="-2049"/>
                          <a:pt x="7432522" y="15121"/>
                        </a:cubicBezTo>
                        <a:cubicBezTo>
                          <a:pt x="7237435" y="32291"/>
                          <a:pt x="6996608" y="41572"/>
                          <a:pt x="6825358" y="15121"/>
                        </a:cubicBezTo>
                        <a:cubicBezTo>
                          <a:pt x="6654108" y="-11330"/>
                          <a:pt x="6291485" y="25724"/>
                          <a:pt x="6127469" y="15121"/>
                        </a:cubicBezTo>
                        <a:cubicBezTo>
                          <a:pt x="5963453" y="4518"/>
                          <a:pt x="5660576" y="19114"/>
                          <a:pt x="5520305" y="15121"/>
                        </a:cubicBezTo>
                        <a:cubicBezTo>
                          <a:pt x="5380034" y="11128"/>
                          <a:pt x="5155259" y="10795"/>
                          <a:pt x="5003867" y="15121"/>
                        </a:cubicBezTo>
                        <a:cubicBezTo>
                          <a:pt x="4852475" y="19447"/>
                          <a:pt x="4304127" y="49915"/>
                          <a:pt x="4124526" y="15121"/>
                        </a:cubicBezTo>
                        <a:cubicBezTo>
                          <a:pt x="3944925" y="-19673"/>
                          <a:pt x="3664900" y="49241"/>
                          <a:pt x="3426637" y="15121"/>
                        </a:cubicBezTo>
                        <a:cubicBezTo>
                          <a:pt x="3188374" y="-18999"/>
                          <a:pt x="2923518" y="3729"/>
                          <a:pt x="2638022" y="15121"/>
                        </a:cubicBezTo>
                        <a:cubicBezTo>
                          <a:pt x="2352527" y="26513"/>
                          <a:pt x="2418348" y="-1870"/>
                          <a:pt x="2212309" y="15121"/>
                        </a:cubicBezTo>
                        <a:cubicBezTo>
                          <a:pt x="2006270" y="32112"/>
                          <a:pt x="1829193" y="3503"/>
                          <a:pt x="1695871" y="15121"/>
                        </a:cubicBezTo>
                        <a:cubicBezTo>
                          <a:pt x="1562549" y="26739"/>
                          <a:pt x="1146794" y="1911"/>
                          <a:pt x="997982" y="15121"/>
                        </a:cubicBezTo>
                        <a:cubicBezTo>
                          <a:pt x="849170" y="28331"/>
                          <a:pt x="290218" y="19925"/>
                          <a:pt x="0" y="15121"/>
                        </a:cubicBezTo>
                        <a:cubicBezTo>
                          <a:pt x="142" y="7791"/>
                          <a:pt x="613" y="3224"/>
                          <a:pt x="0" y="0"/>
                        </a:cubicBezTo>
                        <a:close/>
                      </a:path>
                      <a:path w="9072562" h="15121"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2094" y="7275"/>
                          <a:pt x="9072255" y="11351"/>
                          <a:pt x="9072562" y="15121"/>
                        </a:cubicBezTo>
                        <a:cubicBezTo>
                          <a:pt x="8924393" y="40481"/>
                          <a:pt x="8809853" y="-9206"/>
                          <a:pt x="8556124" y="15121"/>
                        </a:cubicBezTo>
                        <a:cubicBezTo>
                          <a:pt x="8302395" y="39448"/>
                          <a:pt x="8010112" y="13832"/>
                          <a:pt x="7676783" y="15121"/>
                        </a:cubicBezTo>
                        <a:cubicBezTo>
                          <a:pt x="7343454" y="16410"/>
                          <a:pt x="7345830" y="14751"/>
                          <a:pt x="7160345" y="15121"/>
                        </a:cubicBezTo>
                        <a:cubicBezTo>
                          <a:pt x="6974860" y="15491"/>
                          <a:pt x="6678294" y="-18651"/>
                          <a:pt x="6371730" y="15121"/>
                        </a:cubicBezTo>
                        <a:cubicBezTo>
                          <a:pt x="6065166" y="48893"/>
                          <a:pt x="6037836" y="7164"/>
                          <a:pt x="5946018" y="15121"/>
                        </a:cubicBezTo>
                        <a:cubicBezTo>
                          <a:pt x="5854200" y="23078"/>
                          <a:pt x="5590883" y="15478"/>
                          <a:pt x="5248128" y="15121"/>
                        </a:cubicBezTo>
                        <a:cubicBezTo>
                          <a:pt x="4905373" y="14765"/>
                          <a:pt x="4844420" y="13074"/>
                          <a:pt x="4731690" y="15121"/>
                        </a:cubicBezTo>
                        <a:cubicBezTo>
                          <a:pt x="4618960" y="17168"/>
                          <a:pt x="4234374" y="35963"/>
                          <a:pt x="3852349" y="15121"/>
                        </a:cubicBezTo>
                        <a:cubicBezTo>
                          <a:pt x="3470324" y="-5721"/>
                          <a:pt x="3634376" y="22002"/>
                          <a:pt x="3426637" y="15121"/>
                        </a:cubicBezTo>
                        <a:cubicBezTo>
                          <a:pt x="3218898" y="8240"/>
                          <a:pt x="2920558" y="-6356"/>
                          <a:pt x="2728747" y="15121"/>
                        </a:cubicBezTo>
                        <a:cubicBezTo>
                          <a:pt x="2536936" y="36598"/>
                          <a:pt x="2513466" y="24101"/>
                          <a:pt x="2303035" y="15121"/>
                        </a:cubicBezTo>
                        <a:cubicBezTo>
                          <a:pt x="2092604" y="6141"/>
                          <a:pt x="1962710" y="9356"/>
                          <a:pt x="1786597" y="15121"/>
                        </a:cubicBezTo>
                        <a:cubicBezTo>
                          <a:pt x="1610484" y="20886"/>
                          <a:pt x="1193979" y="-7804"/>
                          <a:pt x="997982" y="15121"/>
                        </a:cubicBezTo>
                        <a:cubicBezTo>
                          <a:pt x="801985" y="38046"/>
                          <a:pt x="399706" y="43802"/>
                          <a:pt x="0" y="15121"/>
                        </a:cubicBezTo>
                        <a:cubicBezTo>
                          <a:pt x="-108" y="10889"/>
                          <a:pt x="-447" y="584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8</a:t>
            </a:fld>
            <a:endParaRPr lang="en-US" sz="1200">
              <a:solidFill>
                <a:prstClr val="black">
                  <a:tint val="75000"/>
                </a:prstClr>
              </a:solidFill>
              <a:latin typeface="Calibri" panose="020F0502020204030204"/>
              <a:ea typeface="+mn-ea"/>
              <a:cs typeface="+mn-cs"/>
            </a:endParaRPr>
          </a:p>
        </p:txBody>
      </p:sp>
      <p:sp>
        <p:nvSpPr>
          <p:cNvPr id="5" name="TextBox 4">
            <a:extLst>
              <a:ext uri="{FF2B5EF4-FFF2-40B4-BE49-F238E27FC236}">
                <a16:creationId xmlns:a16="http://schemas.microsoft.com/office/drawing/2014/main" id="{A517DA51-90AC-F879-7D5C-F0B7BDF4DEDC}"/>
              </a:ext>
            </a:extLst>
          </p:cNvPr>
          <p:cNvSpPr txBox="1"/>
          <p:nvPr/>
        </p:nvSpPr>
        <p:spPr>
          <a:xfrm>
            <a:off x="473350" y="1572840"/>
            <a:ext cx="6646091" cy="3970318"/>
          </a:xfrm>
          <a:prstGeom prst="rect">
            <a:avLst/>
          </a:prstGeom>
          <a:noFill/>
        </p:spPr>
        <p:txBody>
          <a:bodyPr wrap="square">
            <a:spAutoFit/>
          </a:bodyPr>
          <a:lstStyle/>
          <a:p>
            <a:pPr marL="285750" indent="-285750">
              <a:buFont typeface="Arial" panose="020B0604020202020204" pitchFamily="34" charset="0"/>
              <a:buChar char="•"/>
            </a:pPr>
            <a:r>
              <a:rPr lang="en-US" dirty="0"/>
              <a:t>In 1903 independence from Colombia was declared there, and the city was made the national Panamanian capital.</a:t>
            </a:r>
          </a:p>
          <a:p>
            <a:pPr marL="285750" indent="-285750">
              <a:buFont typeface="Arial" panose="020B0604020202020204" pitchFamily="34" charset="0"/>
              <a:buChar char="•"/>
            </a:pPr>
            <a:r>
              <a:rPr lang="en-US" dirty="0"/>
              <a:t>Panama City developed and expanded rapidly with the construction of the canal (1904–14). It became a modern center with cabarets, nightclubs, and banking. The city was the site of Latin American congresses in 1826, 1939, and 1959. </a:t>
            </a:r>
          </a:p>
          <a:p>
            <a:pPr marL="285750" indent="-285750">
              <a:buFont typeface="Arial" panose="020B0604020202020204" pitchFamily="34" charset="0"/>
              <a:buChar char="•"/>
            </a:pPr>
            <a:r>
              <a:rPr lang="en-US" dirty="0"/>
              <a:t>The city’s descendants of West Indian workers, many of whom had emigrated from Jamaica and Barbados to help build the Panama Canal, are also credited with creating a new type of popular music called reggae in Spanish.</a:t>
            </a:r>
          </a:p>
          <a:p>
            <a:pPr marL="285750" indent="-285750">
              <a:buFont typeface="Arial" panose="020B0604020202020204" pitchFamily="34" charset="0"/>
              <a:buChar char="•"/>
            </a:pPr>
            <a:r>
              <a:rPr lang="en-US" dirty="0"/>
              <a:t> Panama City was also the site of the headquarters of Panamanian leader Manuel Noriega. In December 1989 The US invaded Panama to remove Gen. Manuel Noriega,. extraditing him to the U.S. to face charges of drug trafficking and money laundering.</a:t>
            </a:r>
          </a:p>
        </p:txBody>
      </p:sp>
      <p:pic>
        <p:nvPicPr>
          <p:cNvPr id="4" name="Picture 3" descr="A person holding a sign&#10;&#10;Description automatically generated">
            <a:extLst>
              <a:ext uri="{FF2B5EF4-FFF2-40B4-BE49-F238E27FC236}">
                <a16:creationId xmlns:a16="http://schemas.microsoft.com/office/drawing/2014/main" id="{62382A82-2F1D-8D47-BB4E-DBEC086168C4}"/>
              </a:ext>
            </a:extLst>
          </p:cNvPr>
          <p:cNvPicPr>
            <a:picLocks noChangeAspect="1"/>
          </p:cNvPicPr>
          <p:nvPr/>
        </p:nvPicPr>
        <p:blipFill rotWithShape="1">
          <a:blip r:embed="rId3">
            <a:extLst>
              <a:ext uri="{28A0092B-C50C-407E-A947-70E740481C1C}">
                <a14:useLocalDpi xmlns:a14="http://schemas.microsoft.com/office/drawing/2010/main" val="0"/>
              </a:ext>
            </a:extLst>
          </a:blip>
          <a:srcRect l="19363" r="19925"/>
          <a:stretch/>
        </p:blipFill>
        <p:spPr>
          <a:xfrm>
            <a:off x="7119441" y="1708122"/>
            <a:ext cx="2671367" cy="3706387"/>
          </a:xfrm>
          <a:prstGeom prst="rect">
            <a:avLst/>
          </a:prstGeom>
        </p:spPr>
      </p:pic>
    </p:spTree>
    <p:extLst>
      <p:ext uri="{BB962C8B-B14F-4D97-AF65-F5344CB8AC3E}">
        <p14:creationId xmlns:p14="http://schemas.microsoft.com/office/powerpoint/2010/main" val="167942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62144"/>
            <a:ext cx="6011671" cy="941033"/>
          </a:xfrm>
        </p:spPr>
        <p:txBody>
          <a:bodyPr vert="horz" lIns="91440" tIns="45720" rIns="91440" bIns="45720" rtlCol="0" anchor="t">
            <a:normAutofit/>
          </a:bodyPr>
          <a:lstStyle/>
          <a:p>
            <a:pPr lvl="0" rtl="0">
              <a:lnSpc>
                <a:spcPct val="90000"/>
              </a:lnSpc>
              <a:spcBef>
                <a:spcPct val="0"/>
              </a:spcBef>
            </a:pPr>
            <a:r>
              <a:rPr lang="en-US" sz="4000" b="1" dirty="0">
                <a:solidFill>
                  <a:schemeClr val="tx1"/>
                </a:solidFill>
                <a:latin typeface="+mj-lt"/>
                <a:ea typeface="+mj-ea"/>
                <a:cs typeface="+mj-cs"/>
              </a:rPr>
              <a:t>History of Panama City</a:t>
            </a:r>
          </a:p>
        </p:txBody>
      </p:sp>
      <p:sp>
        <p:nvSpPr>
          <p:cNvPr id="7" name="TextBox 6">
            <a:extLst>
              <a:ext uri="{FF2B5EF4-FFF2-40B4-BE49-F238E27FC236}">
                <a16:creationId xmlns:a16="http://schemas.microsoft.com/office/drawing/2014/main" id="{520433DA-E145-1C1D-3C5C-856282F86A1E}"/>
              </a:ext>
            </a:extLst>
          </p:cNvPr>
          <p:cNvSpPr txBox="1"/>
          <p:nvPr/>
        </p:nvSpPr>
        <p:spPr>
          <a:xfrm>
            <a:off x="71020" y="790112"/>
            <a:ext cx="7035809" cy="4767551"/>
          </a:xfrm>
          <a:prstGeom prst="rect">
            <a:avLst/>
          </a:prstGeom>
        </p:spPr>
        <p:txBody>
          <a:bodyPr vert="horz" lIns="91440" tIns="45720" rIns="91440" bIns="45720" rtlCol="0" anchor="t">
            <a:normAutofit lnSpcReduction="10000"/>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lang="en-US" sz="2400" dirty="0"/>
              <a:t>On July 19, 1990, a group of sixty companies with operations in Panama filed a lawsuit against the U.S. government in Federal District Court in New York City, alleging that the invasion was "done in a tortuous, careless and negligent manner with disregard for the property of innocent Panamanian residents"</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sz="2400" dirty="0"/>
              <a:t>After the invasion, US President George H. W. Bush announced a billion dollars in aid to Panama. </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sz="2400" dirty="0"/>
              <a:t>Critics argue that about half of the aid was a gift from American taxpayers to American businesses because $400 million consisted of incentives for US businesses to export products to Panama, $150 million was to pay off bank loans and $65 million went to private sector loans and guarantees to US investors.</a:t>
            </a:r>
            <a:endParaRPr kumimoji="0" lang="en-US" altLang="en-US" sz="2400" b="0" i="0" u="none" strike="noStrike" cap="none" normalizeH="0" baseline="0" dirty="0">
              <a:ln>
                <a:noFill/>
              </a:ln>
              <a:effectLst/>
            </a:endParaRP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smtClean="0">
                <a:latin typeface="Calibri" panose="020F0502020204030204"/>
                <a:ea typeface="+mn-ea"/>
                <a:cs typeface="+mn-cs"/>
              </a:rPr>
              <a:pPr hangingPunct="1">
                <a:spcAft>
                  <a:spcPts val="600"/>
                </a:spcAft>
                <a:defRPr/>
              </a:pPr>
              <a:t>9</a:t>
            </a:fld>
            <a:endParaRPr lang="en-US" sz="1200">
              <a:latin typeface="Calibri" panose="020F0502020204030204"/>
              <a:ea typeface="+mn-ea"/>
              <a:cs typeface="+mn-cs"/>
            </a:endParaRPr>
          </a:p>
        </p:txBody>
      </p:sp>
      <p:grpSp>
        <p:nvGrpSpPr>
          <p:cNvPr id="29" name="Group 21">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78626" y="0"/>
            <a:ext cx="101999" cy="5670550"/>
            <a:chOff x="12068638" y="0"/>
            <a:chExt cx="123362" cy="6858000"/>
          </a:xfrm>
        </p:grpSpPr>
        <p:sp>
          <p:nvSpPr>
            <p:cNvPr id="23" name="Rectangle 22">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collage of military vehicles&#10;&#10;Description automatically generated">
            <a:extLst>
              <a:ext uri="{FF2B5EF4-FFF2-40B4-BE49-F238E27FC236}">
                <a16:creationId xmlns:a16="http://schemas.microsoft.com/office/drawing/2014/main" id="{57C50AF1-73B2-81FF-D2E3-53C9E71F3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529" y="731797"/>
            <a:ext cx="2807486" cy="4259303"/>
          </a:xfrm>
          <a:prstGeom prst="rect">
            <a:avLst/>
          </a:prstGeom>
        </p:spPr>
      </p:pic>
    </p:spTree>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433</TotalTime>
  <Words>2267</Words>
  <Application>Microsoft Office PowerPoint</Application>
  <PresentationFormat>Custom</PresentationFormat>
  <Paragraphs>124</Paragraphs>
  <Slides>23</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Alef</vt:lpstr>
      <vt:lpstr>Arial</vt:lpstr>
      <vt:lpstr>Calibri</vt:lpstr>
      <vt:lpstr>Calibri Light</vt:lpstr>
      <vt:lpstr>Liberation Sans</vt:lpstr>
      <vt:lpstr>Segoe UI</vt:lpstr>
      <vt:lpstr>Tahoma</vt:lpstr>
      <vt:lpstr>Times New Roman</vt:lpstr>
      <vt:lpstr>Wingdings</vt:lpstr>
      <vt:lpstr>Blue_Curve1</vt:lpstr>
      <vt:lpstr>Default</vt:lpstr>
      <vt:lpstr>Office Theme</vt:lpstr>
      <vt:lpstr>Panama City, Panama Presented by fellow Cruiser Marc Silver</vt:lpstr>
      <vt:lpstr>What I Will Cover</vt:lpstr>
      <vt:lpstr>My Port Philosophy</vt:lpstr>
      <vt:lpstr>PowerPoint Presentation</vt:lpstr>
      <vt:lpstr>PowerPoint Presentation</vt:lpstr>
      <vt:lpstr>About Panama City</vt:lpstr>
      <vt:lpstr>Historical Panama City, Panama</vt:lpstr>
      <vt:lpstr>Historical Panama City, Panama</vt:lpstr>
      <vt:lpstr>History of Panama City</vt:lpstr>
      <vt:lpstr>PowerPoint Presentation</vt:lpstr>
      <vt:lpstr>PowerPoint Presentation</vt:lpstr>
      <vt:lpstr>Panama City City Bus </vt:lpstr>
      <vt:lpstr>Panama 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32</cp:revision>
  <dcterms:created xsi:type="dcterms:W3CDTF">2023-09-16T03:30:57Z</dcterms:created>
  <dcterms:modified xsi:type="dcterms:W3CDTF">2024-08-22T00:24:21Z</dcterms:modified>
</cp:coreProperties>
</file>