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modernComment_131_986ACDCA.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modernComment_11C_97AD515B.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12E_E9371C33.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modernComment_132_CE2CD55E.xml" ContentType="application/vnd.ms-powerpoint.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10E_0.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2"/>
  </p:notesMasterIdLst>
  <p:sldIdLst>
    <p:sldId id="256" r:id="rId2"/>
    <p:sldId id="257" r:id="rId3"/>
    <p:sldId id="259" r:id="rId4"/>
    <p:sldId id="258" r:id="rId5"/>
    <p:sldId id="260" r:id="rId6"/>
    <p:sldId id="274" r:id="rId7"/>
    <p:sldId id="276" r:id="rId8"/>
    <p:sldId id="275" r:id="rId9"/>
    <p:sldId id="308" r:id="rId10"/>
    <p:sldId id="264" r:id="rId11"/>
    <p:sldId id="290" r:id="rId12"/>
    <p:sldId id="280" r:id="rId13"/>
    <p:sldId id="281" r:id="rId14"/>
    <p:sldId id="301" r:id="rId15"/>
    <p:sldId id="282" r:id="rId16"/>
    <p:sldId id="283" r:id="rId17"/>
    <p:sldId id="261" r:id="rId18"/>
    <p:sldId id="300" r:id="rId19"/>
    <p:sldId id="263" r:id="rId20"/>
    <p:sldId id="262" r:id="rId21"/>
    <p:sldId id="305" r:id="rId22"/>
    <p:sldId id="291" r:id="rId23"/>
    <p:sldId id="284" r:id="rId24"/>
    <p:sldId id="292" r:id="rId25"/>
    <p:sldId id="285" r:id="rId26"/>
    <p:sldId id="293" r:id="rId27"/>
    <p:sldId id="299" r:id="rId28"/>
    <p:sldId id="298" r:id="rId29"/>
    <p:sldId id="307" r:id="rId30"/>
    <p:sldId id="296" r:id="rId31"/>
    <p:sldId id="294" r:id="rId32"/>
    <p:sldId id="302" r:id="rId33"/>
    <p:sldId id="303" r:id="rId34"/>
    <p:sldId id="304" r:id="rId35"/>
    <p:sldId id="306" r:id="rId36"/>
    <p:sldId id="269" r:id="rId37"/>
    <p:sldId id="270" r:id="rId38"/>
    <p:sldId id="289" r:id="rId39"/>
    <p:sldId id="273" r:id="rId40"/>
    <p:sldId id="288" r:id="rId41"/>
  </p:sldIdLst>
  <p:sldSz cx="9144000" cy="6858000" type="screen4x3"/>
  <p:notesSz cx="6858000" cy="9144000"/>
  <p:defaultTextStyle>
    <a:defPPr>
      <a:defRPr lang="en-GB"/>
    </a:defPPr>
    <a:lvl1pPr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1pPr>
    <a:lvl2pPr marL="742950" indent="-28575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defTabSz="457200" rtl="0" fontAlgn="base">
      <a:spcBef>
        <a:spcPts val="63"/>
      </a:spcBef>
      <a:spcAft>
        <a:spcPts val="63"/>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bg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64" autoAdjust="0"/>
    <p:restoredTop sz="94660"/>
  </p:normalViewPr>
  <p:slideViewPr>
    <p:cSldViewPr>
      <p:cViewPr varScale="1">
        <p:scale>
          <a:sx n="82" d="100"/>
          <a:sy n="82" d="100"/>
        </p:scale>
        <p:origin x="1014" y="84"/>
      </p:cViewPr>
      <p:guideLst>
        <p:guide pos="2880"/>
        <p:guide orient="horz" pos="216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modernComment_10E_0.xml><?xml version="1.0" encoding="utf-8"?>
<p188:cmLst xmlns:a="http://schemas.openxmlformats.org/drawingml/2006/main" xmlns:r="http://schemas.openxmlformats.org/officeDocument/2006/relationships" xmlns:p188="http://schemas.microsoft.com/office/powerpoint/2018/8/main">
  <p188:cm id="{C1FFF5D0-76EE-42F8-BF6B-498926165034}" authorId="{5A6809BF-033D-8017-B196-2FD9BEB1A563}" created="2024-10-08T02:13:02.189">
    <ac:deMkLst xmlns:ac="http://schemas.microsoft.com/office/drawing/2013/main/command">
      <pc:docMk xmlns:pc="http://schemas.microsoft.com/office/powerpoint/2013/main/command"/>
      <pc:sldMk xmlns:pc="http://schemas.microsoft.com/office/powerpoint/2013/main/command" cId="0" sldId="270"/>
      <ac:spMk id="17411" creationId="{9F8E0879-1EDF-7633-D62B-CA910B3AFACB}"/>
    </ac:deMkLst>
    <p188:txBody>
      <a:bodyPr/>
      <a:lstStyle/>
      <a:p>
        <a:r>
          <a:rPr lang="en-US"/>
          <a:t>Try Taberna Casa Manteca, 
Restaurante El Faro de Alicante, 
and Balandro – you’ll thank me later.</a:t>
        </a:r>
      </a:p>
    </p188:txBody>
  </p188:cm>
</p188:cmLst>
</file>

<file path=ppt/comments/modernComment_11C_97AD515B.xml><?xml version="1.0" encoding="utf-8"?>
<p188:cmLst xmlns:a="http://schemas.openxmlformats.org/drawingml/2006/main" xmlns:r="http://schemas.openxmlformats.org/officeDocument/2006/relationships" xmlns:p188="http://schemas.microsoft.com/office/powerpoint/2018/8/main">
  <p188:cm id="{E7973F42-034C-495F-AB8B-B94BF0F6CFE2}" authorId="{5A6809BF-033D-8017-B196-2FD9BEB1A563}" created="2024-10-09T02:08:35.313">
    <ac:deMkLst xmlns:ac="http://schemas.microsoft.com/office/drawing/2013/main/command">
      <pc:docMk xmlns:pc="http://schemas.microsoft.com/office/powerpoint/2013/main/command"/>
      <pc:sldMk xmlns:pc="http://schemas.microsoft.com/office/powerpoint/2013/main/command" cId="2544718171" sldId="284"/>
      <ac:spMk id="10242" creationId="{FD36DB9E-1F31-724C-10F0-23561E0363B5}"/>
    </ac:deMkLst>
    <p188:txBody>
      <a:bodyPr/>
      <a:lstStyle/>
      <a:p>
        <a:r>
          <a:rPr lang="en-US"/>
          <a:t>These ancient baths are a peaceful oasis tucked away in the old town. The small garden surrounding the baths is perfect for a quiet break</a:t>
        </a:r>
      </a:p>
    </p188:txBody>
  </p188:cm>
</p188:cmLst>
</file>

<file path=ppt/comments/modernComment_12E_E9371C33.xml><?xml version="1.0" encoding="utf-8"?>
<p188:cmLst xmlns:a="http://schemas.openxmlformats.org/drawingml/2006/main" xmlns:r="http://schemas.openxmlformats.org/officeDocument/2006/relationships" xmlns:p188="http://schemas.microsoft.com/office/powerpoint/2018/8/main">
  <p188:cm id="{3A5BCC1A-9586-4E8E-8234-D1DB2612D35A}" authorId="{5A6809BF-033D-8017-B196-2FD9BEB1A563}" created="2024-10-09T02:44:48.365">
    <ac:deMkLst xmlns:ac="http://schemas.microsoft.com/office/drawing/2013/main/command">
      <pc:docMk xmlns:pc="http://schemas.microsoft.com/office/powerpoint/2013/main/command"/>
      <pc:sldMk xmlns:pc="http://schemas.microsoft.com/office/powerpoint/2013/main/command" cId="3912703027" sldId="302"/>
      <ac:spMk id="10242" creationId="{FD36DB9E-1F31-724C-10F0-23561E0363B5}"/>
    </ac:deMkLst>
    <p188:txBody>
      <a:bodyPr/>
      <a:lstStyle/>
      <a:p>
        <a:r>
          <a:rPr lang="en-US"/>
          <a:t>This garden not only offers a glimpse into Palma's history but also serves as a lovely place for relaxation amid nature​.</a:t>
        </a:r>
      </a:p>
    </p188:txBody>
  </p188:cm>
</p188:cmLst>
</file>

<file path=ppt/comments/modernComment_131_986ACDCA.xml><?xml version="1.0" encoding="utf-8"?>
<p188:cmLst xmlns:a="http://schemas.openxmlformats.org/drawingml/2006/main" xmlns:r="http://schemas.openxmlformats.org/officeDocument/2006/relationships" xmlns:p188="http://schemas.microsoft.com/office/powerpoint/2018/8/main">
  <p188:cm id="{A11E040A-1B5B-4D89-8A6E-00BD267CF833}" authorId="{5A6809BF-033D-8017-B196-2FD9BEB1A563}" created="2024-10-09T02:02:42.665">
    <ac:deMkLst xmlns:ac="http://schemas.microsoft.com/office/drawing/2013/main/command">
      <pc:docMk xmlns:pc="http://schemas.microsoft.com/office/powerpoint/2013/main/command"/>
      <pc:sldMk xmlns:pc="http://schemas.microsoft.com/office/powerpoint/2013/main/command" cId="2557136330" sldId="305"/>
      <ac:spMk id="5" creationId="{D6F78DD4-A8F5-AE81-0606-297687777B49}"/>
    </ac:deMkLst>
    <p188:txBody>
      <a:bodyPr/>
      <a:lstStyle/>
      <a:p>
        <a:r>
          <a:rPr lang="en-US"/>
          <a:t>Whether for relaxation, photography, or a peaceful escape, Parc de la Mar is a must-visit in the heart of Palma</a:t>
        </a:r>
      </a:p>
    </p188:txBody>
  </p188:cm>
</p188:cmLst>
</file>

<file path=ppt/comments/modernComment_132_CE2CD55E.xml><?xml version="1.0" encoding="utf-8"?>
<p188:cmLst xmlns:a="http://schemas.openxmlformats.org/drawingml/2006/main" xmlns:r="http://schemas.openxmlformats.org/officeDocument/2006/relationships" xmlns:p188="http://schemas.microsoft.com/office/powerpoint/2018/8/main">
  <p188:cm id="{38DC9990-71E8-401F-8F81-4CFF8EC90299}" authorId="{5A6809BF-033D-8017-B196-2FD9BEB1A563}" created="2024-10-09T02:25:37.088">
    <ac:deMkLst xmlns:ac="http://schemas.microsoft.com/office/drawing/2013/main/command">
      <pc:docMk xmlns:pc="http://schemas.microsoft.com/office/powerpoint/2013/main/command"/>
      <pc:sldMk xmlns:pc="http://schemas.microsoft.com/office/powerpoint/2013/main/command" cId="3459044702" sldId="306"/>
      <ac:spMk id="10242" creationId="{FD36DB9E-1F31-724C-10F0-23561E0363B5}"/>
    </ac:deMkLst>
    <p188:txBody>
      <a:bodyPr/>
      <a:lstStyle/>
      <a:p>
        <a:r>
          <a:rPr lang="en-US"/>
          <a:t>These trips offer a perfect mix of relaxation and adventure.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7E88DABC-B540-5A8D-43CC-BACB407FD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flat">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0" name="AutoShape 2">
            <a:extLst>
              <a:ext uri="{FF2B5EF4-FFF2-40B4-BE49-F238E27FC236}">
                <a16:creationId xmlns:a16="http://schemas.microsoft.com/office/drawing/2014/main" id="{3F781083-B5B5-10E3-EF3B-522BD6713BF0}"/>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1" name="AutoShape 3">
            <a:extLst>
              <a:ext uri="{FF2B5EF4-FFF2-40B4-BE49-F238E27FC236}">
                <a16:creationId xmlns:a16="http://schemas.microsoft.com/office/drawing/2014/main" id="{1F980D84-5175-ACB2-8510-F3808DEA2B45}"/>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2" name="AutoShape 4">
            <a:extLst>
              <a:ext uri="{FF2B5EF4-FFF2-40B4-BE49-F238E27FC236}">
                <a16:creationId xmlns:a16="http://schemas.microsoft.com/office/drawing/2014/main" id="{6F174659-B661-A775-F083-FD18F85B821D}"/>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53" name="Rectangle 5">
            <a:extLst>
              <a:ext uri="{FF2B5EF4-FFF2-40B4-BE49-F238E27FC236}">
                <a16:creationId xmlns:a16="http://schemas.microsoft.com/office/drawing/2014/main" id="{DB941DFC-1DAE-61A2-0E63-71E0139072B4}"/>
              </a:ext>
            </a:extLst>
          </p:cNvPr>
          <p:cNvSpPr>
            <a:spLocks noGrp="1" noRot="1" noChangeAspect="1" noChangeArrowheads="1"/>
          </p:cNvSpPr>
          <p:nvPr>
            <p:ph type="sldImg"/>
          </p:nvPr>
        </p:nvSpPr>
        <p:spPr bwMode="auto">
          <a:xfrm>
            <a:off x="0" y="695325"/>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4" name="Rectangle 6">
            <a:extLst>
              <a:ext uri="{FF2B5EF4-FFF2-40B4-BE49-F238E27FC236}">
                <a16:creationId xmlns:a16="http://schemas.microsoft.com/office/drawing/2014/main" id="{B09B0D80-E861-CEEA-B125-59AE0B48E90A}"/>
              </a:ext>
            </a:extLst>
          </p:cNvPr>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D4518AB-55A4-91BC-8925-A6B05C6D619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0667451-18D7-02DE-AEF1-A67E5FE5DE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D4518AB-55A4-91BC-8925-A6B05C6D6198}"/>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00667451-18D7-02DE-AEF1-A67E5FE5DEA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1731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716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8544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9301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8069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84632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906C2BC-0C6A-ED59-6D33-AA36159073A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6652B5C3-09F5-FB74-DB8F-CAAB2AE22B2E}"/>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6931EF-B3E0-5EC6-653F-6077E90915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BC27893-F4F0-2190-53B9-1BA9655CE4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0713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20AB0295-6BF6-6964-074A-88EA5395B10E}"/>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a:extLst>
              <a:ext uri="{FF2B5EF4-FFF2-40B4-BE49-F238E27FC236}">
                <a16:creationId xmlns:a16="http://schemas.microsoft.com/office/drawing/2014/main" id="{CF7ECA23-76E9-74B5-C7D2-A665E5E9DE5D}"/>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A4F44AC9-682F-6DBC-2BC0-5EFA8AF5A4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134A5CE-757F-4830-4996-2D47C139E5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A4F44AC9-682F-6DBC-2BC0-5EFA8AF5A44A}"/>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A134A5CE-757F-4830-4996-2D47C139E5A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82832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78599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6028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8520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47359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996831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36555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769403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4116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FC34F3BD-F5D5-B023-85B3-D09B315BABF5}"/>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Rectangle 2">
            <a:extLst>
              <a:ext uri="{FF2B5EF4-FFF2-40B4-BE49-F238E27FC236}">
                <a16:creationId xmlns:a16="http://schemas.microsoft.com/office/drawing/2014/main" id="{57624A1B-B8C1-6A5B-C5F0-219677D8C820}"/>
              </a:ext>
            </a:extLst>
          </p:cNvPr>
          <p:cNvSpPr txBox="1">
            <a:spLocks noGrp="1" noChangeArrowheads="1"/>
          </p:cNvSpPr>
          <p:nvPr>
            <p:ph type="body" idx="1"/>
          </p:nvPr>
        </p:nvSpPr>
        <p:spPr bwMode="auto">
          <a:xfrm>
            <a:off x="685800" y="4343400"/>
            <a:ext cx="5481638" cy="4110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50255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32623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07817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7373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82810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9DE5AF1-94CA-0DB5-6CE1-D5B1688E3EEC}"/>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35A91052-9759-7C1B-C75C-ED5BCC67A153}"/>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31476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92183872-B941-2C8C-0A20-4EE58E62466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F8A3B3BC-EA4D-71A1-D48E-A4AEAAFCC84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7A6931EF-B3E0-5EC6-653F-6077E9091596}"/>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BBC27893-F4F0-2190-53B9-1BA9655CE492}"/>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B2B31178-B2CB-FBE4-E318-8FA9BADC09F0}"/>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9485609C-A818-E302-347A-E35852664E28}"/>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1548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B8D43C97-B76B-E345-392A-420EB2BB4B22}"/>
              </a:ext>
            </a:extLst>
          </p:cNvPr>
          <p:cNvSpPr txBox="1">
            <a:spLocks noGrp="1" noRot="1" noChangeAspect="1" noChangeArrowheads="1"/>
          </p:cNvSpPr>
          <p:nvPr>
            <p:ph type="sldImg"/>
          </p:nvPr>
        </p:nvSpPr>
        <p:spPr bwMode="auto">
          <a:xfrm>
            <a:off x="0" y="695325"/>
            <a:ext cx="1588"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a:extLst>
              <a:ext uri="{FF2B5EF4-FFF2-40B4-BE49-F238E27FC236}">
                <a16:creationId xmlns:a16="http://schemas.microsoft.com/office/drawing/2014/main" id="{380B87DF-53F1-4E53-FB86-E4395EAF598D}"/>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5E9E9684-CC0E-5A69-1A89-3DBA8368F381}"/>
              </a:ext>
            </a:extLst>
          </p:cNvPr>
          <p:cNvSpPr txBox="1">
            <a:spLocks noGrp="1" noRot="1" noChangeAspect="1" noChangeArrowheads="1"/>
          </p:cNvSpPr>
          <p:nvPr>
            <p:ph type="sldImg"/>
          </p:nvPr>
        </p:nvSpPr>
        <p:spPr bwMode="auto">
          <a:xfrm>
            <a:off x="-14227175" y="-11796713"/>
            <a:ext cx="16656050" cy="1249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A1DBF11A-5F17-173A-BD21-425B98A0B305}"/>
              </a:ext>
            </a:extLst>
          </p:cNvPr>
          <p:cNvSpPr txBox="1">
            <a:spLocks noGrp="1" noChangeArrowheads="1"/>
          </p:cNvSpPr>
          <p:nvPr>
            <p:ph type="body" idx="1"/>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3376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13D4C893-5C85-8030-248B-1BF1771B9275}"/>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759A4C1C-C4C6-5D35-8BBE-13BE22ED538B}"/>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07087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15704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31062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E4BE4863-DDD7-A66F-BF3F-BCB80C1DB032}"/>
              </a:ext>
            </a:extLst>
          </p:cNvPr>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a:extLst>
              <a:ext uri="{FF2B5EF4-FFF2-40B4-BE49-F238E27FC236}">
                <a16:creationId xmlns:a16="http://schemas.microsoft.com/office/drawing/2014/main" id="{77AACE8C-F8DB-2F53-17F6-C3B0CA58AD5A}"/>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2276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3F679-C21D-64FD-063B-DA6E1E039B1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8D9801-8AE8-509C-76FF-842A6CE9B3B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706FE-D81F-7FFB-E0BA-BBA2262C1FBE}"/>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8720765-D68A-0D41-2F8C-FD91A71DC463}"/>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BB81384-486D-5A09-48FA-FD1CA834DC3E}"/>
              </a:ext>
            </a:extLst>
          </p:cNvPr>
          <p:cNvSpPr>
            <a:spLocks noGrp="1"/>
          </p:cNvSpPr>
          <p:nvPr>
            <p:ph type="sldNum" idx="12"/>
          </p:nvPr>
        </p:nvSpPr>
        <p:spPr/>
        <p:txBody>
          <a:bodyPr/>
          <a:lstStyle>
            <a:lvl1pPr>
              <a:defRPr/>
            </a:lvl1pPr>
          </a:lstStyle>
          <a:p>
            <a:fld id="{7BF160D8-A98C-45AE-9F54-C2779E70E01F}" type="slidenum">
              <a:rPr lang="en-US" altLang="en-US"/>
              <a:pPr/>
              <a:t>‹#›</a:t>
            </a:fld>
            <a:endParaRPr lang="en-US" altLang="en-US"/>
          </a:p>
        </p:txBody>
      </p:sp>
    </p:spTree>
    <p:extLst>
      <p:ext uri="{BB962C8B-B14F-4D97-AF65-F5344CB8AC3E}">
        <p14:creationId xmlns:p14="http://schemas.microsoft.com/office/powerpoint/2010/main" val="1380164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E30F2-E09B-0B4C-2727-32F90000A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AA71E8-DD5C-4EF5-DDA5-AC8BAC3F3A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6D5C3-6F69-47CB-A153-DE7AA88FC3F2}"/>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6865C46-2D04-A580-A418-90272E8F4DBA}"/>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A3A3AED-21D7-F884-E60E-19E57FD5A3AB}"/>
              </a:ext>
            </a:extLst>
          </p:cNvPr>
          <p:cNvSpPr>
            <a:spLocks noGrp="1"/>
          </p:cNvSpPr>
          <p:nvPr>
            <p:ph type="sldNum" idx="12"/>
          </p:nvPr>
        </p:nvSpPr>
        <p:spPr/>
        <p:txBody>
          <a:bodyPr/>
          <a:lstStyle>
            <a:lvl1pPr>
              <a:defRPr/>
            </a:lvl1pPr>
          </a:lstStyle>
          <a:p>
            <a:fld id="{1A1E2430-302F-4ECD-85E8-681219835212}" type="slidenum">
              <a:rPr lang="en-US" altLang="en-US"/>
              <a:pPr/>
              <a:t>‹#›</a:t>
            </a:fld>
            <a:endParaRPr lang="en-US" altLang="en-US"/>
          </a:p>
        </p:txBody>
      </p:sp>
    </p:spTree>
    <p:extLst>
      <p:ext uri="{BB962C8B-B14F-4D97-AF65-F5344CB8AC3E}">
        <p14:creationId xmlns:p14="http://schemas.microsoft.com/office/powerpoint/2010/main" val="36086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BE608E-D257-EA16-F5CF-734BD8E7CE9F}"/>
              </a:ext>
            </a:extLst>
          </p:cNvPr>
          <p:cNvSpPr>
            <a:spLocks noGrp="1"/>
          </p:cNvSpPr>
          <p:nvPr>
            <p:ph type="title" orient="vert"/>
          </p:nvPr>
        </p:nvSpPr>
        <p:spPr>
          <a:xfrm>
            <a:off x="6510338" y="609600"/>
            <a:ext cx="1939925" cy="5478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EBB376-705C-85AE-02E1-226B2E46331A}"/>
              </a:ext>
            </a:extLst>
          </p:cNvPr>
          <p:cNvSpPr>
            <a:spLocks noGrp="1"/>
          </p:cNvSpPr>
          <p:nvPr>
            <p:ph type="body" orient="vert" idx="1"/>
          </p:nvPr>
        </p:nvSpPr>
        <p:spPr>
          <a:xfrm>
            <a:off x="685800" y="609600"/>
            <a:ext cx="5672138" cy="5478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9B3D-D1A3-F20C-E84A-3299CBF5984B}"/>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3F33343-3262-AA14-B170-37ED899FC5F7}"/>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078043-1109-9527-FE37-44819FE53049}"/>
              </a:ext>
            </a:extLst>
          </p:cNvPr>
          <p:cNvSpPr>
            <a:spLocks noGrp="1"/>
          </p:cNvSpPr>
          <p:nvPr>
            <p:ph type="sldNum" idx="12"/>
          </p:nvPr>
        </p:nvSpPr>
        <p:spPr/>
        <p:txBody>
          <a:bodyPr/>
          <a:lstStyle>
            <a:lvl1pPr>
              <a:defRPr/>
            </a:lvl1pPr>
          </a:lstStyle>
          <a:p>
            <a:fld id="{A677B223-8F53-4022-9FCC-2EEDD0B99977}" type="slidenum">
              <a:rPr lang="en-US" altLang="en-US"/>
              <a:pPr/>
              <a:t>‹#›</a:t>
            </a:fld>
            <a:endParaRPr lang="en-US" altLang="en-US"/>
          </a:p>
        </p:txBody>
      </p:sp>
    </p:spTree>
    <p:extLst>
      <p:ext uri="{BB962C8B-B14F-4D97-AF65-F5344CB8AC3E}">
        <p14:creationId xmlns:p14="http://schemas.microsoft.com/office/powerpoint/2010/main" val="273268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5AA2D-F098-6BC4-A18E-4DB6639A9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B754C-E13A-A583-4B75-16D7C876E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08D54E-FA96-1ABE-5929-231E6947E3C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7554D0A-8833-E31E-1430-4863C27345C4}"/>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BB99941-B6D8-26E0-AAF9-CD2EC0259BF9}"/>
              </a:ext>
            </a:extLst>
          </p:cNvPr>
          <p:cNvSpPr>
            <a:spLocks noGrp="1"/>
          </p:cNvSpPr>
          <p:nvPr>
            <p:ph type="sldNum" idx="12"/>
          </p:nvPr>
        </p:nvSpPr>
        <p:spPr/>
        <p:txBody>
          <a:bodyPr/>
          <a:lstStyle>
            <a:lvl1pPr>
              <a:defRPr/>
            </a:lvl1pPr>
          </a:lstStyle>
          <a:p>
            <a:fld id="{30276211-D52A-42A4-BF9B-5909FE75F1A9}" type="slidenum">
              <a:rPr lang="en-US" altLang="en-US"/>
              <a:pPr/>
              <a:t>‹#›</a:t>
            </a:fld>
            <a:endParaRPr lang="en-US" altLang="en-US"/>
          </a:p>
        </p:txBody>
      </p:sp>
    </p:spTree>
    <p:extLst>
      <p:ext uri="{BB962C8B-B14F-4D97-AF65-F5344CB8AC3E}">
        <p14:creationId xmlns:p14="http://schemas.microsoft.com/office/powerpoint/2010/main" val="1284098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EC5A-9B13-37CE-7819-BC984E036C9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F0AC59-BD15-CAAA-ABA8-0A5BBEE4E9F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54E4E42-23A2-B883-CA29-592AF31020D9}"/>
              </a:ext>
            </a:extLst>
          </p:cNvPr>
          <p:cNvSpPr>
            <a:spLocks noGrp="1"/>
          </p:cNvSpPr>
          <p:nvPr>
            <p:ph type="dt"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FE3960-3A97-8415-3334-998286645CC1}"/>
              </a:ext>
            </a:extLst>
          </p:cNvPr>
          <p:cNvSpPr>
            <a:spLocks noGrp="1"/>
          </p:cNvSpPr>
          <p:nvPr>
            <p:ph type="ft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3F9DDE3-4D69-7871-F5FB-03B00301D774}"/>
              </a:ext>
            </a:extLst>
          </p:cNvPr>
          <p:cNvSpPr>
            <a:spLocks noGrp="1"/>
          </p:cNvSpPr>
          <p:nvPr>
            <p:ph type="sldNum" idx="12"/>
          </p:nvPr>
        </p:nvSpPr>
        <p:spPr/>
        <p:txBody>
          <a:bodyPr/>
          <a:lstStyle>
            <a:lvl1pPr>
              <a:defRPr/>
            </a:lvl1pPr>
          </a:lstStyle>
          <a:p>
            <a:fld id="{7AC788F5-54A2-44FF-BDC2-A3A4D96852BC}" type="slidenum">
              <a:rPr lang="en-US" altLang="en-US"/>
              <a:pPr/>
              <a:t>‹#›</a:t>
            </a:fld>
            <a:endParaRPr lang="en-US" altLang="en-US"/>
          </a:p>
        </p:txBody>
      </p:sp>
    </p:spTree>
    <p:extLst>
      <p:ext uri="{BB962C8B-B14F-4D97-AF65-F5344CB8AC3E}">
        <p14:creationId xmlns:p14="http://schemas.microsoft.com/office/powerpoint/2010/main" val="3201657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D551C-2D03-C84A-E11B-A3BB36BAC6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87BD7-95FB-C5EE-E9C6-B6F4CBE7BD42}"/>
              </a:ext>
            </a:extLst>
          </p:cNvPr>
          <p:cNvSpPr>
            <a:spLocks noGrp="1"/>
          </p:cNvSpPr>
          <p:nvPr>
            <p:ph sz="half" idx="1"/>
          </p:nvPr>
        </p:nvSpPr>
        <p:spPr>
          <a:xfrm>
            <a:off x="685800" y="1981200"/>
            <a:ext cx="3805238"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EF05E-FA6D-1F94-3732-E9AB05DFFE8B}"/>
              </a:ext>
            </a:extLst>
          </p:cNvPr>
          <p:cNvSpPr>
            <a:spLocks noGrp="1"/>
          </p:cNvSpPr>
          <p:nvPr>
            <p:ph sz="half" idx="2"/>
          </p:nvPr>
        </p:nvSpPr>
        <p:spPr>
          <a:xfrm>
            <a:off x="4643438" y="1981200"/>
            <a:ext cx="3806825" cy="4106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B9FE5-54E6-F519-6B0E-CE3EF1CA4131}"/>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5A58D37-DCB5-66A9-181D-671CAEB029E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7ED5CBB-C6A4-E2BA-34C8-B5EBE3C78C92}"/>
              </a:ext>
            </a:extLst>
          </p:cNvPr>
          <p:cNvSpPr>
            <a:spLocks noGrp="1"/>
          </p:cNvSpPr>
          <p:nvPr>
            <p:ph type="sldNum" idx="12"/>
          </p:nvPr>
        </p:nvSpPr>
        <p:spPr/>
        <p:txBody>
          <a:bodyPr/>
          <a:lstStyle>
            <a:lvl1pPr>
              <a:defRPr/>
            </a:lvl1pPr>
          </a:lstStyle>
          <a:p>
            <a:fld id="{B03AA346-B1B7-4D9F-BA83-DFFDA8395590}" type="slidenum">
              <a:rPr lang="en-US" altLang="en-US"/>
              <a:pPr/>
              <a:t>‹#›</a:t>
            </a:fld>
            <a:endParaRPr lang="en-US" altLang="en-US"/>
          </a:p>
        </p:txBody>
      </p:sp>
    </p:spTree>
    <p:extLst>
      <p:ext uri="{BB962C8B-B14F-4D97-AF65-F5344CB8AC3E}">
        <p14:creationId xmlns:p14="http://schemas.microsoft.com/office/powerpoint/2010/main" val="413297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53C3-1D7C-CCFD-3CB4-FCDCC023A08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F1FB4-85FD-F56C-5576-37A378A5B1E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DA7C05-9060-B0CB-085B-123B1343945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441FD-2BE4-F135-5B87-AC996859BF3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8EC72E-7AB4-B86A-6CFE-BCA7683448F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5205A0-5B3E-DC95-F1EA-2E7F4E3D00C4}"/>
              </a:ext>
            </a:extLst>
          </p:cNvPr>
          <p:cNvSpPr>
            <a:spLocks noGrp="1"/>
          </p:cNvSpPr>
          <p:nvPr>
            <p:ph type="dt"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751D4B5-6147-3BC4-21A0-0D7DD168B893}"/>
              </a:ext>
            </a:extLst>
          </p:cNvPr>
          <p:cNvSpPr>
            <a:spLocks noGrp="1"/>
          </p:cNvSpPr>
          <p:nvPr>
            <p:ph type="ft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768AD5E-8AA5-72D1-6D9A-3FB5F051DF36}"/>
              </a:ext>
            </a:extLst>
          </p:cNvPr>
          <p:cNvSpPr>
            <a:spLocks noGrp="1"/>
          </p:cNvSpPr>
          <p:nvPr>
            <p:ph type="sldNum" idx="12"/>
          </p:nvPr>
        </p:nvSpPr>
        <p:spPr/>
        <p:txBody>
          <a:bodyPr/>
          <a:lstStyle>
            <a:lvl1pPr>
              <a:defRPr/>
            </a:lvl1pPr>
          </a:lstStyle>
          <a:p>
            <a:fld id="{6857BF90-7616-4149-96A7-0250BD8B9B20}" type="slidenum">
              <a:rPr lang="en-US" altLang="en-US"/>
              <a:pPr/>
              <a:t>‹#›</a:t>
            </a:fld>
            <a:endParaRPr lang="en-US" altLang="en-US"/>
          </a:p>
        </p:txBody>
      </p:sp>
    </p:spTree>
    <p:extLst>
      <p:ext uri="{BB962C8B-B14F-4D97-AF65-F5344CB8AC3E}">
        <p14:creationId xmlns:p14="http://schemas.microsoft.com/office/powerpoint/2010/main" val="11991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E37CC-155F-E0D0-D832-1B451D633B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C2B739-D8CA-11D4-871C-3F6915BE511F}"/>
              </a:ext>
            </a:extLst>
          </p:cNvPr>
          <p:cNvSpPr>
            <a:spLocks noGrp="1"/>
          </p:cNvSpPr>
          <p:nvPr>
            <p:ph type="dt"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389B08F-667B-DCAB-E5C1-E2F1BD7BBA61}"/>
              </a:ext>
            </a:extLst>
          </p:cNvPr>
          <p:cNvSpPr>
            <a:spLocks noGrp="1"/>
          </p:cNvSpPr>
          <p:nvPr>
            <p:ph type="ft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CD0EFF4-E030-6FCD-5E6E-65DE58A2803F}"/>
              </a:ext>
            </a:extLst>
          </p:cNvPr>
          <p:cNvSpPr>
            <a:spLocks noGrp="1"/>
          </p:cNvSpPr>
          <p:nvPr>
            <p:ph type="sldNum" idx="12"/>
          </p:nvPr>
        </p:nvSpPr>
        <p:spPr/>
        <p:txBody>
          <a:bodyPr/>
          <a:lstStyle>
            <a:lvl1pPr>
              <a:defRPr/>
            </a:lvl1pPr>
          </a:lstStyle>
          <a:p>
            <a:fld id="{2049EA5F-E267-45A6-A1A3-C6CEDB6E4CA4}" type="slidenum">
              <a:rPr lang="en-US" altLang="en-US"/>
              <a:pPr/>
              <a:t>‹#›</a:t>
            </a:fld>
            <a:endParaRPr lang="en-US" altLang="en-US"/>
          </a:p>
        </p:txBody>
      </p:sp>
    </p:spTree>
    <p:extLst>
      <p:ext uri="{BB962C8B-B14F-4D97-AF65-F5344CB8AC3E}">
        <p14:creationId xmlns:p14="http://schemas.microsoft.com/office/powerpoint/2010/main" val="358423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A876B-7703-5A79-E89D-BC910A02005F}"/>
              </a:ext>
            </a:extLst>
          </p:cNvPr>
          <p:cNvSpPr>
            <a:spLocks noGrp="1"/>
          </p:cNvSpPr>
          <p:nvPr>
            <p:ph type="dt"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CEFC243-A67C-E894-E950-9DA6F670D181}"/>
              </a:ext>
            </a:extLst>
          </p:cNvPr>
          <p:cNvSpPr>
            <a:spLocks noGrp="1"/>
          </p:cNvSpPr>
          <p:nvPr>
            <p:ph type="ft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732530C-3CE9-BC1E-4201-FA5B6447F1EB}"/>
              </a:ext>
            </a:extLst>
          </p:cNvPr>
          <p:cNvSpPr>
            <a:spLocks noGrp="1"/>
          </p:cNvSpPr>
          <p:nvPr>
            <p:ph type="sldNum" idx="12"/>
          </p:nvPr>
        </p:nvSpPr>
        <p:spPr/>
        <p:txBody>
          <a:bodyPr/>
          <a:lstStyle>
            <a:lvl1pPr>
              <a:defRPr/>
            </a:lvl1pPr>
          </a:lstStyle>
          <a:p>
            <a:fld id="{BA3B0079-45EA-48D6-A382-7B956843249D}" type="slidenum">
              <a:rPr lang="en-US" altLang="en-US"/>
              <a:pPr/>
              <a:t>‹#›</a:t>
            </a:fld>
            <a:endParaRPr lang="en-US" altLang="en-US"/>
          </a:p>
        </p:txBody>
      </p:sp>
    </p:spTree>
    <p:extLst>
      <p:ext uri="{BB962C8B-B14F-4D97-AF65-F5344CB8AC3E}">
        <p14:creationId xmlns:p14="http://schemas.microsoft.com/office/powerpoint/2010/main" val="3059594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D3C19-6D3A-6DAB-C363-8B3BDDEFF85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DFA5AE-35E7-AAD7-7C57-F6EAF0135E0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B19BB-C984-7DA1-CC85-FEA35222AFA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D2B21E-7BE7-F1E1-45D2-B8F8B60E1967}"/>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B896D3-884A-CA30-74D1-7EF3889F634E}"/>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4A88508-D75D-C11B-890F-1A11B45EA5EC}"/>
              </a:ext>
            </a:extLst>
          </p:cNvPr>
          <p:cNvSpPr>
            <a:spLocks noGrp="1"/>
          </p:cNvSpPr>
          <p:nvPr>
            <p:ph type="sldNum" idx="12"/>
          </p:nvPr>
        </p:nvSpPr>
        <p:spPr/>
        <p:txBody>
          <a:bodyPr/>
          <a:lstStyle>
            <a:lvl1pPr>
              <a:defRPr/>
            </a:lvl1pPr>
          </a:lstStyle>
          <a:p>
            <a:fld id="{720054A7-3BD8-41C9-B150-569F6DAADDCE}" type="slidenum">
              <a:rPr lang="en-US" altLang="en-US"/>
              <a:pPr/>
              <a:t>‹#›</a:t>
            </a:fld>
            <a:endParaRPr lang="en-US" altLang="en-US"/>
          </a:p>
        </p:txBody>
      </p:sp>
    </p:spTree>
    <p:extLst>
      <p:ext uri="{BB962C8B-B14F-4D97-AF65-F5344CB8AC3E}">
        <p14:creationId xmlns:p14="http://schemas.microsoft.com/office/powerpoint/2010/main" val="209462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C30C7-2775-260C-FA5C-838A45FA4A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3A8BE3-AB81-BDEF-875C-52AC85F45A0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12AB94-3EFE-7657-913A-E063F4233F5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FE0E-1FC7-7B2C-0CE0-AF448FAF250F}"/>
              </a:ext>
            </a:extLst>
          </p:cNvPr>
          <p:cNvSpPr>
            <a:spLocks noGrp="1"/>
          </p:cNvSpPr>
          <p:nvPr>
            <p:ph type="dt"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BE31C4-5D79-2F68-DBCC-C0021D9770E2}"/>
              </a:ext>
            </a:extLst>
          </p:cNvPr>
          <p:cNvSpPr>
            <a:spLocks noGrp="1"/>
          </p:cNvSpPr>
          <p:nvPr>
            <p:ph type="ft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FD6E68-62D0-3955-844E-FF583152BD53}"/>
              </a:ext>
            </a:extLst>
          </p:cNvPr>
          <p:cNvSpPr>
            <a:spLocks noGrp="1"/>
          </p:cNvSpPr>
          <p:nvPr>
            <p:ph type="sldNum" idx="12"/>
          </p:nvPr>
        </p:nvSpPr>
        <p:spPr/>
        <p:txBody>
          <a:bodyPr/>
          <a:lstStyle>
            <a:lvl1pPr>
              <a:defRPr/>
            </a:lvl1pPr>
          </a:lstStyle>
          <a:p>
            <a:fld id="{6BD396E3-3408-402A-BE25-3C62ED4CA52C}" type="slidenum">
              <a:rPr lang="en-US" altLang="en-US"/>
              <a:pPr/>
              <a:t>‹#›</a:t>
            </a:fld>
            <a:endParaRPr lang="en-US" altLang="en-US"/>
          </a:p>
        </p:txBody>
      </p:sp>
    </p:spTree>
    <p:extLst>
      <p:ext uri="{BB962C8B-B14F-4D97-AF65-F5344CB8AC3E}">
        <p14:creationId xmlns:p14="http://schemas.microsoft.com/office/powerpoint/2010/main" val="21178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A91E9D2-CE7A-1454-4EE1-192017C2E086}"/>
              </a:ext>
            </a:extLst>
          </p:cNvPr>
          <p:cNvSpPr>
            <a:spLocks noGrp="1" noChangeArrowheads="1"/>
          </p:cNvSpPr>
          <p:nvPr>
            <p:ph type="title"/>
          </p:nvPr>
        </p:nvSpPr>
        <p:spPr bwMode="auto">
          <a:xfrm>
            <a:off x="685800" y="609600"/>
            <a:ext cx="7764463" cy="1135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6" name="Rectangle 2">
            <a:extLst>
              <a:ext uri="{FF2B5EF4-FFF2-40B4-BE49-F238E27FC236}">
                <a16:creationId xmlns:a16="http://schemas.microsoft.com/office/drawing/2014/main" id="{448D60DE-E805-A6E9-8B95-7B4FDC2B6D44}"/>
              </a:ext>
            </a:extLst>
          </p:cNvPr>
          <p:cNvSpPr>
            <a:spLocks noGrp="1" noChangeArrowheads="1"/>
          </p:cNvSpPr>
          <p:nvPr>
            <p:ph type="body" idx="1"/>
          </p:nvPr>
        </p:nvSpPr>
        <p:spPr bwMode="auto">
          <a:xfrm>
            <a:off x="685800" y="1981200"/>
            <a:ext cx="7764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1027" name="Rectangle 3">
            <a:extLst>
              <a:ext uri="{FF2B5EF4-FFF2-40B4-BE49-F238E27FC236}">
                <a16:creationId xmlns:a16="http://schemas.microsoft.com/office/drawing/2014/main" id="{9C5F1C30-CE01-D319-4A43-711573B8E499}"/>
              </a:ext>
            </a:extLst>
          </p:cNvPr>
          <p:cNvSpPr>
            <a:spLocks noGrp="1" noChangeArrowheads="1"/>
          </p:cNvSpPr>
          <p:nvPr>
            <p:ph type="dt"/>
          </p:nvPr>
        </p:nvSpPr>
        <p:spPr bwMode="auto">
          <a:xfrm>
            <a:off x="6858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8" name="Rectangle 4">
            <a:extLst>
              <a:ext uri="{FF2B5EF4-FFF2-40B4-BE49-F238E27FC236}">
                <a16:creationId xmlns:a16="http://schemas.microsoft.com/office/drawing/2014/main" id="{2426DCDE-43A6-BF6A-DB9B-A6296C3542EA}"/>
              </a:ext>
            </a:extLst>
          </p:cNvPr>
          <p:cNvSpPr>
            <a:spLocks noGrp="1" noChangeArrowheads="1"/>
          </p:cNvSpPr>
          <p:nvPr>
            <p:ph type="ftr"/>
          </p:nvPr>
        </p:nvSpPr>
        <p:spPr bwMode="auto">
          <a:xfrm>
            <a:off x="3124200" y="6248400"/>
            <a:ext cx="28876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endParaRPr lang="en-US" altLang="en-US"/>
          </a:p>
        </p:txBody>
      </p:sp>
      <p:sp>
        <p:nvSpPr>
          <p:cNvPr id="1029" name="Rectangle 5">
            <a:extLst>
              <a:ext uri="{FF2B5EF4-FFF2-40B4-BE49-F238E27FC236}">
                <a16:creationId xmlns:a16="http://schemas.microsoft.com/office/drawing/2014/main" id="{3111D69A-DA01-C6C2-71F6-F370001D0B83}"/>
              </a:ext>
            </a:extLst>
          </p:cNvPr>
          <p:cNvSpPr>
            <a:spLocks noGrp="1" noChangeArrowheads="1"/>
          </p:cNvSpPr>
          <p:nvPr>
            <p:ph type="sldNum"/>
          </p:nvPr>
        </p:nvSpPr>
        <p:spPr bwMode="auto">
          <a:xfrm>
            <a:off x="6553200" y="6248400"/>
            <a:ext cx="18970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1400">
                <a:solidFill>
                  <a:srgbClr val="000000"/>
                </a:solidFill>
              </a:defRPr>
            </a:lvl1pPr>
          </a:lstStyle>
          <a:p>
            <a:fld id="{1CBB5819-B1B5-4951-91E1-4B3D2A3F0C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ts val="63"/>
        </a:spcBef>
        <a:spcAft>
          <a:spcPts val="63"/>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2pPr>
      <a:lvl3pPr marL="1143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3pPr>
      <a:lvl4pPr marL="1600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4pPr>
      <a:lvl5pPr marL="20574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5pPr>
      <a:lvl6pPr marL="25146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6pPr>
      <a:lvl7pPr marL="29718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7pPr>
      <a:lvl8pPr marL="34290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8pPr>
      <a:lvl9pPr marL="3886200" indent="-228600" algn="ctr" defTabSz="457200" rtl="0" fontAlgn="base">
        <a:spcBef>
          <a:spcPts val="63"/>
        </a:spcBef>
        <a:spcAft>
          <a:spcPts val="63"/>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cs typeface="Times New Roman" panose="02020603050405020304" pitchFamily="18" charset="0"/>
        </a:defRPr>
      </a:lvl9pPr>
    </p:titleStyle>
    <p:bodyStyle>
      <a:lvl1pPr marL="342900" indent="-342900" algn="l" defTabSz="457200" rtl="0" fontAlgn="base">
        <a:spcBef>
          <a:spcPts val="863"/>
        </a:spcBef>
        <a:spcAft>
          <a:spcPts val="63"/>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63"/>
        </a:spcBef>
        <a:spcAft>
          <a:spcPts val="63"/>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63"/>
        </a:spcBef>
        <a:spcAft>
          <a:spcPts val="63"/>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63"/>
        </a:spcBef>
        <a:spcAft>
          <a:spcPts val="63"/>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voyagetips.com/en/things-to-do-in-palma-de-mallorca/#6_The_Placa_Mayor" TargetMode="External"/><Relationship Id="rId13" Type="http://schemas.openxmlformats.org/officeDocument/2006/relationships/hyperlink" Target="https://www.voyagetips.com/en/things-to-do-in-palma-de-mallorca/#11_Basilica_de_Sant_Francesc" TargetMode="External"/><Relationship Id="rId18" Type="http://schemas.openxmlformats.org/officeDocument/2006/relationships/hyperlink" Target="https://www.voyagetips.com/en/things-to-do-in-palma-de-mallorca/#16_More_activities_in_Palma_de_Mallorca" TargetMode="External"/><Relationship Id="rId3" Type="http://schemas.openxmlformats.org/officeDocument/2006/relationships/hyperlink" Target="https://www.voyagetips.com/en/things-to-do-in-palma-de-mallorca/#1_Palma_de_Mallorca_Cathedral_8211_La_Seu" TargetMode="External"/><Relationship Id="rId21" Type="http://schemas.openxmlformats.org/officeDocument/2006/relationships/hyperlink" Target="https://www.voyagetips.com/en/things-to-do-in-palma-de-mallorca/#18_Soller_train_8211_Tren_de_Soller" TargetMode="External"/><Relationship Id="rId7" Type="http://schemas.openxmlformats.org/officeDocument/2006/relationships/hyperlink" Target="https://www.voyagetips.com/en/things-to-do-in-palma-de-mallorca/#5_Best_boat_excursions_in_Palma_de_Mallorca" TargetMode="External"/><Relationship Id="rId12" Type="http://schemas.openxmlformats.org/officeDocument/2006/relationships/hyperlink" Target="https://www.voyagetips.com/en/things-to-do-in-palma-de-mallorca/#10_Must-visit_museums_in_Palma_de_Mallorca" TargetMode="External"/><Relationship Id="rId17" Type="http://schemas.openxmlformats.org/officeDocument/2006/relationships/hyperlink" Target="https://www.voyagetips.com/en/things-to-do-in-palma-de-mallorca/#15_Palma_de_Mallorca_Aquarium" TargetMode="External"/><Relationship Id="rId2" Type="http://schemas.openxmlformats.org/officeDocument/2006/relationships/notesSlide" Target="../notesSlides/notesSlide19.xml"/><Relationship Id="rId16" Type="http://schemas.openxmlformats.org/officeDocument/2006/relationships/hyperlink" Target="https://www.voyagetips.com/en/things-to-do-in-palma-de-mallorca/#14_Fundacio_Pilar_i_Joan_Miro" TargetMode="External"/><Relationship Id="rId20" Type="http://schemas.openxmlformats.org/officeDocument/2006/relationships/hyperlink" Target="https://www.voyagetips.com/en/things-to-do-in-palma-de-mallorca/#17_Beaches_near_Palma_de_Mallorca" TargetMode="External"/><Relationship Id="rId1" Type="http://schemas.openxmlformats.org/officeDocument/2006/relationships/slideLayout" Target="../slideLayouts/slideLayout6.xml"/><Relationship Id="rId6" Type="http://schemas.openxmlformats.org/officeDocument/2006/relationships/hyperlink" Target="https://www.voyagetips.com/en/things-to-do-in-palma-de-mallorca/#4_The_Mercat_de_l8217Olivar" TargetMode="External"/><Relationship Id="rId11" Type="http://schemas.openxmlformats.org/officeDocument/2006/relationships/hyperlink" Target="https://www.voyagetips.com/en/things-to-do-in-palma-de-mallorca/#9_The_Arab_Baths_Banys_Arabs" TargetMode="External"/><Relationship Id="rId5" Type="http://schemas.openxmlformats.org/officeDocument/2006/relationships/hyperlink" Target="https://www.voyagetips.com/en/things-to-do-in-palma-de-mallorca/#3_Parc_de_la_Mar" TargetMode="External"/><Relationship Id="rId15" Type="http://schemas.openxmlformats.org/officeDocument/2006/relationships/hyperlink" Target="https://www.voyagetips.com/en/things-to-do-in-palma-de-mallorca/#13_Bellver_Castle_8211_Castell_de_Bellver" TargetMode="External"/><Relationship Id="rId23" Type="http://schemas.openxmlformats.org/officeDocument/2006/relationships/hyperlink" Target="https://www.voyagetips.com/en/things-to-do-in-palma-de-mallorca/#20_Day_trips_around_Palma" TargetMode="External"/><Relationship Id="rId10" Type="http://schemas.openxmlformats.org/officeDocument/2006/relationships/hyperlink" Target="https://www.voyagetips.com/en/things-to-do-in-palma-de-mallorca/#8_The_Palau_March_8211_Bartolome_March_Foundation" TargetMode="External"/><Relationship Id="rId19" Type="http://schemas.openxmlformats.org/officeDocument/2006/relationships/hyperlink" Target="https://www.voyagetips.com/en/things-to-do-in-palma-de-mallorca/#Best_things_to_do_around_Palma_de_Mallorca" TargetMode="External"/><Relationship Id="rId4" Type="http://schemas.openxmlformats.org/officeDocument/2006/relationships/hyperlink" Target="https://www.voyagetips.com/en/things-to-do-in-palma-de-mallorca/#2_Royal_Palace_of_La_Almudaina" TargetMode="External"/><Relationship Id="rId9" Type="http://schemas.openxmlformats.org/officeDocument/2006/relationships/hyperlink" Target="https://www.voyagetips.com/en/things-to-do-in-palma-de-mallorca/#7_Shopping_in_Palma_de_Mallorca" TargetMode="External"/><Relationship Id="rId14" Type="http://schemas.openxmlformats.org/officeDocument/2006/relationships/hyperlink" Target="https://www.voyagetips.com/en/things-to-do-in-palma-de-mallorca/#12_Other_plazas_to_discover_in_Palma" TargetMode="External"/><Relationship Id="rId22" Type="http://schemas.openxmlformats.org/officeDocument/2006/relationships/hyperlink" Target="https://www.voyagetips.com/en/things-to-do-in-palma-de-mallorca/#19_The_Serra_de_Tramontan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18/10/relationships/comments" Target="../comments/modernComment_131_986ACDCA.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1C_97AD515B.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18/10/relationships/comments" Target="../comments/modernComment_12E_E9371C33.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18/10/relationships/comments" Target="../comments/modernComment_132_CE2CD55E.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0E_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3.jpg"/></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2133600"/>
          </a:xfrm>
          <a:ln/>
        </p:spPr>
        <p:txBody>
          <a:bodyPr/>
          <a:lstStyle/>
          <a:p>
            <a:pPr>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Palma de Mallorca Spain</a:t>
            </a:r>
            <a:r>
              <a:rPr lang="en-US" altLang="en-US" dirty="0"/>
              <a:t> </a:t>
            </a:r>
            <a:br>
              <a:rPr lang="en-US" altLang="en-US" dirty="0"/>
            </a:br>
            <a:r>
              <a:rPr lang="en-US" sz="3800" b="1" kern="100" dirty="0">
                <a:effectLst/>
                <a:ea typeface="Aptos" panose="020B0004020202020204" pitchFamily="34" charset="0"/>
                <a:cs typeface="Times New Roman" panose="02020603050405020304" pitchFamily="18" charset="0"/>
              </a:rPr>
              <a:t>Cruise Travel Guide</a:t>
            </a:r>
            <a:endParaRPr lang="en-US" altLang="en-US" dirty="0"/>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0" y="175260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buClrTx/>
              <a:buFontTx/>
              <a:buNone/>
            </a:pPr>
            <a:r>
              <a:rPr lang="en-US" altLang="en-US" sz="2800" b="1" dirty="0"/>
              <a:t>Port Presentation</a:t>
            </a:r>
            <a:br>
              <a:rPr lang="en-US" altLang="en-US" sz="2800" b="1" dirty="0"/>
            </a:br>
            <a:r>
              <a:rPr lang="en-US" sz="2800" b="1" dirty="0">
                <a:solidFill>
                  <a:srgbClr val="000000"/>
                </a:solidFill>
                <a:cs typeface="Tahoma" pitchFamily="2"/>
              </a:rPr>
              <a:t>Presented by</a:t>
            </a:r>
            <a:br>
              <a:rPr lang="en-US" sz="2800" b="1" dirty="0">
                <a:solidFill>
                  <a:srgbClr val="000000"/>
                </a:solidFill>
                <a:cs typeface="Tahoma" pitchFamily="2"/>
              </a:rPr>
            </a:br>
            <a:r>
              <a:rPr lang="en-US" sz="2800" b="1" dirty="0">
                <a:solidFill>
                  <a:srgbClr val="000000"/>
                </a:solidFill>
                <a:cs typeface="Tahoma" pitchFamily="2"/>
              </a:rPr>
              <a:t>Marc Silver</a:t>
            </a:r>
            <a:endParaRPr lang="en-US" altLang="en-US" sz="2800" dirty="0"/>
          </a:p>
        </p:txBody>
      </p:sp>
      <p:pic>
        <p:nvPicPr>
          <p:cNvPr id="1026" name="Picture 2">
            <a:extLst>
              <a:ext uri="{FF2B5EF4-FFF2-40B4-BE49-F238E27FC236}">
                <a16:creationId xmlns:a16="http://schemas.microsoft.com/office/drawing/2014/main" id="{D85BA022-3998-32CF-5467-6DBB1A0E9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67856"/>
            <a:ext cx="4572000" cy="2960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4B1787E-22C8-5646-BF6F-E1C808BA0EF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 name="TextBox 2">
            <a:extLst>
              <a:ext uri="{FF2B5EF4-FFF2-40B4-BE49-F238E27FC236}">
                <a16:creationId xmlns:a16="http://schemas.microsoft.com/office/drawing/2014/main" id="{32D6FCB8-7088-BF1F-6ED7-6110561855D3}"/>
              </a:ext>
            </a:extLst>
          </p:cNvPr>
          <p:cNvSpPr txBox="1"/>
          <p:nvPr/>
        </p:nvSpPr>
        <p:spPr>
          <a:xfrm>
            <a:off x="2286000" y="3201216"/>
            <a:ext cx="4572000" cy="769441"/>
          </a:xfrm>
          <a:prstGeom prst="rect">
            <a:avLst/>
          </a:prstGeom>
          <a:noFill/>
        </p:spPr>
        <p:txBody>
          <a:bodyPr wrap="square">
            <a:spAutoFit/>
          </a:bodyPr>
          <a:lstStyle/>
          <a:p>
            <a:r>
              <a:rPr lang="en-US" altLang="en-US" sz="4400" b="1" dirty="0">
                <a:solidFill>
                  <a:schemeClr val="tx1"/>
                </a:solidFill>
              </a:rPr>
              <a:t>Map </a:t>
            </a:r>
            <a:endParaRPr lang="en-US" sz="4400" dirty="0">
              <a:solidFill>
                <a:schemeClr val="tx1"/>
              </a:solidFill>
            </a:endParaRPr>
          </a:p>
        </p:txBody>
      </p:sp>
      <p:pic>
        <p:nvPicPr>
          <p:cNvPr id="4" name="Picture 3" descr="A map of the ocean&#10;&#10;Description automatically generated">
            <a:extLst>
              <a:ext uri="{FF2B5EF4-FFF2-40B4-BE49-F238E27FC236}">
                <a16:creationId xmlns:a16="http://schemas.microsoft.com/office/drawing/2014/main" id="{0AC83F3D-1274-BA39-3CCA-0BD0689EAA1B}"/>
              </a:ext>
            </a:extLst>
          </p:cNvPr>
          <p:cNvPicPr>
            <a:picLocks noChangeAspect="1"/>
          </p:cNvPicPr>
          <p:nvPr/>
        </p:nvPicPr>
        <p:blipFill>
          <a:blip r:embed="rId3">
            <a:extLst>
              <a:ext uri="{28A0092B-C50C-407E-A947-70E740481C1C}">
                <a14:useLocalDpi xmlns:a14="http://schemas.microsoft.com/office/drawing/2010/main" val="0"/>
              </a:ext>
            </a:extLst>
          </a:blip>
          <a:srcRect l="12162"/>
          <a:stretch/>
        </p:blipFill>
        <p:spPr>
          <a:xfrm>
            <a:off x="0" y="0"/>
            <a:ext cx="9134856" cy="6858000"/>
          </a:xfrm>
          <a:prstGeom prst="rect">
            <a:avLst/>
          </a:prstGeom>
        </p:spPr>
      </p:pic>
      <p:sp>
        <p:nvSpPr>
          <p:cNvPr id="6" name="TextBox 5">
            <a:extLst>
              <a:ext uri="{FF2B5EF4-FFF2-40B4-BE49-F238E27FC236}">
                <a16:creationId xmlns:a16="http://schemas.microsoft.com/office/drawing/2014/main" id="{675B90D1-A1F9-4954-456E-86A438BC83E6}"/>
              </a:ext>
            </a:extLst>
          </p:cNvPr>
          <p:cNvSpPr txBox="1"/>
          <p:nvPr/>
        </p:nvSpPr>
        <p:spPr>
          <a:xfrm>
            <a:off x="2667000" y="3109031"/>
            <a:ext cx="4572000" cy="461665"/>
          </a:xfrm>
          <a:prstGeom prst="rect">
            <a:avLst/>
          </a:prstGeom>
          <a:noFill/>
        </p:spPr>
        <p:txBody>
          <a:bodyPr wrap="square">
            <a:spAutoFit/>
          </a:bodyPr>
          <a:lstStyle/>
          <a:p>
            <a:r>
              <a:rPr lang="en-US" altLang="en-US" b="1" dirty="0"/>
              <a:t>Mallorca</a:t>
            </a:r>
            <a:endParaRPr 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AEF24C2-FF56-4769-2ECD-45DF33131653}"/>
              </a:ext>
            </a:extLst>
          </p:cNvPr>
          <p:cNvSpPr>
            <a:spLocks noGrp="1" noChangeArrowheads="1"/>
          </p:cNvSpPr>
          <p:nvPr>
            <p:ph type="title"/>
          </p:nvPr>
        </p:nvSpPr>
        <p:spPr>
          <a:xfrm>
            <a:off x="685800" y="381000"/>
            <a:ext cx="7772400" cy="63341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Map Of </a:t>
            </a:r>
            <a:r>
              <a:rPr lang="en-US" altLang="en-US" b="1" dirty="0"/>
              <a:t>Palma de Mallorca</a:t>
            </a:r>
          </a:p>
        </p:txBody>
      </p:sp>
      <p:sp>
        <p:nvSpPr>
          <p:cNvPr id="11266" name="Rectangle 2">
            <a:extLst>
              <a:ext uri="{FF2B5EF4-FFF2-40B4-BE49-F238E27FC236}">
                <a16:creationId xmlns:a16="http://schemas.microsoft.com/office/drawing/2014/main" id="{54B1787E-22C8-5646-BF6F-E1C808BA0EF7}"/>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 name="Picture 2" descr="A map of a city&#10;&#10;Description automatically generated">
            <a:extLst>
              <a:ext uri="{FF2B5EF4-FFF2-40B4-BE49-F238E27FC236}">
                <a16:creationId xmlns:a16="http://schemas.microsoft.com/office/drawing/2014/main" id="{52986485-9C06-0CAD-FB87-E6EABBD3623C}"/>
              </a:ext>
            </a:extLst>
          </p:cNvPr>
          <p:cNvPicPr>
            <a:picLocks noChangeAspect="1"/>
          </p:cNvPicPr>
          <p:nvPr/>
        </p:nvPicPr>
        <p:blipFill>
          <a:blip r:embed="rId3">
            <a:extLst>
              <a:ext uri="{28A0092B-C50C-407E-A947-70E740481C1C}">
                <a14:useLocalDpi xmlns:a14="http://schemas.microsoft.com/office/drawing/2010/main" val="0"/>
              </a:ext>
            </a:extLst>
          </a:blip>
          <a:srcRect l="29622"/>
          <a:stretch/>
        </p:blipFill>
        <p:spPr>
          <a:xfrm>
            <a:off x="0" y="0"/>
            <a:ext cx="9144000" cy="6858000"/>
          </a:xfrm>
          <a:prstGeom prst="rect">
            <a:avLst/>
          </a:prstGeom>
        </p:spPr>
      </p:pic>
      <p:sp>
        <p:nvSpPr>
          <p:cNvPr id="5" name="TextBox 4">
            <a:extLst>
              <a:ext uri="{FF2B5EF4-FFF2-40B4-BE49-F238E27FC236}">
                <a16:creationId xmlns:a16="http://schemas.microsoft.com/office/drawing/2014/main" id="{072E2172-B65A-8754-B958-15944ED333A5}"/>
              </a:ext>
            </a:extLst>
          </p:cNvPr>
          <p:cNvSpPr txBox="1"/>
          <p:nvPr/>
        </p:nvSpPr>
        <p:spPr>
          <a:xfrm>
            <a:off x="3816096" y="5163959"/>
            <a:ext cx="1594104" cy="707886"/>
          </a:xfrm>
          <a:prstGeom prst="rect">
            <a:avLst/>
          </a:prstGeom>
          <a:noFill/>
        </p:spPr>
        <p:txBody>
          <a:bodyPr wrap="square">
            <a:spAutoFit/>
          </a:bodyPr>
          <a:lstStyle/>
          <a:p>
            <a:r>
              <a:rPr lang="en-US" altLang="en-US" sz="4000" b="1" dirty="0">
                <a:solidFill>
                  <a:schemeClr val="tx1"/>
                </a:solidFill>
              </a:rPr>
              <a:t>Palma</a:t>
            </a:r>
            <a:endParaRPr lang="en-US" sz="4000" dirty="0">
              <a:solidFill>
                <a:schemeClr val="tx1"/>
              </a:solidFill>
            </a:endParaRPr>
          </a:p>
        </p:txBody>
      </p:sp>
    </p:spTree>
    <p:extLst>
      <p:ext uri="{BB962C8B-B14F-4D97-AF65-F5344CB8AC3E}">
        <p14:creationId xmlns:p14="http://schemas.microsoft.com/office/powerpoint/2010/main" val="892788487"/>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Palma de Mallorca</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79831" y="1219200"/>
            <a:ext cx="5415454" cy="2099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Public Buses</a:t>
            </a:r>
            <a:endParaRPr lang="en-US" kern="100" dirty="0">
              <a:effectLst/>
              <a:latin typeface="+mj-lt"/>
              <a:ea typeface="Aptos" panose="020B0004020202020204" pitchFamily="34" charset="0"/>
              <a:cs typeface="Times New Roman" panose="02020603050405020304" pitchFamily="18" charset="0"/>
            </a:endParaRPr>
          </a:p>
          <a:p>
            <a:pPr marL="342900" indent="-342900">
              <a:spcBef>
                <a:spcPts val="0"/>
              </a:spcBef>
              <a:spcAft>
                <a:spcPts val="800"/>
              </a:spcAft>
              <a:buFont typeface="Arial" panose="020B0604020202020204" pitchFamily="34" charset="0"/>
              <a:buChar char="•"/>
            </a:pPr>
            <a:r>
              <a:rPr lang="en-US" altLang="en-US" dirty="0"/>
              <a:t>For the most part Palma de Mallorca is an easy city to walk, but for those who want to avoid exercise as much as possible, there are the city buses. </a:t>
            </a:r>
          </a:p>
        </p:txBody>
      </p:sp>
      <p:sp>
        <p:nvSpPr>
          <p:cNvPr id="3" name="TextBox 2">
            <a:extLst>
              <a:ext uri="{FF2B5EF4-FFF2-40B4-BE49-F238E27FC236}">
                <a16:creationId xmlns:a16="http://schemas.microsoft.com/office/drawing/2014/main" id="{E4CEC68E-2ED4-1611-F4C7-4F6A2460E6A8}"/>
              </a:ext>
            </a:extLst>
          </p:cNvPr>
          <p:cNvSpPr txBox="1"/>
          <p:nvPr/>
        </p:nvSpPr>
        <p:spPr>
          <a:xfrm>
            <a:off x="143256" y="3312672"/>
            <a:ext cx="9000744" cy="3467616"/>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Palma has an efficient public bus system </a:t>
            </a:r>
            <a:br>
              <a:rPr lang="en-US" dirty="0">
                <a:solidFill>
                  <a:schemeClr val="tx1"/>
                </a:solidFill>
              </a:rPr>
            </a:br>
            <a:r>
              <a:rPr lang="en-US" dirty="0">
                <a:solidFill>
                  <a:schemeClr val="tx1"/>
                </a:solidFill>
              </a:rPr>
              <a:t>operated by </a:t>
            </a:r>
            <a:r>
              <a:rPr lang="en-US" i="1" dirty="0">
                <a:solidFill>
                  <a:schemeClr val="tx1"/>
                </a:solidFill>
              </a:rPr>
              <a:t>EMT Palma</a:t>
            </a:r>
            <a:r>
              <a:rPr lang="en-US" dirty="0">
                <a:solidFill>
                  <a:schemeClr val="tx1"/>
                </a:solidFill>
              </a:rPr>
              <a:t>. Buses are affordable, reliable, and cover the entire city, including popular tourist spots like the Cathedral, </a:t>
            </a:r>
            <a:r>
              <a:rPr lang="en-US" dirty="0" err="1">
                <a:solidFill>
                  <a:schemeClr val="tx1"/>
                </a:solidFill>
              </a:rPr>
              <a:t>Bellver</a:t>
            </a:r>
            <a:r>
              <a:rPr lang="en-US" dirty="0">
                <a:solidFill>
                  <a:schemeClr val="tx1"/>
                </a:solidFill>
              </a:rPr>
              <a:t> Castle, and the beach. </a:t>
            </a:r>
          </a:p>
          <a:p>
            <a:pPr marL="342900" indent="-342900">
              <a:buFont typeface="Arial" panose="020B0604020202020204" pitchFamily="34" charset="0"/>
              <a:buChar char="•"/>
            </a:pPr>
            <a:r>
              <a:rPr lang="en-US" dirty="0">
                <a:solidFill>
                  <a:schemeClr val="tx1"/>
                </a:solidFill>
              </a:rPr>
              <a:t>A single ticket costs around €3, and buses run frequently from the cruise port into the city center. Please note: The walk is long along the pier.</a:t>
            </a:r>
          </a:p>
          <a:p>
            <a:pPr marL="342900" indent="-342900">
              <a:buFont typeface="Arial" panose="020B0604020202020204" pitchFamily="34" charset="0"/>
              <a:buChar char="•"/>
            </a:pPr>
            <a:r>
              <a:rPr lang="en-US" dirty="0">
                <a:solidFill>
                  <a:schemeClr val="tx1"/>
                </a:solidFill>
              </a:rPr>
              <a:t>For day trips further afield, intercity buses from </a:t>
            </a:r>
            <a:r>
              <a:rPr lang="en-US" i="1" dirty="0">
                <a:solidFill>
                  <a:schemeClr val="tx1"/>
                </a:solidFill>
              </a:rPr>
              <a:t>TIB</a:t>
            </a:r>
            <a:r>
              <a:rPr lang="en-US" dirty="0">
                <a:solidFill>
                  <a:schemeClr val="tx1"/>
                </a:solidFill>
              </a:rPr>
              <a:t> can take you to charming towns like </a:t>
            </a:r>
            <a:r>
              <a:rPr lang="en-US" dirty="0" err="1">
                <a:solidFill>
                  <a:schemeClr val="tx1"/>
                </a:solidFill>
              </a:rPr>
              <a:t>Valldemossa</a:t>
            </a:r>
            <a:r>
              <a:rPr lang="en-US" dirty="0">
                <a:solidFill>
                  <a:schemeClr val="tx1"/>
                </a:solidFill>
              </a:rPr>
              <a:t> or </a:t>
            </a:r>
            <a:r>
              <a:rPr lang="en-US" dirty="0" err="1">
                <a:solidFill>
                  <a:schemeClr val="tx1"/>
                </a:solidFill>
              </a:rPr>
              <a:t>Sóller</a:t>
            </a:r>
            <a:r>
              <a:rPr lang="en-US" dirty="0">
                <a:solidFill>
                  <a:schemeClr val="tx1"/>
                </a:solidFill>
              </a:rPr>
              <a:t>.</a:t>
            </a:r>
          </a:p>
        </p:txBody>
      </p:sp>
      <p:pic>
        <p:nvPicPr>
          <p:cNvPr id="4" name="Picture 3" descr="A bus parked on the side of the road&#10;&#10;Description automatically generated">
            <a:extLst>
              <a:ext uri="{FF2B5EF4-FFF2-40B4-BE49-F238E27FC236}">
                <a16:creationId xmlns:a16="http://schemas.microsoft.com/office/drawing/2014/main" id="{B3DF1F68-0AF1-BBA1-4C63-160EE9E327A9}"/>
              </a:ext>
            </a:extLst>
          </p:cNvPr>
          <p:cNvPicPr>
            <a:picLocks noChangeAspect="1"/>
          </p:cNvPicPr>
          <p:nvPr/>
        </p:nvPicPr>
        <p:blipFill>
          <a:blip r:embed="rId3">
            <a:extLst>
              <a:ext uri="{28A0092B-C50C-407E-A947-70E740481C1C}">
                <a14:useLocalDpi xmlns:a14="http://schemas.microsoft.com/office/drawing/2010/main" val="0"/>
              </a:ext>
            </a:extLst>
          </a:blip>
          <a:srcRect l="22500" t="14444" r="15834" b="25555"/>
          <a:stretch/>
        </p:blipFill>
        <p:spPr>
          <a:xfrm>
            <a:off x="5610525" y="1219200"/>
            <a:ext cx="3533475" cy="2499108"/>
          </a:xfrm>
          <a:prstGeom prst="rect">
            <a:avLst/>
          </a:prstGeom>
        </p:spPr>
      </p:pic>
    </p:spTree>
    <p:extLst>
      <p:ext uri="{BB962C8B-B14F-4D97-AF65-F5344CB8AC3E}">
        <p14:creationId xmlns:p14="http://schemas.microsoft.com/office/powerpoint/2010/main" val="17433757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962065"/>
          </a:xfrm>
          <a:ln/>
        </p:spPr>
        <p:txBody>
          <a:bodyPr/>
          <a:lstStyle/>
          <a:p>
            <a:pPr marL="0" marR="0">
              <a:lnSpc>
                <a:spcPct val="115000"/>
              </a:lnSpc>
              <a:spcBef>
                <a:spcPts val="0"/>
              </a:spcBef>
              <a:spcAft>
                <a:spcPts val="800"/>
              </a:spcAft>
            </a:pPr>
            <a:r>
              <a:rPr lang="en-US" altLang="en-US" sz="4200" b="1" dirty="0"/>
              <a:t>Getting Around Palma de Mallorca</a:t>
            </a:r>
            <a:endParaRPr lang="en-US" sz="42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143000"/>
            <a:ext cx="8991600" cy="2361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spcBef>
                <a:spcPts val="0"/>
              </a:spcBef>
              <a:spcAft>
                <a:spcPts val="800"/>
              </a:spcAft>
            </a:pPr>
            <a:r>
              <a:rPr lang="en-US" b="1" i="0" dirty="0">
                <a:solidFill>
                  <a:srgbClr val="333333"/>
                </a:solidFill>
                <a:effectLst/>
                <a:latin typeface="+mj-lt"/>
              </a:rPr>
              <a:t>Palma de Mallorca </a:t>
            </a:r>
            <a:r>
              <a:rPr lang="en-US" b="1" i="0" dirty="0" err="1">
                <a:solidFill>
                  <a:srgbClr val="333333"/>
                </a:solidFill>
                <a:effectLst/>
                <a:latin typeface="+mj-lt"/>
              </a:rPr>
              <a:t>Turibus</a:t>
            </a:r>
            <a:r>
              <a:rPr lang="en-US" b="1" i="0" dirty="0">
                <a:solidFill>
                  <a:srgbClr val="333333"/>
                </a:solidFill>
                <a:effectLst/>
                <a:latin typeface="+mj-lt"/>
              </a:rPr>
              <a:t> </a:t>
            </a:r>
            <a:r>
              <a:rPr lang="en-US" b="1" kern="100" dirty="0">
                <a:effectLst/>
                <a:latin typeface="+mj-lt"/>
                <a:ea typeface="Aptos" panose="020B0004020202020204" pitchFamily="34" charset="0"/>
                <a:cs typeface="Times New Roman" panose="02020603050405020304" pitchFamily="18" charset="0"/>
              </a:rPr>
              <a:t>Bus</a:t>
            </a:r>
          </a:p>
          <a:p>
            <a:pPr marL="342900" marR="0" indent="-342900">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A hop-on hop-off bus service in Palma de Mallorca is a perfect break for travelers who want to explore the city at a slower pace. </a:t>
            </a:r>
          </a:p>
          <a:p>
            <a:pPr marL="342900" marR="0" indent="-342900">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The</a:t>
            </a:r>
            <a:r>
              <a:rPr lang="en-US" sz="2200" kern="100" dirty="0">
                <a:latin typeface="+mj-lt"/>
                <a:ea typeface="Aptos" panose="020B0004020202020204" pitchFamily="34" charset="0"/>
              </a:rPr>
              <a:t> </a:t>
            </a:r>
            <a:r>
              <a:rPr lang="en-US" sz="2200" kern="100" dirty="0">
                <a:effectLst/>
                <a:latin typeface="+mj-lt"/>
                <a:ea typeface="Aptos" panose="020B0004020202020204" pitchFamily="34" charset="0"/>
                <a:cs typeface="Times New Roman" panose="02020603050405020304" pitchFamily="18" charset="0"/>
              </a:rPr>
              <a:t>double-decker bus guarantees you easy access to your favorite attraction since you are free from the strict schedule and the contrasting multiple languages are provided by the audio narrator. </a:t>
            </a:r>
          </a:p>
        </p:txBody>
      </p:sp>
      <p:pic>
        <p:nvPicPr>
          <p:cNvPr id="8194" name="Picture 2" descr="Alicante Turibus in Alicante">
            <a:extLst>
              <a:ext uri="{FF2B5EF4-FFF2-40B4-BE49-F238E27FC236}">
                <a16:creationId xmlns:a16="http://schemas.microsoft.com/office/drawing/2014/main" id="{5B163718-57A5-F56C-993E-935A985B28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36"/>
          <a:stretch/>
        </p:blipFill>
        <p:spPr bwMode="auto">
          <a:xfrm>
            <a:off x="35169" y="3504801"/>
            <a:ext cx="4204584" cy="33649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118C6A-2C8F-7CCD-3DC7-BB3DA3874918}"/>
              </a:ext>
            </a:extLst>
          </p:cNvPr>
          <p:cNvSpPr txBox="1"/>
          <p:nvPr/>
        </p:nvSpPr>
        <p:spPr>
          <a:xfrm>
            <a:off x="4191000" y="3352800"/>
            <a:ext cx="4953000" cy="3580467"/>
          </a:xfrm>
          <a:prstGeom prst="rect">
            <a:avLst/>
          </a:prstGeom>
          <a:noFill/>
        </p:spPr>
        <p:txBody>
          <a:bodyPr wrap="square">
            <a:spAutoFit/>
          </a:bodyPr>
          <a:lstStyle/>
          <a:p>
            <a:pPr marL="342900" indent="-342900">
              <a:spcBef>
                <a:spcPts val="0"/>
              </a:spcBef>
              <a:spcAft>
                <a:spcPts val="800"/>
              </a:spcAft>
              <a:buFont typeface="Arial" panose="020B0604020202020204" pitchFamily="34" charset="0"/>
              <a:buChar char="•"/>
            </a:pPr>
            <a:r>
              <a:rPr lang="en-US" sz="2200" dirty="0">
                <a:solidFill>
                  <a:schemeClr val="tx1"/>
                </a:solidFill>
              </a:rPr>
              <a:t>It offers a convenient way to see the city's highlights, including La Seu Cathedral, </a:t>
            </a:r>
            <a:r>
              <a:rPr lang="en-US" sz="2200" dirty="0" err="1">
                <a:solidFill>
                  <a:schemeClr val="tx1"/>
                </a:solidFill>
              </a:rPr>
              <a:t>Bellver</a:t>
            </a:r>
            <a:r>
              <a:rPr lang="en-US" sz="2200" dirty="0">
                <a:solidFill>
                  <a:schemeClr val="tx1"/>
                </a:solidFill>
              </a:rPr>
              <a:t> Castle, and the stunning waterfront. </a:t>
            </a:r>
          </a:p>
          <a:p>
            <a:pPr marL="342900" indent="-342900">
              <a:spcBef>
                <a:spcPts val="0"/>
              </a:spcBef>
              <a:spcAft>
                <a:spcPts val="800"/>
              </a:spcAft>
              <a:buFont typeface="Arial" panose="020B0604020202020204" pitchFamily="34" charset="0"/>
              <a:buChar char="•"/>
            </a:pPr>
            <a:r>
              <a:rPr lang="en-US" sz="2200" dirty="0">
                <a:solidFill>
                  <a:schemeClr val="tx1"/>
                </a:solidFill>
                <a:latin typeface="+mj-lt"/>
              </a:rPr>
              <a:t>The tour costs around €18 for a 24-hour pass, and the buses have multilingual audio guides that provide insight into Palma's history and culture. Be aware the busses are crowded.</a:t>
            </a:r>
          </a:p>
        </p:txBody>
      </p:sp>
    </p:spTree>
    <p:extLst>
      <p:ext uri="{BB962C8B-B14F-4D97-AF65-F5344CB8AC3E}">
        <p14:creationId xmlns:p14="http://schemas.microsoft.com/office/powerpoint/2010/main" val="17254173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 calcmode="lin" valueType="num">
                                      <p:cBhvr additive="base">
                                        <p:cTn id="7" dur="500" fill="hold"/>
                                        <p:tgtEl>
                                          <p:spTgt spid="7170">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924C183A-CBE1-5B13-37C1-FABB52CE445D}"/>
              </a:ext>
            </a:extLst>
          </p:cNvPr>
          <p:cNvPicPr>
            <a:picLocks noChangeAspect="1"/>
          </p:cNvPicPr>
          <p:nvPr/>
        </p:nvPicPr>
        <p:blipFill>
          <a:blip r:embed="rId3">
            <a:extLst>
              <a:ext uri="{28A0092B-C50C-407E-A947-70E740481C1C}">
                <a14:useLocalDpi xmlns:a14="http://schemas.microsoft.com/office/drawing/2010/main" val="0"/>
              </a:ext>
            </a:extLst>
          </a:blip>
          <a:srcRect r="27884"/>
          <a:stretch/>
        </p:blipFill>
        <p:spPr>
          <a:xfrm>
            <a:off x="0" y="-1"/>
            <a:ext cx="9144000" cy="6868633"/>
          </a:xfrm>
          <a:prstGeom prst="rect">
            <a:avLst/>
          </a:prstGeom>
        </p:spPr>
      </p:pic>
    </p:spTree>
    <p:extLst>
      <p:ext uri="{BB962C8B-B14F-4D97-AF65-F5344CB8AC3E}">
        <p14:creationId xmlns:p14="http://schemas.microsoft.com/office/powerpoint/2010/main" val="20811362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Palma de Mallorca</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152400" y="1219200"/>
            <a:ext cx="8991600" cy="22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Taxis and Ride-Sharing</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Taxis are widely available in Palma and offer a hassle-free way to get around. From the port to the city center, the fare usually ranges from €10 to €15, depending on traffic. Taxis in Palma are safe, metered, and easy to hail. </a:t>
            </a:r>
          </a:p>
        </p:txBody>
      </p:sp>
      <p:pic>
        <p:nvPicPr>
          <p:cNvPr id="10242" name="Picture 2" descr="from Alicante Airport to Benidorm">
            <a:extLst>
              <a:ext uri="{FF2B5EF4-FFF2-40B4-BE49-F238E27FC236}">
                <a16:creationId xmlns:a16="http://schemas.microsoft.com/office/drawing/2014/main" id="{FD7BED90-4E2C-CAC7-586A-3E3C20BB3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12" r="5761"/>
          <a:stretch/>
        </p:blipFill>
        <p:spPr bwMode="auto">
          <a:xfrm>
            <a:off x="0" y="3478897"/>
            <a:ext cx="5029200" cy="27131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F617C3-1CCF-1288-193B-458EFF57FFE3}"/>
              </a:ext>
            </a:extLst>
          </p:cNvPr>
          <p:cNvSpPr txBox="1"/>
          <p:nvPr/>
        </p:nvSpPr>
        <p:spPr>
          <a:xfrm>
            <a:off x="5029200" y="3505200"/>
            <a:ext cx="4114800" cy="2308324"/>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Uber is </a:t>
            </a:r>
            <a:r>
              <a:rPr lang="en-US" b="1" dirty="0">
                <a:solidFill>
                  <a:schemeClr val="tx1"/>
                </a:solidFill>
              </a:rPr>
              <a:t>not</a:t>
            </a:r>
            <a:r>
              <a:rPr lang="en-US" dirty="0">
                <a:solidFill>
                  <a:schemeClr val="tx1"/>
                </a:solidFill>
              </a:rPr>
              <a:t> available on the island, but local ride-sharing apps like </a:t>
            </a:r>
            <a:r>
              <a:rPr lang="en-US" i="1" dirty="0" err="1">
                <a:solidFill>
                  <a:schemeClr val="tx1"/>
                </a:solidFill>
              </a:rPr>
              <a:t>Cabify</a:t>
            </a:r>
            <a:r>
              <a:rPr lang="en-US" dirty="0">
                <a:solidFill>
                  <a:schemeClr val="tx1"/>
                </a:solidFill>
              </a:rPr>
              <a:t> offer an alternative, often with set rates that can be more affordable for longer trips.</a:t>
            </a:r>
          </a:p>
        </p:txBody>
      </p:sp>
    </p:spTree>
    <p:extLst>
      <p:ext uri="{BB962C8B-B14F-4D97-AF65-F5344CB8AC3E}">
        <p14:creationId xmlns:p14="http://schemas.microsoft.com/office/powerpoint/2010/main" val="89773942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marL="0" marR="0">
              <a:lnSpc>
                <a:spcPct val="115000"/>
              </a:lnSpc>
              <a:spcBef>
                <a:spcPts val="0"/>
              </a:spcBef>
              <a:spcAft>
                <a:spcPts val="800"/>
              </a:spcAft>
            </a:pPr>
            <a:r>
              <a:rPr lang="en-US" altLang="en-US" b="1" dirty="0"/>
              <a:t>Getting Around Palma de Mallorca</a:t>
            </a:r>
            <a:endParaRPr lang="en-US" sz="4400" b="1" kern="100" dirty="0">
              <a:effectLst/>
              <a:ea typeface="Aptos" panose="020B0004020202020204" pitchFamily="34" charset="0"/>
              <a:cs typeface="Times New Roman" panose="02020603050405020304" pitchFamily="18" charset="0"/>
            </a:endParaRP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4192579" y="1219200"/>
            <a:ext cx="4951420" cy="5475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Walking</a:t>
            </a:r>
            <a:endParaRPr lang="en-US" kern="100" dirty="0">
              <a:effectLst/>
              <a:latin typeface="+mj-lt"/>
              <a:ea typeface="Aptos" panose="020B0004020202020204" pitchFamily="34" charset="0"/>
              <a:cs typeface="Times New Roman" panose="02020603050405020304" pitchFamily="18" charset="0"/>
            </a:endParaRPr>
          </a:p>
          <a:p>
            <a:pPr marL="342900" marR="0" indent="-342900">
              <a:lnSpc>
                <a:spcPct val="115000"/>
              </a:lnSpc>
              <a:spcBef>
                <a:spcPts val="0"/>
              </a:spcBef>
              <a:spcAft>
                <a:spcPts val="800"/>
              </a:spcAft>
              <a:buFont typeface="Arial" panose="020B0604020202020204" pitchFamily="34" charset="0"/>
              <a:buChar char="•"/>
            </a:pPr>
            <a:r>
              <a:rPr lang="en-US" dirty="0"/>
              <a:t>Palma’s historic center is highly walkable, with narrow cobblestone streets, charming squares, and beautiful landmarks all within close proximity. </a:t>
            </a:r>
          </a:p>
          <a:p>
            <a:pPr marL="342900" marR="0" indent="-342900">
              <a:lnSpc>
                <a:spcPct val="115000"/>
              </a:lnSpc>
              <a:spcBef>
                <a:spcPts val="0"/>
              </a:spcBef>
              <a:spcAft>
                <a:spcPts val="800"/>
              </a:spcAft>
              <a:buFont typeface="Arial" panose="020B0604020202020204" pitchFamily="34" charset="0"/>
              <a:buChar char="•"/>
            </a:pPr>
            <a:r>
              <a:rPr lang="en-US" dirty="0"/>
              <a:t>Walking allows you to explore at your own pace, discovering hidden gems like quaint cafes, artisan shops, and ancient courtyards. </a:t>
            </a:r>
          </a:p>
          <a:p>
            <a:pPr marL="342900" marR="0" indent="-342900">
              <a:lnSpc>
                <a:spcPct val="115000"/>
              </a:lnSpc>
              <a:spcBef>
                <a:spcPts val="0"/>
              </a:spcBef>
              <a:spcAft>
                <a:spcPts val="800"/>
              </a:spcAft>
              <a:buFont typeface="Arial" panose="020B0604020202020204" pitchFamily="34" charset="0"/>
              <a:buChar char="•"/>
            </a:pPr>
            <a:r>
              <a:rPr lang="en-US" dirty="0"/>
              <a:t>For those who enjoy exploring on foot, Palma is a paradise.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266" name="Picture 2" descr="Alicante, Spain | April 2024 | Walking Tour 4k - YouTube">
            <a:extLst>
              <a:ext uri="{FF2B5EF4-FFF2-40B4-BE49-F238E27FC236}">
                <a16:creationId xmlns:a16="http://schemas.microsoft.com/office/drawing/2014/main" id="{88B2A35B-BCD3-317E-3A1C-E2848B7D12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163"/>
          <a:stretch/>
        </p:blipFill>
        <p:spPr bwMode="auto">
          <a:xfrm>
            <a:off x="1" y="1219200"/>
            <a:ext cx="40386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8572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2" end="2"/>
                                            </p:txEl>
                                          </p:spTgt>
                                        </p:tgtEl>
                                        <p:attrNameLst>
                                          <p:attrName>style.visibility</p:attrName>
                                        </p:attrNameLst>
                                      </p:cBhvr>
                                      <p:to>
                                        <p:strVal val="visible"/>
                                      </p:to>
                                    </p:set>
                                    <p:anim calcmode="lin" valueType="num">
                                      <p:cBhvr additive="base">
                                        <p:cTn id="7"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3" end="3"/>
                                            </p:txEl>
                                          </p:spTgt>
                                        </p:tgtEl>
                                        <p:attrNameLst>
                                          <p:attrName>style.visibility</p:attrName>
                                        </p:attrNameLst>
                                      </p:cBhvr>
                                      <p:to>
                                        <p:strVal val="visible"/>
                                      </p:to>
                                    </p:set>
                                    <p:anim calcmode="lin" valueType="num">
                                      <p:cBhvr additive="base">
                                        <p:cTn id="13"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97F60AA-5F50-86F6-5618-F9CC4C5471E8}"/>
              </a:ext>
            </a:extLst>
          </p:cNvPr>
          <p:cNvSpPr>
            <a:spLocks noGrp="1" noChangeArrowheads="1"/>
          </p:cNvSpPr>
          <p:nvPr>
            <p:ph type="title"/>
          </p:nvPr>
        </p:nvSpPr>
        <p:spPr>
          <a:xfrm>
            <a:off x="0" y="0"/>
            <a:ext cx="9144000" cy="11430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b="1" dirty="0"/>
              <a:t>Tourist Office</a:t>
            </a:r>
          </a:p>
        </p:txBody>
      </p:sp>
      <p:sp>
        <p:nvSpPr>
          <p:cNvPr id="8194" name="Rectangle 2">
            <a:extLst>
              <a:ext uri="{FF2B5EF4-FFF2-40B4-BE49-F238E27FC236}">
                <a16:creationId xmlns:a16="http://schemas.microsoft.com/office/drawing/2014/main" id="{B9227CA9-8E25-9FC2-FC12-F61BF50F4BF9}"/>
              </a:ext>
            </a:extLst>
          </p:cNvPr>
          <p:cNvSpPr>
            <a:spLocks noChangeArrowheads="1"/>
          </p:cNvSpPr>
          <p:nvPr/>
        </p:nvSpPr>
        <p:spPr bwMode="auto">
          <a:xfrm>
            <a:off x="1" y="1187948"/>
            <a:ext cx="3428999" cy="605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ClrTx/>
              <a:buFont typeface="Arial" panose="020B0604020202020204" pitchFamily="34" charset="0"/>
              <a:buChar char="•"/>
            </a:pPr>
            <a:r>
              <a:rPr lang="en-US" altLang="en-US" dirty="0"/>
              <a:t>The Tourism Office provides tourist information service and expertise for  the city's visitors.</a:t>
            </a:r>
          </a:p>
          <a:p>
            <a:pPr marL="342900" indent="-342900">
              <a:buClrTx/>
              <a:buFont typeface="Arial" panose="020B0604020202020204" pitchFamily="34" charset="0"/>
              <a:buChar char="•"/>
            </a:pPr>
            <a:r>
              <a:rPr lang="en-US" altLang="en-US" dirty="0"/>
              <a:t>It is a drive or long bus ride to find the Palma de Mallorca Tourist Center, located in town.</a:t>
            </a:r>
          </a:p>
          <a:p>
            <a:pPr marL="342900" indent="-342900">
              <a:buClrTx/>
              <a:buFont typeface="Arial" panose="020B0604020202020204" pitchFamily="34" charset="0"/>
              <a:buChar char="•"/>
            </a:pPr>
            <a:r>
              <a:rPr lang="en-US" altLang="en-US" dirty="0"/>
              <a:t>You can pick up pamphlets on places to see throughout Palma de Mallorca as well as getting advice from the associates there.</a:t>
            </a:r>
            <a:br>
              <a:rPr lang="en-US" altLang="en-US" dirty="0"/>
            </a:br>
            <a:endParaRPr lang="en-US" altLang="en-US" dirty="0"/>
          </a:p>
        </p:txBody>
      </p:sp>
      <p:pic>
        <p:nvPicPr>
          <p:cNvPr id="4" name="Picture 3" descr="A map of a city&#10;&#10;Description automatically generated">
            <a:extLst>
              <a:ext uri="{FF2B5EF4-FFF2-40B4-BE49-F238E27FC236}">
                <a16:creationId xmlns:a16="http://schemas.microsoft.com/office/drawing/2014/main" id="{6D032EB2-60AF-E4C2-F0F7-67B030699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3286" y="1187948"/>
            <a:ext cx="5891538" cy="5670051"/>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xEl>
                                              <p:pRg st="1" end="1"/>
                                            </p:txEl>
                                          </p:spTgt>
                                        </p:tgtEl>
                                        <p:attrNameLst>
                                          <p:attrName>style.visibility</p:attrName>
                                        </p:attrNameLst>
                                      </p:cBhvr>
                                      <p:to>
                                        <p:strVal val="visible"/>
                                      </p:to>
                                    </p:set>
                                    <p:anim calcmode="lin" valueType="num">
                                      <p:cBhvr additive="base">
                                        <p:cTn id="7" dur="500" fill="hold"/>
                                        <p:tgtEl>
                                          <p:spTgt spid="81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anim calcmode="lin" valueType="num">
                                      <p:cBhvr additive="base">
                                        <p:cTn id="13" dur="500" fill="hold"/>
                                        <p:tgtEl>
                                          <p:spTgt spid="81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04999AC6-B71E-64ED-4049-38897F6FBEBA}"/>
              </a:ext>
            </a:extLst>
          </p:cNvPr>
          <p:cNvSpPr>
            <a:spLocks noGrp="1" noChangeArrowheads="1"/>
          </p:cNvSpPr>
          <p:nvPr>
            <p:ph type="title"/>
          </p:nvPr>
        </p:nvSpPr>
        <p:spPr>
          <a:xfrm>
            <a:off x="0" y="0"/>
            <a:ext cx="9144000" cy="113995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kern="100" dirty="0">
                <a:effectLst/>
                <a:ea typeface="Aptos" panose="020B0004020202020204" pitchFamily="34" charset="0"/>
                <a:cs typeface="Times New Roman" panose="02020603050405020304" pitchFamily="18" charset="0"/>
              </a:rPr>
              <a:t>Important Tips &amp; Practical Advice</a:t>
            </a:r>
            <a:endParaRPr lang="en-US" altLang="en-US" b="1" dirty="0"/>
          </a:p>
        </p:txBody>
      </p:sp>
      <p:sp>
        <p:nvSpPr>
          <p:cNvPr id="17410" name="Rectangle 2">
            <a:extLst>
              <a:ext uri="{FF2B5EF4-FFF2-40B4-BE49-F238E27FC236}">
                <a16:creationId xmlns:a16="http://schemas.microsoft.com/office/drawing/2014/main" id="{71AC9C7E-267C-7BFD-0F94-5671EFDDF84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9F8E0879-1EDF-7633-D62B-CA910B3AFACB}"/>
              </a:ext>
            </a:extLst>
          </p:cNvPr>
          <p:cNvSpPr txBox="1">
            <a:spLocks noChangeArrowheads="1"/>
          </p:cNvSpPr>
          <p:nvPr/>
        </p:nvSpPr>
        <p:spPr bwMode="auto">
          <a:xfrm>
            <a:off x="76200" y="1143001"/>
            <a:ext cx="903732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lvl="0" indent="-342900">
              <a:lnSpc>
                <a:spcPct val="115000"/>
              </a:lnSpc>
              <a:spcBef>
                <a:spcPts val="0"/>
              </a:spcBef>
              <a:spcAft>
                <a:spcPts val="800"/>
              </a:spcAft>
              <a:buFont typeface="Arial" panose="020B0604020202020204" pitchFamily="34" charset="0"/>
              <a:buChar char="•"/>
              <a:tabLst>
                <a:tab pos="457200" algn="l"/>
              </a:tabLst>
            </a:pPr>
            <a:r>
              <a:rPr lang="en-US" sz="2200" b="1" kern="100" dirty="0">
                <a:effectLst/>
                <a:latin typeface="+mj-lt"/>
                <a:ea typeface="Aptos" panose="020B0004020202020204" pitchFamily="34" charset="0"/>
                <a:cs typeface="Times New Roman" panose="02020603050405020304" pitchFamily="18" charset="0"/>
              </a:rPr>
              <a:t>Time Needed for Attractions:</a:t>
            </a:r>
            <a:r>
              <a:rPr lang="en-US" sz="2200" kern="100" dirty="0">
                <a:effectLst/>
                <a:latin typeface="+mj-lt"/>
                <a:ea typeface="Aptos" panose="020B0004020202020204" pitchFamily="34" charset="0"/>
                <a:cs typeface="Times New Roman" panose="02020603050405020304" pitchFamily="18" charset="0"/>
              </a:rPr>
              <a:t> If you have limited time, prioritize visiting La Seu Cathedral and </a:t>
            </a:r>
            <a:r>
              <a:rPr lang="en-US" sz="2200" kern="100" dirty="0" err="1">
                <a:effectLst/>
                <a:latin typeface="+mj-lt"/>
                <a:ea typeface="Aptos" panose="020B0004020202020204" pitchFamily="34" charset="0"/>
                <a:cs typeface="Times New Roman" panose="02020603050405020304" pitchFamily="18" charset="0"/>
              </a:rPr>
              <a:t>Bellver</a:t>
            </a:r>
            <a:r>
              <a:rPr lang="en-US" sz="2200" kern="100" dirty="0">
                <a:effectLst/>
                <a:latin typeface="+mj-lt"/>
                <a:ea typeface="Aptos" panose="020B0004020202020204" pitchFamily="34" charset="0"/>
                <a:cs typeface="Times New Roman" panose="02020603050405020304" pitchFamily="18" charset="0"/>
              </a:rPr>
              <a:t> Castle. These two landmarks can be explored in about 3-4 hours, leaving you time to stroll around the old town or relax by the beach.</a:t>
            </a:r>
          </a:p>
          <a:p>
            <a:pPr marL="342900" marR="0" lvl="0" indent="-342900">
              <a:lnSpc>
                <a:spcPct val="115000"/>
              </a:lnSpc>
              <a:spcBef>
                <a:spcPts val="0"/>
              </a:spcBef>
              <a:spcAft>
                <a:spcPts val="800"/>
              </a:spcAft>
              <a:buFont typeface="Arial" panose="020B0604020202020204" pitchFamily="34" charset="0"/>
              <a:buChar char="•"/>
              <a:tabLst>
                <a:tab pos="457200" algn="l"/>
              </a:tabLst>
            </a:pPr>
            <a:r>
              <a:rPr lang="en-US" sz="2200" b="1" kern="100" dirty="0">
                <a:effectLst/>
                <a:latin typeface="+mj-lt"/>
                <a:ea typeface="Aptos" panose="020B0004020202020204" pitchFamily="34" charset="0"/>
                <a:cs typeface="Times New Roman" panose="02020603050405020304" pitchFamily="18" charset="0"/>
              </a:rPr>
              <a:t>Excursions:</a:t>
            </a:r>
            <a:r>
              <a:rPr lang="en-US" sz="2200" kern="100" dirty="0">
                <a:effectLst/>
                <a:latin typeface="+mj-lt"/>
                <a:ea typeface="Aptos" panose="020B0004020202020204" pitchFamily="34" charset="0"/>
                <a:cs typeface="Times New Roman" panose="02020603050405020304" pitchFamily="18" charset="0"/>
              </a:rPr>
              <a:t> While booking excursions through your cruise line can be convenient, Palma is easy to explore independently. Walking tours and bike rentals offer a more intimate experience, and public transportation is affordable and reliable. </a:t>
            </a:r>
          </a:p>
          <a:p>
            <a:pPr marL="342900" marR="0" lvl="0" indent="-342900">
              <a:lnSpc>
                <a:spcPct val="115000"/>
              </a:lnSpc>
              <a:spcBef>
                <a:spcPts val="0"/>
              </a:spcBef>
              <a:spcAft>
                <a:spcPts val="800"/>
              </a:spcAft>
              <a:buFont typeface="Arial" panose="020B0604020202020204" pitchFamily="34" charset="0"/>
              <a:buChar char="•"/>
              <a:tabLst>
                <a:tab pos="457200" algn="l"/>
              </a:tabLst>
            </a:pPr>
            <a:r>
              <a:rPr lang="en-US" sz="2200" b="1" kern="100" dirty="0">
                <a:effectLst/>
                <a:latin typeface="+mj-lt"/>
                <a:ea typeface="Aptos" panose="020B0004020202020204" pitchFamily="34" charset="0"/>
                <a:cs typeface="Times New Roman" panose="02020603050405020304" pitchFamily="18" charset="0"/>
              </a:rPr>
              <a:t>Safety and Health Tips:</a:t>
            </a:r>
            <a:r>
              <a:rPr lang="en-US" sz="2200" kern="100" dirty="0">
                <a:effectLst/>
                <a:latin typeface="+mj-lt"/>
                <a:ea typeface="Aptos" panose="020B0004020202020204" pitchFamily="34" charset="0"/>
                <a:cs typeface="Times New Roman" panose="02020603050405020304" pitchFamily="18" charset="0"/>
              </a:rPr>
              <a:t> Palma is generally safe, but as with any tourist destination, keep an eye on your belongings in crowded areas. Tap water is safe to drink, but bottled water is widely available if you prefer. Sunscreen is a must, especially during the summer months, and comfortable shoes will make navigating the cobblestone streets easier.</a:t>
            </a:r>
          </a:p>
          <a:p>
            <a:pPr>
              <a:buClrTx/>
            </a:pPr>
            <a:endParaRPr lang="en-US" altLang="en-US" sz="2200" dirty="0">
              <a:latin typeface="+mj-lt"/>
            </a:endParaRPr>
          </a:p>
          <a:p>
            <a:pPr marL="342900" indent="-342900">
              <a:buClrTx/>
              <a:buFont typeface="Arial" panose="020B0604020202020204" pitchFamily="34" charset="0"/>
              <a:buChar char="•"/>
            </a:pPr>
            <a:endParaRPr lang="en-US" altLang="en-US" sz="2200" dirty="0">
              <a:latin typeface="+mj-lt"/>
            </a:endParaRPr>
          </a:p>
          <a:p>
            <a:pPr marL="342900" indent="-342900">
              <a:buClrTx/>
              <a:buFont typeface="Arial" panose="020B0604020202020204" pitchFamily="34" charset="0"/>
              <a:buChar char="•"/>
            </a:pPr>
            <a:endParaRPr lang="en-US" altLang="en-US" sz="2000" dirty="0">
              <a:latin typeface="+mj-lt"/>
            </a:endParaRPr>
          </a:p>
          <a:p>
            <a:pPr>
              <a:buClrTx/>
            </a:pPr>
            <a:endParaRPr lang="en-US" altLang="en-US" sz="2000" dirty="0">
              <a:latin typeface="+mj-lt"/>
            </a:endParaRPr>
          </a:p>
          <a:p>
            <a:pPr>
              <a:buClrTx/>
            </a:pPr>
            <a:endParaRPr lang="en-US" altLang="en-US" sz="2000" dirty="0">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Tree>
    <p:extLst>
      <p:ext uri="{BB962C8B-B14F-4D97-AF65-F5344CB8AC3E}">
        <p14:creationId xmlns:p14="http://schemas.microsoft.com/office/powerpoint/2010/main" val="32121139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b="1" kern="100" dirty="0">
                <a:effectLst/>
                <a:ea typeface="Aptos" panose="020B0004020202020204" pitchFamily="34" charset="0"/>
                <a:cs typeface="Times New Roman" panose="02020603050405020304" pitchFamily="18" charset="0"/>
              </a:rPr>
              <a:t>Attractions &amp; Points of Interest</a:t>
            </a:r>
            <a:endParaRPr lang="en-US" altLang="en-US" dirty="0"/>
          </a:p>
        </p:txBody>
      </p:sp>
      <p:sp>
        <p:nvSpPr>
          <p:cNvPr id="2" name="Rectangle 3">
            <a:extLst>
              <a:ext uri="{FF2B5EF4-FFF2-40B4-BE49-F238E27FC236}">
                <a16:creationId xmlns:a16="http://schemas.microsoft.com/office/drawing/2014/main" id="{DCE22B21-207D-94CC-EE30-05ED2F95D97D}"/>
              </a:ext>
            </a:extLst>
          </p:cNvPr>
          <p:cNvSpPr>
            <a:spLocks noChangeArrowheads="1"/>
          </p:cNvSpPr>
          <p:nvPr/>
        </p:nvSpPr>
        <p:spPr bwMode="auto">
          <a:xfrm>
            <a:off x="4419600" y="1339899"/>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D80BFDC5-56BA-B2E5-7105-A73CD2EB9268}"/>
              </a:ext>
            </a:extLst>
          </p:cNvPr>
          <p:cNvSpPr>
            <a:spLocks noChangeArrowheads="1"/>
          </p:cNvSpPr>
          <p:nvPr/>
        </p:nvSpPr>
        <p:spPr bwMode="auto">
          <a:xfrm>
            <a:off x="838200" y="793047"/>
            <a:ext cx="6705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3">
                  <a:extLst>
                    <a:ext uri="{A12FA001-AC4F-418D-AE19-62706E023703}">
                      <ahyp:hlinkClr xmlns:ahyp="http://schemas.microsoft.com/office/drawing/2018/hyperlinkcolor" val="tx"/>
                    </a:ext>
                  </a:extLst>
                </a:hlinkClick>
              </a:rPr>
              <a:t>1. Palma de Mallorca Cathedral – La Seu</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4">
                  <a:extLst>
                    <a:ext uri="{A12FA001-AC4F-418D-AE19-62706E023703}">
                      <ahyp:hlinkClr xmlns:ahyp="http://schemas.microsoft.com/office/drawing/2018/hyperlinkcolor" val="tx"/>
                    </a:ext>
                  </a:extLst>
                </a:hlinkClick>
              </a:rPr>
              <a:t>2. Royal Palace of La </a:t>
            </a:r>
            <a:r>
              <a:rPr kumimoji="0" lang="en-US" altLang="en-US" sz="1800" b="0" i="0" u="none" strike="noStrike" cap="none" normalizeH="0" baseline="0" dirty="0" err="1">
                <a:ln>
                  <a:noFill/>
                </a:ln>
                <a:solidFill>
                  <a:schemeClr val="tx1"/>
                </a:solidFill>
                <a:effectLst/>
                <a:latin typeface="+mj-lt"/>
                <a:hlinkClick r:id="rId4">
                  <a:extLst>
                    <a:ext uri="{A12FA001-AC4F-418D-AE19-62706E023703}">
                      <ahyp:hlinkClr xmlns:ahyp="http://schemas.microsoft.com/office/drawing/2018/hyperlinkcolor" val="tx"/>
                    </a:ext>
                  </a:extLst>
                </a:hlinkClick>
              </a:rPr>
              <a:t>Almudaina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5">
                  <a:extLst>
                    <a:ext uri="{A12FA001-AC4F-418D-AE19-62706E023703}">
                      <ahyp:hlinkClr xmlns:ahyp="http://schemas.microsoft.com/office/drawing/2018/hyperlinkcolor" val="tx"/>
                    </a:ext>
                  </a:extLst>
                </a:hlinkClick>
              </a:rPr>
              <a:t>3. Parc de la Mar</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6">
                  <a:extLst>
                    <a:ext uri="{A12FA001-AC4F-418D-AE19-62706E023703}">
                      <ahyp:hlinkClr xmlns:ahyp="http://schemas.microsoft.com/office/drawing/2018/hyperlinkcolor" val="tx"/>
                    </a:ext>
                  </a:extLst>
                </a:hlinkClick>
              </a:rPr>
              <a:t>4. The </a:t>
            </a:r>
            <a:r>
              <a:rPr kumimoji="0" lang="en-US" altLang="en-US" sz="1800" b="0" i="0" u="none" strike="noStrike" cap="none" normalizeH="0" baseline="0" dirty="0" err="1">
                <a:ln>
                  <a:noFill/>
                </a:ln>
                <a:solidFill>
                  <a:schemeClr val="tx1"/>
                </a:solidFill>
                <a:effectLst/>
                <a:latin typeface="+mj-lt"/>
                <a:hlinkClick r:id="rId6">
                  <a:extLst>
                    <a:ext uri="{A12FA001-AC4F-418D-AE19-62706E023703}">
                      <ahyp:hlinkClr xmlns:ahyp="http://schemas.microsoft.com/office/drawing/2018/hyperlinkcolor" val="tx"/>
                    </a:ext>
                  </a:extLst>
                </a:hlinkClick>
              </a:rPr>
              <a:t>Mercat</a:t>
            </a:r>
            <a:r>
              <a:rPr kumimoji="0" lang="en-US" altLang="en-US" sz="1800" b="0" i="0" u="none" strike="noStrike" cap="none" normalizeH="0" baseline="0" dirty="0">
                <a:ln>
                  <a:noFill/>
                </a:ln>
                <a:solidFill>
                  <a:schemeClr val="tx1"/>
                </a:solidFill>
                <a:effectLst/>
                <a:latin typeface="+mj-lt"/>
                <a:hlinkClick r:id="rId6">
                  <a:extLst>
                    <a:ext uri="{A12FA001-AC4F-418D-AE19-62706E023703}">
                      <ahyp:hlinkClr xmlns:ahyp="http://schemas.microsoft.com/office/drawing/2018/hyperlinkcolor" val="tx"/>
                    </a:ext>
                  </a:extLst>
                </a:hlinkClick>
              </a:rPr>
              <a:t> de </a:t>
            </a:r>
            <a:r>
              <a:rPr kumimoji="0" lang="en-US" altLang="en-US" sz="1800" b="0" i="0" u="none" strike="noStrike" cap="none" normalizeH="0" baseline="0" dirty="0" err="1">
                <a:ln>
                  <a:noFill/>
                </a:ln>
                <a:solidFill>
                  <a:schemeClr val="tx1"/>
                </a:solidFill>
                <a:effectLst/>
                <a:latin typeface="+mj-lt"/>
                <a:hlinkClick r:id="rId6">
                  <a:extLst>
                    <a:ext uri="{A12FA001-AC4F-418D-AE19-62706E023703}">
                      <ahyp:hlinkClr xmlns:ahyp="http://schemas.microsoft.com/office/drawing/2018/hyperlinkcolor" val="tx"/>
                    </a:ext>
                  </a:extLst>
                </a:hlinkClick>
              </a:rPr>
              <a:t>l’Olivar</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7">
                  <a:extLst>
                    <a:ext uri="{A12FA001-AC4F-418D-AE19-62706E023703}">
                      <ahyp:hlinkClr xmlns:ahyp="http://schemas.microsoft.com/office/drawing/2018/hyperlinkcolor" val="tx"/>
                    </a:ext>
                  </a:extLst>
                </a:hlinkClick>
              </a:rPr>
              <a:t>5. Best boat excursions in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8">
                  <a:extLst>
                    <a:ext uri="{A12FA001-AC4F-418D-AE19-62706E023703}">
                      <ahyp:hlinkClr xmlns:ahyp="http://schemas.microsoft.com/office/drawing/2018/hyperlinkcolor" val="tx"/>
                    </a:ext>
                  </a:extLst>
                </a:hlinkClick>
              </a:rPr>
              <a:t>6. The </a:t>
            </a:r>
            <a:r>
              <a:rPr kumimoji="0" lang="en-US" altLang="en-US" sz="1800" b="0" i="0" u="none" strike="noStrike" cap="none" normalizeH="0" baseline="0" dirty="0" err="1">
                <a:ln>
                  <a:noFill/>
                </a:ln>
                <a:solidFill>
                  <a:schemeClr val="tx1"/>
                </a:solidFill>
                <a:effectLst/>
                <a:latin typeface="+mj-lt"/>
                <a:hlinkClick r:id="rId8">
                  <a:extLst>
                    <a:ext uri="{A12FA001-AC4F-418D-AE19-62706E023703}">
                      <ahyp:hlinkClr xmlns:ahyp="http://schemas.microsoft.com/office/drawing/2018/hyperlinkcolor" val="tx"/>
                    </a:ext>
                  </a:extLst>
                </a:hlinkClick>
              </a:rPr>
              <a:t>Plaça</a:t>
            </a:r>
            <a:r>
              <a:rPr kumimoji="0" lang="en-US" altLang="en-US" sz="1800" b="0" i="0" u="none" strike="noStrike" cap="none" normalizeH="0" baseline="0" dirty="0">
                <a:ln>
                  <a:noFill/>
                </a:ln>
                <a:solidFill>
                  <a:schemeClr val="tx1"/>
                </a:solidFill>
                <a:effectLst/>
                <a:latin typeface="+mj-lt"/>
                <a:hlinkClick r:id="rId8">
                  <a:extLst>
                    <a:ext uri="{A12FA001-AC4F-418D-AE19-62706E023703}">
                      <ahyp:hlinkClr xmlns:ahyp="http://schemas.microsoft.com/office/drawing/2018/hyperlinkcolor" val="tx"/>
                    </a:ext>
                  </a:extLst>
                </a:hlinkClick>
              </a:rPr>
              <a:t> Mayor</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9">
                  <a:extLst>
                    <a:ext uri="{A12FA001-AC4F-418D-AE19-62706E023703}">
                      <ahyp:hlinkClr xmlns:ahyp="http://schemas.microsoft.com/office/drawing/2018/hyperlinkcolor" val="tx"/>
                    </a:ext>
                  </a:extLst>
                </a:hlinkClick>
              </a:rPr>
              <a:t>7. Shopping in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0">
                  <a:extLst>
                    <a:ext uri="{A12FA001-AC4F-418D-AE19-62706E023703}">
                      <ahyp:hlinkClr xmlns:ahyp="http://schemas.microsoft.com/office/drawing/2018/hyperlinkcolor" val="tx"/>
                    </a:ext>
                  </a:extLst>
                </a:hlinkClick>
              </a:rPr>
              <a:t>8. The Palau March – Bartolomé March Foundation</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1">
                  <a:extLst>
                    <a:ext uri="{A12FA001-AC4F-418D-AE19-62706E023703}">
                      <ahyp:hlinkClr xmlns:ahyp="http://schemas.microsoft.com/office/drawing/2018/hyperlinkcolor" val="tx"/>
                    </a:ext>
                  </a:extLst>
                </a:hlinkClick>
              </a:rPr>
              <a:t>9. The Arab Baths (</a:t>
            </a:r>
            <a:r>
              <a:rPr kumimoji="0" lang="en-US" altLang="en-US" sz="1800" b="0" i="0" u="none" strike="noStrike" cap="none" normalizeH="0" baseline="0" dirty="0" err="1">
                <a:ln>
                  <a:noFill/>
                </a:ln>
                <a:solidFill>
                  <a:schemeClr val="tx1"/>
                </a:solidFill>
                <a:effectLst/>
                <a:latin typeface="+mj-lt"/>
                <a:hlinkClick r:id="rId11">
                  <a:extLst>
                    <a:ext uri="{A12FA001-AC4F-418D-AE19-62706E023703}">
                      <ahyp:hlinkClr xmlns:ahyp="http://schemas.microsoft.com/office/drawing/2018/hyperlinkcolor" val="tx"/>
                    </a:ext>
                  </a:extLst>
                </a:hlinkClick>
              </a:rPr>
              <a:t>Banys</a:t>
            </a:r>
            <a:r>
              <a:rPr kumimoji="0" lang="en-US" altLang="en-US" sz="1800" b="0" i="0" u="none" strike="noStrike" cap="none" normalizeH="0" baseline="0" dirty="0">
                <a:ln>
                  <a:noFill/>
                </a:ln>
                <a:solidFill>
                  <a:schemeClr val="tx1"/>
                </a:solidFill>
                <a:effectLst/>
                <a:latin typeface="+mj-lt"/>
                <a:hlinkClick r:id="rId11">
                  <a:extLst>
                    <a:ext uri="{A12FA001-AC4F-418D-AE19-62706E023703}">
                      <ahyp:hlinkClr xmlns:ahyp="http://schemas.microsoft.com/office/drawing/2018/hyperlinkcolor" val="tx"/>
                    </a:ext>
                  </a:extLst>
                </a:hlinkClick>
              </a:rPr>
              <a:t> Arabs)</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2">
                  <a:extLst>
                    <a:ext uri="{A12FA001-AC4F-418D-AE19-62706E023703}">
                      <ahyp:hlinkClr xmlns:ahyp="http://schemas.microsoft.com/office/drawing/2018/hyperlinkcolor" val="tx"/>
                    </a:ext>
                  </a:extLst>
                </a:hlinkClick>
              </a:rPr>
              <a:t>10. Must-visit museums in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3">
                  <a:extLst>
                    <a:ext uri="{A12FA001-AC4F-418D-AE19-62706E023703}">
                      <ahyp:hlinkClr xmlns:ahyp="http://schemas.microsoft.com/office/drawing/2018/hyperlinkcolor" val="tx"/>
                    </a:ext>
                  </a:extLst>
                </a:hlinkClick>
              </a:rPr>
              <a:t>11. Basilica de Sant </a:t>
            </a:r>
            <a:r>
              <a:rPr kumimoji="0" lang="en-US" altLang="en-US" sz="1800" b="0" i="0" u="none" strike="noStrike" cap="none" normalizeH="0" baseline="0" dirty="0" err="1">
                <a:ln>
                  <a:noFill/>
                </a:ln>
                <a:solidFill>
                  <a:schemeClr val="tx1"/>
                </a:solidFill>
                <a:effectLst/>
                <a:latin typeface="+mj-lt"/>
                <a:hlinkClick r:id="rId13">
                  <a:extLst>
                    <a:ext uri="{A12FA001-AC4F-418D-AE19-62706E023703}">
                      <ahyp:hlinkClr xmlns:ahyp="http://schemas.microsoft.com/office/drawing/2018/hyperlinkcolor" val="tx"/>
                    </a:ext>
                  </a:extLst>
                </a:hlinkClick>
              </a:rPr>
              <a:t>Francesc</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4">
                  <a:extLst>
                    <a:ext uri="{A12FA001-AC4F-418D-AE19-62706E023703}">
                      <ahyp:hlinkClr xmlns:ahyp="http://schemas.microsoft.com/office/drawing/2018/hyperlinkcolor" val="tx"/>
                    </a:ext>
                  </a:extLst>
                </a:hlinkClick>
              </a:rPr>
              <a:t>12. Other plazas to discover in Palma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5">
                  <a:extLst>
                    <a:ext uri="{A12FA001-AC4F-418D-AE19-62706E023703}">
                      <ahyp:hlinkClr xmlns:ahyp="http://schemas.microsoft.com/office/drawing/2018/hyperlinkcolor" val="tx"/>
                    </a:ext>
                  </a:extLst>
                </a:hlinkClick>
              </a:rPr>
              <a:t>13. </a:t>
            </a:r>
            <a:r>
              <a:rPr kumimoji="0" lang="en-US" altLang="en-US" sz="1800" b="0" i="0" u="none" strike="noStrike" cap="none" normalizeH="0" baseline="0" dirty="0" err="1">
                <a:ln>
                  <a:noFill/>
                </a:ln>
                <a:solidFill>
                  <a:schemeClr val="tx1"/>
                </a:solidFill>
                <a:effectLst/>
                <a:latin typeface="+mj-lt"/>
                <a:hlinkClick r:id="rId15">
                  <a:extLst>
                    <a:ext uri="{A12FA001-AC4F-418D-AE19-62706E023703}">
                      <ahyp:hlinkClr xmlns:ahyp="http://schemas.microsoft.com/office/drawing/2018/hyperlinkcolor" val="tx"/>
                    </a:ext>
                  </a:extLst>
                </a:hlinkClick>
              </a:rPr>
              <a:t>Bellver</a:t>
            </a:r>
            <a:r>
              <a:rPr kumimoji="0" lang="en-US" altLang="en-US" sz="1800" b="0" i="0" u="none" strike="noStrike" cap="none" normalizeH="0" baseline="0" dirty="0">
                <a:ln>
                  <a:noFill/>
                </a:ln>
                <a:solidFill>
                  <a:schemeClr val="tx1"/>
                </a:solidFill>
                <a:effectLst/>
                <a:latin typeface="+mj-lt"/>
                <a:hlinkClick r:id="rId15">
                  <a:extLst>
                    <a:ext uri="{A12FA001-AC4F-418D-AE19-62706E023703}">
                      <ahyp:hlinkClr xmlns:ahyp="http://schemas.microsoft.com/office/drawing/2018/hyperlinkcolor" val="tx"/>
                    </a:ext>
                  </a:extLst>
                </a:hlinkClick>
              </a:rPr>
              <a:t> Castle – Castell de </a:t>
            </a:r>
            <a:r>
              <a:rPr kumimoji="0" lang="en-US" altLang="en-US" sz="1800" b="0" i="0" u="none" strike="noStrike" cap="none" normalizeH="0" baseline="0" dirty="0" err="1">
                <a:ln>
                  <a:noFill/>
                </a:ln>
                <a:solidFill>
                  <a:schemeClr val="tx1"/>
                </a:solidFill>
                <a:effectLst/>
                <a:latin typeface="+mj-lt"/>
                <a:hlinkClick r:id="rId15">
                  <a:extLst>
                    <a:ext uri="{A12FA001-AC4F-418D-AE19-62706E023703}">
                      <ahyp:hlinkClr xmlns:ahyp="http://schemas.microsoft.com/office/drawing/2018/hyperlinkcolor" val="tx"/>
                    </a:ext>
                  </a:extLst>
                </a:hlinkClick>
              </a:rPr>
              <a:t>Bellver</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6">
                  <a:extLst>
                    <a:ext uri="{A12FA001-AC4F-418D-AE19-62706E023703}">
                      <ahyp:hlinkClr xmlns:ahyp="http://schemas.microsoft.com/office/drawing/2018/hyperlinkcolor" val="tx"/>
                    </a:ext>
                  </a:extLst>
                </a:hlinkClick>
              </a:rPr>
              <a:t>14. </a:t>
            </a:r>
            <a:r>
              <a:rPr kumimoji="0" lang="en-US" altLang="en-US" sz="1800" b="0" i="0" u="none" strike="noStrike" cap="none" normalizeH="0" baseline="0" dirty="0" err="1">
                <a:ln>
                  <a:noFill/>
                </a:ln>
                <a:solidFill>
                  <a:schemeClr val="tx1"/>
                </a:solidFill>
                <a:effectLst/>
                <a:latin typeface="+mj-lt"/>
                <a:hlinkClick r:id="rId16">
                  <a:extLst>
                    <a:ext uri="{A12FA001-AC4F-418D-AE19-62706E023703}">
                      <ahyp:hlinkClr xmlns:ahyp="http://schemas.microsoft.com/office/drawing/2018/hyperlinkcolor" val="tx"/>
                    </a:ext>
                  </a:extLst>
                </a:hlinkClick>
              </a:rPr>
              <a:t>Fundació</a:t>
            </a:r>
            <a:r>
              <a:rPr kumimoji="0" lang="en-US" altLang="en-US" sz="1800" b="0" i="0" u="none" strike="noStrike" cap="none" normalizeH="0" baseline="0" dirty="0">
                <a:ln>
                  <a:noFill/>
                </a:ln>
                <a:solidFill>
                  <a:schemeClr val="tx1"/>
                </a:solidFill>
                <a:effectLst/>
                <a:latin typeface="+mj-lt"/>
                <a:hlinkClick r:id="rId16">
                  <a:extLst>
                    <a:ext uri="{A12FA001-AC4F-418D-AE19-62706E023703}">
                      <ahyp:hlinkClr xmlns:ahyp="http://schemas.microsoft.com/office/drawing/2018/hyperlinkcolor" val="tx"/>
                    </a:ext>
                  </a:extLst>
                </a:hlinkClick>
              </a:rPr>
              <a:t> Pilar </a:t>
            </a:r>
            <a:r>
              <a:rPr kumimoji="0" lang="en-US" altLang="en-US" sz="1800" b="0" i="0" u="none" strike="noStrike" cap="none" normalizeH="0" baseline="0" dirty="0" err="1">
                <a:ln>
                  <a:noFill/>
                </a:ln>
                <a:solidFill>
                  <a:schemeClr val="tx1"/>
                </a:solidFill>
                <a:effectLst/>
                <a:latin typeface="+mj-lt"/>
                <a:hlinkClick r:id="rId16">
                  <a:extLst>
                    <a:ext uri="{A12FA001-AC4F-418D-AE19-62706E023703}">
                      <ahyp:hlinkClr xmlns:ahyp="http://schemas.microsoft.com/office/drawing/2018/hyperlinkcolor" val="tx"/>
                    </a:ext>
                  </a:extLst>
                </a:hlinkClick>
              </a:rPr>
              <a:t>i</a:t>
            </a:r>
            <a:r>
              <a:rPr kumimoji="0" lang="en-US" altLang="en-US" sz="1800" b="0" i="0" u="none" strike="noStrike" cap="none" normalizeH="0" baseline="0" dirty="0">
                <a:ln>
                  <a:noFill/>
                </a:ln>
                <a:solidFill>
                  <a:schemeClr val="tx1"/>
                </a:solidFill>
                <a:effectLst/>
                <a:latin typeface="+mj-lt"/>
                <a:hlinkClick r:id="rId16">
                  <a:extLst>
                    <a:ext uri="{A12FA001-AC4F-418D-AE19-62706E023703}">
                      <ahyp:hlinkClr xmlns:ahyp="http://schemas.microsoft.com/office/drawing/2018/hyperlinkcolor" val="tx"/>
                    </a:ext>
                  </a:extLst>
                </a:hlinkClick>
              </a:rPr>
              <a:t> Joan Miró</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7">
                  <a:extLst>
                    <a:ext uri="{A12FA001-AC4F-418D-AE19-62706E023703}">
                      <ahyp:hlinkClr xmlns:ahyp="http://schemas.microsoft.com/office/drawing/2018/hyperlinkcolor" val="tx"/>
                    </a:ext>
                  </a:extLst>
                </a:hlinkClick>
              </a:rPr>
              <a:t>15. Palma de Mallorca Aquarium</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8">
                  <a:extLst>
                    <a:ext uri="{A12FA001-AC4F-418D-AE19-62706E023703}">
                      <ahyp:hlinkClr xmlns:ahyp="http://schemas.microsoft.com/office/drawing/2018/hyperlinkcolor" val="tx"/>
                    </a:ext>
                  </a:extLst>
                </a:hlinkClick>
              </a:rPr>
              <a:t>16. More activities in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19">
                  <a:extLst>
                    <a:ext uri="{A12FA001-AC4F-418D-AE19-62706E023703}">
                      <ahyp:hlinkClr xmlns:ahyp="http://schemas.microsoft.com/office/drawing/2018/hyperlinkcolor" val="tx"/>
                    </a:ext>
                  </a:extLst>
                </a:hlinkClick>
              </a:rPr>
              <a:t>Best things to do around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20">
                  <a:extLst>
                    <a:ext uri="{A12FA001-AC4F-418D-AE19-62706E023703}">
                      <ahyp:hlinkClr xmlns:ahyp="http://schemas.microsoft.com/office/drawing/2018/hyperlinkcolor" val="tx"/>
                    </a:ext>
                  </a:extLst>
                </a:hlinkClick>
              </a:rPr>
              <a:t>17. Beaches near Palma de Mallorca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21">
                  <a:extLst>
                    <a:ext uri="{A12FA001-AC4F-418D-AE19-62706E023703}">
                      <ahyp:hlinkClr xmlns:ahyp="http://schemas.microsoft.com/office/drawing/2018/hyperlinkcolor" val="tx"/>
                    </a:ext>
                  </a:extLst>
                </a:hlinkClick>
              </a:rPr>
              <a:t>18. </a:t>
            </a:r>
            <a:r>
              <a:rPr kumimoji="0" lang="en-US" altLang="en-US" sz="1800" b="0" i="0" u="none" strike="noStrike" cap="none" normalizeH="0" baseline="0" dirty="0" err="1">
                <a:ln>
                  <a:noFill/>
                </a:ln>
                <a:solidFill>
                  <a:schemeClr val="tx1"/>
                </a:solidFill>
                <a:effectLst/>
                <a:latin typeface="+mj-lt"/>
                <a:hlinkClick r:id="rId21">
                  <a:extLst>
                    <a:ext uri="{A12FA001-AC4F-418D-AE19-62706E023703}">
                      <ahyp:hlinkClr xmlns:ahyp="http://schemas.microsoft.com/office/drawing/2018/hyperlinkcolor" val="tx"/>
                    </a:ext>
                  </a:extLst>
                </a:hlinkClick>
              </a:rPr>
              <a:t>Soller</a:t>
            </a:r>
            <a:r>
              <a:rPr kumimoji="0" lang="en-US" altLang="en-US" sz="1800" b="0" i="0" u="none" strike="noStrike" cap="none" normalizeH="0" baseline="0" dirty="0">
                <a:ln>
                  <a:noFill/>
                </a:ln>
                <a:solidFill>
                  <a:schemeClr val="tx1"/>
                </a:solidFill>
                <a:effectLst/>
                <a:latin typeface="+mj-lt"/>
                <a:hlinkClick r:id="rId21">
                  <a:extLst>
                    <a:ext uri="{A12FA001-AC4F-418D-AE19-62706E023703}">
                      <ahyp:hlinkClr xmlns:ahyp="http://schemas.microsoft.com/office/drawing/2018/hyperlinkcolor" val="tx"/>
                    </a:ext>
                  </a:extLst>
                </a:hlinkClick>
              </a:rPr>
              <a:t> train – </a:t>
            </a:r>
            <a:r>
              <a:rPr kumimoji="0" lang="en-US" altLang="en-US" sz="1800" b="0" i="0" u="none" strike="noStrike" cap="none" normalizeH="0" baseline="0" dirty="0" err="1">
                <a:ln>
                  <a:noFill/>
                </a:ln>
                <a:solidFill>
                  <a:schemeClr val="tx1"/>
                </a:solidFill>
                <a:effectLst/>
                <a:latin typeface="+mj-lt"/>
                <a:hlinkClick r:id="rId21">
                  <a:extLst>
                    <a:ext uri="{A12FA001-AC4F-418D-AE19-62706E023703}">
                      <ahyp:hlinkClr xmlns:ahyp="http://schemas.microsoft.com/office/drawing/2018/hyperlinkcolor" val="tx"/>
                    </a:ext>
                  </a:extLst>
                </a:hlinkClick>
              </a:rPr>
              <a:t>Tren</a:t>
            </a:r>
            <a:r>
              <a:rPr kumimoji="0" lang="en-US" altLang="en-US" sz="1800" b="0" i="0" u="none" strike="noStrike" cap="none" normalizeH="0" baseline="0" dirty="0">
                <a:ln>
                  <a:noFill/>
                </a:ln>
                <a:solidFill>
                  <a:schemeClr val="tx1"/>
                </a:solidFill>
                <a:effectLst/>
                <a:latin typeface="+mj-lt"/>
                <a:hlinkClick r:id="rId21">
                  <a:extLst>
                    <a:ext uri="{A12FA001-AC4F-418D-AE19-62706E023703}">
                      <ahyp:hlinkClr xmlns:ahyp="http://schemas.microsoft.com/office/drawing/2018/hyperlinkcolor" val="tx"/>
                    </a:ext>
                  </a:extLst>
                </a:hlinkClick>
              </a:rPr>
              <a:t> de </a:t>
            </a:r>
            <a:r>
              <a:rPr kumimoji="0" lang="en-US" altLang="en-US" sz="1800" b="0" i="0" u="none" strike="noStrike" cap="none" normalizeH="0" baseline="0" dirty="0" err="1">
                <a:ln>
                  <a:noFill/>
                </a:ln>
                <a:solidFill>
                  <a:schemeClr val="tx1"/>
                </a:solidFill>
                <a:effectLst/>
                <a:latin typeface="+mj-lt"/>
                <a:hlinkClick r:id="rId21">
                  <a:extLst>
                    <a:ext uri="{A12FA001-AC4F-418D-AE19-62706E023703}">
                      <ahyp:hlinkClr xmlns:ahyp="http://schemas.microsoft.com/office/drawing/2018/hyperlinkcolor" val="tx"/>
                    </a:ext>
                  </a:extLst>
                </a:hlinkClick>
              </a:rPr>
              <a:t>Sóller</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22">
                  <a:extLst>
                    <a:ext uri="{A12FA001-AC4F-418D-AE19-62706E023703}">
                      <ahyp:hlinkClr xmlns:ahyp="http://schemas.microsoft.com/office/drawing/2018/hyperlinkcolor" val="tx"/>
                    </a:ext>
                  </a:extLst>
                </a:hlinkClick>
              </a:rPr>
              <a:t>19. The Serra de Tramontana</a:t>
            </a:r>
            <a:endParaRPr kumimoji="0" lang="en-US" altLang="en-US" sz="18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mj-lt"/>
                <a:hlinkClick r:id="rId23">
                  <a:extLst>
                    <a:ext uri="{A12FA001-AC4F-418D-AE19-62706E023703}">
                      <ahyp:hlinkClr xmlns:ahyp="http://schemas.microsoft.com/office/drawing/2018/hyperlinkcolor" val="tx"/>
                    </a:ext>
                  </a:extLst>
                </a:hlinkClick>
              </a:rPr>
              <a:t>20. Day trips around Palma</a:t>
            </a:r>
            <a:endParaRPr kumimoji="0" lang="en-US" altLang="en-US" sz="18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73308A18-155D-98BA-B7FC-C28A1C27B88E}"/>
              </a:ext>
            </a:extLst>
          </p:cNvPr>
          <p:cNvSpPr>
            <a:spLocks noGrp="1" noChangeArrowheads="1"/>
          </p:cNvSpPr>
          <p:nvPr>
            <p:ph type="title"/>
          </p:nvPr>
        </p:nvSpPr>
        <p:spPr>
          <a:xfrm>
            <a:off x="0" y="0"/>
            <a:ext cx="91440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t>What I Will Cover</a:t>
            </a:r>
          </a:p>
        </p:txBody>
      </p:sp>
      <p:sp>
        <p:nvSpPr>
          <p:cNvPr id="4099" name="Rectangle 3">
            <a:extLst>
              <a:ext uri="{FF2B5EF4-FFF2-40B4-BE49-F238E27FC236}">
                <a16:creationId xmlns:a16="http://schemas.microsoft.com/office/drawing/2014/main" id="{7770CE8B-A648-7683-4443-CA6C8FAE8FEA}"/>
              </a:ext>
            </a:extLst>
          </p:cNvPr>
          <p:cNvSpPr>
            <a:spLocks noChangeArrowheads="1"/>
          </p:cNvSpPr>
          <p:nvPr/>
        </p:nvSpPr>
        <p:spPr bwMode="auto">
          <a:xfrm>
            <a:off x="1790700" y="1295400"/>
            <a:ext cx="5562600" cy="5203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buFont typeface="Wingdings" panose="05000000000000000000" pitchFamily="2" charset="2"/>
              <a:buChar char=""/>
            </a:pPr>
            <a:r>
              <a:rPr lang="en-US" altLang="en-US" b="1" dirty="0"/>
              <a:t>My Port Philosophy</a:t>
            </a:r>
          </a:p>
          <a:p>
            <a:pPr>
              <a:buFont typeface="Wingdings" panose="05000000000000000000" pitchFamily="2" charset="2"/>
              <a:buChar char=""/>
            </a:pPr>
            <a:r>
              <a:rPr lang="en-US" altLang="en-US" b="1" dirty="0"/>
              <a:t>Don’t Miss the Ship</a:t>
            </a:r>
          </a:p>
          <a:p>
            <a:pPr>
              <a:buFont typeface="Wingdings" panose="05000000000000000000" pitchFamily="2" charset="2"/>
              <a:buChar char=""/>
            </a:pPr>
            <a:r>
              <a:rPr lang="en-US" altLang="en-US" b="1" dirty="0"/>
              <a:t>Money</a:t>
            </a:r>
          </a:p>
          <a:p>
            <a:pPr>
              <a:buFont typeface="Wingdings" panose="05000000000000000000" pitchFamily="2" charset="2"/>
              <a:buChar char=""/>
            </a:pPr>
            <a:r>
              <a:rPr lang="en-US" altLang="en-US" b="1" dirty="0"/>
              <a:t>Introduction to Palma de Mallorca</a:t>
            </a:r>
            <a:endParaRPr lang="en-US" altLang="en-US" dirty="0"/>
          </a:p>
          <a:p>
            <a:pPr>
              <a:buFont typeface="Wingdings" panose="05000000000000000000" pitchFamily="2" charset="2"/>
              <a:buChar char=""/>
            </a:pPr>
            <a:r>
              <a:rPr lang="en-US" sz="2400" b="1" kern="100" dirty="0">
                <a:effectLst/>
                <a:ea typeface="Aptos" panose="020B0004020202020204" pitchFamily="34" charset="0"/>
                <a:cs typeface="Times New Roman" panose="02020603050405020304" pitchFamily="18" charset="0"/>
              </a:rPr>
              <a:t>A Cruise Traveler’s Guide</a:t>
            </a:r>
            <a:r>
              <a:rPr lang="en-US" altLang="en-US" dirty="0"/>
              <a:t> </a:t>
            </a:r>
          </a:p>
          <a:p>
            <a:pPr>
              <a:buFont typeface="Wingdings" panose="05000000000000000000" pitchFamily="2" charset="2"/>
              <a:buChar char=""/>
            </a:pPr>
            <a:r>
              <a:rPr lang="en-US" altLang="en-US" b="1" dirty="0"/>
              <a:t>History of Palma de Mallorca</a:t>
            </a:r>
          </a:p>
          <a:p>
            <a:pPr>
              <a:buFont typeface="Wingdings" panose="05000000000000000000" pitchFamily="2" charset="2"/>
              <a:buChar char=""/>
            </a:pPr>
            <a:r>
              <a:rPr lang="en-US" altLang="en-US" b="1" dirty="0"/>
              <a:t>Maps</a:t>
            </a:r>
          </a:p>
          <a:p>
            <a:pPr>
              <a:buFont typeface="Wingdings" panose="05000000000000000000" pitchFamily="2" charset="2"/>
              <a:buChar char=""/>
            </a:pPr>
            <a:r>
              <a:rPr lang="en-US" altLang="en-US" b="1" dirty="0"/>
              <a:t>Getting Around</a:t>
            </a:r>
          </a:p>
          <a:p>
            <a:pPr>
              <a:buFont typeface="Wingdings" panose="05000000000000000000" pitchFamily="2" charset="2"/>
              <a:buChar char=""/>
            </a:pPr>
            <a:r>
              <a:rPr lang="en-US" altLang="en-US" b="1" dirty="0"/>
              <a:t>Tourist Office?</a:t>
            </a:r>
          </a:p>
          <a:p>
            <a:pPr>
              <a:buFont typeface="Wingdings" panose="05000000000000000000" pitchFamily="2" charset="2"/>
              <a:buChar char=""/>
            </a:pPr>
            <a:r>
              <a:rPr lang="en-US" b="1" kern="100" dirty="0">
                <a:effectLst/>
                <a:latin typeface="+mj-lt"/>
                <a:ea typeface="Aptos" panose="020B0004020202020204" pitchFamily="34" charset="0"/>
                <a:cs typeface="Times New Roman" panose="02020603050405020304" pitchFamily="18" charset="0"/>
              </a:rPr>
              <a:t>Important Tips &amp; Practical Advice</a:t>
            </a:r>
            <a:endParaRPr lang="en-US" altLang="en-US" b="1" dirty="0"/>
          </a:p>
          <a:p>
            <a:pPr>
              <a:buFont typeface="Wingdings" panose="05000000000000000000" pitchFamily="2" charset="2"/>
              <a:buChar char=""/>
            </a:pPr>
            <a:r>
              <a:rPr lang="en-US" sz="2400" b="1" kern="100" dirty="0">
                <a:effectLst/>
                <a:ea typeface="Aptos" panose="020B0004020202020204" pitchFamily="34" charset="0"/>
                <a:cs typeface="Times New Roman" panose="02020603050405020304" pitchFamily="18" charset="0"/>
              </a:rPr>
              <a:t>Attractions &amp; Points of Interest</a:t>
            </a:r>
            <a:r>
              <a:rPr lang="en-US" altLang="en-US" b="1" dirty="0"/>
              <a:t>.</a:t>
            </a:r>
          </a:p>
          <a:p>
            <a:pPr>
              <a:buFont typeface="Wingdings" panose="05000000000000000000" pitchFamily="2" charset="2"/>
              <a:buChar char=""/>
            </a:pPr>
            <a:r>
              <a:rPr lang="en-US" altLang="en-US" b="1" dirty="0"/>
              <a:t>A few restaurant recommendations</a:t>
            </a:r>
          </a:p>
          <a:p>
            <a:pPr>
              <a:buFont typeface="Wingdings" panose="05000000000000000000" pitchFamily="2" charset="2"/>
              <a:buChar char=""/>
            </a:pPr>
            <a:r>
              <a:rPr lang="en-US" altLang="en-US" b="1" kern="100" dirty="0">
                <a:latin typeface="+mj-lt"/>
              </a:rPr>
              <a:t>Final Thoughts</a:t>
            </a:r>
            <a:endParaRPr lang="en-US" altLang="en-US" b="1"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658587A4-6F85-CE26-1705-155AE4E7251F}"/>
              </a:ext>
            </a:extLst>
          </p:cNvPr>
          <p:cNvSpPr>
            <a:spLocks noGrp="1" noChangeArrowheads="1"/>
          </p:cNvSpPr>
          <p:nvPr>
            <p:ph type="title"/>
          </p:nvPr>
        </p:nvSpPr>
        <p:spPr>
          <a:xfrm>
            <a:off x="0" y="0"/>
            <a:ext cx="9144000" cy="12954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Attractions &amp; Points of Interest</a:t>
            </a:r>
            <a:endParaRPr lang="en-US" kern="100" dirty="0">
              <a:effectLst/>
              <a:ea typeface="Aptos" panose="020B0004020202020204" pitchFamily="34" charset="0"/>
              <a:cs typeface="Times New Roman" panose="02020603050405020304" pitchFamily="18" charset="0"/>
            </a:endParaRPr>
          </a:p>
        </p:txBody>
      </p:sp>
      <p:sp>
        <p:nvSpPr>
          <p:cNvPr id="9218" name="Rectangle 2">
            <a:extLst>
              <a:ext uri="{FF2B5EF4-FFF2-40B4-BE49-F238E27FC236}">
                <a16:creationId xmlns:a16="http://schemas.microsoft.com/office/drawing/2014/main" id="{250D4C4C-9D9B-8709-5A0F-D6685E8146BA}"/>
              </a:ext>
            </a:extLst>
          </p:cNvPr>
          <p:cNvSpPr>
            <a:spLocks noChangeArrowheads="1"/>
          </p:cNvSpPr>
          <p:nvPr/>
        </p:nvSpPr>
        <p:spPr bwMode="auto">
          <a:xfrm>
            <a:off x="228600" y="1295401"/>
            <a:ext cx="8915400" cy="53574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dirty="0"/>
              <a:t>Palma de Mallorca offers a wide variety of </a:t>
            </a:r>
            <a:br>
              <a:rPr lang="en-US" dirty="0"/>
            </a:br>
            <a:r>
              <a:rPr lang="en-US" dirty="0"/>
              <a:t>attractions that cater to history buffs, nature</a:t>
            </a:r>
            <a:br>
              <a:rPr lang="en-US" dirty="0"/>
            </a:br>
            <a:r>
              <a:rPr lang="en-US" dirty="0"/>
              <a:t>lovers, and culture seekers alike. </a:t>
            </a:r>
          </a:p>
          <a:p>
            <a:r>
              <a:rPr lang="en-US" sz="2000" b="1" dirty="0"/>
              <a:t>La Seu Cathedral (Cathedral of Santa María)</a:t>
            </a:r>
            <a:endParaRPr lang="en-US" sz="2000" dirty="0"/>
          </a:p>
          <a:p>
            <a:pPr marL="342900" lvl="0" indent="-342900">
              <a:buFont typeface="Arial" panose="020B0604020202020204" pitchFamily="34" charset="0"/>
              <a:buChar char="•"/>
            </a:pPr>
            <a:r>
              <a:rPr lang="en-US" sz="2000" b="1" dirty="0"/>
              <a:t>Description:</a:t>
            </a:r>
            <a:r>
              <a:rPr lang="en-US" sz="2000" dirty="0"/>
              <a:t> </a:t>
            </a:r>
            <a:r>
              <a:rPr lang="en-US" sz="2000" dirty="0">
                <a:effectLst/>
                <a:latin typeface="Times New Roman" panose="02020603050405020304" pitchFamily="18" charset="0"/>
                <a:ea typeface="Aptos" panose="020B0004020202020204" pitchFamily="34" charset="0"/>
              </a:rPr>
              <a:t>One of the most iconic landmarks </a:t>
            </a:r>
            <a:br>
              <a:rPr lang="en-US" sz="2000" dirty="0">
                <a:effectLst/>
                <a:latin typeface="Times New Roman" panose="02020603050405020304" pitchFamily="18" charset="0"/>
                <a:ea typeface="Aptos" panose="020B0004020202020204" pitchFamily="34" charset="0"/>
              </a:rPr>
            </a:br>
            <a:r>
              <a:rPr lang="en-US" sz="2000" dirty="0">
                <a:effectLst/>
                <a:latin typeface="Times New Roman" panose="02020603050405020304" pitchFamily="18" charset="0"/>
                <a:ea typeface="Aptos" panose="020B0004020202020204" pitchFamily="34" charset="0"/>
              </a:rPr>
              <a:t>in Spain, Palma’s La Seu Cathedral dominates </a:t>
            </a:r>
            <a:br>
              <a:rPr lang="en-US" sz="2000" dirty="0">
                <a:effectLst/>
                <a:latin typeface="Times New Roman" panose="02020603050405020304" pitchFamily="18" charset="0"/>
                <a:ea typeface="Aptos" panose="020B0004020202020204" pitchFamily="34" charset="0"/>
              </a:rPr>
            </a:br>
            <a:r>
              <a:rPr lang="en-US" sz="2000" dirty="0">
                <a:effectLst/>
                <a:latin typeface="Times New Roman" panose="02020603050405020304" pitchFamily="18" charset="0"/>
                <a:ea typeface="Aptos" panose="020B0004020202020204" pitchFamily="34" charset="0"/>
              </a:rPr>
              <a:t>the city’s skyline. Built between 1300 and 1601, </a:t>
            </a:r>
            <a:br>
              <a:rPr lang="en-US" sz="2000" dirty="0">
                <a:effectLst/>
                <a:latin typeface="Times New Roman" panose="02020603050405020304" pitchFamily="18" charset="0"/>
                <a:ea typeface="Aptos" panose="020B0004020202020204" pitchFamily="34" charset="0"/>
              </a:rPr>
            </a:br>
            <a:r>
              <a:rPr lang="en-US" sz="2000" dirty="0">
                <a:effectLst/>
                <a:latin typeface="Times New Roman" panose="02020603050405020304" pitchFamily="18" charset="0"/>
                <a:ea typeface="Aptos" panose="020B0004020202020204" pitchFamily="34" charset="0"/>
              </a:rPr>
              <a:t>it is the second-largest cathedral in Spain after Seville’s. </a:t>
            </a:r>
          </a:p>
          <a:p>
            <a:pPr marL="342900" lvl="0" indent="-342900">
              <a:buFont typeface="Arial" panose="020B0604020202020204" pitchFamily="34" charset="0"/>
              <a:buChar char="•"/>
            </a:pPr>
            <a:r>
              <a:rPr lang="en-US" sz="2000" dirty="0"/>
              <a:t>One of Spain’s most iconic Gothic cathedrals, La Seu dominates Palma’s skyline. Built on the site of a former mosque, its intricate architecture and stunning rose window are awe-inspiring. Inside, you’ll find works by famous artists like Antoni </a:t>
            </a:r>
            <a:r>
              <a:rPr lang="en-US" sz="2000" dirty="0" err="1"/>
              <a:t>Gaudí</a:t>
            </a:r>
            <a:r>
              <a:rPr lang="en-US" sz="2000" dirty="0"/>
              <a:t> and Miquel Barceló.</a:t>
            </a:r>
          </a:p>
          <a:p>
            <a:pPr marL="342900" lvl="0" indent="-342900">
              <a:buFont typeface="Arial" panose="020B0604020202020204" pitchFamily="34" charset="0"/>
              <a:buChar char="•"/>
            </a:pPr>
            <a:r>
              <a:rPr lang="en-US" sz="2000" b="1" dirty="0"/>
              <a:t>Admission:</a:t>
            </a:r>
            <a:r>
              <a:rPr lang="en-US" sz="2000" dirty="0"/>
              <a:t> €8 for adults, free for children under 12</a:t>
            </a:r>
          </a:p>
          <a:p>
            <a:pPr marL="342900" lvl="0" indent="-342900">
              <a:buFont typeface="Arial" panose="020B0604020202020204" pitchFamily="34" charset="0"/>
              <a:buChar char="•"/>
            </a:pPr>
            <a:r>
              <a:rPr lang="en-US" sz="2000" b="1" dirty="0"/>
              <a:t>Operating Hours:</a:t>
            </a:r>
            <a:r>
              <a:rPr lang="en-US" sz="2000" dirty="0"/>
              <a:t> 10 AM - 5:15 PM (hours may vary depending on the season)</a:t>
            </a:r>
          </a:p>
          <a:p>
            <a:pPr marL="342900" lvl="0" indent="-342900">
              <a:buFont typeface="Arial" panose="020B0604020202020204" pitchFamily="34" charset="0"/>
              <a:buChar char="•"/>
            </a:pPr>
            <a:r>
              <a:rPr lang="en-US" sz="2000" b="1" dirty="0"/>
              <a:t>Tips:</a:t>
            </a:r>
            <a:r>
              <a:rPr lang="en-US" sz="2000" dirty="0"/>
              <a:t> Visit early in the morning to avoid the crowds, and don’t miss the views of the sea from the terrace.</a:t>
            </a:r>
          </a:p>
        </p:txBody>
      </p:sp>
      <p:pic>
        <p:nvPicPr>
          <p:cNvPr id="3" name="Picture 2" descr="A large building with many towers with Palma Cathedral in the background&#10;&#10;Description automatically generated">
            <a:extLst>
              <a:ext uri="{FF2B5EF4-FFF2-40B4-BE49-F238E27FC236}">
                <a16:creationId xmlns:a16="http://schemas.microsoft.com/office/drawing/2014/main" id="{A3530BD5-7429-94F8-18C4-E80BAA492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5788" y="1400351"/>
            <a:ext cx="3502972" cy="2333449"/>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8">
                                            <p:txEl>
                                              <p:pRg st="1" end="1"/>
                                            </p:txEl>
                                          </p:spTgt>
                                        </p:tgtEl>
                                        <p:attrNameLst>
                                          <p:attrName>style.visibility</p:attrName>
                                        </p:attrNameLst>
                                      </p:cBhvr>
                                      <p:to>
                                        <p:strVal val="visible"/>
                                      </p:to>
                                    </p:set>
                                    <p:anim calcmode="lin" valueType="num">
                                      <p:cBhvr additive="base">
                                        <p:cTn id="7"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8">
                                            <p:txEl>
                                              <p:pRg st="2" end="2"/>
                                            </p:txEl>
                                          </p:spTgt>
                                        </p:tgtEl>
                                        <p:attrNameLst>
                                          <p:attrName>style.visibility</p:attrName>
                                        </p:attrNameLst>
                                      </p:cBhvr>
                                      <p:to>
                                        <p:strVal val="visible"/>
                                      </p:to>
                                    </p:set>
                                    <p:anim calcmode="lin" valueType="num">
                                      <p:cBhvr additive="base">
                                        <p:cTn id="11"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18">
                                            <p:txEl>
                                              <p:pRg st="3" end="3"/>
                                            </p:txEl>
                                          </p:spTgt>
                                        </p:tgtEl>
                                        <p:attrNameLst>
                                          <p:attrName>style.visibility</p:attrName>
                                        </p:attrNameLst>
                                      </p:cBhvr>
                                      <p:to>
                                        <p:strVal val="visible"/>
                                      </p:to>
                                    </p:set>
                                    <p:anim calcmode="lin" valueType="num">
                                      <p:cBhvr additive="base">
                                        <p:cTn id="17"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animEffect transition="in" filter="barn(inVertical)">
                                      <p:cBhvr>
                                        <p:cTn id="23" dur="500"/>
                                        <p:tgtEl>
                                          <p:spTgt spid="9218">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9218">
                                            <p:txEl>
                                              <p:pRg st="5" end="5"/>
                                            </p:txEl>
                                          </p:spTgt>
                                        </p:tgtEl>
                                        <p:attrNameLst>
                                          <p:attrName>style.visibility</p:attrName>
                                        </p:attrNameLst>
                                      </p:cBhvr>
                                      <p:to>
                                        <p:strVal val="visible"/>
                                      </p:to>
                                    </p:set>
                                    <p:animEffect transition="in" filter="barn(inVertical)">
                                      <p:cBhvr>
                                        <p:cTn id="26" dur="500"/>
                                        <p:tgtEl>
                                          <p:spTgt spid="9218">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9218">
                                            <p:txEl>
                                              <p:pRg st="6" end="6"/>
                                            </p:txEl>
                                          </p:spTgt>
                                        </p:tgtEl>
                                        <p:attrNameLst>
                                          <p:attrName>style.visibility</p:attrName>
                                        </p:attrNameLst>
                                      </p:cBhvr>
                                      <p:to>
                                        <p:strVal val="visible"/>
                                      </p:to>
                                    </p:set>
                                    <p:animEffect transition="in" filter="barn(inVertical)">
                                      <p:cBhvr>
                                        <p:cTn id="29" dur="500"/>
                                        <p:tgtEl>
                                          <p:spTgt spid="921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garden with flowers and buildings in the background&#10;&#10;Description automatically generated">
            <a:extLst>
              <a:ext uri="{FF2B5EF4-FFF2-40B4-BE49-F238E27FC236}">
                <a16:creationId xmlns:a16="http://schemas.microsoft.com/office/drawing/2014/main" id="{C8DFD14C-E2E7-4F27-221D-045BC9A46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 y="4191000"/>
            <a:ext cx="4686179" cy="2633472"/>
          </a:xfrm>
          <a:prstGeom prst="rect">
            <a:avLst/>
          </a:prstGeom>
        </p:spPr>
      </p:pic>
      <p:sp>
        <p:nvSpPr>
          <p:cNvPr id="9217" name="Rectangle 1">
            <a:extLst>
              <a:ext uri="{FF2B5EF4-FFF2-40B4-BE49-F238E27FC236}">
                <a16:creationId xmlns:a16="http://schemas.microsoft.com/office/drawing/2014/main" id="{658587A4-6F85-CE26-1705-155AE4E7251F}"/>
              </a:ext>
            </a:extLst>
          </p:cNvPr>
          <p:cNvSpPr>
            <a:spLocks noGrp="1" noChangeArrowheads="1"/>
          </p:cNvSpPr>
          <p:nvPr>
            <p:ph type="title"/>
          </p:nvPr>
        </p:nvSpPr>
        <p:spPr>
          <a:xfrm>
            <a:off x="0" y="0"/>
            <a:ext cx="9144000" cy="1143000"/>
          </a:xfrm>
          <a:ln/>
        </p:spPr>
        <p:txBody>
          <a:bodyPr/>
          <a:lstStyle/>
          <a:p>
            <a:pPr marL="0" marR="0">
              <a:lnSpc>
                <a:spcPct val="115000"/>
              </a:lnSpc>
              <a:spcBef>
                <a:spcPts val="0"/>
              </a:spcBef>
              <a:spcAft>
                <a:spcPts val="800"/>
              </a:spcAft>
            </a:pPr>
            <a:r>
              <a:rPr lang="en-US" b="1" kern="100" dirty="0">
                <a:effectLst/>
                <a:ea typeface="Aptos" panose="020B0004020202020204" pitchFamily="34" charset="0"/>
                <a:cs typeface="Times New Roman" panose="02020603050405020304" pitchFamily="18" charset="0"/>
              </a:rPr>
              <a:t>Attractions &amp; Points of Interest</a:t>
            </a:r>
            <a:endParaRPr lang="en-US" kern="100" dirty="0">
              <a:effectLst/>
              <a:ea typeface="Aptos" panose="020B0004020202020204" pitchFamily="34" charset="0"/>
              <a:cs typeface="Times New Roman" panose="02020603050405020304" pitchFamily="18" charset="0"/>
            </a:endParaRPr>
          </a:p>
        </p:txBody>
      </p:sp>
      <p:sp>
        <p:nvSpPr>
          <p:cNvPr id="9218" name="Rectangle 2">
            <a:extLst>
              <a:ext uri="{FF2B5EF4-FFF2-40B4-BE49-F238E27FC236}">
                <a16:creationId xmlns:a16="http://schemas.microsoft.com/office/drawing/2014/main" id="{250D4C4C-9D9B-8709-5A0F-D6685E8146BA}"/>
              </a:ext>
            </a:extLst>
          </p:cNvPr>
          <p:cNvSpPr>
            <a:spLocks noChangeArrowheads="1"/>
          </p:cNvSpPr>
          <p:nvPr/>
        </p:nvSpPr>
        <p:spPr bwMode="auto">
          <a:xfrm>
            <a:off x="228600" y="1295401"/>
            <a:ext cx="8915400" cy="2885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lvl="0">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Parc de la Mar</a:t>
            </a:r>
            <a:endParaRPr lang="en-US" kern="100" dirty="0">
              <a:effectLst/>
              <a:latin typeface="+mj-lt"/>
              <a:ea typeface="Aptos" panose="020B0004020202020204" pitchFamily="34" charset="0"/>
              <a:cs typeface="Times New Roman" panose="02020603050405020304" pitchFamily="18" charset="0"/>
            </a:endParaRPr>
          </a:p>
          <a:p>
            <a:pPr marL="571500" marR="0" indent="-342900">
              <a:spcBef>
                <a:spcPts val="0"/>
              </a:spcBef>
              <a:spcAft>
                <a:spcPts val="800"/>
              </a:spcAft>
              <a:buFont typeface="Arial" panose="020B0604020202020204" pitchFamily="34" charset="0"/>
              <a:buChar char="•"/>
            </a:pPr>
            <a:r>
              <a:rPr lang="en-US" dirty="0"/>
              <a:t>Located beside Palma’s iconic landmarks—the majestic La Seu Cathedral and the Royal Palace of </a:t>
            </a:r>
            <a:r>
              <a:rPr lang="en-US" dirty="0" err="1"/>
              <a:t>Almudaina</a:t>
            </a:r>
            <a:r>
              <a:rPr lang="en-US" dirty="0"/>
              <a:t>—Parc de la Mar is a picturesque green space that merges history with nature. </a:t>
            </a:r>
          </a:p>
          <a:p>
            <a:pPr marL="571500" marR="0" indent="-342900">
              <a:spcBef>
                <a:spcPts val="0"/>
              </a:spcBef>
              <a:spcAft>
                <a:spcPts val="800"/>
              </a:spcAft>
              <a:buFont typeface="Arial" panose="020B0604020202020204" pitchFamily="34" charset="0"/>
              <a:buChar char="•"/>
            </a:pPr>
            <a:r>
              <a:rPr lang="en-US" dirty="0"/>
              <a:t>One of the park's highlights is its expansive artificial lake, which mirrors the grandeur of the cathedral, especially at sunset, creating a captivating backdrop for photos. </a:t>
            </a:r>
          </a:p>
        </p:txBody>
      </p:sp>
      <p:sp>
        <p:nvSpPr>
          <p:cNvPr id="5" name="TextBox 4">
            <a:extLst>
              <a:ext uri="{FF2B5EF4-FFF2-40B4-BE49-F238E27FC236}">
                <a16:creationId xmlns:a16="http://schemas.microsoft.com/office/drawing/2014/main" id="{D6F78DD4-A8F5-AE81-0606-297687777B49}"/>
              </a:ext>
            </a:extLst>
          </p:cNvPr>
          <p:cNvSpPr txBox="1"/>
          <p:nvPr/>
        </p:nvSpPr>
        <p:spPr>
          <a:xfrm>
            <a:off x="4436364" y="4038600"/>
            <a:ext cx="4663440" cy="2677656"/>
          </a:xfrm>
          <a:prstGeom prst="rect">
            <a:avLst/>
          </a:prstGeom>
          <a:noFill/>
        </p:spPr>
        <p:txBody>
          <a:bodyPr wrap="square">
            <a:spAutoFit/>
          </a:bodyPr>
          <a:lstStyle/>
          <a:p>
            <a:pPr marL="571500" marR="0" indent="-342900">
              <a:spcBef>
                <a:spcPts val="0"/>
              </a:spcBef>
              <a:spcAft>
                <a:spcPts val="800"/>
              </a:spcAft>
              <a:buFont typeface="Arial" panose="020B0604020202020204" pitchFamily="34" charset="0"/>
              <a:buChar char="•"/>
            </a:pPr>
            <a:r>
              <a:rPr lang="en-US" dirty="0">
                <a:solidFill>
                  <a:schemeClr val="tx1"/>
                </a:solidFill>
              </a:rPr>
              <a:t>The park offers scenic views of the city's coastline, making it ideal for leisurely strolls along the seafront, where visitors can enjoy the calm ambiance while taking in the beauty of Palma’s skyline. </a:t>
            </a:r>
            <a:r>
              <a:rPr lang="en-US" dirty="0"/>
              <a:t>.</a:t>
            </a:r>
            <a:endParaRPr lang="en-US"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571363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218">
                                            <p:txEl>
                                              <p:pRg st="2" end="2"/>
                                            </p:txEl>
                                          </p:spTgt>
                                        </p:tgtEl>
                                        <p:attrNameLst>
                                          <p:attrName>style.visibility</p:attrName>
                                        </p:attrNameLst>
                                      </p:cBhvr>
                                      <p:to>
                                        <p:strVal val="visible"/>
                                      </p:to>
                                    </p:set>
                                    <p:anim calcmode="lin" valueType="num">
                                      <p:cBhvr additive="base">
                                        <p:cTn id="7" dur="500" fill="hold"/>
                                        <p:tgtEl>
                                          <p:spTgt spid="9218">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219200"/>
          </a:xfrm>
          <a:ln/>
        </p:spPr>
        <p:txBody>
          <a:bodyPr/>
          <a:lstStyle/>
          <a:p>
            <a:r>
              <a:rPr lang="en-US" b="1" dirty="0" err="1"/>
              <a:t>Bellver</a:t>
            </a:r>
            <a:r>
              <a:rPr lang="en-US" b="1" dirty="0"/>
              <a:t> Castle</a:t>
            </a:r>
            <a:endParaRPr lang="en-US"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228600" y="1219200"/>
            <a:ext cx="8610600" cy="5726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b="1" dirty="0" err="1"/>
              <a:t>Bellver</a:t>
            </a:r>
            <a:r>
              <a:rPr lang="en-US" b="1" dirty="0"/>
              <a:t> Castle</a:t>
            </a:r>
            <a:endParaRPr lang="en-US" dirty="0"/>
          </a:p>
          <a:p>
            <a:pPr marL="342900" lvl="0" indent="-342900">
              <a:buFont typeface="Arial" panose="020B0604020202020204" pitchFamily="34" charset="0"/>
              <a:buChar char="•"/>
            </a:pPr>
            <a:r>
              <a:rPr lang="en-US" b="1" dirty="0"/>
              <a:t>Description:</a:t>
            </a:r>
            <a:r>
              <a:rPr lang="en-US" dirty="0"/>
              <a:t> This 14th-century </a:t>
            </a:r>
            <a:br>
              <a:rPr lang="en-US" dirty="0"/>
            </a:br>
            <a:r>
              <a:rPr lang="en-US" dirty="0"/>
              <a:t>circular castle is perched on a </a:t>
            </a:r>
            <a:br>
              <a:rPr lang="en-US" dirty="0"/>
            </a:br>
            <a:r>
              <a:rPr lang="en-US" dirty="0"/>
              <a:t>hill overlooking Palma. </a:t>
            </a:r>
          </a:p>
          <a:p>
            <a:pPr marL="342900" lvl="0" indent="-342900">
              <a:buFont typeface="Arial" panose="020B0604020202020204" pitchFamily="34" charset="0"/>
              <a:buChar char="•"/>
            </a:pPr>
            <a:r>
              <a:rPr lang="en-US" dirty="0"/>
              <a:t>Originally a royal residence, it </a:t>
            </a:r>
            <a:br>
              <a:rPr lang="en-US" dirty="0"/>
            </a:br>
            <a:r>
              <a:rPr lang="en-US" dirty="0"/>
              <a:t>now houses the city’s history </a:t>
            </a:r>
            <a:br>
              <a:rPr lang="en-US" dirty="0"/>
            </a:br>
            <a:r>
              <a:rPr lang="en-US" dirty="0"/>
              <a:t>museum. Its unique design and </a:t>
            </a:r>
            <a:br>
              <a:rPr lang="en-US" dirty="0"/>
            </a:br>
            <a:r>
              <a:rPr lang="en-US" dirty="0"/>
              <a:t>panoramic views make it a </a:t>
            </a:r>
            <a:br>
              <a:rPr lang="en-US" dirty="0"/>
            </a:br>
            <a:r>
              <a:rPr lang="en-US" dirty="0"/>
              <a:t>popular stop.</a:t>
            </a:r>
          </a:p>
          <a:p>
            <a:pPr marL="342900" lvl="0" indent="-342900">
              <a:buFont typeface="Arial" panose="020B0604020202020204" pitchFamily="34" charset="0"/>
              <a:buChar char="•"/>
            </a:pPr>
            <a:r>
              <a:rPr lang="en-US" b="1" dirty="0"/>
              <a:t>Admission:</a:t>
            </a:r>
            <a:r>
              <a:rPr lang="en-US" dirty="0"/>
              <a:t> €4 for adults, €2 for students and seniors, free on Sundays</a:t>
            </a:r>
          </a:p>
          <a:p>
            <a:pPr marL="342900" lvl="0" indent="-342900">
              <a:buFont typeface="Arial" panose="020B0604020202020204" pitchFamily="34" charset="0"/>
              <a:buChar char="•"/>
            </a:pPr>
            <a:r>
              <a:rPr lang="en-US" b="1" dirty="0"/>
              <a:t>Operating Hours:</a:t>
            </a:r>
            <a:r>
              <a:rPr lang="en-US" dirty="0"/>
              <a:t> 10 AM - 7 PM (closed on Mondays)</a:t>
            </a:r>
          </a:p>
          <a:p>
            <a:pPr marL="342900" lvl="0" indent="-342900">
              <a:buFont typeface="Arial" panose="020B0604020202020204" pitchFamily="34" charset="0"/>
              <a:buChar char="•"/>
            </a:pPr>
            <a:r>
              <a:rPr lang="en-US" b="1" dirty="0"/>
              <a:t>Tips:</a:t>
            </a:r>
            <a:r>
              <a:rPr lang="en-US" dirty="0"/>
              <a:t> Wear comfortable shoes for the climb up the hill, or take a taxi to the entrance.</a:t>
            </a:r>
          </a:p>
          <a:p>
            <a:pPr marL="342900" indent="-342900">
              <a:buFont typeface="Arial" panose="020B0604020202020204" pitchFamily="34" charset="0"/>
              <a:buChar char="•"/>
            </a:pPr>
            <a:endParaRPr lang="en-US" sz="2000" dirty="0"/>
          </a:p>
        </p:txBody>
      </p:sp>
      <p:pic>
        <p:nvPicPr>
          <p:cNvPr id="3" name="Picture 2" descr="An aerial view of a castle&#10;&#10;Description automatically generated">
            <a:extLst>
              <a:ext uri="{FF2B5EF4-FFF2-40B4-BE49-F238E27FC236}">
                <a16:creationId xmlns:a16="http://schemas.microsoft.com/office/drawing/2014/main" id="{6E5909F7-53DD-F4A6-7167-0BFF1D00734B}"/>
              </a:ext>
            </a:extLst>
          </p:cNvPr>
          <p:cNvPicPr>
            <a:picLocks noChangeAspect="1"/>
          </p:cNvPicPr>
          <p:nvPr/>
        </p:nvPicPr>
        <p:blipFill>
          <a:blip r:embed="rId3">
            <a:extLst>
              <a:ext uri="{28A0092B-C50C-407E-A947-70E740481C1C}">
                <a14:useLocalDpi xmlns:a14="http://schemas.microsoft.com/office/drawing/2010/main" val="0"/>
              </a:ext>
            </a:extLst>
          </a:blip>
          <a:srcRect l="8333" t="11240" r="14166" b="6239"/>
          <a:stretch/>
        </p:blipFill>
        <p:spPr>
          <a:xfrm>
            <a:off x="4756958" y="1371600"/>
            <a:ext cx="4402282" cy="3276600"/>
          </a:xfrm>
          <a:prstGeom prst="rect">
            <a:avLst/>
          </a:prstGeom>
        </p:spPr>
      </p:pic>
    </p:spTree>
    <p:extLst>
      <p:ext uri="{BB962C8B-B14F-4D97-AF65-F5344CB8AC3E}">
        <p14:creationId xmlns:p14="http://schemas.microsoft.com/office/powerpoint/2010/main" val="728416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animEffect transition="in" filter="barn(inVertical)">
                                      <p:cBhvr>
                                        <p:cTn id="13" dur="500"/>
                                        <p:tgtEl>
                                          <p:spTgt spid="10242">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242">
                                            <p:txEl>
                                              <p:pRg st="4" end="4"/>
                                            </p:txEl>
                                          </p:spTgt>
                                        </p:tgtEl>
                                        <p:attrNameLst>
                                          <p:attrName>style.visibility</p:attrName>
                                        </p:attrNameLst>
                                      </p:cBhvr>
                                      <p:to>
                                        <p:strVal val="visible"/>
                                      </p:to>
                                    </p:set>
                                    <p:animEffect transition="in" filter="barn(inVertical)">
                                      <p:cBhvr>
                                        <p:cTn id="16" dur="500"/>
                                        <p:tgtEl>
                                          <p:spTgt spid="10242">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242">
                                            <p:txEl>
                                              <p:pRg st="5" end="5"/>
                                            </p:txEl>
                                          </p:spTgt>
                                        </p:tgtEl>
                                        <p:attrNameLst>
                                          <p:attrName>style.visibility</p:attrName>
                                        </p:attrNameLst>
                                      </p:cBhvr>
                                      <p:to>
                                        <p:strVal val="visible"/>
                                      </p:to>
                                    </p:set>
                                    <p:animEffect transition="in" filter="barn(inVertical)">
                                      <p:cBhvr>
                                        <p:cTn id="19" dur="5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600200"/>
          </a:xfrm>
          <a:ln/>
        </p:spPr>
        <p:txBody>
          <a:bodyPr/>
          <a:lstStyle/>
          <a:p>
            <a:r>
              <a:rPr lang="en-US" b="1" dirty="0" err="1"/>
              <a:t>Banys</a:t>
            </a:r>
            <a:r>
              <a:rPr lang="en-US" b="1" dirty="0"/>
              <a:t> </a:t>
            </a:r>
            <a:r>
              <a:rPr lang="en-US" b="1" dirty="0" err="1"/>
              <a:t>Àrabs</a:t>
            </a:r>
            <a:r>
              <a:rPr lang="en-US" b="1" dirty="0"/>
              <a:t> (Arab Baths)</a:t>
            </a:r>
            <a:endParaRPr lang="en-US"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76200" y="1447800"/>
            <a:ext cx="9067800" cy="52357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sz="2200" b="1" dirty="0" err="1">
                <a:latin typeface="+mj-lt"/>
              </a:rPr>
              <a:t>Banys</a:t>
            </a:r>
            <a:r>
              <a:rPr lang="en-US" sz="2200" b="1" dirty="0">
                <a:latin typeface="+mj-lt"/>
              </a:rPr>
              <a:t> </a:t>
            </a:r>
            <a:r>
              <a:rPr lang="en-US" sz="2200" b="1" dirty="0" err="1">
                <a:latin typeface="+mj-lt"/>
              </a:rPr>
              <a:t>Àrabs</a:t>
            </a:r>
            <a:r>
              <a:rPr lang="en-US" sz="2200" b="1" dirty="0">
                <a:latin typeface="+mj-lt"/>
              </a:rPr>
              <a:t> (Arab Baths)</a:t>
            </a:r>
            <a:endParaRPr lang="en-US" sz="2200" dirty="0">
              <a:latin typeface="+mj-lt"/>
            </a:endParaRPr>
          </a:p>
          <a:p>
            <a:pPr marL="571500" marR="0" indent="-342900">
              <a:lnSpc>
                <a:spcPct val="115000"/>
              </a:lnSpc>
              <a:spcBef>
                <a:spcPts val="0"/>
              </a:spcBef>
              <a:spcAft>
                <a:spcPts val="800"/>
              </a:spcAft>
              <a:buFont typeface="Arial" panose="020B0604020202020204" pitchFamily="34" charset="0"/>
              <a:buChar char="•"/>
            </a:pPr>
            <a:r>
              <a:rPr lang="en-US" sz="2200" b="1" dirty="0">
                <a:latin typeface="+mj-lt"/>
              </a:rPr>
              <a:t>Description:</a:t>
            </a:r>
            <a:r>
              <a:rPr lang="en-US" sz="2200" dirty="0">
                <a:latin typeface="+mj-lt"/>
              </a:rPr>
              <a:t> </a:t>
            </a:r>
            <a:r>
              <a:rPr lang="en-US" sz="2200" kern="100" dirty="0">
                <a:effectLst/>
                <a:latin typeface="+mj-lt"/>
                <a:ea typeface="Aptos" panose="020B0004020202020204" pitchFamily="34" charset="0"/>
                <a:cs typeface="Times New Roman" panose="02020603050405020304" pitchFamily="18" charset="0"/>
              </a:rPr>
              <a:t>For a glimpse into Mallorca’s Moorish past, visit the </a:t>
            </a:r>
            <a:r>
              <a:rPr lang="en-US" sz="2200" kern="100" dirty="0" err="1">
                <a:effectLst/>
                <a:latin typeface="+mj-lt"/>
                <a:ea typeface="Aptos" panose="020B0004020202020204" pitchFamily="34" charset="0"/>
                <a:cs typeface="Times New Roman" panose="02020603050405020304" pitchFamily="18" charset="0"/>
              </a:rPr>
              <a:t>Banys</a:t>
            </a:r>
            <a:r>
              <a:rPr lang="en-US" sz="2200" kern="100" dirty="0">
                <a:effectLst/>
                <a:latin typeface="+mj-lt"/>
                <a:ea typeface="Aptos" panose="020B0004020202020204" pitchFamily="34" charset="0"/>
                <a:cs typeface="Times New Roman" panose="02020603050405020304" pitchFamily="18" charset="0"/>
              </a:rPr>
              <a:t> Arabs, or Arab Baths. </a:t>
            </a:r>
          </a:p>
          <a:p>
            <a:pPr marL="5715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These 11th-century baths are one of the few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remaining traces of Muslim rule on the island. </a:t>
            </a:r>
          </a:p>
          <a:p>
            <a:pPr marL="571500" marR="0" indent="-342900">
              <a:lnSpc>
                <a:spcPct val="115000"/>
              </a:lnSpc>
              <a:spcBef>
                <a:spcPts val="0"/>
              </a:spcBef>
              <a:spcAft>
                <a:spcPts val="800"/>
              </a:spcAft>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The small, photogenic site features a preserved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room with a domed ceiling supported by arches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and columns.</a:t>
            </a:r>
            <a:endParaRPr lang="en-US" sz="2200" dirty="0">
              <a:latin typeface="+mj-lt"/>
            </a:endParaRPr>
          </a:p>
          <a:p>
            <a:pPr marL="573088" lvl="0" indent="-341313">
              <a:buFont typeface="Arial" panose="020B0604020202020204" pitchFamily="34" charset="0"/>
              <a:buChar char="•"/>
            </a:pPr>
            <a:r>
              <a:rPr lang="en-US" sz="2200" b="1" dirty="0">
                <a:latin typeface="+mj-lt"/>
              </a:rPr>
              <a:t>Admission:</a:t>
            </a:r>
            <a:r>
              <a:rPr lang="en-US" sz="2200" dirty="0">
                <a:latin typeface="+mj-lt"/>
              </a:rPr>
              <a:t> €3 for adults</a:t>
            </a:r>
          </a:p>
          <a:p>
            <a:pPr marL="573088" lvl="0" indent="-341313">
              <a:buFont typeface="Arial" panose="020B0604020202020204" pitchFamily="34" charset="0"/>
              <a:buChar char="•"/>
            </a:pPr>
            <a:r>
              <a:rPr lang="en-US" sz="2200" b="1" dirty="0">
                <a:latin typeface="+mj-lt"/>
              </a:rPr>
              <a:t>Operating Hours:</a:t>
            </a:r>
            <a:r>
              <a:rPr lang="en-US" sz="2200" dirty="0">
                <a:latin typeface="+mj-lt"/>
              </a:rPr>
              <a:t> 9:30 AM - 8 PM</a:t>
            </a:r>
          </a:p>
          <a:p>
            <a:pPr marL="573088" lvl="0" indent="-341313">
              <a:buFont typeface="Arial" panose="020B0604020202020204" pitchFamily="34" charset="0"/>
              <a:buChar char="•"/>
            </a:pPr>
            <a:r>
              <a:rPr lang="en-US" sz="2200" b="1" dirty="0">
                <a:latin typeface="+mj-lt"/>
              </a:rPr>
              <a:t>Tips:</a:t>
            </a:r>
            <a:r>
              <a:rPr lang="en-US" sz="2200" dirty="0">
                <a:latin typeface="+mj-lt"/>
              </a:rPr>
              <a:t> The site is small, so it’s best combined </a:t>
            </a:r>
            <a:br>
              <a:rPr lang="en-US" sz="2200" dirty="0">
                <a:latin typeface="+mj-lt"/>
              </a:rPr>
            </a:br>
            <a:r>
              <a:rPr lang="en-US" sz="2200" dirty="0">
                <a:latin typeface="+mj-lt"/>
              </a:rPr>
              <a:t>with a walking tour of the old town.</a:t>
            </a:r>
          </a:p>
          <a:p>
            <a:pPr marL="0" marR="0">
              <a:lnSpc>
                <a:spcPct val="115000"/>
              </a:lnSpc>
              <a:spcBef>
                <a:spcPts val="0"/>
              </a:spcBef>
              <a:spcAft>
                <a:spcPts val="800"/>
              </a:spcAft>
            </a:pPr>
            <a:endParaRPr lang="en-US" sz="2000" kern="100" dirty="0">
              <a:effectLst/>
              <a:latin typeface="+mj-lt"/>
              <a:ea typeface="Aptos" panose="020B0004020202020204" pitchFamily="34" charset="0"/>
              <a:cs typeface="Times New Roman" panose="02020603050405020304" pitchFamily="18" charset="0"/>
            </a:endParaRPr>
          </a:p>
        </p:txBody>
      </p:sp>
      <p:pic>
        <p:nvPicPr>
          <p:cNvPr id="5" name="Picture 4" descr="A stone room with a round ceiling and a stone object in it&#10;&#10;Description automatically generated with medium confidence">
            <a:extLst>
              <a:ext uri="{FF2B5EF4-FFF2-40B4-BE49-F238E27FC236}">
                <a16:creationId xmlns:a16="http://schemas.microsoft.com/office/drawing/2014/main" id="{7F5D43DC-4074-34E8-0124-DE6F5FADB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87524"/>
            <a:ext cx="3069336" cy="4604004"/>
          </a:xfrm>
          <a:prstGeom prst="rect">
            <a:avLst/>
          </a:prstGeom>
        </p:spPr>
      </p:pic>
    </p:spTree>
    <p:extLst>
      <p:ext uri="{BB962C8B-B14F-4D97-AF65-F5344CB8AC3E}">
        <p14:creationId xmlns:p14="http://schemas.microsoft.com/office/powerpoint/2010/main" val="25447181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anim calcmode="lin" valueType="num">
                                      <p:cBhvr additive="base">
                                        <p:cTn id="13"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Effect transition="in" filter="barn(inVertical)">
                                      <p:cBhvr>
                                        <p:cTn id="19" dur="500"/>
                                        <p:tgtEl>
                                          <p:spTgt spid="1024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242">
                                            <p:txEl>
                                              <p:pRg st="5" end="5"/>
                                            </p:txEl>
                                          </p:spTgt>
                                        </p:tgtEl>
                                        <p:attrNameLst>
                                          <p:attrName>style.visibility</p:attrName>
                                        </p:attrNameLst>
                                      </p:cBhvr>
                                      <p:to>
                                        <p:strVal val="visible"/>
                                      </p:to>
                                    </p:set>
                                    <p:animEffect transition="in" filter="barn(inVertical)">
                                      <p:cBhvr>
                                        <p:cTn id="22" dur="500"/>
                                        <p:tgtEl>
                                          <p:spTgt spid="1024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0242">
                                            <p:txEl>
                                              <p:pRg st="6" end="6"/>
                                            </p:txEl>
                                          </p:spTgt>
                                        </p:tgtEl>
                                        <p:attrNameLst>
                                          <p:attrName>style.visibility</p:attrName>
                                        </p:attrNameLst>
                                      </p:cBhvr>
                                      <p:to>
                                        <p:strVal val="visible"/>
                                      </p:to>
                                    </p:set>
                                    <p:animEffect transition="in" filter="barn(inVertical)">
                                      <p:cBhvr>
                                        <p:cTn id="25" dur="500"/>
                                        <p:tgtEl>
                                          <p:spTgt spid="102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building next to a body of water&#10;&#10;Description automatically generated">
            <a:extLst>
              <a:ext uri="{FF2B5EF4-FFF2-40B4-BE49-F238E27FC236}">
                <a16:creationId xmlns:a16="http://schemas.microsoft.com/office/drawing/2014/main" id="{7F9FB18A-A4C7-DF51-02B9-664499C94396}"/>
              </a:ext>
            </a:extLst>
          </p:cNvPr>
          <p:cNvPicPr>
            <a:picLocks noChangeAspect="1"/>
          </p:cNvPicPr>
          <p:nvPr/>
        </p:nvPicPr>
        <p:blipFill>
          <a:blip r:embed="rId3">
            <a:extLst>
              <a:ext uri="{28A0092B-C50C-407E-A947-70E740481C1C}">
                <a14:useLocalDpi xmlns:a14="http://schemas.microsoft.com/office/drawing/2010/main" val="0"/>
              </a:ext>
            </a:extLst>
          </a:blip>
          <a:srcRect b="37745"/>
          <a:stretch/>
        </p:blipFill>
        <p:spPr>
          <a:xfrm>
            <a:off x="0" y="4648200"/>
            <a:ext cx="9144000" cy="2209800"/>
          </a:xfrm>
          <a:prstGeom prst="rect">
            <a:avLst/>
          </a:prstGeom>
        </p:spPr>
      </p:pic>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295400"/>
          </a:xfrm>
          <a:ln/>
        </p:spPr>
        <p:txBody>
          <a:bodyPr/>
          <a:lstStyle/>
          <a:p>
            <a:pPr marL="0" marR="0">
              <a:lnSpc>
                <a:spcPct val="115000"/>
              </a:lnSpc>
              <a:spcBef>
                <a:spcPts val="0"/>
              </a:spcBef>
              <a:spcAft>
                <a:spcPts val="800"/>
              </a:spcAft>
            </a:pPr>
            <a:r>
              <a:rPr lang="en-US" sz="4400" b="1" kern="100" dirty="0">
                <a:effectLst/>
                <a:ea typeface="Aptos" panose="020B0004020202020204" pitchFamily="34" charset="0"/>
                <a:cs typeface="Times New Roman" panose="02020603050405020304" pitchFamily="18" charset="0"/>
              </a:rPr>
              <a:t>Paseo </a:t>
            </a:r>
            <a:r>
              <a:rPr lang="en-US" sz="4400" b="1" kern="100" dirty="0" err="1">
                <a:effectLst/>
                <a:ea typeface="Aptos" panose="020B0004020202020204" pitchFamily="34" charset="0"/>
                <a:cs typeface="Times New Roman" panose="02020603050405020304" pitchFamily="18" charset="0"/>
              </a:rPr>
              <a:t>Marítimo</a:t>
            </a:r>
            <a:endParaRPr lang="en-US" sz="4400" kern="100" dirty="0">
              <a:effectLst/>
              <a:ea typeface="Aptos" panose="020B0004020202020204" pitchFamily="34" charset="0"/>
              <a:cs typeface="Times New Roman" panose="02020603050405020304" pitchFamily="18" charset="0"/>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228600" y="1295400"/>
            <a:ext cx="8915400" cy="3341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0" marR="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Paseo </a:t>
            </a:r>
            <a:r>
              <a:rPr lang="en-US" b="1" kern="100" dirty="0" err="1">
                <a:effectLst/>
                <a:latin typeface="+mj-lt"/>
                <a:ea typeface="Aptos" panose="020B0004020202020204" pitchFamily="34" charset="0"/>
                <a:cs typeface="Times New Roman" panose="02020603050405020304" pitchFamily="18" charset="0"/>
              </a:rPr>
              <a:t>Marítimo</a:t>
            </a:r>
            <a:endParaRPr lang="en-US"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b="1" kern="100" dirty="0">
                <a:effectLst/>
                <a:latin typeface="+mj-lt"/>
                <a:ea typeface="Aptos" panose="020B0004020202020204" pitchFamily="34" charset="0"/>
                <a:cs typeface="Times New Roman" panose="02020603050405020304" pitchFamily="18" charset="0"/>
              </a:rPr>
              <a:t>Description:</a:t>
            </a:r>
            <a:r>
              <a:rPr lang="en-US" kern="100" dirty="0">
                <a:effectLst/>
                <a:latin typeface="+mj-lt"/>
                <a:ea typeface="Aptos" panose="020B0004020202020204" pitchFamily="34" charset="0"/>
                <a:cs typeface="Times New Roman" panose="02020603050405020304" pitchFamily="18" charset="0"/>
              </a:rPr>
              <a:t> Palma’s stunning seaside promenade stretches for miles along the harbor. It's lined with restaurants, bars, and cafes, offering plenty of spots to relax and enjoy views of the Mediterranean. It’s perfect for an evening stroll or bike ride.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b="1" kern="100" dirty="0">
                <a:effectLst/>
                <a:latin typeface="+mj-lt"/>
                <a:ea typeface="Aptos" panose="020B0004020202020204" pitchFamily="34" charset="0"/>
                <a:cs typeface="Times New Roman" panose="02020603050405020304" pitchFamily="18" charset="0"/>
              </a:rPr>
              <a:t>Admission:</a:t>
            </a:r>
            <a:r>
              <a:rPr lang="en-US" kern="100" dirty="0">
                <a:effectLst/>
                <a:latin typeface="+mj-lt"/>
                <a:ea typeface="Aptos" panose="020B0004020202020204" pitchFamily="34" charset="0"/>
                <a:cs typeface="Times New Roman" panose="02020603050405020304" pitchFamily="18" charset="0"/>
              </a:rPr>
              <a:t> Free</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b="1" kern="100" dirty="0">
                <a:effectLst/>
                <a:latin typeface="+mj-lt"/>
                <a:ea typeface="Aptos" panose="020B0004020202020204" pitchFamily="34" charset="0"/>
                <a:cs typeface="Times New Roman" panose="02020603050405020304" pitchFamily="18" charset="0"/>
              </a:rPr>
              <a:t>Tips:</a:t>
            </a:r>
            <a:r>
              <a:rPr lang="en-US" kern="100" dirty="0">
                <a:effectLst/>
                <a:latin typeface="+mj-lt"/>
                <a:ea typeface="Aptos" panose="020B0004020202020204" pitchFamily="34" charset="0"/>
                <a:cs typeface="Times New Roman" panose="02020603050405020304" pitchFamily="18" charset="0"/>
              </a:rPr>
              <a:t> Visit at sunset for the best views.</a:t>
            </a:r>
          </a:p>
        </p:txBody>
      </p:sp>
    </p:spTree>
    <p:extLst>
      <p:ext uri="{BB962C8B-B14F-4D97-AF65-F5344CB8AC3E}">
        <p14:creationId xmlns:p14="http://schemas.microsoft.com/office/powerpoint/2010/main" val="36963003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Effect transition="in" filter="barn(inVertical)">
                                      <p:cBhvr>
                                        <p:cTn id="7" dur="500"/>
                                        <p:tgtEl>
                                          <p:spTgt spid="10242">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2">
                                            <p:txEl>
                                              <p:pRg st="3" end="3"/>
                                            </p:txEl>
                                          </p:spTgt>
                                        </p:tgtEl>
                                        <p:attrNameLst>
                                          <p:attrName>style.visibility</p:attrName>
                                        </p:attrNameLst>
                                      </p:cBhvr>
                                      <p:to>
                                        <p:strVal val="visible"/>
                                      </p:to>
                                    </p:set>
                                    <p:animEffect transition="in" filter="barn(inVertical)">
                                      <p:cBhvr>
                                        <p:cTn id="10" dur="500"/>
                                        <p:tgtEl>
                                          <p:spTgt spid="10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err="1"/>
              <a:t>Mercat</a:t>
            </a:r>
            <a:r>
              <a:rPr lang="en-US" b="1" dirty="0"/>
              <a:t> de </a:t>
            </a:r>
            <a:r>
              <a:rPr lang="en-US" b="1" dirty="0" err="1"/>
              <a:t>l'Olivar</a:t>
            </a:r>
            <a:endParaRPr lang="en-US"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3528" y="1066800"/>
            <a:ext cx="9110472" cy="6085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b="1" dirty="0" err="1"/>
              <a:t>Mercat</a:t>
            </a:r>
            <a:r>
              <a:rPr lang="en-US" b="1" dirty="0"/>
              <a:t> de </a:t>
            </a:r>
            <a:r>
              <a:rPr lang="en-US" b="1" dirty="0" err="1"/>
              <a:t>l'Olivar</a:t>
            </a:r>
            <a:endParaRPr lang="en-US" dirty="0"/>
          </a:p>
          <a:p>
            <a:pPr marL="342900" indent="-342900">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For a taste of local life, visit the </a:t>
            </a:r>
            <a:r>
              <a:rPr lang="en-US" sz="2200" kern="100" dirty="0" err="1">
                <a:effectLst/>
                <a:latin typeface="+mj-lt"/>
                <a:ea typeface="Aptos" panose="020B0004020202020204" pitchFamily="34" charset="0"/>
                <a:cs typeface="Times New Roman" panose="02020603050405020304" pitchFamily="18" charset="0"/>
              </a:rPr>
              <a:t>Mercat</a:t>
            </a:r>
            <a:r>
              <a:rPr lang="en-US" sz="2200" kern="100" dirty="0">
                <a:effectLst/>
                <a:latin typeface="+mj-lt"/>
                <a:ea typeface="Aptos" panose="020B0004020202020204" pitchFamily="34" charset="0"/>
                <a:cs typeface="Times New Roman" panose="02020603050405020304" pitchFamily="18" charset="0"/>
              </a:rPr>
              <a:t> de </a:t>
            </a:r>
            <a:br>
              <a:rPr lang="en-US" sz="2200" kern="100" dirty="0">
                <a:effectLst/>
                <a:latin typeface="+mj-lt"/>
                <a:ea typeface="Aptos" panose="020B0004020202020204" pitchFamily="34" charset="0"/>
                <a:cs typeface="Times New Roman" panose="02020603050405020304" pitchFamily="18" charset="0"/>
              </a:rPr>
            </a:br>
            <a:r>
              <a:rPr lang="en-US" sz="2200" kern="100" dirty="0" err="1">
                <a:effectLst/>
                <a:latin typeface="+mj-lt"/>
                <a:ea typeface="Aptos" panose="020B0004020202020204" pitchFamily="34" charset="0"/>
                <a:cs typeface="Times New Roman" panose="02020603050405020304" pitchFamily="18" charset="0"/>
              </a:rPr>
              <a:t>l’Olivar</a:t>
            </a:r>
            <a:r>
              <a:rPr lang="en-US" sz="2200" kern="100" dirty="0">
                <a:effectLst/>
                <a:latin typeface="+mj-lt"/>
                <a:ea typeface="Aptos" panose="020B0004020202020204" pitchFamily="34" charset="0"/>
                <a:cs typeface="Times New Roman" panose="02020603050405020304" pitchFamily="18" charset="0"/>
              </a:rPr>
              <a:t>, Palma’s largest food market. </a:t>
            </a:r>
          </a:p>
          <a:p>
            <a:pPr marL="342900" indent="-342900">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With an array of fresh produce, cheeses,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seafood, and local delicacies, it's a great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spot to sample authentic </a:t>
            </a:r>
            <a:r>
              <a:rPr lang="en-US" sz="2200" kern="100" dirty="0" err="1">
                <a:effectLst/>
                <a:latin typeface="+mj-lt"/>
                <a:ea typeface="Aptos" panose="020B0004020202020204" pitchFamily="34" charset="0"/>
                <a:cs typeface="Times New Roman" panose="02020603050405020304" pitchFamily="18" charset="0"/>
              </a:rPr>
              <a:t>Mallorcan</a:t>
            </a:r>
            <a:r>
              <a:rPr lang="en-US" sz="2200" kern="100" dirty="0">
                <a:effectLst/>
                <a:latin typeface="+mj-lt"/>
                <a:ea typeface="Aptos" panose="020B0004020202020204" pitchFamily="34" charset="0"/>
                <a:cs typeface="Times New Roman" panose="02020603050405020304" pitchFamily="18" charset="0"/>
              </a:rPr>
              <a:t> cuisine. </a:t>
            </a:r>
          </a:p>
          <a:p>
            <a:pPr marL="342900" indent="-342900">
              <a:buFont typeface="Arial" panose="020B0604020202020204" pitchFamily="34" charset="0"/>
              <a:buChar char="•"/>
            </a:pPr>
            <a:r>
              <a:rPr lang="en-US" sz="2200" kern="100" dirty="0">
                <a:effectLst/>
                <a:latin typeface="+mj-lt"/>
                <a:ea typeface="Aptos" panose="020B0004020202020204" pitchFamily="34" charset="0"/>
                <a:cs typeface="Times New Roman" panose="02020603050405020304" pitchFamily="18" charset="0"/>
              </a:rPr>
              <a:t>Don’t miss the chance to try </a:t>
            </a:r>
            <a:r>
              <a:rPr lang="en-US" sz="2200" kern="100" dirty="0" err="1">
                <a:effectLst/>
                <a:latin typeface="+mj-lt"/>
                <a:ea typeface="Aptos" panose="020B0004020202020204" pitchFamily="34" charset="0"/>
                <a:cs typeface="Times New Roman" panose="02020603050405020304" pitchFamily="18" charset="0"/>
              </a:rPr>
              <a:t>sobrasada</a:t>
            </a:r>
            <a:r>
              <a:rPr lang="en-US" sz="2200" kern="100" dirty="0">
                <a:effectLst/>
                <a:latin typeface="+mj-lt"/>
                <a:ea typeface="Aptos" panose="020B0004020202020204" pitchFamily="34" charset="0"/>
                <a:cs typeface="Times New Roman" panose="02020603050405020304" pitchFamily="18" charset="0"/>
              </a:rPr>
              <a:t>, a </a:t>
            </a:r>
            <a:br>
              <a:rPr lang="en-US" sz="2200" kern="100" dirty="0">
                <a:effectLst/>
                <a:latin typeface="+mj-lt"/>
                <a:ea typeface="Aptos" panose="020B0004020202020204" pitchFamily="34" charset="0"/>
                <a:cs typeface="Times New Roman" panose="02020603050405020304" pitchFamily="18" charset="0"/>
              </a:rPr>
            </a:br>
            <a:r>
              <a:rPr lang="en-US" sz="2200" kern="100" dirty="0">
                <a:effectLst/>
                <a:latin typeface="+mj-lt"/>
                <a:ea typeface="Aptos" panose="020B0004020202020204" pitchFamily="34" charset="0"/>
                <a:cs typeface="Times New Roman" panose="02020603050405020304" pitchFamily="18" charset="0"/>
              </a:rPr>
              <a:t>traditional cured pork sausage unique to the Balearic Islands.</a:t>
            </a:r>
          </a:p>
          <a:p>
            <a:pPr marL="342900" lvl="0" indent="-342900">
              <a:buFont typeface="Arial" panose="020B0604020202020204" pitchFamily="34" charset="0"/>
              <a:buChar char="•"/>
            </a:pPr>
            <a:r>
              <a:rPr lang="en-US" sz="2200" dirty="0">
                <a:latin typeface="+mj-lt"/>
              </a:rPr>
              <a:t>Also try a local delicacies like </a:t>
            </a:r>
            <a:r>
              <a:rPr lang="en-US" sz="2200" i="1" dirty="0" err="1">
                <a:latin typeface="+mj-lt"/>
              </a:rPr>
              <a:t>sobrasada</a:t>
            </a:r>
            <a:r>
              <a:rPr lang="en-US" sz="2200" dirty="0">
                <a:latin typeface="+mj-lt"/>
              </a:rPr>
              <a:t> (a cured sausage) and </a:t>
            </a:r>
            <a:r>
              <a:rPr lang="en-US" sz="2200" i="1" dirty="0" err="1">
                <a:latin typeface="+mj-lt"/>
              </a:rPr>
              <a:t>ensaimada</a:t>
            </a:r>
            <a:r>
              <a:rPr lang="en-US" sz="2200" dirty="0">
                <a:latin typeface="+mj-lt"/>
              </a:rPr>
              <a:t> (a spiral pastry).</a:t>
            </a:r>
          </a:p>
          <a:p>
            <a:pPr marL="342900" indent="-342900">
              <a:buFont typeface="Arial" panose="020B0604020202020204" pitchFamily="34" charset="0"/>
              <a:buChar char="•"/>
            </a:pPr>
            <a:r>
              <a:rPr lang="en-US" sz="2200" dirty="0">
                <a:effectLst/>
                <a:latin typeface="+mj-lt"/>
                <a:ea typeface="Aptos" panose="020B0004020202020204" pitchFamily="34" charset="0"/>
              </a:rPr>
              <a:t>Practical Information:</a:t>
            </a:r>
            <a:br>
              <a:rPr lang="en-US" sz="2200" dirty="0">
                <a:effectLst/>
                <a:latin typeface="+mj-lt"/>
                <a:ea typeface="Aptos" panose="020B0004020202020204" pitchFamily="34" charset="0"/>
              </a:rPr>
            </a:br>
            <a:r>
              <a:rPr lang="en-US" sz="2200" dirty="0">
                <a:effectLst/>
                <a:latin typeface="+mj-lt"/>
                <a:ea typeface="Aptos" panose="020B0004020202020204" pitchFamily="34" charset="0"/>
              </a:rPr>
              <a:t>Open daily from 7:00 AM to 3:00 PM (closed Sundays)</a:t>
            </a:r>
            <a:endParaRPr lang="en-US" sz="2200" dirty="0">
              <a:latin typeface="+mj-lt"/>
            </a:endParaRPr>
          </a:p>
          <a:p>
            <a:pPr marL="342900" lvl="0" indent="-342900">
              <a:buFont typeface="Arial" panose="020B0604020202020204" pitchFamily="34" charset="0"/>
              <a:buChar char="•"/>
            </a:pPr>
            <a:r>
              <a:rPr lang="en-US" sz="2200" b="1" dirty="0">
                <a:latin typeface="+mj-lt"/>
              </a:rPr>
              <a:t>Admission:</a:t>
            </a:r>
            <a:r>
              <a:rPr lang="en-US" sz="2200" dirty="0">
                <a:latin typeface="+mj-lt"/>
              </a:rPr>
              <a:t> Free</a:t>
            </a:r>
          </a:p>
          <a:p>
            <a:pPr marL="342900" lvl="0" indent="-342900">
              <a:buFont typeface="Arial" panose="020B0604020202020204" pitchFamily="34" charset="0"/>
              <a:buChar char="•"/>
            </a:pPr>
            <a:r>
              <a:rPr lang="en-US" sz="2200" b="1" dirty="0">
                <a:latin typeface="+mj-lt"/>
              </a:rPr>
              <a:t>Operating Hours:</a:t>
            </a:r>
            <a:r>
              <a:rPr lang="en-US" sz="2200" dirty="0">
                <a:latin typeface="+mj-lt"/>
              </a:rPr>
              <a:t> 7 AM - 2:30 PM (closed Sundays)</a:t>
            </a:r>
          </a:p>
          <a:p>
            <a:pPr marL="342900" lvl="0" indent="-342900">
              <a:buFont typeface="Arial" panose="020B0604020202020204" pitchFamily="34" charset="0"/>
              <a:buChar char="•"/>
            </a:pPr>
            <a:r>
              <a:rPr lang="en-US" sz="2200" b="1" dirty="0">
                <a:latin typeface="+mj-lt"/>
              </a:rPr>
              <a:t>Tips:</a:t>
            </a:r>
            <a:r>
              <a:rPr lang="en-US" sz="2200" dirty="0">
                <a:latin typeface="+mj-lt"/>
              </a:rPr>
              <a:t> Arrive early to sample the freshest offerings, and don’t hesitate to try the tapas bars located inside the market.</a:t>
            </a: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endParaRPr lang="en-US" sz="2000" kern="100" dirty="0">
              <a:effectLst/>
              <a:latin typeface="+mj-lt"/>
              <a:ea typeface="Aptos" panose="020B0004020202020204" pitchFamily="34" charset="0"/>
              <a:cs typeface="Times New Roman" panose="02020603050405020304" pitchFamily="18" charset="0"/>
            </a:endParaRPr>
          </a:p>
        </p:txBody>
      </p:sp>
      <p:pic>
        <p:nvPicPr>
          <p:cNvPr id="3" name="Picture 2" descr="People in a market with many food items&#10;&#10;Description automatically generated with medium confidence">
            <a:extLst>
              <a:ext uri="{FF2B5EF4-FFF2-40B4-BE49-F238E27FC236}">
                <a16:creationId xmlns:a16="http://schemas.microsoft.com/office/drawing/2014/main" id="{DA415DC1-3984-42F2-C823-07F0A4AE5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126759"/>
            <a:ext cx="3810000" cy="2378441"/>
          </a:xfrm>
          <a:prstGeom prst="rect">
            <a:avLst/>
          </a:prstGeom>
        </p:spPr>
      </p:pic>
    </p:spTree>
    <p:extLst>
      <p:ext uri="{BB962C8B-B14F-4D97-AF65-F5344CB8AC3E}">
        <p14:creationId xmlns:p14="http://schemas.microsoft.com/office/powerpoint/2010/main" val="2940158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3" end="3"/>
                                            </p:txEl>
                                          </p:spTgt>
                                        </p:tgtEl>
                                        <p:attrNameLst>
                                          <p:attrName>style.visibility</p:attrName>
                                        </p:attrNameLst>
                                      </p:cBhvr>
                                      <p:to>
                                        <p:strVal val="visible"/>
                                      </p:to>
                                    </p:set>
                                    <p:anim calcmode="lin" valueType="num">
                                      <p:cBhvr additive="base">
                                        <p:cTn id="13"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4" end="4"/>
                                            </p:txEl>
                                          </p:spTgt>
                                        </p:tgtEl>
                                        <p:attrNameLst>
                                          <p:attrName>style.visibility</p:attrName>
                                        </p:attrNameLst>
                                      </p:cBhvr>
                                      <p:to>
                                        <p:strVal val="visible"/>
                                      </p:to>
                                    </p:set>
                                    <p:anim calcmode="lin" valueType="num">
                                      <p:cBhvr additive="base">
                                        <p:cTn id="19"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42">
                                            <p:txEl>
                                              <p:pRg st="5" end="5"/>
                                            </p:txEl>
                                          </p:spTgt>
                                        </p:tgtEl>
                                        <p:attrNameLst>
                                          <p:attrName>style.visibility</p:attrName>
                                        </p:attrNameLst>
                                      </p:cBhvr>
                                      <p:to>
                                        <p:strVal val="visible"/>
                                      </p:to>
                                    </p:set>
                                    <p:animEffect transition="in" filter="barn(inVertical)">
                                      <p:cBhvr>
                                        <p:cTn id="25" dur="500"/>
                                        <p:tgtEl>
                                          <p:spTgt spid="10242">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0242">
                                            <p:txEl>
                                              <p:pRg st="6" end="6"/>
                                            </p:txEl>
                                          </p:spTgt>
                                        </p:tgtEl>
                                        <p:attrNameLst>
                                          <p:attrName>style.visibility</p:attrName>
                                        </p:attrNameLst>
                                      </p:cBhvr>
                                      <p:to>
                                        <p:strVal val="visible"/>
                                      </p:to>
                                    </p:set>
                                    <p:animEffect transition="in" filter="barn(inVertical)">
                                      <p:cBhvr>
                                        <p:cTn id="28" dur="500"/>
                                        <p:tgtEl>
                                          <p:spTgt spid="10242">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0242">
                                            <p:txEl>
                                              <p:pRg st="7" end="7"/>
                                            </p:txEl>
                                          </p:spTgt>
                                        </p:tgtEl>
                                        <p:attrNameLst>
                                          <p:attrName>style.visibility</p:attrName>
                                        </p:attrNameLst>
                                      </p:cBhvr>
                                      <p:to>
                                        <p:strVal val="visible"/>
                                      </p:to>
                                    </p:set>
                                    <p:animEffect transition="in" filter="barn(inVertical)">
                                      <p:cBhvr>
                                        <p:cTn id="31" dur="500"/>
                                        <p:tgtEl>
                                          <p:spTgt spid="10242">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0242">
                                            <p:txEl>
                                              <p:pRg st="8" end="8"/>
                                            </p:txEl>
                                          </p:spTgt>
                                        </p:tgtEl>
                                        <p:attrNameLst>
                                          <p:attrName>style.visibility</p:attrName>
                                        </p:attrNameLst>
                                      </p:cBhvr>
                                      <p:to>
                                        <p:strVal val="visible"/>
                                      </p:to>
                                    </p:set>
                                    <p:animEffect transition="in" filter="barn(inVertical)">
                                      <p:cBhvr>
                                        <p:cTn id="34" dur="500"/>
                                        <p:tgtEl>
                                          <p:spTgt spid="1024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err="1"/>
              <a:t>Catedral-Basílica</a:t>
            </a:r>
            <a:r>
              <a:rPr lang="en-US" b="1" dirty="0"/>
              <a:t> </a:t>
            </a:r>
            <a:br>
              <a:rPr lang="en-US" b="1" dirty="0"/>
            </a:br>
            <a:r>
              <a:rPr lang="en-US" b="1" dirty="0"/>
              <a:t>de Santa María de Mallorca</a:t>
            </a: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570732" y="1219200"/>
            <a:ext cx="5573268" cy="2679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The first historical documents relating to the building of the Cathedral date from 1230. Bishop Pere de Morella consecrated the altar stone of the main altar. And during the reign of King James II (1276–1311), construction of the building we know today began.</a:t>
            </a:r>
          </a:p>
        </p:txBody>
      </p:sp>
      <p:pic>
        <p:nvPicPr>
          <p:cNvPr id="3" name="Picture 2" descr="A large building with a fountain in front of it with Palma Cathedral in the background&#10;&#10;Description automatically generated">
            <a:extLst>
              <a:ext uri="{FF2B5EF4-FFF2-40B4-BE49-F238E27FC236}">
                <a16:creationId xmlns:a16="http://schemas.microsoft.com/office/drawing/2014/main" id="{D45A40FC-E3BB-8B01-CF45-EF199C707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 y="1231392"/>
            <a:ext cx="3543300" cy="2578608"/>
          </a:xfrm>
          <a:prstGeom prst="rect">
            <a:avLst/>
          </a:prstGeom>
        </p:spPr>
      </p:pic>
      <p:sp>
        <p:nvSpPr>
          <p:cNvPr id="5" name="TextBox 4">
            <a:extLst>
              <a:ext uri="{FF2B5EF4-FFF2-40B4-BE49-F238E27FC236}">
                <a16:creationId xmlns:a16="http://schemas.microsoft.com/office/drawing/2014/main" id="{FEDC135C-9C32-463E-057B-EE9810E665D7}"/>
              </a:ext>
            </a:extLst>
          </p:cNvPr>
          <p:cNvSpPr txBox="1"/>
          <p:nvPr/>
        </p:nvSpPr>
        <p:spPr>
          <a:xfrm>
            <a:off x="152400" y="3810000"/>
            <a:ext cx="8991600" cy="3098284"/>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Around the second half of the 13th century, new stonework started being laid in the chevet. </a:t>
            </a:r>
          </a:p>
          <a:p>
            <a:pPr marL="342900" indent="-342900">
              <a:buFont typeface="Arial" panose="020B0604020202020204" pitchFamily="34" charset="0"/>
              <a:buChar char="•"/>
            </a:pPr>
            <a:r>
              <a:rPr lang="en-US" dirty="0">
                <a:solidFill>
                  <a:schemeClr val="tx1"/>
                </a:solidFill>
              </a:rPr>
              <a:t>This is integrated into the Royal Chapel and preserves the space intended for the tombs of the monarchs from the </a:t>
            </a:r>
            <a:r>
              <a:rPr lang="en-US" dirty="0" err="1">
                <a:solidFill>
                  <a:schemeClr val="tx1"/>
                </a:solidFill>
              </a:rPr>
              <a:t>Mallorcan</a:t>
            </a:r>
            <a:r>
              <a:rPr lang="en-US" dirty="0">
                <a:solidFill>
                  <a:schemeClr val="tx1"/>
                </a:solidFill>
              </a:rPr>
              <a:t> royal family. It is known as the Chapel of the Holy Trinity. </a:t>
            </a:r>
          </a:p>
          <a:p>
            <a:pPr marL="342900" indent="-342900">
              <a:buFont typeface="Arial" panose="020B0604020202020204" pitchFamily="34" charset="0"/>
              <a:buChar char="•"/>
            </a:pPr>
            <a:r>
              <a:rPr lang="en-US" dirty="0">
                <a:solidFill>
                  <a:schemeClr val="tx1"/>
                </a:solidFill>
              </a:rPr>
              <a:t>At the start of the 20th century the architect Antoni </a:t>
            </a:r>
            <a:r>
              <a:rPr lang="en-US" dirty="0" err="1">
                <a:solidFill>
                  <a:schemeClr val="tx1"/>
                </a:solidFill>
              </a:rPr>
              <a:t>Gaudí</a:t>
            </a:r>
            <a:r>
              <a:rPr lang="en-US" dirty="0">
                <a:solidFill>
                  <a:schemeClr val="tx1"/>
                </a:solidFill>
              </a:rPr>
              <a:t> adapted the inner space of the Cathedral to meet the new liturgical and pastoral requirements</a:t>
            </a:r>
          </a:p>
        </p:txBody>
      </p:sp>
    </p:spTree>
    <p:extLst>
      <p:ext uri="{BB962C8B-B14F-4D97-AF65-F5344CB8AC3E}">
        <p14:creationId xmlns:p14="http://schemas.microsoft.com/office/powerpoint/2010/main" val="134180384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1"/>
            <a:ext cx="4567137" cy="1652259"/>
          </a:xfrm>
        </p:spPr>
        <p:txBody>
          <a:bodyPr vert="horz" lIns="91440" tIns="45720" rIns="91440" bIns="45720" rtlCol="0" anchor="ctr">
            <a:normAutofit/>
          </a:bodyPr>
          <a:lstStyle/>
          <a:p>
            <a:pPr defTabSz="914400">
              <a:lnSpc>
                <a:spcPct val="90000"/>
              </a:lnSpc>
              <a:spcBef>
                <a:spcPct val="0"/>
              </a:spcBef>
            </a:pPr>
            <a:r>
              <a:rPr lang="en-US" b="1" dirty="0">
                <a:solidFill>
                  <a:schemeClr val="tx1"/>
                </a:solidFill>
              </a:rPr>
              <a:t>Parc de Sa </a:t>
            </a:r>
            <a:r>
              <a:rPr lang="en-US" b="1" dirty="0" err="1">
                <a:solidFill>
                  <a:schemeClr val="tx1"/>
                </a:solidFill>
              </a:rPr>
              <a:t>Feixina</a:t>
            </a:r>
            <a:endParaRPr lang="en-US" b="1" dirty="0">
              <a:solidFill>
                <a:schemeClr val="tx1"/>
              </a:solidFill>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0" y="1447800"/>
            <a:ext cx="4567137" cy="54101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228600" defTabSz="914400">
              <a:buFont typeface="Arial" panose="020B0604020202020204" pitchFamily="34" charset="0"/>
              <a:buChar char="•"/>
            </a:pPr>
            <a:r>
              <a:rPr lang="en-US" sz="2000" dirty="0">
                <a:solidFill>
                  <a:schemeClr val="tx1"/>
                </a:solidFill>
                <a:latin typeface="+mn-lt"/>
                <a:cs typeface="+mn-cs"/>
              </a:rPr>
              <a:t>Parc de Sa </a:t>
            </a:r>
            <a:r>
              <a:rPr lang="en-US" sz="2000" dirty="0" err="1">
                <a:solidFill>
                  <a:schemeClr val="tx1"/>
                </a:solidFill>
                <a:latin typeface="+mn-lt"/>
                <a:cs typeface="+mn-cs"/>
              </a:rPr>
              <a:t>Feixina</a:t>
            </a:r>
            <a:r>
              <a:rPr lang="en-US" sz="2000" dirty="0">
                <a:solidFill>
                  <a:schemeClr val="tx1"/>
                </a:solidFill>
                <a:latin typeface="+mn-lt"/>
                <a:cs typeface="+mn-cs"/>
              </a:rPr>
              <a:t> is a delightful urban oasis, offering a range of attractions for visitors of all ages. </a:t>
            </a:r>
          </a:p>
          <a:p>
            <a:pPr marL="342900" indent="-228600" defTabSz="914400">
              <a:buFont typeface="Arial" panose="020B0604020202020204" pitchFamily="34" charset="0"/>
              <a:buChar char="•"/>
            </a:pPr>
            <a:r>
              <a:rPr lang="en-US" sz="2000" dirty="0">
                <a:solidFill>
                  <a:schemeClr val="tx1"/>
                </a:solidFill>
                <a:latin typeface="+mn-lt"/>
                <a:cs typeface="+mn-cs"/>
              </a:rPr>
              <a:t>The park's playground is a favorite among local families, featuring two large towers connected by hanging bridges, along with slides and swings that provide plenty of fun for children. </a:t>
            </a:r>
          </a:p>
          <a:p>
            <a:pPr marL="342900" indent="-228600" defTabSz="914400">
              <a:buFont typeface="Arial" panose="020B0604020202020204" pitchFamily="34" charset="0"/>
              <a:buChar char="•"/>
            </a:pPr>
            <a:r>
              <a:rPr lang="en-US" sz="2000" dirty="0">
                <a:solidFill>
                  <a:schemeClr val="tx1"/>
                </a:solidFill>
                <a:latin typeface="+mn-lt"/>
                <a:cs typeface="+mn-cs"/>
              </a:rPr>
              <a:t>In addition to the play area, the park is home to several stone monuments, including an obelisk, and peaceful fountains that add to its tranquil charm. </a:t>
            </a:r>
          </a:p>
          <a:p>
            <a:pPr marL="342900" indent="-228600" defTabSz="914400">
              <a:buFont typeface="Arial" panose="020B0604020202020204" pitchFamily="34" charset="0"/>
              <a:buChar char="•"/>
            </a:pPr>
            <a:r>
              <a:rPr lang="en-US" sz="2000" dirty="0">
                <a:solidFill>
                  <a:schemeClr val="tx1"/>
                </a:solidFill>
                <a:latin typeface="+mn-lt"/>
                <a:cs typeface="+mn-cs"/>
              </a:rPr>
              <a:t>The sight of ducks paddling through the fountains' water jets adds to the serene atmosphere, making Parc de Sa </a:t>
            </a:r>
            <a:r>
              <a:rPr lang="en-US" sz="2000" dirty="0" err="1">
                <a:solidFill>
                  <a:schemeClr val="tx1"/>
                </a:solidFill>
                <a:latin typeface="+mn-lt"/>
                <a:cs typeface="+mn-cs"/>
              </a:rPr>
              <a:t>Feixina</a:t>
            </a:r>
            <a:r>
              <a:rPr lang="en-US" sz="2000" dirty="0">
                <a:solidFill>
                  <a:schemeClr val="tx1"/>
                </a:solidFill>
                <a:latin typeface="+mn-lt"/>
                <a:cs typeface="+mn-cs"/>
              </a:rPr>
              <a:t> a perfect spot to unwind and enjoy the outdoors.</a:t>
            </a:r>
            <a:endParaRPr lang="en-US" sz="2000" dirty="0">
              <a:solidFill>
                <a:schemeClr val="tx1"/>
              </a:solidFill>
              <a:effectLst/>
              <a:latin typeface="+mn-lt"/>
              <a:cs typeface="+mn-cs"/>
            </a:endParaRPr>
          </a:p>
        </p:txBody>
      </p:sp>
      <p:pic>
        <p:nvPicPr>
          <p:cNvPr id="3" name="Picture 2" descr="A tall tower in a park&#10;&#10;Description automatically generated">
            <a:extLst>
              <a:ext uri="{FF2B5EF4-FFF2-40B4-BE49-F238E27FC236}">
                <a16:creationId xmlns:a16="http://schemas.microsoft.com/office/drawing/2014/main" id="{55EE25AA-E7D7-4284-9D67-E3ECDEFFC0A9}"/>
              </a:ext>
            </a:extLst>
          </p:cNvPr>
          <p:cNvPicPr>
            <a:picLocks noChangeAspect="1"/>
          </p:cNvPicPr>
          <p:nvPr/>
        </p:nvPicPr>
        <p:blipFill>
          <a:blip r:embed="rId3">
            <a:extLst>
              <a:ext uri="{28A0092B-C50C-407E-A947-70E740481C1C}">
                <a14:useLocalDpi xmlns:a14="http://schemas.microsoft.com/office/drawing/2010/main" val="0"/>
              </a:ext>
            </a:extLst>
          </a:blip>
          <a:srcRect l="4951" r="810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871673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a:t>Arc de </a:t>
            </a:r>
            <a:r>
              <a:rPr lang="en-US" b="1" dirty="0" err="1"/>
              <a:t>sa</a:t>
            </a:r>
            <a:r>
              <a:rPr lang="en-US" b="1" dirty="0"/>
              <a:t> </a:t>
            </a:r>
            <a:r>
              <a:rPr lang="en-US" b="1" dirty="0" err="1"/>
              <a:t>Drassana</a:t>
            </a:r>
            <a:endParaRPr lang="en-US" b="1"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228600" y="1066800"/>
            <a:ext cx="8915400" cy="27311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The Arc de </a:t>
            </a:r>
            <a:r>
              <a:rPr lang="en-US" dirty="0" err="1"/>
              <a:t>sa</a:t>
            </a:r>
            <a:r>
              <a:rPr lang="en-US" dirty="0"/>
              <a:t> </a:t>
            </a:r>
            <a:r>
              <a:rPr lang="en-US" dirty="0" err="1"/>
              <a:t>Drassana</a:t>
            </a:r>
            <a:r>
              <a:rPr lang="en-US" dirty="0"/>
              <a:t> is a grand historical arch that stands as one of the few remaining links to Palma's Arab heritage. </a:t>
            </a:r>
          </a:p>
          <a:p>
            <a:pPr marL="342900" indent="-342900">
              <a:buFont typeface="Arial" panose="020B0604020202020204" pitchFamily="34" charset="0"/>
              <a:buChar char="•"/>
            </a:pPr>
            <a:r>
              <a:rPr lang="en-US" dirty="0"/>
              <a:t>Dominated by the imposing Palau de </a:t>
            </a:r>
            <a:r>
              <a:rPr lang="en-US" dirty="0" err="1"/>
              <a:t>l'Almudaina</a:t>
            </a:r>
            <a:r>
              <a:rPr lang="en-US" dirty="0"/>
              <a:t>, the arch once served as the seaward entrance to the palace and nearby shipyards during the Arab rule of the island. </a:t>
            </a:r>
          </a:p>
          <a:p>
            <a:pPr marL="342900" indent="-342900">
              <a:buFont typeface="Arial" panose="020B0604020202020204" pitchFamily="34" charset="0"/>
              <a:buChar char="•"/>
            </a:pPr>
            <a:r>
              <a:rPr lang="en-US" dirty="0"/>
              <a:t>The </a:t>
            </a:r>
            <a:r>
              <a:rPr lang="en-US" dirty="0" err="1"/>
              <a:t>Riera</a:t>
            </a:r>
            <a:r>
              <a:rPr lang="en-US" dirty="0"/>
              <a:t>, Palma’s now-diverted river, flowed along what is currently the Passeig </a:t>
            </a:r>
            <a:r>
              <a:rPr lang="en-US" dirty="0" err="1"/>
              <a:t>d'es</a:t>
            </a:r>
            <a:r>
              <a:rPr lang="en-US" dirty="0"/>
              <a:t> Born, and the sea reached the city walls. </a:t>
            </a:r>
          </a:p>
        </p:txBody>
      </p:sp>
      <p:pic>
        <p:nvPicPr>
          <p:cNvPr id="5" name="Picture 4" descr="A stone bridge over a pool&#10;&#10;Description automatically generated">
            <a:extLst>
              <a:ext uri="{FF2B5EF4-FFF2-40B4-BE49-F238E27FC236}">
                <a16:creationId xmlns:a16="http://schemas.microsoft.com/office/drawing/2014/main" id="{C497ACE7-A48B-085D-724B-461A02428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97933"/>
            <a:ext cx="4085836" cy="3060067"/>
          </a:xfrm>
          <a:prstGeom prst="rect">
            <a:avLst/>
          </a:prstGeom>
        </p:spPr>
      </p:pic>
      <p:sp>
        <p:nvSpPr>
          <p:cNvPr id="7" name="TextBox 6">
            <a:extLst>
              <a:ext uri="{FF2B5EF4-FFF2-40B4-BE49-F238E27FC236}">
                <a16:creationId xmlns:a16="http://schemas.microsoft.com/office/drawing/2014/main" id="{48364AA0-1D8D-DC61-D346-D42E3F2F397D}"/>
              </a:ext>
            </a:extLst>
          </p:cNvPr>
          <p:cNvSpPr txBox="1"/>
          <p:nvPr/>
        </p:nvSpPr>
        <p:spPr>
          <a:xfrm>
            <a:off x="4085836" y="3733800"/>
            <a:ext cx="4981964" cy="3072636"/>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The Arc de </a:t>
            </a:r>
            <a:r>
              <a:rPr lang="en-US" dirty="0" err="1">
                <a:solidFill>
                  <a:schemeClr val="tx1"/>
                </a:solidFill>
              </a:rPr>
              <a:t>sa</a:t>
            </a:r>
            <a:r>
              <a:rPr lang="en-US" dirty="0">
                <a:solidFill>
                  <a:schemeClr val="tx1"/>
                </a:solidFill>
              </a:rPr>
              <a:t> </a:t>
            </a:r>
            <a:r>
              <a:rPr lang="en-US" dirty="0" err="1">
                <a:solidFill>
                  <a:schemeClr val="tx1"/>
                </a:solidFill>
              </a:rPr>
              <a:t>Drassana</a:t>
            </a:r>
            <a:r>
              <a:rPr lang="en-US" dirty="0">
                <a:solidFill>
                  <a:schemeClr val="tx1"/>
                </a:solidFill>
              </a:rPr>
              <a:t> was strategically positioned at this maritime gateway, connecting the Arab palace complex with the bustling shipyards. </a:t>
            </a:r>
          </a:p>
          <a:p>
            <a:pPr marL="342900" indent="-342900">
              <a:buFont typeface="Arial" panose="020B0604020202020204" pitchFamily="34" charset="0"/>
              <a:buChar char="•"/>
            </a:pPr>
            <a:r>
              <a:rPr lang="en-US" dirty="0">
                <a:solidFill>
                  <a:schemeClr val="tx1"/>
                </a:solidFill>
              </a:rPr>
              <a:t>Today, it remains a striking reminder of the city's ancient past, and Palma's storied history.</a:t>
            </a:r>
            <a:endParaRPr lang="en-US" sz="2000" kern="100" dirty="0">
              <a:solidFill>
                <a:schemeClr val="tx1"/>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7132581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 calcmode="lin" valueType="num">
                                      <p:cBhvr additive="base">
                                        <p:cTn id="2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pPr marR="0" lvl="0">
              <a:lnSpc>
                <a:spcPct val="115000"/>
              </a:lnSpc>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Palau March Museum</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0" y="1066800"/>
            <a:ext cx="9144000" cy="5362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5715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Once the residence of one of Mallorca’s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wealthiest families, the Palau March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Museum now houses an eclectic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collection of art, including sculptures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by Rodin and Dali, rare 14th-century </a:t>
            </a:r>
            <a:br>
              <a:rPr lang="en-US" kern="100" dirty="0">
                <a:effectLst/>
                <a:latin typeface="+mj-lt"/>
                <a:ea typeface="Aptos" panose="020B0004020202020204" pitchFamily="34" charset="0"/>
                <a:cs typeface="Times New Roman" panose="02020603050405020304" pitchFamily="18" charset="0"/>
              </a:rPr>
            </a:br>
            <a:r>
              <a:rPr lang="en-US" kern="100" dirty="0">
                <a:effectLst/>
                <a:latin typeface="+mj-lt"/>
                <a:ea typeface="Aptos" panose="020B0004020202020204" pitchFamily="34" charset="0"/>
                <a:cs typeface="Times New Roman" panose="02020603050405020304" pitchFamily="18" charset="0"/>
              </a:rPr>
              <a:t>maps, and a magnificent 18th-century nativity scene with over 1,000 figurines.</a:t>
            </a:r>
          </a:p>
          <a:p>
            <a:pPr marL="571500" marR="0" indent="-342900">
              <a:lnSpc>
                <a:spcPct val="115000"/>
              </a:lnSpc>
              <a:spcBef>
                <a:spcPts val="0"/>
              </a:spcBef>
              <a:spcAft>
                <a:spcPts val="800"/>
              </a:spcAft>
              <a:buFont typeface="Arial" panose="020B0604020202020204" pitchFamily="34" charset="0"/>
              <a:buChar char="•"/>
            </a:pPr>
            <a:r>
              <a:rPr lang="en-US" dirty="0"/>
              <a:t>One of the rooms houses more than a thousand painted and costumed works, while the Sala del Libro (Book Room) contains manuscripts, incunabula and codices, as well as a unique collection of nautical charts from the 14th to the 15th centuries.</a:t>
            </a:r>
          </a:p>
          <a:p>
            <a:pPr marL="5715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Admission is only: </a:t>
            </a:r>
            <a:r>
              <a:rPr lang="en-US" dirty="0">
                <a:latin typeface="+mj-lt"/>
              </a:rPr>
              <a:t>€3.80 Children under 12 Free</a:t>
            </a:r>
            <a:endParaRPr lang="en-US" kern="100" dirty="0">
              <a:effectLst/>
              <a:latin typeface="+mj-lt"/>
              <a:ea typeface="Aptos" panose="020B0004020202020204" pitchFamily="34" charset="0"/>
              <a:cs typeface="Times New Roman" panose="02020603050405020304" pitchFamily="18" charset="0"/>
            </a:endParaRPr>
          </a:p>
        </p:txBody>
      </p:sp>
      <p:pic>
        <p:nvPicPr>
          <p:cNvPr id="3" name="Picture 2" descr="A building with a large building in the background&#10;&#10;Description automatically generated">
            <a:extLst>
              <a:ext uri="{FF2B5EF4-FFF2-40B4-BE49-F238E27FC236}">
                <a16:creationId xmlns:a16="http://schemas.microsoft.com/office/drawing/2014/main" id="{490C91C5-48D6-0258-88F8-DDE889DD5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054609"/>
            <a:ext cx="3581400" cy="2069591"/>
          </a:xfrm>
          <a:prstGeom prst="rect">
            <a:avLst/>
          </a:prstGeom>
        </p:spPr>
      </p:pic>
    </p:spTree>
    <p:extLst>
      <p:ext uri="{BB962C8B-B14F-4D97-AF65-F5344CB8AC3E}">
        <p14:creationId xmlns:p14="http://schemas.microsoft.com/office/powerpoint/2010/main" val="19114005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Effect transition="in" filter="barn(inVertical)">
                                      <p:cBhvr>
                                        <p:cTn id="13" dur="500"/>
                                        <p:tgtEl>
                                          <p:spTgt spid="102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308772E4-0497-07D9-6A99-3DBFA1FB435F}"/>
              </a:ext>
            </a:extLst>
          </p:cNvPr>
          <p:cNvSpPr>
            <a:spLocks noGrp="1" noChangeArrowheads="1"/>
          </p:cNvSpPr>
          <p:nvPr>
            <p:ph type="title"/>
          </p:nvPr>
        </p:nvSpPr>
        <p:spPr>
          <a:xfrm>
            <a:off x="685800" y="228600"/>
            <a:ext cx="7767638" cy="1138238"/>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5200" dirty="0"/>
              <a:t>My Port Philosophy</a:t>
            </a:r>
          </a:p>
        </p:txBody>
      </p:sp>
      <p:sp>
        <p:nvSpPr>
          <p:cNvPr id="6146" name="Rectangle 2">
            <a:extLst>
              <a:ext uri="{FF2B5EF4-FFF2-40B4-BE49-F238E27FC236}">
                <a16:creationId xmlns:a16="http://schemas.microsoft.com/office/drawing/2014/main" id="{3A15478B-BBE4-3456-1745-956353616643}"/>
              </a:ext>
            </a:extLst>
          </p:cNvPr>
          <p:cNvSpPr>
            <a:spLocks noGrp="1" noChangeArrowheads="1"/>
          </p:cNvSpPr>
          <p:nvPr>
            <p:ph type="body" idx="1"/>
          </p:nvPr>
        </p:nvSpPr>
        <p:spPr>
          <a:xfrm>
            <a:off x="685800" y="1371600"/>
            <a:ext cx="7767638" cy="4110038"/>
          </a:xfrm>
          <a:ln/>
        </p:spPr>
        <p:txBody>
          <a:bodyPr/>
          <a:lstStyle/>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over 100 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consider myself an experienced cruiser.</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experience.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I always recommend taking a ship’s tour.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on my own - I will do it on my own. </a:t>
            </a:r>
          </a:p>
          <a:p>
            <a:pPr marL="449263">
              <a:lnSpc>
                <a:spcPct val="113000"/>
              </a:lnSpc>
              <a:buClrTx/>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p>
          <a:p>
            <a:pPr>
              <a:lnSpc>
                <a:spcPct val="113000"/>
              </a:lnSpc>
              <a:spcBef>
                <a:spcPts val="825"/>
              </a:spcBef>
              <a:spcAft>
                <a:spcPts val="25"/>
              </a:spcAft>
              <a:buClr>
                <a:srgbClr val="77CAEE"/>
              </a:buClr>
              <a:buSzPct val="45000"/>
              <a:buFont typeface="Wingdings" panose="05000000000000000000" pitchFamily="2"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endParaRPr lang="en-US" altLang="en-US"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 calcmode="lin" valueType="num">
                                      <p:cBhvr additive="base">
                                        <p:cTn id="7"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xEl>
                                              <p:pRg st="2" end="2"/>
                                            </p:txEl>
                                          </p:spTgt>
                                        </p:tgtEl>
                                        <p:attrNameLst>
                                          <p:attrName>style.visibility</p:attrName>
                                        </p:attrNameLst>
                                      </p:cBhvr>
                                      <p:to>
                                        <p:strVal val="visible"/>
                                      </p:to>
                                    </p:set>
                                    <p:anim calcmode="lin" valueType="num">
                                      <p:cBhvr additive="base">
                                        <p:cTn id="13" dur="500" fill="hold"/>
                                        <p:tgtEl>
                                          <p:spTgt spid="614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anim calcmode="lin" valueType="num">
                                      <p:cBhvr additive="base">
                                        <p:cTn id="19" dur="500" fill="hold"/>
                                        <p:tgtEl>
                                          <p:spTgt spid="614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46">
                                            <p:txEl>
                                              <p:pRg st="4" end="4"/>
                                            </p:txEl>
                                          </p:spTgt>
                                        </p:tgtEl>
                                        <p:attrNameLst>
                                          <p:attrName>style.visibility</p:attrName>
                                        </p:attrNameLst>
                                      </p:cBhvr>
                                      <p:to>
                                        <p:strVal val="visible"/>
                                      </p:to>
                                    </p:set>
                                    <p:anim calcmode="lin" valueType="num">
                                      <p:cBhvr additive="base">
                                        <p:cTn id="25" dur="500" fill="hold"/>
                                        <p:tgtEl>
                                          <p:spTgt spid="614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err="1"/>
              <a:t>Plaça</a:t>
            </a:r>
            <a:r>
              <a:rPr lang="en-US" b="1" dirty="0"/>
              <a:t> </a:t>
            </a:r>
            <a:r>
              <a:rPr lang="en-US" b="1" dirty="0" err="1"/>
              <a:t>d'Espanya</a:t>
            </a:r>
            <a:endParaRPr lang="en-US" b="1" dirty="0"/>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81000" y="1066800"/>
            <a:ext cx="8763000" cy="1966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b="1" dirty="0" err="1"/>
              <a:t>Plaça</a:t>
            </a:r>
            <a:r>
              <a:rPr lang="en-US" b="1" dirty="0"/>
              <a:t> </a:t>
            </a:r>
            <a:r>
              <a:rPr lang="en-US" b="1" dirty="0" err="1"/>
              <a:t>d'Espanya</a:t>
            </a:r>
            <a:r>
              <a:rPr lang="en-US" dirty="0"/>
              <a:t> in Palma de Mallorca is a lively central hub, serving as a key transportation point with access to trains, buses, and the metro. </a:t>
            </a:r>
          </a:p>
          <a:p>
            <a:pPr marL="342900" indent="-342900">
              <a:buFont typeface="Arial" panose="020B0604020202020204" pitchFamily="34" charset="0"/>
              <a:buChar char="•"/>
            </a:pPr>
            <a:r>
              <a:rPr lang="en-US" dirty="0"/>
              <a:t>It’s known for its statue of </a:t>
            </a:r>
            <a:r>
              <a:rPr lang="en-US" b="1" dirty="0"/>
              <a:t>King Jaume I</a:t>
            </a:r>
            <a:r>
              <a:rPr lang="en-US" dirty="0"/>
              <a:t>, commemorating his reconquest of the island in 1229. </a:t>
            </a:r>
          </a:p>
        </p:txBody>
      </p:sp>
      <p:pic>
        <p:nvPicPr>
          <p:cNvPr id="3" name="Picture 2" descr="A statue of a person on a horse&#10;&#10;Description automatically generated">
            <a:extLst>
              <a:ext uri="{FF2B5EF4-FFF2-40B4-BE49-F238E27FC236}">
                <a16:creationId xmlns:a16="http://schemas.microsoft.com/office/drawing/2014/main" id="{52E28EE4-334D-C821-D1D7-5D415C9C6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3028059"/>
            <a:ext cx="5095240" cy="3829941"/>
          </a:xfrm>
          <a:prstGeom prst="rect">
            <a:avLst/>
          </a:prstGeom>
        </p:spPr>
      </p:pic>
      <p:sp>
        <p:nvSpPr>
          <p:cNvPr id="5" name="TextBox 4">
            <a:extLst>
              <a:ext uri="{FF2B5EF4-FFF2-40B4-BE49-F238E27FC236}">
                <a16:creationId xmlns:a16="http://schemas.microsoft.com/office/drawing/2014/main" id="{1AD8EFAA-EE72-5A65-98EA-D666313F51A7}"/>
              </a:ext>
            </a:extLst>
          </p:cNvPr>
          <p:cNvSpPr txBox="1"/>
          <p:nvPr/>
        </p:nvSpPr>
        <p:spPr>
          <a:xfrm>
            <a:off x="5105400" y="3037344"/>
            <a:ext cx="4028440" cy="2677656"/>
          </a:xfrm>
          <a:prstGeom prst="rect">
            <a:avLst/>
          </a:prstGeom>
          <a:noFill/>
        </p:spPr>
        <p:txBody>
          <a:bodyPr wrap="square">
            <a:spAutoFit/>
          </a:bodyPr>
          <a:lstStyle/>
          <a:p>
            <a:pPr marL="342900" indent="-342900">
              <a:buFont typeface="Arial" panose="020B0604020202020204" pitchFamily="34" charset="0"/>
              <a:buChar char="•"/>
            </a:pPr>
            <a:r>
              <a:rPr lang="en-US" dirty="0">
                <a:solidFill>
                  <a:schemeClr val="tx1"/>
                </a:solidFill>
              </a:rPr>
              <a:t>Surrounded by shops, cafés, and the nearby </a:t>
            </a:r>
            <a:r>
              <a:rPr lang="en-US" b="1" dirty="0">
                <a:solidFill>
                  <a:schemeClr val="tx1"/>
                </a:solidFill>
              </a:rPr>
              <a:t>Parc de les </a:t>
            </a:r>
            <a:r>
              <a:rPr lang="en-US" b="1" dirty="0" err="1">
                <a:solidFill>
                  <a:schemeClr val="tx1"/>
                </a:solidFill>
              </a:rPr>
              <a:t>Estacions</a:t>
            </a:r>
            <a:r>
              <a:rPr lang="en-US" dirty="0">
                <a:solidFill>
                  <a:schemeClr val="tx1"/>
                </a:solidFill>
              </a:rPr>
              <a:t>, the square is a popular meeting spot and gateway to exploring both the historic and modern parts of the city.</a:t>
            </a:r>
            <a:endParaRPr lang="en-US" kern="100" dirty="0">
              <a:solidFill>
                <a:schemeClr val="tx1"/>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729471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err="1"/>
              <a:t>Fundació</a:t>
            </a:r>
            <a:r>
              <a:rPr lang="en-US" b="1" dirty="0"/>
              <a:t> Miró Mallorca</a:t>
            </a: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81000" y="1066800"/>
            <a:ext cx="8763000" cy="5762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000" b="1" dirty="0" err="1"/>
              <a:t>Fundació</a:t>
            </a:r>
            <a:r>
              <a:rPr lang="en-US" sz="2000" b="1" dirty="0"/>
              <a:t> Miró Mallorca</a:t>
            </a:r>
            <a:r>
              <a:rPr lang="en-US" sz="2000" dirty="0"/>
              <a:t> is a cultural </a:t>
            </a:r>
            <a:br>
              <a:rPr lang="en-US" sz="2000" dirty="0"/>
            </a:br>
            <a:r>
              <a:rPr lang="en-US" sz="2000" dirty="0"/>
              <a:t>treasure in Palma dedicated to the life </a:t>
            </a:r>
            <a:br>
              <a:rPr lang="en-US" sz="2000" dirty="0"/>
            </a:br>
            <a:r>
              <a:rPr lang="en-US" sz="2000" dirty="0"/>
              <a:t>and art of Joan Miró. </a:t>
            </a:r>
          </a:p>
          <a:p>
            <a:pPr marL="342900" indent="-342900">
              <a:buFont typeface="Arial" panose="020B0604020202020204" pitchFamily="34" charset="0"/>
              <a:buChar char="•"/>
            </a:pPr>
            <a:r>
              <a:rPr lang="en-US" sz="2000" dirty="0"/>
              <a:t>The foundation includes three key </a:t>
            </a:r>
            <a:br>
              <a:rPr lang="en-US" sz="2000" dirty="0"/>
            </a:br>
            <a:r>
              <a:rPr lang="en-US" sz="2000" dirty="0"/>
              <a:t>buildings: Miró's studio, </a:t>
            </a:r>
            <a:r>
              <a:rPr lang="en-US" sz="2000" b="1" dirty="0"/>
              <a:t>Son </a:t>
            </a:r>
            <a:r>
              <a:rPr lang="en-US" sz="2000" b="1" dirty="0" err="1"/>
              <a:t>Boter</a:t>
            </a:r>
            <a:r>
              <a:rPr lang="en-US" sz="2000" dirty="0"/>
              <a:t>, </a:t>
            </a:r>
            <a:br>
              <a:rPr lang="en-US" sz="2000" dirty="0"/>
            </a:br>
            <a:r>
              <a:rPr lang="en-US" sz="2000" dirty="0"/>
              <a:t>and the </a:t>
            </a:r>
            <a:r>
              <a:rPr lang="en-US" sz="2000" b="1" dirty="0"/>
              <a:t>Moneo Building</a:t>
            </a:r>
            <a:r>
              <a:rPr lang="en-US" sz="2000" dirty="0"/>
              <a:t>, showcasing </a:t>
            </a:r>
            <a:br>
              <a:rPr lang="en-US" sz="2000" dirty="0"/>
            </a:br>
            <a:r>
              <a:rPr lang="en-US" sz="2000" dirty="0"/>
              <a:t>both his creative process and completed </a:t>
            </a:r>
            <a:br>
              <a:rPr lang="en-US" sz="2000" dirty="0"/>
            </a:br>
            <a:r>
              <a:rPr lang="en-US" sz="2000" dirty="0"/>
              <a:t>works within a blend of modern and </a:t>
            </a:r>
            <a:br>
              <a:rPr lang="en-US" sz="2000" dirty="0"/>
            </a:br>
            <a:r>
              <a:rPr lang="en-US" sz="2000" dirty="0"/>
              <a:t>traditional architecture.</a:t>
            </a:r>
          </a:p>
          <a:p>
            <a:pPr marL="342900" indent="-342900">
              <a:buFont typeface="Arial" panose="020B0604020202020204" pitchFamily="34" charset="0"/>
              <a:buChar char="•"/>
            </a:pPr>
            <a:r>
              <a:rPr lang="en-US" sz="2000" dirty="0"/>
              <a:t>Surrounded by beautiful Mediterranean gardens, the foundation invites visitors to relax and appreciate the natural landscape that inspired Miró’s vibrant creations. </a:t>
            </a:r>
          </a:p>
          <a:p>
            <a:pPr marL="342900" indent="-342900">
              <a:buFont typeface="Arial" panose="020B0604020202020204" pitchFamily="34" charset="0"/>
              <a:buChar char="•"/>
            </a:pPr>
            <a:r>
              <a:rPr lang="en-US" sz="2000" dirty="0"/>
              <a:t>It is a dynamic space that celebrates the connection between nature and creativity, reflecting the essence of Miró’s artistic vision. For more details, visit their </a:t>
            </a:r>
            <a:r>
              <a:rPr lang="en-US" sz="2000"/>
              <a:t>official site.</a:t>
            </a:r>
            <a:endParaRPr lang="en-US" sz="2000" dirty="0"/>
          </a:p>
          <a:p>
            <a:pPr marL="342900" indent="-342900">
              <a:buFont typeface="Arial" panose="020B0604020202020204" pitchFamily="34" charset="0"/>
              <a:buChar char="•"/>
            </a:pPr>
            <a:r>
              <a:rPr lang="en-US" sz="2000" dirty="0"/>
              <a:t>Admission fees: Adults: €10, Students and seniors: €7</a:t>
            </a:r>
          </a:p>
          <a:p>
            <a:pPr marL="342900" indent="-342900">
              <a:buFont typeface="Arial" panose="020B0604020202020204" pitchFamily="34" charset="0"/>
              <a:buChar char="•"/>
            </a:pPr>
            <a:r>
              <a:rPr lang="en-US" sz="2000" dirty="0"/>
              <a:t>There are also reduced fees for guided tours which add €1 to the general admission, making it €11 in total.</a:t>
            </a:r>
          </a:p>
        </p:txBody>
      </p:sp>
      <p:pic>
        <p:nvPicPr>
          <p:cNvPr id="3" name="Picture 2" descr="A room with art on the wall&#10;&#10;Description automatically generated">
            <a:extLst>
              <a:ext uri="{FF2B5EF4-FFF2-40B4-BE49-F238E27FC236}">
                <a16:creationId xmlns:a16="http://schemas.microsoft.com/office/drawing/2014/main" id="{9DF715CA-240D-4291-31C1-6D02C8270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115568"/>
            <a:ext cx="4248912" cy="2694432"/>
          </a:xfrm>
          <a:prstGeom prst="rect">
            <a:avLst/>
          </a:prstGeom>
        </p:spPr>
      </p:pic>
    </p:spTree>
    <p:extLst>
      <p:ext uri="{BB962C8B-B14F-4D97-AF65-F5344CB8AC3E}">
        <p14:creationId xmlns:p14="http://schemas.microsoft.com/office/powerpoint/2010/main" val="9422859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242">
                                            <p:txEl>
                                              <p:pRg st="4" end="4"/>
                                            </p:txEl>
                                          </p:spTgt>
                                        </p:tgtEl>
                                        <p:attrNameLst>
                                          <p:attrName>style.visibility</p:attrName>
                                        </p:attrNameLst>
                                      </p:cBhvr>
                                      <p:to>
                                        <p:strVal val="visible"/>
                                      </p:to>
                                    </p:set>
                                    <p:animEffect transition="in" filter="barn(inVertical)">
                                      <p:cBhvr>
                                        <p:cTn id="25" dur="500"/>
                                        <p:tgtEl>
                                          <p:spTgt spid="10242">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0242">
                                            <p:txEl>
                                              <p:pRg st="5" end="5"/>
                                            </p:txEl>
                                          </p:spTgt>
                                        </p:tgtEl>
                                        <p:attrNameLst>
                                          <p:attrName>style.visibility</p:attrName>
                                        </p:attrNameLst>
                                      </p:cBhvr>
                                      <p:to>
                                        <p:strVal val="visible"/>
                                      </p:to>
                                    </p:set>
                                    <p:animEffect transition="in" filter="barn(inVertical)">
                                      <p:cBhvr>
                                        <p:cTn id="28" dur="500"/>
                                        <p:tgtEl>
                                          <p:spTgt spid="1024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4554310" y="1"/>
            <a:ext cx="4605096" cy="1219199"/>
          </a:xfrm>
        </p:spPr>
        <p:txBody>
          <a:bodyPr vert="horz" lIns="91440" tIns="45720" rIns="91440" bIns="45720" rtlCol="0" anchor="ctr">
            <a:normAutofit/>
          </a:bodyPr>
          <a:lstStyle/>
          <a:p>
            <a:pPr defTabSz="914400">
              <a:lnSpc>
                <a:spcPct val="90000"/>
              </a:lnSpc>
              <a:spcBef>
                <a:spcPct val="0"/>
              </a:spcBef>
            </a:pPr>
            <a:r>
              <a:rPr lang="en-US" b="1" dirty="0" err="1">
                <a:solidFill>
                  <a:schemeClr val="tx1"/>
                </a:solidFill>
              </a:rPr>
              <a:t>S'Hort</a:t>
            </a:r>
            <a:r>
              <a:rPr lang="en-US" b="1" dirty="0">
                <a:solidFill>
                  <a:schemeClr val="tx1"/>
                </a:solidFill>
              </a:rPr>
              <a:t> del Rei</a:t>
            </a:r>
          </a:p>
        </p:txBody>
      </p:sp>
      <p:pic>
        <p:nvPicPr>
          <p:cNvPr id="3" name="Picture 2" descr="A fountain in a park&#10;&#10;Description automatically generated">
            <a:extLst>
              <a:ext uri="{FF2B5EF4-FFF2-40B4-BE49-F238E27FC236}">
                <a16:creationId xmlns:a16="http://schemas.microsoft.com/office/drawing/2014/main" id="{56C7DDC2-853C-045D-D88B-FB110A10AD91}"/>
              </a:ext>
            </a:extLst>
          </p:cNvPr>
          <p:cNvPicPr>
            <a:picLocks noChangeAspect="1"/>
          </p:cNvPicPr>
          <p:nvPr/>
        </p:nvPicPr>
        <p:blipFill>
          <a:blip r:embed="rId4">
            <a:extLst>
              <a:ext uri="{28A0092B-C50C-407E-A947-70E740481C1C}">
                <a14:useLocalDpi xmlns:a14="http://schemas.microsoft.com/office/drawing/2010/main" val="0"/>
              </a:ext>
            </a:extLst>
          </a:blip>
          <a:srcRect l="17116" r="10176"/>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4554309" y="1219200"/>
            <a:ext cx="4587405" cy="5486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228600" defTabSz="914400">
              <a:lnSpc>
                <a:spcPct val="90000"/>
              </a:lnSpc>
              <a:buFont typeface="Arial" panose="020B0604020202020204" pitchFamily="34" charset="0"/>
              <a:buChar char="•"/>
            </a:pPr>
            <a:r>
              <a:rPr lang="en-US" sz="2000" dirty="0" err="1">
                <a:solidFill>
                  <a:schemeClr val="tx1"/>
                </a:solidFill>
                <a:latin typeface="+mn-lt"/>
                <a:cs typeface="+mn-cs"/>
              </a:rPr>
              <a:t>S'Hort</a:t>
            </a:r>
            <a:r>
              <a:rPr lang="en-US" sz="2000" dirty="0">
                <a:solidFill>
                  <a:schemeClr val="tx1"/>
                </a:solidFill>
                <a:latin typeface="+mn-lt"/>
                <a:cs typeface="+mn-cs"/>
              </a:rPr>
              <a:t> del Rei originally established in the medieval period as part of the </a:t>
            </a:r>
            <a:r>
              <a:rPr lang="en-US" sz="2000" dirty="0" err="1">
                <a:solidFill>
                  <a:schemeClr val="tx1"/>
                </a:solidFill>
                <a:latin typeface="+mn-lt"/>
                <a:cs typeface="+mn-cs"/>
              </a:rPr>
              <a:t>Almudaina</a:t>
            </a:r>
            <a:r>
              <a:rPr lang="en-US" sz="2000" dirty="0">
                <a:solidFill>
                  <a:schemeClr val="tx1"/>
                </a:solidFill>
                <a:latin typeface="+mn-lt"/>
                <a:cs typeface="+mn-cs"/>
              </a:rPr>
              <a:t> Palace grounds. </a:t>
            </a:r>
          </a:p>
          <a:p>
            <a:pPr marL="342900" indent="-228600" defTabSz="914400">
              <a:lnSpc>
                <a:spcPct val="90000"/>
              </a:lnSpc>
              <a:buFont typeface="Arial" panose="020B0604020202020204" pitchFamily="34" charset="0"/>
              <a:buChar char="•"/>
            </a:pPr>
            <a:r>
              <a:rPr lang="en-US" sz="2000" dirty="0">
                <a:solidFill>
                  <a:schemeClr val="tx1"/>
                </a:solidFill>
                <a:latin typeface="+mn-lt"/>
                <a:cs typeface="+mn-cs"/>
              </a:rPr>
              <a:t>It flourished during the reign of King James II in the early 14th century, featuring lush fruit trees, vibrant flowers, and even animal husbandry. </a:t>
            </a:r>
          </a:p>
          <a:p>
            <a:pPr marL="342900" indent="-228600" defTabSz="914400">
              <a:lnSpc>
                <a:spcPct val="90000"/>
              </a:lnSpc>
              <a:buFont typeface="Arial" panose="020B0604020202020204" pitchFamily="34" charset="0"/>
              <a:buChar char="•"/>
            </a:pPr>
            <a:r>
              <a:rPr lang="en-US" sz="2000" dirty="0">
                <a:solidFill>
                  <a:schemeClr val="tx1"/>
                </a:solidFill>
                <a:latin typeface="+mn-lt"/>
                <a:cs typeface="+mn-cs"/>
              </a:rPr>
              <a:t>The garden underwent significant changes in the 19th century as the area was redeveloped. </a:t>
            </a:r>
          </a:p>
          <a:p>
            <a:pPr marL="342900" indent="-228600" defTabSz="914400">
              <a:lnSpc>
                <a:spcPct val="90000"/>
              </a:lnSpc>
              <a:buFont typeface="Arial" panose="020B0604020202020204" pitchFamily="34" charset="0"/>
              <a:buChar char="•"/>
            </a:pPr>
            <a:r>
              <a:rPr lang="en-US" sz="2000" dirty="0">
                <a:solidFill>
                  <a:schemeClr val="tx1"/>
                </a:solidFill>
                <a:latin typeface="+mn-lt"/>
                <a:cs typeface="+mn-cs"/>
              </a:rPr>
              <a:t>Today, </a:t>
            </a:r>
            <a:r>
              <a:rPr lang="en-US" sz="2000" dirty="0" err="1">
                <a:solidFill>
                  <a:schemeClr val="tx1"/>
                </a:solidFill>
                <a:latin typeface="+mn-lt"/>
                <a:cs typeface="+mn-cs"/>
              </a:rPr>
              <a:t>S'Hort</a:t>
            </a:r>
            <a:r>
              <a:rPr lang="en-US" sz="2000" dirty="0">
                <a:solidFill>
                  <a:schemeClr val="tx1"/>
                </a:solidFill>
                <a:latin typeface="+mn-lt"/>
                <a:cs typeface="+mn-cs"/>
              </a:rPr>
              <a:t> del Rei is a peaceful retreat in the heart of the city, where visitors can enjoy its beautiful landscaping and sculptures. </a:t>
            </a:r>
          </a:p>
          <a:p>
            <a:pPr marL="342900" indent="-228600" defTabSz="914400">
              <a:lnSpc>
                <a:spcPct val="90000"/>
              </a:lnSpc>
              <a:buFont typeface="Arial" panose="020B0604020202020204" pitchFamily="34" charset="0"/>
              <a:buChar char="•"/>
            </a:pPr>
            <a:r>
              <a:rPr lang="en-US" sz="2000" dirty="0">
                <a:solidFill>
                  <a:schemeClr val="tx1"/>
                </a:solidFill>
                <a:latin typeface="+mn-lt"/>
                <a:cs typeface="+mn-cs"/>
              </a:rPr>
              <a:t>Notable features include a swan pond and various art pieces, such as the bronze statue “Foner” by </a:t>
            </a:r>
            <a:r>
              <a:rPr lang="en-US" sz="2000" dirty="0" err="1">
                <a:solidFill>
                  <a:schemeClr val="tx1"/>
                </a:solidFill>
                <a:latin typeface="+mn-lt"/>
                <a:cs typeface="+mn-cs"/>
              </a:rPr>
              <a:t>Llorenc</a:t>
            </a:r>
            <a:r>
              <a:rPr lang="en-US" sz="2000" dirty="0">
                <a:solidFill>
                  <a:schemeClr val="tx1"/>
                </a:solidFill>
                <a:latin typeface="+mn-lt"/>
                <a:cs typeface="+mn-cs"/>
              </a:rPr>
              <a:t> Rossello and a marble sculpture by Josep Maria </a:t>
            </a:r>
            <a:r>
              <a:rPr lang="en-US" sz="2000" dirty="0" err="1">
                <a:solidFill>
                  <a:schemeClr val="tx1"/>
                </a:solidFill>
                <a:latin typeface="+mn-lt"/>
                <a:cs typeface="+mn-cs"/>
              </a:rPr>
              <a:t>Subirachs</a:t>
            </a:r>
            <a:r>
              <a:rPr lang="en-US" sz="2000" dirty="0">
                <a:solidFill>
                  <a:schemeClr val="tx1"/>
                </a:solidFill>
                <a:latin typeface="+mn-lt"/>
                <a:cs typeface="+mn-cs"/>
              </a:rPr>
              <a:t>. </a:t>
            </a:r>
          </a:p>
        </p:txBody>
      </p:sp>
    </p:spTree>
    <p:extLst>
      <p:ext uri="{BB962C8B-B14F-4D97-AF65-F5344CB8AC3E}">
        <p14:creationId xmlns:p14="http://schemas.microsoft.com/office/powerpoint/2010/main" val="391270302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2">
                                            <p:txEl>
                                              <p:pRg st="4" end="4"/>
                                            </p:txEl>
                                          </p:spTgt>
                                        </p:tgtEl>
                                        <p:attrNameLst>
                                          <p:attrName>style.visibility</p:attrName>
                                        </p:attrNameLst>
                                      </p:cBhvr>
                                      <p:to>
                                        <p:strVal val="visible"/>
                                      </p:to>
                                    </p:set>
                                    <p:anim calcmode="lin" valueType="num">
                                      <p:cBhvr additive="base">
                                        <p:cTn id="25"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b="1" dirty="0"/>
              <a:t>Llotja de Palma</a:t>
            </a: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152400" y="1066800"/>
            <a:ext cx="8991600" cy="6070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Llotja de Palma, or Sa Llotja, is a magnificent </a:t>
            </a:r>
            <a:br>
              <a:rPr lang="en-US" dirty="0"/>
            </a:br>
            <a:r>
              <a:rPr lang="en-US" dirty="0"/>
              <a:t>Gothic building in Palma de Mallorca, designed </a:t>
            </a:r>
            <a:br>
              <a:rPr lang="en-US" dirty="0"/>
            </a:br>
            <a:r>
              <a:rPr lang="en-US" dirty="0"/>
              <a:t>by architect </a:t>
            </a:r>
            <a:r>
              <a:rPr lang="en-US" dirty="0" err="1"/>
              <a:t>Guillem</a:t>
            </a:r>
            <a:r>
              <a:rPr lang="en-US" dirty="0"/>
              <a:t> </a:t>
            </a:r>
            <a:r>
              <a:rPr lang="en-US" dirty="0" err="1"/>
              <a:t>Sagrera</a:t>
            </a:r>
            <a:r>
              <a:rPr lang="en-US" dirty="0"/>
              <a:t> and constructed </a:t>
            </a:r>
            <a:br>
              <a:rPr lang="en-US" dirty="0"/>
            </a:br>
            <a:r>
              <a:rPr lang="en-US" dirty="0"/>
              <a:t>between 1426 and 1447. </a:t>
            </a:r>
          </a:p>
          <a:p>
            <a:pPr marL="342900" indent="-342900">
              <a:buFont typeface="Arial" panose="020B0604020202020204" pitchFamily="34" charset="0"/>
              <a:buChar char="•"/>
            </a:pPr>
            <a:r>
              <a:rPr lang="en-US" dirty="0"/>
              <a:t>Originally a trading exchange, it played a </a:t>
            </a:r>
            <a:br>
              <a:rPr lang="en-US" dirty="0"/>
            </a:br>
            <a:r>
              <a:rPr lang="en-US" dirty="0"/>
              <a:t>crucial role in the city’s maritime commerce </a:t>
            </a:r>
            <a:br>
              <a:rPr lang="en-US" dirty="0"/>
            </a:br>
            <a:r>
              <a:rPr lang="en-US" dirty="0"/>
              <a:t>during its golden age. </a:t>
            </a:r>
          </a:p>
          <a:p>
            <a:pPr marL="342900" indent="-342900">
              <a:buFont typeface="Arial" panose="020B0604020202020204" pitchFamily="34" charset="0"/>
              <a:buChar char="•"/>
            </a:pPr>
            <a:r>
              <a:rPr lang="en-US" dirty="0"/>
              <a:t>The building features impressive architectural details, including intricate carvings and soaring arches, which reflect its historical significance and grandeur.</a:t>
            </a:r>
          </a:p>
          <a:p>
            <a:pPr marL="342900" indent="-342900">
              <a:buFont typeface="Arial" panose="020B0604020202020204" pitchFamily="34" charset="0"/>
              <a:buChar char="•"/>
            </a:pPr>
            <a:r>
              <a:rPr lang="en-US" dirty="0"/>
              <a:t>Today, Llotja de Palma serves as a cultural center, hosting temporary art exhibitions that showcase both local and international talent. </a:t>
            </a:r>
          </a:p>
          <a:p>
            <a:pPr marL="342900" indent="-342900">
              <a:buFont typeface="Arial" panose="020B0604020202020204" pitchFamily="34" charset="0"/>
              <a:buChar char="•"/>
            </a:pPr>
            <a:r>
              <a:rPr lang="en-US" dirty="0"/>
              <a:t>Visitors can explore its spacious central hall and admire the elegant columns, making it a key attraction for history and architecture enthusiasts​.</a:t>
            </a:r>
          </a:p>
          <a:p>
            <a:endParaRPr lang="en-US" sz="2000" kern="100" dirty="0">
              <a:effectLst/>
              <a:latin typeface="+mj-lt"/>
              <a:ea typeface="Aptos" panose="020B0004020202020204" pitchFamily="34" charset="0"/>
              <a:cs typeface="Times New Roman" panose="02020603050405020304" pitchFamily="18" charset="0"/>
            </a:endParaRPr>
          </a:p>
        </p:txBody>
      </p:sp>
      <p:pic>
        <p:nvPicPr>
          <p:cNvPr id="3" name="Picture 2" descr="A building with palm trees&#10;&#10;Description automatically generated">
            <a:extLst>
              <a:ext uri="{FF2B5EF4-FFF2-40B4-BE49-F238E27FC236}">
                <a16:creationId xmlns:a16="http://schemas.microsoft.com/office/drawing/2014/main" id="{F8A6F4A9-9425-884F-26E9-14C74F23C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1066800"/>
            <a:ext cx="2667000" cy="2667000"/>
          </a:xfrm>
          <a:prstGeom prst="rect">
            <a:avLst/>
          </a:prstGeom>
        </p:spPr>
      </p:pic>
    </p:spTree>
    <p:extLst>
      <p:ext uri="{BB962C8B-B14F-4D97-AF65-F5344CB8AC3E}">
        <p14:creationId xmlns:p14="http://schemas.microsoft.com/office/powerpoint/2010/main" val="125400567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anim calcmode="lin" valueType="num">
                                      <p:cBhvr additive="base">
                                        <p:cTn id="7"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2">
                                            <p:txEl>
                                              <p:pRg st="2" end="2"/>
                                            </p:txEl>
                                          </p:spTgt>
                                        </p:tgtEl>
                                        <p:attrNameLst>
                                          <p:attrName>style.visibility</p:attrName>
                                        </p:attrNameLst>
                                      </p:cBhvr>
                                      <p:to>
                                        <p:strVal val="visible"/>
                                      </p:to>
                                    </p:set>
                                    <p:anim calcmode="lin" valueType="num">
                                      <p:cBhvr additive="base">
                                        <p:cTn id="13"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xEl>
                                              <p:pRg st="3" end="3"/>
                                            </p:txEl>
                                          </p:spTgt>
                                        </p:tgtEl>
                                        <p:attrNameLst>
                                          <p:attrName>style.visibility</p:attrName>
                                        </p:attrNameLst>
                                      </p:cBhvr>
                                      <p:to>
                                        <p:strVal val="visible"/>
                                      </p:to>
                                    </p:set>
                                    <p:anim calcmode="lin" valueType="num">
                                      <p:cBhvr additive="base">
                                        <p:cTn id="19" dur="500" fill="hold"/>
                                        <p:tgtEl>
                                          <p:spTgt spid="1024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2">
                                            <p:txEl>
                                              <p:pRg st="4" end="4"/>
                                            </p:txEl>
                                          </p:spTgt>
                                        </p:tgtEl>
                                        <p:attrNameLst>
                                          <p:attrName>style.visibility</p:attrName>
                                        </p:attrNameLst>
                                      </p:cBhvr>
                                      <p:to>
                                        <p:strVal val="visible"/>
                                      </p:to>
                                    </p:set>
                                    <p:anim calcmode="lin" valueType="num">
                                      <p:cBhvr additive="base">
                                        <p:cTn id="25" dur="500" fill="hold"/>
                                        <p:tgtEl>
                                          <p:spTgt spid="1024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pPr marR="0" lvl="0">
              <a:lnSpc>
                <a:spcPct val="115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Beaches Near Palma</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457200" y="1066800"/>
            <a:ext cx="8763000" cy="2389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lvl="0">
              <a:lnSpc>
                <a:spcPct val="115000"/>
              </a:lnSpc>
              <a:spcBef>
                <a:spcPts val="0"/>
              </a:spcBef>
              <a:spcAft>
                <a:spcPts val="800"/>
              </a:spcAft>
            </a:pPr>
            <a:r>
              <a:rPr lang="en-US" b="1" kern="100" dirty="0">
                <a:effectLst/>
                <a:latin typeface="+mj-lt"/>
                <a:ea typeface="Aptos" panose="020B0004020202020204" pitchFamily="34" charset="0"/>
                <a:cs typeface="Times New Roman" panose="02020603050405020304" pitchFamily="18" charset="0"/>
              </a:rPr>
              <a:t>Beaches Near Palma</a:t>
            </a:r>
            <a:endParaRPr lang="en-US" kern="100" dirty="0">
              <a:effectLst/>
              <a:latin typeface="+mj-lt"/>
              <a:ea typeface="Aptos" panose="020B0004020202020204" pitchFamily="34" charset="0"/>
              <a:cs typeface="Times New Roman" panose="02020603050405020304" pitchFamily="18" charset="0"/>
            </a:endParaRPr>
          </a:p>
          <a:p>
            <a:pPr marL="5715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Palma’s proximity to the sea means that several beaches are just a short trip from the city center. </a:t>
            </a:r>
          </a:p>
          <a:p>
            <a:pPr marL="5715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While not as wild as other parts of the island, Can Pere Antoni Beach offers a convenient spot to cool off after exploring the city. </a:t>
            </a:r>
          </a:p>
        </p:txBody>
      </p:sp>
      <p:pic>
        <p:nvPicPr>
          <p:cNvPr id="5" name="Picture 4" descr="A group of people on a beach&#10;&#10;Description automatically generated">
            <a:extLst>
              <a:ext uri="{FF2B5EF4-FFF2-40B4-BE49-F238E27FC236}">
                <a16:creationId xmlns:a16="http://schemas.microsoft.com/office/drawing/2014/main" id="{551F8014-2FA5-8061-2A87-E7CB2B78A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3456109"/>
            <a:ext cx="5092890" cy="3401891"/>
          </a:xfrm>
          <a:prstGeom prst="rect">
            <a:avLst/>
          </a:prstGeom>
        </p:spPr>
      </p:pic>
      <p:sp>
        <p:nvSpPr>
          <p:cNvPr id="7" name="TextBox 6">
            <a:extLst>
              <a:ext uri="{FF2B5EF4-FFF2-40B4-BE49-F238E27FC236}">
                <a16:creationId xmlns:a16="http://schemas.microsoft.com/office/drawing/2014/main" id="{A2E4CBD1-C3BF-9D07-B1B9-B1AAFCF537C4}"/>
              </a:ext>
            </a:extLst>
          </p:cNvPr>
          <p:cNvSpPr txBox="1"/>
          <p:nvPr/>
        </p:nvSpPr>
        <p:spPr>
          <a:xfrm>
            <a:off x="5089842" y="3474720"/>
            <a:ext cx="3977958" cy="2677656"/>
          </a:xfrm>
          <a:prstGeom prst="rect">
            <a:avLst/>
          </a:prstGeom>
          <a:noFill/>
        </p:spPr>
        <p:txBody>
          <a:bodyPr wrap="square">
            <a:spAutoFit/>
          </a:bodyPr>
          <a:lstStyle/>
          <a:p>
            <a:pPr marL="342900" indent="-342900">
              <a:buFont typeface="Arial" panose="020B0604020202020204" pitchFamily="34" charset="0"/>
              <a:buChar char="•"/>
            </a:pPr>
            <a:r>
              <a:rPr lang="en-US" kern="100" dirty="0">
                <a:solidFill>
                  <a:schemeClr val="tx1"/>
                </a:solidFill>
                <a:effectLst/>
                <a:latin typeface="+mj-lt"/>
                <a:ea typeface="Aptos" panose="020B0004020202020204" pitchFamily="34" charset="0"/>
                <a:cs typeface="Times New Roman" panose="02020603050405020304" pitchFamily="18" charset="0"/>
              </a:rPr>
              <a:t>For a more idyllic experience, head west to Cala Major or </a:t>
            </a:r>
            <a:r>
              <a:rPr lang="en-US" kern="100" dirty="0" err="1">
                <a:solidFill>
                  <a:schemeClr val="tx1"/>
                </a:solidFill>
                <a:effectLst/>
                <a:latin typeface="+mj-lt"/>
                <a:ea typeface="Aptos" panose="020B0004020202020204" pitchFamily="34" charset="0"/>
                <a:cs typeface="Times New Roman" panose="02020603050405020304" pitchFamily="18" charset="0"/>
              </a:rPr>
              <a:t>Illetes</a:t>
            </a:r>
            <a:r>
              <a:rPr lang="en-US" kern="100" dirty="0">
                <a:solidFill>
                  <a:schemeClr val="tx1"/>
                </a:solidFill>
                <a:effectLst/>
                <a:latin typeface="+mj-lt"/>
                <a:ea typeface="Aptos" panose="020B0004020202020204" pitchFamily="34" charset="0"/>
                <a:cs typeface="Times New Roman" panose="02020603050405020304" pitchFamily="18" charset="0"/>
              </a:rPr>
              <a:t> beaches, or east to </a:t>
            </a:r>
            <a:r>
              <a:rPr lang="en-US" kern="100" dirty="0" err="1">
                <a:solidFill>
                  <a:schemeClr val="tx1"/>
                </a:solidFill>
                <a:effectLst/>
                <a:latin typeface="+mj-lt"/>
                <a:ea typeface="Aptos" panose="020B0004020202020204" pitchFamily="34" charset="0"/>
                <a:cs typeface="Times New Roman" panose="02020603050405020304" pitchFamily="18" charset="0"/>
              </a:rPr>
              <a:t>S’Arenal</a:t>
            </a:r>
            <a:r>
              <a:rPr lang="en-US" kern="100" dirty="0">
                <a:solidFill>
                  <a:schemeClr val="tx1"/>
                </a:solidFill>
                <a:effectLst/>
                <a:latin typeface="+mj-lt"/>
                <a:ea typeface="Aptos" panose="020B0004020202020204" pitchFamily="34" charset="0"/>
                <a:cs typeface="Times New Roman" panose="02020603050405020304" pitchFamily="18" charset="0"/>
              </a:rPr>
              <a:t>, known for its lively promenade lined with restaurants and bars.</a:t>
            </a:r>
            <a:endParaRPr lang="en-US" dirty="0">
              <a:solidFill>
                <a:schemeClr val="tx1"/>
              </a:solidFill>
            </a:endParaRPr>
          </a:p>
        </p:txBody>
      </p:sp>
    </p:spTree>
    <p:extLst>
      <p:ext uri="{BB962C8B-B14F-4D97-AF65-F5344CB8AC3E}">
        <p14:creationId xmlns:p14="http://schemas.microsoft.com/office/powerpoint/2010/main" val="41970833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57787E6-DE5D-7478-4026-E4109B1F1116}"/>
              </a:ext>
            </a:extLst>
          </p:cNvPr>
          <p:cNvSpPr>
            <a:spLocks noGrp="1" noChangeArrowheads="1"/>
          </p:cNvSpPr>
          <p:nvPr>
            <p:ph type="title"/>
          </p:nvPr>
        </p:nvSpPr>
        <p:spPr>
          <a:xfrm>
            <a:off x="0" y="0"/>
            <a:ext cx="9144000" cy="1066800"/>
          </a:xfrm>
          <a:ln/>
        </p:spPr>
        <p:txBody>
          <a:bodyPr/>
          <a:lstStyle/>
          <a:p>
            <a:r>
              <a:rPr lang="en-US" sz="4400" b="1" kern="100">
                <a:effectLst/>
                <a:latin typeface="Times New Roman" panose="02020603050405020304" pitchFamily="18" charset="0"/>
                <a:ea typeface="Aptos" panose="020B0004020202020204" pitchFamily="34" charset="0"/>
                <a:cs typeface="Times New Roman" panose="02020603050405020304" pitchFamily="18" charset="0"/>
              </a:rPr>
              <a:t>Unique Experiences in Palma</a:t>
            </a:r>
            <a:endParaRPr lang="en-US" b="1" dirty="0">
              <a:effectLst/>
            </a:endParaRPr>
          </a:p>
        </p:txBody>
      </p:sp>
      <p:sp>
        <p:nvSpPr>
          <p:cNvPr id="10242" name="Rectangle 2">
            <a:extLst>
              <a:ext uri="{FF2B5EF4-FFF2-40B4-BE49-F238E27FC236}">
                <a16:creationId xmlns:a16="http://schemas.microsoft.com/office/drawing/2014/main" id="{FD36DB9E-1F31-724C-10F0-23561E0363B5}"/>
              </a:ext>
            </a:extLst>
          </p:cNvPr>
          <p:cNvSpPr>
            <a:spLocks noChangeArrowheads="1"/>
          </p:cNvSpPr>
          <p:nvPr/>
        </p:nvSpPr>
        <p:spPr bwMode="auto">
          <a:xfrm>
            <a:off x="381000" y="1066800"/>
            <a:ext cx="8610600" cy="25156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lvl="0">
              <a:spcBef>
                <a:spcPts val="0"/>
              </a:spcBef>
              <a:spcAft>
                <a:spcPts val="800"/>
              </a:spcAft>
            </a:pP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Catamaran and Boat Excursions</a:t>
            </a:r>
            <a:endParaRPr lang="en-US" b="1" kern="100" dirty="0">
              <a:effectLst/>
              <a:latin typeface="Aptos" panose="020B0004020202020204" pitchFamily="34" charset="0"/>
              <a:ea typeface="Aptos" panose="020B0004020202020204" pitchFamily="34" charset="0"/>
              <a:cs typeface="Times New Roman" panose="02020603050405020304" pitchFamily="18" charset="0"/>
            </a:endParaRPr>
          </a:p>
          <a:p>
            <a:pPr marL="571500" marR="0" indent="-342900">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One of the most memorable activities for visitors is a boat excursion around Palma Bay. </a:t>
            </a:r>
          </a:p>
          <a:p>
            <a:pPr marL="571500" marR="0" indent="-342900">
              <a:spcBef>
                <a:spcPts val="0"/>
              </a:spcBef>
              <a:spcAft>
                <a:spcPts val="800"/>
              </a:spcAft>
              <a:buFont typeface="Arial" panose="020B0604020202020204" pitchFamily="34" charset="0"/>
              <a:buChar char="•"/>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Choose from catamaran cruises with swimming stops at secluded coves like Cala Vella or opt for a sunset cruise with music and drinks onboard. </a:t>
            </a:r>
          </a:p>
        </p:txBody>
      </p:sp>
      <p:pic>
        <p:nvPicPr>
          <p:cNvPr id="5" name="Picture 4" descr="A sailboat on the water&#10;&#10;Description automatically generated">
            <a:extLst>
              <a:ext uri="{FF2B5EF4-FFF2-40B4-BE49-F238E27FC236}">
                <a16:creationId xmlns:a16="http://schemas.microsoft.com/office/drawing/2014/main" id="{A2318CC6-461E-C026-00B2-5DBF340F41F7}"/>
              </a:ext>
            </a:extLst>
          </p:cNvPr>
          <p:cNvPicPr>
            <a:picLocks noChangeAspect="1"/>
          </p:cNvPicPr>
          <p:nvPr/>
        </p:nvPicPr>
        <p:blipFill>
          <a:blip r:embed="rId4">
            <a:extLst>
              <a:ext uri="{28A0092B-C50C-407E-A947-70E740481C1C}">
                <a14:useLocalDpi xmlns:a14="http://schemas.microsoft.com/office/drawing/2010/main" val="0"/>
              </a:ext>
            </a:extLst>
          </a:blip>
          <a:srcRect t="9695" b="15589"/>
          <a:stretch/>
        </p:blipFill>
        <p:spPr>
          <a:xfrm>
            <a:off x="0" y="3581400"/>
            <a:ext cx="9144000" cy="3276600"/>
          </a:xfrm>
          <a:prstGeom prst="rect">
            <a:avLst/>
          </a:prstGeom>
        </p:spPr>
      </p:pic>
    </p:spTree>
    <p:extLst>
      <p:ext uri="{BB962C8B-B14F-4D97-AF65-F5344CB8AC3E}">
        <p14:creationId xmlns:p14="http://schemas.microsoft.com/office/powerpoint/2010/main" val="34590447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2" end="2"/>
                                            </p:txEl>
                                          </p:spTgt>
                                        </p:tgtEl>
                                        <p:attrNameLst>
                                          <p:attrName>style.visibility</p:attrName>
                                        </p:attrNameLst>
                                      </p:cBhvr>
                                      <p:to>
                                        <p:strVal val="visible"/>
                                      </p:to>
                                    </p:set>
                                    <p:anim calcmode="lin" valueType="num">
                                      <p:cBhvr additive="base">
                                        <p:cTn id="7" dur="500" fill="hold"/>
                                        <p:tgtEl>
                                          <p:spTgt spid="1024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plate of food on a table&#10;&#10;Description automatically generated">
            <a:extLst>
              <a:ext uri="{FF2B5EF4-FFF2-40B4-BE49-F238E27FC236}">
                <a16:creationId xmlns:a16="http://schemas.microsoft.com/office/drawing/2014/main" id="{BAB7A207-E4E4-640F-69EB-B12D89BEA9EC}"/>
              </a:ext>
            </a:extLst>
          </p:cNvPr>
          <p:cNvPicPr>
            <a:picLocks noChangeAspect="1"/>
          </p:cNvPicPr>
          <p:nvPr/>
        </p:nvPicPr>
        <p:blipFill>
          <a:blip r:embed="rId3">
            <a:extLst>
              <a:ext uri="{28A0092B-C50C-407E-A947-70E740481C1C}">
                <a14:useLocalDpi xmlns:a14="http://schemas.microsoft.com/office/drawing/2010/main" val="0"/>
              </a:ext>
            </a:extLst>
          </a:blip>
          <a:srcRect l="6521" r="2672"/>
          <a:stretch/>
        </p:blipFill>
        <p:spPr>
          <a:xfrm>
            <a:off x="5961062" y="2088490"/>
            <a:ext cx="3182938" cy="2635910"/>
          </a:xfrm>
          <a:prstGeom prst="rect">
            <a:avLst/>
          </a:prstGeom>
        </p:spPr>
      </p:pic>
      <p:sp>
        <p:nvSpPr>
          <p:cNvPr id="16385" name="Rectangle 1">
            <a:extLst>
              <a:ext uri="{FF2B5EF4-FFF2-40B4-BE49-F238E27FC236}">
                <a16:creationId xmlns:a16="http://schemas.microsoft.com/office/drawing/2014/main" id="{D4F567C0-3AF8-F851-9968-71C3CE72420E}"/>
              </a:ext>
            </a:extLst>
          </p:cNvPr>
          <p:cNvSpPr>
            <a:spLocks noGrp="1" noChangeArrowheads="1"/>
          </p:cNvSpPr>
          <p:nvPr>
            <p:ph type="title"/>
          </p:nvPr>
        </p:nvSpPr>
        <p:spPr>
          <a:xfrm>
            <a:off x="0" y="0"/>
            <a:ext cx="9144000" cy="142875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Home to Amazing Restaurants</a:t>
            </a:r>
          </a:p>
        </p:txBody>
      </p:sp>
      <p:sp>
        <p:nvSpPr>
          <p:cNvPr id="16386" name="Rectangle 2">
            <a:extLst>
              <a:ext uri="{FF2B5EF4-FFF2-40B4-BE49-F238E27FC236}">
                <a16:creationId xmlns:a16="http://schemas.microsoft.com/office/drawing/2014/main" id="{3E30B47C-3C69-1674-D423-1A4305693E44}"/>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270571F1-FA8E-090D-FF0F-AC2A4FA49437}"/>
              </a:ext>
            </a:extLst>
          </p:cNvPr>
          <p:cNvSpPr txBox="1">
            <a:spLocks noChangeArrowheads="1"/>
          </p:cNvSpPr>
          <p:nvPr/>
        </p:nvSpPr>
        <p:spPr bwMode="auto">
          <a:xfrm>
            <a:off x="93662" y="1295400"/>
            <a:ext cx="8974138" cy="597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dirty="0"/>
              <a:t>Palma’s culinary scene is a delight for foodies, offering a wide range of options from traditional </a:t>
            </a:r>
            <a:r>
              <a:rPr lang="en-US" dirty="0" err="1"/>
              <a:t>Mallorcan</a:t>
            </a:r>
            <a:r>
              <a:rPr lang="en-US" dirty="0"/>
              <a:t> dishes to international gourmet cuisine. Here’s a guide to dining in Palma:</a:t>
            </a:r>
          </a:p>
          <a:p>
            <a:r>
              <a:rPr lang="en-US" b="1" dirty="0"/>
              <a:t>Traditional Dishes</a:t>
            </a:r>
            <a:endParaRPr lang="en-US" dirty="0"/>
          </a:p>
          <a:p>
            <a:pPr marL="342900" lvl="0" indent="-342900">
              <a:buFont typeface="Arial" panose="020B0604020202020204" pitchFamily="34" charset="0"/>
              <a:buChar char="•"/>
            </a:pPr>
            <a:r>
              <a:rPr lang="en-US" b="1" dirty="0"/>
              <a:t>Pa </a:t>
            </a:r>
            <a:r>
              <a:rPr lang="en-US" b="1" dirty="0" err="1"/>
              <a:t>amb</a:t>
            </a:r>
            <a:r>
              <a:rPr lang="en-US" b="1" dirty="0"/>
              <a:t> </a:t>
            </a:r>
            <a:r>
              <a:rPr lang="en-US" b="1" dirty="0" err="1"/>
              <a:t>oli</a:t>
            </a:r>
            <a:r>
              <a:rPr lang="en-US" b="1" dirty="0"/>
              <a:t>:</a:t>
            </a:r>
            <a:r>
              <a:rPr lang="en-US" dirty="0"/>
              <a:t> A simple but delicious</a:t>
            </a:r>
            <a:br>
              <a:rPr lang="en-US" dirty="0"/>
            </a:br>
            <a:r>
              <a:rPr lang="en-US" dirty="0" err="1"/>
              <a:t>Mallorcan</a:t>
            </a:r>
            <a:r>
              <a:rPr lang="en-US" dirty="0"/>
              <a:t> dish made with rustic bread |</a:t>
            </a:r>
            <a:br>
              <a:rPr lang="en-US" dirty="0"/>
            </a:br>
            <a:r>
              <a:rPr lang="en-US" dirty="0"/>
              <a:t>rubbed with ripe tomatoes and topped with </a:t>
            </a:r>
            <a:br>
              <a:rPr lang="en-US" dirty="0"/>
            </a:br>
            <a:r>
              <a:rPr lang="en-US" dirty="0"/>
              <a:t>olive oil, cheese, ham, or </a:t>
            </a:r>
            <a:r>
              <a:rPr lang="en-US" i="1" dirty="0" err="1"/>
              <a:t>sobrasada</a:t>
            </a:r>
            <a:r>
              <a:rPr lang="en-US" dirty="0"/>
              <a:t>. </a:t>
            </a:r>
          </a:p>
          <a:p>
            <a:pPr marL="342900" lvl="0" indent="-342900">
              <a:buFont typeface="Arial" panose="020B0604020202020204" pitchFamily="34" charset="0"/>
              <a:buChar char="•"/>
            </a:pPr>
            <a:r>
              <a:rPr lang="en-US" b="1" dirty="0"/>
              <a:t>Frito </a:t>
            </a:r>
            <a:r>
              <a:rPr lang="en-US" b="1" dirty="0" err="1"/>
              <a:t>Mallorquín</a:t>
            </a:r>
            <a:r>
              <a:rPr lang="en-US" b="1" dirty="0"/>
              <a:t>:</a:t>
            </a:r>
            <a:r>
              <a:rPr lang="en-US" dirty="0"/>
              <a:t> A flavorful stir-fry of </a:t>
            </a:r>
            <a:br>
              <a:rPr lang="en-US" dirty="0"/>
            </a:br>
            <a:r>
              <a:rPr lang="en-US" dirty="0"/>
              <a:t>lamb or pork, mixed with vegetables and potatoes, seasoned with local herbs. </a:t>
            </a:r>
          </a:p>
          <a:p>
            <a:pPr marL="342900" lvl="0" indent="-342900">
              <a:buFont typeface="Arial" panose="020B0604020202020204" pitchFamily="34" charset="0"/>
              <a:buChar char="•"/>
            </a:pPr>
            <a:r>
              <a:rPr lang="en-US" b="1" dirty="0" err="1"/>
              <a:t>Ensaimada</a:t>
            </a:r>
            <a:r>
              <a:rPr lang="en-US" b="1" dirty="0"/>
              <a:t>:</a:t>
            </a:r>
            <a:r>
              <a:rPr lang="en-US" dirty="0"/>
              <a:t> A sweet pastry typically enjoyed for breakfast or as a dessert. Try it plain or filled with cream or </a:t>
            </a:r>
            <a:r>
              <a:rPr lang="en-US" i="1" dirty="0" err="1"/>
              <a:t>cabello</a:t>
            </a:r>
            <a:r>
              <a:rPr lang="en-US" i="1" dirty="0"/>
              <a:t> de </a:t>
            </a:r>
            <a:r>
              <a:rPr lang="en-US" i="1" dirty="0" err="1"/>
              <a:t>ángel</a:t>
            </a:r>
            <a:r>
              <a:rPr lang="en-US" dirty="0"/>
              <a:t> (pumpkin jam).</a:t>
            </a:r>
          </a:p>
          <a:p>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anim calcmode="lin" valueType="num">
                                      <p:cBhvr additive="base">
                                        <p:cTn id="1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anim calcmode="lin" valueType="num">
                                      <p:cBhvr additive="base">
                                        <p:cTn id="19"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table set for a dinner party&#10;&#10;Description automatically generated">
            <a:extLst>
              <a:ext uri="{FF2B5EF4-FFF2-40B4-BE49-F238E27FC236}">
                <a16:creationId xmlns:a16="http://schemas.microsoft.com/office/drawing/2014/main" id="{BD4AC0D6-F0BA-EE3F-360F-1A23BB0E0915}"/>
              </a:ext>
            </a:extLst>
          </p:cNvPr>
          <p:cNvPicPr>
            <a:picLocks noChangeAspect="1"/>
          </p:cNvPicPr>
          <p:nvPr/>
        </p:nvPicPr>
        <p:blipFill>
          <a:blip r:embed="rId4">
            <a:extLst>
              <a:ext uri="{28A0092B-C50C-407E-A947-70E740481C1C}">
                <a14:useLocalDpi xmlns:a14="http://schemas.microsoft.com/office/drawing/2010/main" val="0"/>
              </a:ext>
            </a:extLst>
          </a:blip>
          <a:srcRect l="4653"/>
          <a:stretch/>
        </p:blipFill>
        <p:spPr>
          <a:xfrm>
            <a:off x="5883668" y="1189037"/>
            <a:ext cx="3275571" cy="2392363"/>
          </a:xfrm>
          <a:prstGeom prst="rect">
            <a:avLst/>
          </a:prstGeom>
        </p:spPr>
      </p:pic>
      <p:sp>
        <p:nvSpPr>
          <p:cNvPr id="17409" name="Rectangle 1">
            <a:extLst>
              <a:ext uri="{FF2B5EF4-FFF2-40B4-BE49-F238E27FC236}">
                <a16:creationId xmlns:a16="http://schemas.microsoft.com/office/drawing/2014/main" id="{04999AC6-B71E-64ED-4049-38897F6FBEBA}"/>
              </a:ext>
            </a:extLst>
          </p:cNvPr>
          <p:cNvSpPr>
            <a:spLocks noGrp="1" noChangeArrowheads="1"/>
          </p:cNvSpPr>
          <p:nvPr>
            <p:ph type="title"/>
          </p:nvPr>
        </p:nvSpPr>
        <p:spPr>
          <a:xfrm>
            <a:off x="0" y="0"/>
            <a:ext cx="9144000" cy="1139952"/>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b="1" dirty="0"/>
              <a:t>Home to Amazing Restaurants</a:t>
            </a:r>
          </a:p>
        </p:txBody>
      </p:sp>
      <p:sp>
        <p:nvSpPr>
          <p:cNvPr id="17410" name="Rectangle 2">
            <a:extLst>
              <a:ext uri="{FF2B5EF4-FFF2-40B4-BE49-F238E27FC236}">
                <a16:creationId xmlns:a16="http://schemas.microsoft.com/office/drawing/2014/main" id="{71AC9C7E-267C-7BFD-0F94-5671EFDDF845}"/>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9F8E0879-1EDF-7633-D62B-CA910B3AFACB}"/>
              </a:ext>
            </a:extLst>
          </p:cNvPr>
          <p:cNvSpPr txBox="1">
            <a:spLocks noChangeArrowheads="1"/>
          </p:cNvSpPr>
          <p:nvPr/>
        </p:nvSpPr>
        <p:spPr bwMode="auto">
          <a:xfrm>
            <a:off x="76200" y="1143001"/>
            <a:ext cx="88392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r>
              <a:rPr lang="en-US" sz="2000" b="1" dirty="0"/>
              <a:t>Best Spots to Eat</a:t>
            </a:r>
            <a:endParaRPr lang="en-US" sz="2000" dirty="0"/>
          </a:p>
          <a:p>
            <a:pPr marL="231775" lvl="0" indent="-231775">
              <a:buFont typeface="Arial" panose="020B0604020202020204" pitchFamily="34" charset="0"/>
              <a:buChar char="•"/>
            </a:pPr>
            <a:r>
              <a:rPr lang="en-US" sz="2000" b="1" dirty="0" err="1"/>
              <a:t>Ca'n</a:t>
            </a:r>
            <a:r>
              <a:rPr lang="en-US" sz="2000" b="1" dirty="0"/>
              <a:t> Joan de </a:t>
            </a:r>
            <a:r>
              <a:rPr lang="en-US" sz="2000" b="1" dirty="0" err="1"/>
              <a:t>S'Aigo</a:t>
            </a:r>
            <a:r>
              <a:rPr lang="en-US" sz="2000" b="1" dirty="0"/>
              <a:t>:</a:t>
            </a:r>
            <a:r>
              <a:rPr lang="en-US" sz="2000" dirty="0"/>
              <a:t> One of the oldest cafes in </a:t>
            </a:r>
            <a:br>
              <a:rPr lang="en-US" sz="2000" dirty="0"/>
            </a:br>
            <a:r>
              <a:rPr lang="en-US" sz="2000" dirty="0"/>
              <a:t>Palma, this is the go-to spot for an authentic </a:t>
            </a:r>
            <a:br>
              <a:rPr lang="en-US" sz="2000" dirty="0"/>
            </a:br>
            <a:r>
              <a:rPr lang="en-US" sz="2000" i="1" dirty="0" err="1"/>
              <a:t>ensaimada</a:t>
            </a:r>
            <a:r>
              <a:rPr lang="en-US" sz="2000" dirty="0"/>
              <a:t> and a cup of thick hot chocolate.</a:t>
            </a:r>
          </a:p>
          <a:p>
            <a:pPr marL="231775" lvl="0" indent="-231775">
              <a:buFont typeface="Arial" panose="020B0604020202020204" pitchFamily="34" charset="0"/>
              <a:buChar char="•"/>
            </a:pPr>
            <a:r>
              <a:rPr lang="en-US" sz="2000" b="1" dirty="0"/>
              <a:t>Marc </a:t>
            </a:r>
            <a:r>
              <a:rPr lang="en-US" sz="2000" b="1" dirty="0" err="1"/>
              <a:t>Fosh</a:t>
            </a:r>
            <a:r>
              <a:rPr lang="en-US" sz="2000" b="1" dirty="0"/>
              <a:t>:</a:t>
            </a:r>
            <a:r>
              <a:rPr lang="en-US" sz="2000" dirty="0"/>
              <a:t> A Michelin-starred restaurant offering </a:t>
            </a:r>
            <a:br>
              <a:rPr lang="en-US" sz="2000" dirty="0"/>
            </a:br>
            <a:r>
              <a:rPr lang="en-US" sz="2000" dirty="0"/>
              <a:t>modern Mediterranean cuisine in the heart of Palma. </a:t>
            </a:r>
            <a:br>
              <a:rPr lang="en-US" sz="2000" dirty="0"/>
            </a:br>
            <a:r>
              <a:rPr lang="en-US" sz="2000" dirty="0"/>
              <a:t>Ideal for those seeking a high-end dining experience.</a:t>
            </a:r>
          </a:p>
          <a:p>
            <a:pPr marL="231775" lvl="0" indent="-231775">
              <a:buFont typeface="Arial" panose="020B0604020202020204" pitchFamily="34" charset="0"/>
              <a:buChar char="•"/>
            </a:pPr>
            <a:r>
              <a:rPr lang="en-US" sz="2000" b="1" dirty="0"/>
              <a:t>La Rosa </a:t>
            </a:r>
            <a:r>
              <a:rPr lang="en-US" sz="2000" b="1" dirty="0" err="1"/>
              <a:t>Vermutería</a:t>
            </a:r>
            <a:r>
              <a:rPr lang="en-US" sz="2000" b="1" dirty="0"/>
              <a:t>:</a:t>
            </a:r>
            <a:r>
              <a:rPr lang="en-US" sz="2000" dirty="0"/>
              <a:t> A charming tapas bar offering</a:t>
            </a:r>
            <a:br>
              <a:rPr lang="en-US" sz="2000" dirty="0"/>
            </a:br>
            <a:r>
              <a:rPr lang="en-US" sz="2000" dirty="0"/>
              <a:t> traditional Spanish vermouth and delicious tapas in a laid-back setting. </a:t>
            </a:r>
          </a:p>
          <a:p>
            <a:pPr lvl="0"/>
            <a:r>
              <a:rPr lang="en-US" sz="2000" b="1" dirty="0"/>
              <a:t>Tips for Choosing Authentic vs. Tourist Dining</a:t>
            </a:r>
            <a:endParaRPr lang="en-US" sz="2000" dirty="0"/>
          </a:p>
          <a:p>
            <a:pPr marL="231775" indent="-231775">
              <a:buFont typeface="Arial" panose="020B0604020202020204" pitchFamily="34" charset="0"/>
              <a:buChar char="•"/>
            </a:pPr>
            <a:r>
              <a:rPr lang="en-US" sz="2000" dirty="0"/>
              <a:t>To avoid tourist traps, look for restaurants that are filled with locals, especially during lunchtime. Many authentic restaurants offer a </a:t>
            </a:r>
            <a:r>
              <a:rPr lang="en-US" sz="2000" i="1" dirty="0" err="1"/>
              <a:t>menú</a:t>
            </a:r>
            <a:r>
              <a:rPr lang="en-US" sz="2000" i="1" dirty="0"/>
              <a:t> del día</a:t>
            </a:r>
            <a:r>
              <a:rPr lang="en-US" sz="2000" dirty="0"/>
              <a:t> (daily set menu), which is a great way to sample traditional dishes at a reasonable price.</a:t>
            </a:r>
          </a:p>
          <a:p>
            <a:r>
              <a:rPr lang="en-US" sz="2000" b="1" dirty="0"/>
              <a:t>Vegetarian/Vegan Options</a:t>
            </a:r>
            <a:endParaRPr lang="en-US" sz="2000" dirty="0"/>
          </a:p>
          <a:p>
            <a:pPr marL="231775" indent="-231775">
              <a:buFont typeface="Arial" panose="020B0604020202020204" pitchFamily="34" charset="0"/>
              <a:buChar char="•"/>
            </a:pPr>
            <a:r>
              <a:rPr lang="en-US" sz="2000" dirty="0"/>
              <a:t>Palma has a growing number of vegetarian and vegan-friendly restaurants. Spots like </a:t>
            </a:r>
            <a:r>
              <a:rPr lang="en-US" sz="2000" i="1" dirty="0"/>
              <a:t>Bon </a:t>
            </a:r>
            <a:r>
              <a:rPr lang="en-US" sz="2000" i="1" dirty="0" err="1"/>
              <a:t>Lloc</a:t>
            </a:r>
            <a:r>
              <a:rPr lang="en-US" sz="2000" dirty="0"/>
              <a:t>, the island’s first vegetarian restaurant, and </a:t>
            </a:r>
            <a:r>
              <a:rPr lang="en-US" sz="2000" i="1" dirty="0"/>
              <a:t>Compost </a:t>
            </a:r>
            <a:r>
              <a:rPr lang="en-US" sz="2000" i="1" dirty="0" err="1"/>
              <a:t>Vegano</a:t>
            </a:r>
            <a:r>
              <a:rPr lang="en-US" sz="2000" dirty="0"/>
              <a:t> offer creative, plant-based dishes made with locally sourced ingredients.</a:t>
            </a:r>
          </a:p>
          <a:p>
            <a:pPr marL="231775" indent="-231775">
              <a:buClrTx/>
              <a:buFont typeface="Arial" panose="020B0604020202020204" pitchFamily="34" charset="0"/>
              <a:buChar char="•"/>
            </a:pPr>
            <a:endParaRPr lang="en-US" altLang="en-US" sz="1200" dirty="0"/>
          </a:p>
          <a:p>
            <a:pPr marL="231775" indent="-231775">
              <a:buClrTx/>
              <a:buFont typeface="Arial" panose="020B0604020202020204" pitchFamily="34" charset="0"/>
              <a:buChar char="•"/>
            </a:pPr>
            <a:endParaRPr lang="en-US" altLang="en-US" sz="2000" dirty="0">
              <a:latin typeface="+mj-lt"/>
            </a:endParaRPr>
          </a:p>
          <a:p>
            <a:pPr marL="231775" indent="-231775">
              <a:buClrTx/>
              <a:buFont typeface="Arial" panose="020B0604020202020204" pitchFamily="34" charset="0"/>
              <a:buChar char="•"/>
            </a:pPr>
            <a:endParaRPr lang="en-US" altLang="en-US" sz="2000" dirty="0">
              <a:latin typeface="+mj-lt"/>
            </a:endParaRPr>
          </a:p>
          <a:p>
            <a:pPr>
              <a:buClrTx/>
            </a:pPr>
            <a:endParaRPr lang="en-US" altLang="en-US" sz="2000" dirty="0">
              <a:latin typeface="+mj-lt"/>
            </a:endParaRPr>
          </a:p>
          <a:p>
            <a:pPr>
              <a:buClrTx/>
            </a:pPr>
            <a:endParaRPr lang="en-US" altLang="en-US" sz="2000" dirty="0">
              <a:latin typeface="+mj-lt"/>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anim calcmode="lin" valueType="num">
                                      <p:cBhvr additive="base">
                                        <p:cTn id="7"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anim calcmode="lin" valueType="num">
                                      <p:cBhvr additive="base">
                                        <p:cTn id="19"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anim calcmode="lin" valueType="num">
                                      <p:cBhvr additive="base">
                                        <p:cTn id="23"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anim calcmode="lin" valueType="num">
                                      <p:cBhvr additive="base">
                                        <p:cTn id="29"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1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anim calcmode="lin" valueType="num">
                                      <p:cBhvr additive="base">
                                        <p:cTn id="33"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E91EE2AF-63BD-B7B6-4A35-8300FE731EBA}"/>
              </a:ext>
            </a:extLst>
          </p:cNvPr>
          <p:cNvSpPr>
            <a:spLocks noGrp="1" noChangeArrowheads="1"/>
          </p:cNvSpPr>
          <p:nvPr>
            <p:ph type="title"/>
          </p:nvPr>
        </p:nvSpPr>
        <p:spPr>
          <a:xfrm>
            <a:off x="685800" y="285750"/>
            <a:ext cx="7772400" cy="1143000"/>
          </a:xfrm>
          <a:ln/>
        </p:spPr>
        <p:txBody>
          <a:bodyPr/>
          <a:lstStyle/>
          <a:p>
            <a:pPr marR="0" lvl="0">
              <a:lnSpc>
                <a:spcPct val="115000"/>
              </a:lnSpc>
              <a:spcBef>
                <a:spcPts val="0"/>
              </a:spcBef>
              <a:spcAft>
                <a:spcPts val="800"/>
              </a:spcAft>
              <a:buSzPts val="1000"/>
              <a:tabLst>
                <a:tab pos="457200" algn="l"/>
              </a:tabLst>
            </a:pPr>
            <a:r>
              <a:rPr lang="en-US" b="1" kern="100" dirty="0">
                <a:effectLst/>
                <a:latin typeface="+mj-lt"/>
                <a:ea typeface="Aptos" panose="020B0004020202020204" pitchFamily="34" charset="0"/>
                <a:cs typeface="Times New Roman" panose="02020603050405020304" pitchFamily="18" charset="0"/>
              </a:rPr>
              <a:t>Final Thoughts</a:t>
            </a:r>
          </a:p>
        </p:txBody>
      </p:sp>
      <p:sp>
        <p:nvSpPr>
          <p:cNvPr id="18434" name="Rectangle 2">
            <a:extLst>
              <a:ext uri="{FF2B5EF4-FFF2-40B4-BE49-F238E27FC236}">
                <a16:creationId xmlns:a16="http://schemas.microsoft.com/office/drawing/2014/main" id="{925BD80A-24E6-5467-74C3-97A464E52111}"/>
              </a:ext>
            </a:extLst>
          </p:cNvPr>
          <p:cNvSpPr>
            <a:spLocks noChangeArrowheads="1"/>
          </p:cNvSpPr>
          <p:nvPr/>
        </p:nvSpPr>
        <p:spPr bwMode="auto">
          <a:xfrm>
            <a:off x="457200" y="2144713"/>
            <a:ext cx="8229600" cy="3757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B9417A74-8A34-7AB0-EE94-81DD45106190}"/>
              </a:ext>
            </a:extLst>
          </p:cNvPr>
          <p:cNvSpPr txBox="1">
            <a:spLocks noChangeArrowheads="1"/>
          </p:cNvSpPr>
          <p:nvPr/>
        </p:nvSpPr>
        <p:spPr bwMode="auto">
          <a:xfrm>
            <a:off x="304800" y="1533525"/>
            <a:ext cx="8763000" cy="227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dirty="0"/>
              <a:t>Palma de Mallorca is a vibrant city that effortlessly combines history, culture, and modernity. </a:t>
            </a:r>
          </a:p>
          <a:p>
            <a:pPr marL="342900" indent="-342900">
              <a:buFont typeface="Arial" panose="020B0604020202020204" pitchFamily="34" charset="0"/>
              <a:buChar char="•"/>
            </a:pPr>
            <a:r>
              <a:rPr lang="en-US" dirty="0"/>
              <a:t>Whether you’re exploring its Gothic cathedrals, lounging on the beach, or savoring the local cuisine, there’s something for every traveler to enjoy. </a:t>
            </a:r>
          </a:p>
          <a:p>
            <a:pPr marL="342900" indent="-342900">
              <a:buFont typeface="Arial" panose="020B0604020202020204" pitchFamily="34" charset="0"/>
              <a:buChar char="•"/>
            </a:pPr>
            <a:r>
              <a:rPr lang="en-US" dirty="0"/>
              <a:t>With this guide in hand, you’ll be able to make the most of your cruise stop and experience the best that Palma has to offer.</a:t>
            </a:r>
          </a:p>
          <a:p>
            <a:pPr marL="342900" indent="-342900">
              <a:buFont typeface="Arial" panose="020B0604020202020204" pitchFamily="34" charset="0"/>
              <a:buChar char="•"/>
            </a:pPr>
            <a:endParaRPr lang="en-US" sz="2400" dirty="0"/>
          </a:p>
          <a:p>
            <a:pPr marL="342900" marR="0" indent="-342900">
              <a:lnSpc>
                <a:spcPct val="115000"/>
              </a:lnSpc>
              <a:spcBef>
                <a:spcPts val="0"/>
              </a:spcBef>
              <a:spcAft>
                <a:spcPts val="800"/>
              </a:spcAft>
              <a:buFont typeface="Arial" panose="020B0604020202020204" pitchFamily="34" charset="0"/>
              <a:buChar char="•"/>
            </a:pPr>
            <a:endParaRPr lang="en-US" kern="100" dirty="0">
              <a:effectLst/>
              <a:latin typeface="+mj-l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SzPts val="1000"/>
              <a:buFont typeface="Arial" panose="020B0604020202020204" pitchFamily="34" charset="0"/>
              <a:buChar char="•"/>
              <a:tabLst>
                <a:tab pos="457200" algn="l"/>
              </a:tabLst>
            </a:pPr>
            <a:endParaRPr lang="en-US" kern="100" dirty="0">
              <a:effectLst/>
              <a:latin typeface="+mj-lt"/>
              <a:ea typeface="Aptos" panose="020B0004020202020204" pitchFamily="34" charset="0"/>
              <a:cs typeface="Times New Roman" panose="02020603050405020304" pitchFamily="18" charset="0"/>
            </a:endParaRPr>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endParaRPr lang="en-US" altLang="en-US" sz="1400" dirty="0"/>
          </a:p>
          <a:p>
            <a:pPr>
              <a:buClrTx/>
              <a:buFontTx/>
              <a:buNone/>
            </a:pPr>
            <a:r>
              <a:rPr lang="en-US" altLang="en-US" sz="1400" dirty="0"/>
              <a:t>				  </a:t>
            </a:r>
          </a:p>
        </p:txBody>
      </p:sp>
      <p:pic>
        <p:nvPicPr>
          <p:cNvPr id="3" name="Picture 2" descr="A group of people on a beach&#10;&#10;Description automatically generated">
            <a:extLst>
              <a:ext uri="{FF2B5EF4-FFF2-40B4-BE49-F238E27FC236}">
                <a16:creationId xmlns:a16="http://schemas.microsoft.com/office/drawing/2014/main" id="{D66C22BC-4099-066E-4DBA-E2F95293C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 y="4262246"/>
            <a:ext cx="4614672" cy="2595753"/>
          </a:xfrm>
          <a:prstGeom prst="rect">
            <a:avLst/>
          </a:prstGeom>
        </p:spPr>
      </p:pic>
      <p:pic>
        <p:nvPicPr>
          <p:cNvPr id="5" name="Picture 4" descr="A beach with palm trees and water&#10;&#10;Description automatically generated">
            <a:extLst>
              <a:ext uri="{FF2B5EF4-FFF2-40B4-BE49-F238E27FC236}">
                <a16:creationId xmlns:a16="http://schemas.microsoft.com/office/drawing/2014/main" id="{86327790-7E61-7285-DA48-E4DD3CB41B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4277359"/>
            <a:ext cx="3870960" cy="2580640"/>
          </a:xfrm>
          <a:prstGeom prst="rect">
            <a:avLst/>
          </a:prstGeom>
        </p:spPr>
      </p:pic>
    </p:spTree>
    <p:extLst>
      <p:ext uri="{BB962C8B-B14F-4D97-AF65-F5344CB8AC3E}">
        <p14:creationId xmlns:p14="http://schemas.microsoft.com/office/powerpoint/2010/main" val="3221694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additive="base">
                                        <p:cTn id="13"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685800" y="608013"/>
            <a:ext cx="7770813" cy="1141412"/>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Thanks For Coming</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6200" y="2111375"/>
            <a:ext cx="9220199" cy="434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If you have any more questions, Please ask.</a:t>
            </a:r>
          </a:p>
          <a:p>
            <a:pPr algn="ctr">
              <a:lnSpc>
                <a:spcPct val="92000"/>
              </a:lnSpc>
              <a:spcBef>
                <a:spcPts val="825"/>
              </a:spcBef>
              <a:spcAft>
                <a:spcPts val="25"/>
              </a:spcAft>
              <a:buClrTx/>
              <a:buFontTx/>
              <a:buNone/>
            </a:pPr>
            <a:r>
              <a:rPr lang="en-US" altLang="en-US" sz="3900" dirty="0">
                <a:latin typeface="+mj-lt"/>
                <a:cs typeface="Segoe UI" panose="020B0502040204020203" pitchFamily="34" charset="0"/>
              </a:rPr>
              <a:t>I will do my best to answer them for you.</a:t>
            </a:r>
          </a:p>
          <a:p>
            <a:pPr algn="ctr">
              <a:lnSpc>
                <a:spcPct val="92000"/>
              </a:lnSpc>
              <a:spcBef>
                <a:spcPts val="825"/>
              </a:spcBef>
              <a:spcAft>
                <a:spcPts val="25"/>
              </a:spcAft>
              <a:buClrTx/>
              <a:buFontTx/>
              <a:buNone/>
            </a:pPr>
            <a:endParaRPr lang="en-US" altLang="en-US" sz="3900" dirty="0">
              <a:latin typeface="+mj-lt"/>
              <a:cs typeface="Segoe UI" panose="020B0502040204020203" pitchFamily="34" charset="0"/>
            </a:endParaRPr>
          </a:p>
          <a:p>
            <a:pPr algn="ctr">
              <a:lnSpc>
                <a:spcPct val="92000"/>
              </a:lnSpc>
              <a:spcBef>
                <a:spcPts val="825"/>
              </a:spcBef>
              <a:spcAft>
                <a:spcPts val="25"/>
              </a:spcAft>
              <a:buClrTx/>
              <a:buFontTx/>
              <a:buNone/>
            </a:pPr>
            <a:r>
              <a:rPr lang="en-US" altLang="en-US" sz="3900" b="1" dirty="0">
                <a:latin typeface="+mj-lt"/>
                <a:cs typeface="Segoe UI" panose="020B0502040204020203" pitchFamily="34" charset="0"/>
              </a:rPr>
              <a:t>Have a great visit in Palma de Mallorca!</a:t>
            </a:r>
          </a:p>
        </p:txBody>
      </p:sp>
    </p:spTree>
  </p:cSld>
  <p:clrMapOvr>
    <a:masterClrMapping/>
  </p:clrMapOvr>
  <p:transition spd="slow"/>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482">
                                            <p:txEl>
                                              <p:pRg st="3" end="3"/>
                                            </p:txEl>
                                          </p:spTgt>
                                        </p:tgtEl>
                                        <p:attrNameLst>
                                          <p:attrName>style.visibility</p:attrName>
                                        </p:attrNameLst>
                                      </p:cBhvr>
                                      <p:to>
                                        <p:strVal val="visible"/>
                                      </p:to>
                                    </p:set>
                                    <p:animEffect transition="in" filter="wheel(1)">
                                      <p:cBhvr>
                                        <p:cTn id="7" dur="20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2082D6D-AA3B-551E-A3C3-4FBCBB30E05D}"/>
              </a:ext>
            </a:extLst>
          </p:cNvPr>
          <p:cNvSpPr>
            <a:spLocks noGrp="1" noChangeArrowheads="1"/>
          </p:cNvSpPr>
          <p:nvPr>
            <p:ph type="title"/>
          </p:nvPr>
        </p:nvSpPr>
        <p:spPr>
          <a:xfrm>
            <a:off x="685800" y="381000"/>
            <a:ext cx="7766050" cy="9144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a:t>Don’t Miss the Ship</a:t>
            </a:r>
          </a:p>
        </p:txBody>
      </p:sp>
      <p:sp>
        <p:nvSpPr>
          <p:cNvPr id="5122" name="Rectangle 2">
            <a:extLst>
              <a:ext uri="{FF2B5EF4-FFF2-40B4-BE49-F238E27FC236}">
                <a16:creationId xmlns:a16="http://schemas.microsoft.com/office/drawing/2014/main" id="{FA905F0E-E0C7-1FDA-8A48-FE133BBD5947}"/>
              </a:ext>
            </a:extLst>
          </p:cNvPr>
          <p:cNvSpPr>
            <a:spLocks noGrp="1" noChangeArrowheads="1"/>
          </p:cNvSpPr>
          <p:nvPr>
            <p:ph type="body" idx="1"/>
          </p:nvPr>
        </p:nvSpPr>
        <p:spPr>
          <a:xfrm>
            <a:off x="228600" y="1295400"/>
            <a:ext cx="8763000" cy="5181600"/>
          </a:xfrm>
          <a:ln/>
        </p:spPr>
        <p:txBody>
          <a:bodyPr/>
          <a:lstStyle/>
          <a:p>
            <a:pPr marL="0" indent="0" hangingPunct="0">
              <a:lnSpc>
                <a:spcPct val="93000"/>
              </a:lnSpc>
              <a:spcBef>
                <a:spcPts val="50"/>
              </a:spcBef>
              <a:spcAft>
                <a:spcPts val="50"/>
              </a:spcAft>
              <a:buClrTx/>
            </a:pPr>
            <a:r>
              <a:rPr lang="en-US" altLang="en-US" sz="2000" b="1" dirty="0"/>
              <a:t>How to Avoid Missing Your Ship:</a:t>
            </a:r>
          </a:p>
          <a:p>
            <a:pPr hangingPunct="0">
              <a:lnSpc>
                <a:spcPct val="93000"/>
              </a:lnSpc>
              <a:spcBef>
                <a:spcPts val="50"/>
              </a:spcBef>
              <a:spcAft>
                <a:spcPts val="50"/>
              </a:spcAft>
              <a:buClrTx/>
              <a:buFont typeface="Arial" panose="020B0604020202020204" pitchFamily="34" charset="0"/>
              <a:buChar char="•"/>
            </a:pPr>
            <a:r>
              <a:rPr lang="en-US" altLang="en-US" sz="2000" dirty="0"/>
              <a:t>Pay attention to the time. - Ship time and local </a:t>
            </a:r>
            <a:br>
              <a:rPr lang="en-US" altLang="en-US" sz="2000" dirty="0"/>
            </a:br>
            <a:r>
              <a:rPr lang="en-US" altLang="en-US" sz="2000" dirty="0"/>
              <a:t>time are often different.</a:t>
            </a:r>
          </a:p>
          <a:p>
            <a:pPr hangingPunct="0">
              <a:lnSpc>
                <a:spcPct val="93000"/>
              </a:lnSpc>
              <a:spcBef>
                <a:spcPts val="50"/>
              </a:spcBef>
              <a:spcAft>
                <a:spcPts val="50"/>
              </a:spcAft>
              <a:buClrTx/>
              <a:buFont typeface="Arial" panose="020B0604020202020204" pitchFamily="34" charset="0"/>
              <a:buChar char="•"/>
            </a:pPr>
            <a:r>
              <a:rPr lang="en-US" altLang="en-US" sz="2000" dirty="0"/>
              <a:t>Put a return-to-ship reminder on your phone.</a:t>
            </a:r>
          </a:p>
          <a:p>
            <a:pPr marL="0" indent="0" hangingPunct="0">
              <a:lnSpc>
                <a:spcPct val="93000"/>
              </a:lnSpc>
              <a:spcBef>
                <a:spcPts val="50"/>
              </a:spcBef>
              <a:spcAft>
                <a:spcPts val="50"/>
              </a:spcAft>
              <a:buClrTx/>
            </a:pPr>
            <a:r>
              <a:rPr lang="en-US" altLang="en-US" sz="2000" b="1" dirty="0"/>
              <a:t>Choose excursions wisely:</a:t>
            </a:r>
          </a:p>
          <a:p>
            <a:pPr hangingPunct="0">
              <a:lnSpc>
                <a:spcPct val="93000"/>
              </a:lnSpc>
              <a:spcBef>
                <a:spcPts val="50"/>
              </a:spcBef>
              <a:spcAft>
                <a:spcPts val="50"/>
              </a:spcAft>
              <a:buClrTx/>
              <a:buFont typeface="Arial" panose="020B0604020202020204" pitchFamily="34" charset="0"/>
              <a:buChar char="•"/>
            </a:pPr>
            <a:r>
              <a:rPr lang="en-US" altLang="en-US" sz="2000" dirty="0"/>
              <a:t>If a ship-sponsored excursion is late returning </a:t>
            </a:r>
            <a:br>
              <a:rPr lang="en-US" altLang="en-US" sz="2000" dirty="0"/>
            </a:br>
            <a:r>
              <a:rPr lang="en-US" altLang="en-US" sz="2000" dirty="0"/>
              <a:t>to port, the ship will wait, but not for excursions </a:t>
            </a:r>
            <a:br>
              <a:rPr lang="en-US" altLang="en-US" sz="2000" dirty="0"/>
            </a:br>
            <a:r>
              <a:rPr lang="en-US" altLang="en-US" sz="2000" dirty="0"/>
              <a:t>taken on your own.</a:t>
            </a:r>
          </a:p>
          <a:p>
            <a:pPr marL="0" indent="0" hangingPunct="0">
              <a:lnSpc>
                <a:spcPct val="93000"/>
              </a:lnSpc>
              <a:spcBef>
                <a:spcPts val="50"/>
              </a:spcBef>
              <a:spcAft>
                <a:spcPts val="50"/>
              </a:spcAft>
              <a:buClrTx/>
            </a:pPr>
            <a:r>
              <a:rPr lang="en-US" altLang="en-US" sz="2000" b="1" dirty="0"/>
              <a:t>Be Prepared:</a:t>
            </a:r>
          </a:p>
          <a:p>
            <a:pPr hangingPunct="0">
              <a:lnSpc>
                <a:spcPct val="93000"/>
              </a:lnSpc>
              <a:spcBef>
                <a:spcPts val="50"/>
              </a:spcBef>
              <a:spcAft>
                <a:spcPts val="50"/>
              </a:spcAft>
              <a:buClrTx/>
              <a:buFont typeface="Arial" panose="020B0604020202020204" pitchFamily="34" charset="0"/>
              <a:buChar char="•"/>
            </a:pPr>
            <a:r>
              <a:rPr lang="en-US" altLang="en-US" sz="2000" dirty="0"/>
              <a:t>Have your Passport, Credit Card, and phone numbers for the ship port agent. </a:t>
            </a:r>
          </a:p>
          <a:p>
            <a:pPr hangingPunct="0">
              <a:lnSpc>
                <a:spcPct val="93000"/>
              </a:lnSpc>
              <a:spcBef>
                <a:spcPts val="50"/>
              </a:spcBef>
              <a:spcAft>
                <a:spcPts val="50"/>
              </a:spcAft>
              <a:buClrTx/>
              <a:buFont typeface="Arial" panose="020B0604020202020204" pitchFamily="34" charset="0"/>
              <a:buChar char="•"/>
            </a:pPr>
            <a:r>
              <a:rPr lang="en-US" altLang="en-US" sz="2000" b="1" dirty="0"/>
              <a:t>What to Do If You Miss the Ship:</a:t>
            </a:r>
            <a:br>
              <a:rPr lang="en-US" altLang="en-US" sz="2000" b="1" dirty="0"/>
            </a:br>
            <a:r>
              <a:rPr lang="en-US" altLang="en-US" sz="2000" dirty="0"/>
              <a:t>Most cruise lines have port agents stationed in the port area to assist if your ship has left without you. Sometimes, when cruisers are late returning to the vessel, the ship's crew may remove the passengers' essential items -- passports, cell phones, and medication -- from the ship to leave with the port agents. </a:t>
            </a:r>
          </a:p>
          <a:p>
            <a:pPr algn="ctr" hangingPunct="0">
              <a:lnSpc>
                <a:spcPct val="93000"/>
              </a:lnSpc>
              <a:spcBef>
                <a:spcPts val="50"/>
              </a:spcBef>
              <a:spcAft>
                <a:spcPts val="50"/>
              </a:spcAft>
              <a:buClrTx/>
              <a:buFontTx/>
              <a:buNone/>
            </a:pPr>
            <a:r>
              <a:rPr lang="en-US" altLang="en-US" sz="2000" b="1" i="1" dirty="0"/>
              <a:t>The Port Officials can help you with contacting your ship </a:t>
            </a:r>
            <a:br>
              <a:rPr lang="en-US" altLang="en-US" sz="2000" b="1" i="1" dirty="0"/>
            </a:br>
            <a:r>
              <a:rPr lang="en-US" altLang="en-US" sz="2000" b="1" i="1" dirty="0"/>
              <a:t>and making necessary travel arrangements.</a:t>
            </a:r>
          </a:p>
        </p:txBody>
      </p:sp>
      <p:pic>
        <p:nvPicPr>
          <p:cNvPr id="2050" name="Picture 2">
            <a:extLst>
              <a:ext uri="{FF2B5EF4-FFF2-40B4-BE49-F238E27FC236}">
                <a16:creationId xmlns:a16="http://schemas.microsoft.com/office/drawing/2014/main" id="{3641127F-F001-B2BE-CF4F-32508162F1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09" r="23333"/>
          <a:stretch/>
        </p:blipFill>
        <p:spPr bwMode="auto">
          <a:xfrm>
            <a:off x="5562601" y="1292351"/>
            <a:ext cx="3581400" cy="246309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3" end="3"/>
                                            </p:txEl>
                                          </p:spTgt>
                                        </p:tgtEl>
                                        <p:attrNameLst>
                                          <p:attrName>style.visibility</p:attrName>
                                        </p:attrNameLst>
                                      </p:cBhvr>
                                      <p:to>
                                        <p:strVal val="visible"/>
                                      </p:to>
                                    </p:set>
                                    <p:anim calcmode="lin" valueType="num">
                                      <p:cBhvr additive="base">
                                        <p:cTn id="7" dur="500" fill="hold"/>
                                        <p:tgtEl>
                                          <p:spTgt spid="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xEl>
                                              <p:pRg st="4" end="4"/>
                                            </p:txEl>
                                          </p:spTgt>
                                        </p:tgtEl>
                                        <p:attrNameLst>
                                          <p:attrName>style.visibility</p:attrName>
                                        </p:attrNameLst>
                                      </p:cBhvr>
                                      <p:to>
                                        <p:strVal val="visible"/>
                                      </p:to>
                                    </p:set>
                                    <p:anim calcmode="lin" valueType="num">
                                      <p:cBhvr additive="base">
                                        <p:cTn id="11"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xEl>
                                              <p:pRg st="5" end="5"/>
                                            </p:txEl>
                                          </p:spTgt>
                                        </p:tgtEl>
                                        <p:attrNameLst>
                                          <p:attrName>style.visibility</p:attrName>
                                        </p:attrNameLst>
                                      </p:cBhvr>
                                      <p:to>
                                        <p:strVal val="visible"/>
                                      </p:to>
                                    </p:set>
                                    <p:anim calcmode="lin" valueType="num">
                                      <p:cBhvr additive="base">
                                        <p:cTn id="17"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2">
                                            <p:txEl>
                                              <p:pRg st="6" end="6"/>
                                            </p:txEl>
                                          </p:spTgt>
                                        </p:tgtEl>
                                        <p:attrNameLst>
                                          <p:attrName>style.visibility</p:attrName>
                                        </p:attrNameLst>
                                      </p:cBhvr>
                                      <p:to>
                                        <p:strVal val="visible"/>
                                      </p:to>
                                    </p:set>
                                    <p:anim calcmode="lin" valueType="num">
                                      <p:cBhvr additive="base">
                                        <p:cTn id="21"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22">
                                            <p:txEl>
                                              <p:pRg st="7" end="7"/>
                                            </p:txEl>
                                          </p:spTgt>
                                        </p:tgtEl>
                                        <p:attrNameLst>
                                          <p:attrName>style.visibility</p:attrName>
                                        </p:attrNameLst>
                                      </p:cBhvr>
                                      <p:to>
                                        <p:strVal val="visible"/>
                                      </p:to>
                                    </p:set>
                                    <p:anim calcmode="lin" valueType="num">
                                      <p:cBhvr additive="base">
                                        <p:cTn id="27"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2">
                                            <p:txEl>
                                              <p:pRg st="8" end="8"/>
                                            </p:txEl>
                                          </p:spTgt>
                                        </p:tgtEl>
                                        <p:attrNameLst>
                                          <p:attrName>style.visibility</p:attrName>
                                        </p:attrNameLst>
                                      </p:cBhvr>
                                      <p:to>
                                        <p:strVal val="visible"/>
                                      </p:to>
                                    </p:set>
                                    <p:anim calcmode="lin" valueType="num">
                                      <p:cBhvr additive="base">
                                        <p:cTn id="33"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1ACADFFB-142C-15C3-B510-A2CD351F213F}"/>
              </a:ext>
            </a:extLst>
          </p:cNvPr>
          <p:cNvSpPr>
            <a:spLocks noGrp="1" noChangeArrowheads="1"/>
          </p:cNvSpPr>
          <p:nvPr>
            <p:ph type="title"/>
          </p:nvPr>
        </p:nvSpPr>
        <p:spPr>
          <a:xfrm>
            <a:off x="0" y="1"/>
            <a:ext cx="9144000" cy="1295400"/>
          </a:xfrm>
          <a:ln/>
        </p:spPr>
        <p:txBody>
          <a:bodyPr/>
          <a:lstStyle/>
          <a:p>
            <a:pPr marL="215900" indent="-215900">
              <a:lnSpc>
                <a:spcPct val="92000"/>
              </a:lnSpc>
              <a:spcBef>
                <a:spcPts val="238"/>
              </a:spcBef>
              <a:spcAft>
                <a:spcPts val="238"/>
              </a:spcAft>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4800" b="1" dirty="0">
                <a:cs typeface="Segoe UI" panose="020B0502040204020203" pitchFamily="34" charset="0"/>
              </a:rPr>
              <a:t>References</a:t>
            </a:r>
          </a:p>
        </p:txBody>
      </p:sp>
      <p:sp>
        <p:nvSpPr>
          <p:cNvPr id="20482" name="Text Box 2">
            <a:extLst>
              <a:ext uri="{FF2B5EF4-FFF2-40B4-BE49-F238E27FC236}">
                <a16:creationId xmlns:a16="http://schemas.microsoft.com/office/drawing/2014/main" id="{4C9A1EA4-2780-43A4-CEEF-86F78DE71BC7}"/>
              </a:ext>
            </a:extLst>
          </p:cNvPr>
          <p:cNvSpPr txBox="1">
            <a:spLocks noChangeArrowheads="1"/>
          </p:cNvSpPr>
          <p:nvPr/>
        </p:nvSpPr>
        <p:spPr bwMode="auto">
          <a:xfrm>
            <a:off x="739775" y="1295401"/>
            <a:ext cx="8099425" cy="515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R="0" lvl="0">
              <a:lnSpc>
                <a:spcPct val="115000"/>
              </a:lnSpc>
              <a:spcBef>
                <a:spcPts val="0"/>
              </a:spcBef>
              <a:spcAft>
                <a:spcPts val="800"/>
              </a:spcAft>
              <a:buFont typeface="Arial" panose="020B0604020202020204" pitchFamily="34" charset="0"/>
              <a:buChar char="•"/>
              <a:tabLst>
                <a:tab pos="457200" algn="l"/>
              </a:tabLst>
            </a:pPr>
            <a:r>
              <a:rPr lang="en-US" sz="1800" kern="100" dirty="0">
                <a:effectLst/>
                <a:latin typeface="+mj-lt"/>
                <a:ea typeface="Aptos" panose="020B0004020202020204" pitchFamily="34" charset="0"/>
                <a:cs typeface="Times New Roman" panose="02020603050405020304" pitchFamily="18" charset="0"/>
              </a:rPr>
              <a:t>EMT Palma Official Website for public transport information</a:t>
            </a:r>
          </a:p>
          <a:p>
            <a:pPr marR="0" lvl="0">
              <a:lnSpc>
                <a:spcPct val="115000"/>
              </a:lnSpc>
              <a:spcBef>
                <a:spcPts val="0"/>
              </a:spcBef>
              <a:spcAft>
                <a:spcPts val="800"/>
              </a:spcAft>
              <a:buFont typeface="Arial" panose="020B0604020202020204" pitchFamily="34" charset="0"/>
              <a:buChar char="•"/>
              <a:tabLst>
                <a:tab pos="457200" algn="l"/>
              </a:tabLst>
            </a:pPr>
            <a:r>
              <a:rPr lang="en-US" sz="1800" kern="100" dirty="0">
                <a:effectLst/>
                <a:latin typeface="+mj-lt"/>
                <a:ea typeface="Aptos" panose="020B0004020202020204" pitchFamily="34" charset="0"/>
                <a:cs typeface="Times New Roman" panose="02020603050405020304" pitchFamily="18" charset="0"/>
              </a:rPr>
              <a:t>Palma City Sightseeing Website for Hop-On Hop-Off Bus details</a:t>
            </a:r>
          </a:p>
          <a:p>
            <a:pPr marR="0" lvl="0">
              <a:lnSpc>
                <a:spcPct val="115000"/>
              </a:lnSpc>
              <a:spcBef>
                <a:spcPts val="0"/>
              </a:spcBef>
              <a:spcAft>
                <a:spcPts val="800"/>
              </a:spcAft>
              <a:buFont typeface="Arial" panose="020B0604020202020204" pitchFamily="34" charset="0"/>
              <a:buChar char="•"/>
              <a:tabLst>
                <a:tab pos="457200" algn="l"/>
              </a:tabLst>
            </a:pPr>
            <a:r>
              <a:rPr lang="en-US" sz="1800" kern="100" dirty="0">
                <a:effectLst/>
                <a:latin typeface="+mj-lt"/>
                <a:ea typeface="Aptos" panose="020B0004020202020204" pitchFamily="34" charset="0"/>
                <a:cs typeface="Times New Roman" panose="02020603050405020304" pitchFamily="18" charset="0"/>
              </a:rPr>
              <a:t>La Seu Cathedral Official Website for hours and admission fees</a:t>
            </a:r>
          </a:p>
          <a:p>
            <a:pPr marR="0" lvl="0">
              <a:lnSpc>
                <a:spcPct val="115000"/>
              </a:lnSpc>
              <a:spcBef>
                <a:spcPts val="0"/>
              </a:spcBef>
              <a:spcAft>
                <a:spcPts val="800"/>
              </a:spcAft>
              <a:buFont typeface="Arial" panose="020B0604020202020204" pitchFamily="34" charset="0"/>
              <a:buChar char="•"/>
              <a:tabLst>
                <a:tab pos="457200" algn="l"/>
              </a:tabLst>
            </a:pPr>
            <a:r>
              <a:rPr lang="en-US" sz="1800" kern="100" dirty="0" err="1">
                <a:effectLst/>
                <a:latin typeface="+mj-lt"/>
                <a:ea typeface="Aptos" panose="020B0004020202020204" pitchFamily="34" charset="0"/>
                <a:cs typeface="Times New Roman" panose="02020603050405020304" pitchFamily="18" charset="0"/>
              </a:rPr>
              <a:t>Bellver</a:t>
            </a:r>
            <a:r>
              <a:rPr lang="en-US" sz="1800" kern="100" dirty="0">
                <a:effectLst/>
                <a:latin typeface="+mj-lt"/>
                <a:ea typeface="Aptos" panose="020B0004020202020204" pitchFamily="34" charset="0"/>
                <a:cs typeface="Times New Roman" panose="02020603050405020304" pitchFamily="18" charset="0"/>
              </a:rPr>
              <a:t> Castle Official Website for ticket information</a:t>
            </a:r>
          </a:p>
          <a:p>
            <a:pPr marR="0" lvl="0">
              <a:lnSpc>
                <a:spcPct val="115000"/>
              </a:lnSpc>
              <a:spcBef>
                <a:spcPts val="0"/>
              </a:spcBef>
              <a:spcAft>
                <a:spcPts val="800"/>
              </a:spcAft>
              <a:buFont typeface="Arial" panose="020B0604020202020204" pitchFamily="34" charset="0"/>
              <a:buChar char="•"/>
              <a:tabLst>
                <a:tab pos="457200" algn="l"/>
              </a:tabLst>
            </a:pPr>
            <a:r>
              <a:rPr lang="en-US" sz="1800" kern="100" dirty="0">
                <a:effectLst/>
                <a:latin typeface="+mj-lt"/>
                <a:ea typeface="Aptos" panose="020B0004020202020204" pitchFamily="34" charset="0"/>
                <a:cs typeface="Times New Roman" panose="02020603050405020304" pitchFamily="18" charset="0"/>
              </a:rPr>
              <a:t>XE.com for up-to-date currency exchange rates</a:t>
            </a:r>
          </a:p>
          <a:p>
            <a:pPr marR="0" lvl="0">
              <a:lnSpc>
                <a:spcPct val="115000"/>
              </a:lnSpc>
              <a:spcBef>
                <a:spcPts val="0"/>
              </a:spcBef>
              <a:spcAft>
                <a:spcPts val="800"/>
              </a:spcAft>
              <a:buFont typeface="Arial" panose="020B0604020202020204" pitchFamily="34" charset="0"/>
              <a:buChar char="•"/>
              <a:tabLst>
                <a:tab pos="457200" algn="l"/>
              </a:tabLst>
            </a:pPr>
            <a:r>
              <a:rPr lang="en-US" sz="1800" kern="100" dirty="0">
                <a:effectLst/>
                <a:latin typeface="+mj-lt"/>
                <a:ea typeface="Aptos" panose="020B0004020202020204" pitchFamily="34" charset="0"/>
                <a:cs typeface="Times New Roman" panose="02020603050405020304" pitchFamily="18" charset="0"/>
              </a:rPr>
              <a:t>Various restaurant websites for dining recommendations</a:t>
            </a:r>
          </a:p>
          <a:p>
            <a:pPr marL="228600" marR="0">
              <a:lnSpc>
                <a:spcPct val="115000"/>
              </a:lnSpc>
              <a:spcBef>
                <a:spcPts val="0"/>
              </a:spcBef>
              <a:spcAft>
                <a:spcPts val="800"/>
              </a:spcAft>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Palma Cathedral (La Seu): Official website</a:t>
            </a:r>
          </a:p>
          <a:p>
            <a:pPr marL="228600" marR="0">
              <a:lnSpc>
                <a:spcPct val="115000"/>
              </a:lnSpc>
              <a:spcBef>
                <a:spcPts val="0"/>
              </a:spcBef>
              <a:spcAft>
                <a:spcPts val="800"/>
              </a:spcAft>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Royal Palace of La </a:t>
            </a:r>
            <a:r>
              <a:rPr lang="en-US" sz="1800" kern="100" dirty="0" err="1">
                <a:effectLst/>
                <a:latin typeface="+mj-lt"/>
                <a:ea typeface="Aptos" panose="020B0004020202020204" pitchFamily="34" charset="0"/>
                <a:cs typeface="Times New Roman" panose="02020603050405020304" pitchFamily="18" charset="0"/>
              </a:rPr>
              <a:t>Almudaina</a:t>
            </a:r>
            <a:r>
              <a:rPr lang="en-US" sz="1800" kern="100" dirty="0">
                <a:effectLst/>
                <a:latin typeface="+mj-lt"/>
                <a:ea typeface="Aptos" panose="020B0004020202020204" pitchFamily="34" charset="0"/>
                <a:cs typeface="Times New Roman" panose="02020603050405020304" pitchFamily="18" charset="0"/>
              </a:rPr>
              <a:t>: Spanish National Heritage</a:t>
            </a:r>
          </a:p>
          <a:p>
            <a:pPr marL="228600" marR="0">
              <a:lnSpc>
                <a:spcPct val="115000"/>
              </a:lnSpc>
              <a:spcBef>
                <a:spcPts val="0"/>
              </a:spcBef>
              <a:spcAft>
                <a:spcPts val="800"/>
              </a:spcAft>
              <a:buFont typeface="Arial" panose="020B0604020202020204" pitchFamily="34" charset="0"/>
              <a:buChar char="•"/>
            </a:pPr>
            <a:r>
              <a:rPr lang="en-US" sz="1800" kern="100" dirty="0" err="1">
                <a:effectLst/>
                <a:latin typeface="+mj-lt"/>
                <a:ea typeface="Aptos" panose="020B0004020202020204" pitchFamily="34" charset="0"/>
                <a:cs typeface="Times New Roman" panose="02020603050405020304" pitchFamily="18" charset="0"/>
              </a:rPr>
              <a:t>Mercat</a:t>
            </a:r>
            <a:r>
              <a:rPr lang="en-US" sz="1800" kern="100" dirty="0">
                <a:effectLst/>
                <a:latin typeface="+mj-lt"/>
                <a:ea typeface="Aptos" panose="020B0004020202020204" pitchFamily="34" charset="0"/>
                <a:cs typeface="Times New Roman" panose="02020603050405020304" pitchFamily="18" charset="0"/>
              </a:rPr>
              <a:t> de </a:t>
            </a:r>
            <a:r>
              <a:rPr lang="en-US" sz="1800" kern="100" dirty="0" err="1">
                <a:effectLst/>
                <a:latin typeface="+mj-lt"/>
                <a:ea typeface="Aptos" panose="020B0004020202020204" pitchFamily="34" charset="0"/>
                <a:cs typeface="Times New Roman" panose="02020603050405020304" pitchFamily="18" charset="0"/>
              </a:rPr>
              <a:t>l’Olivar</a:t>
            </a:r>
            <a:r>
              <a:rPr lang="en-US" sz="1800" kern="100" dirty="0">
                <a:effectLst/>
                <a:latin typeface="+mj-lt"/>
                <a:ea typeface="Aptos" panose="020B0004020202020204" pitchFamily="34" charset="0"/>
                <a:cs typeface="Times New Roman" panose="02020603050405020304" pitchFamily="18" charset="0"/>
              </a:rPr>
              <a:t>: Palma City Council</a:t>
            </a:r>
          </a:p>
          <a:p>
            <a:pPr marL="228600" marR="0">
              <a:lnSpc>
                <a:spcPct val="115000"/>
              </a:lnSpc>
              <a:spcBef>
                <a:spcPts val="0"/>
              </a:spcBef>
              <a:spcAft>
                <a:spcPts val="800"/>
              </a:spcAft>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Palma Aquarium: Official website</a:t>
            </a:r>
          </a:p>
          <a:p>
            <a:pPr marL="228600" marR="0">
              <a:lnSpc>
                <a:spcPct val="115000"/>
              </a:lnSpc>
              <a:spcBef>
                <a:spcPts val="0"/>
              </a:spcBef>
              <a:spcAft>
                <a:spcPts val="800"/>
              </a:spcAft>
              <a:buFont typeface="Arial" panose="020B0604020202020204" pitchFamily="34" charset="0"/>
              <a:buChar char="•"/>
            </a:pPr>
            <a:r>
              <a:rPr lang="en-US" sz="1800" kern="100" dirty="0" err="1">
                <a:effectLst/>
                <a:latin typeface="+mj-lt"/>
                <a:ea typeface="Aptos" panose="020B0004020202020204" pitchFamily="34" charset="0"/>
                <a:cs typeface="Times New Roman" panose="02020603050405020304" pitchFamily="18" charset="0"/>
              </a:rPr>
              <a:t>Tren</a:t>
            </a:r>
            <a:r>
              <a:rPr lang="en-US" sz="1800" kern="100" dirty="0">
                <a:effectLst/>
                <a:latin typeface="+mj-lt"/>
                <a:ea typeface="Aptos" panose="020B0004020202020204" pitchFamily="34" charset="0"/>
                <a:cs typeface="Times New Roman" panose="02020603050405020304" pitchFamily="18" charset="0"/>
              </a:rPr>
              <a:t> de </a:t>
            </a:r>
            <a:r>
              <a:rPr lang="en-US" sz="1800" kern="100" dirty="0" err="1">
                <a:effectLst/>
                <a:latin typeface="+mj-lt"/>
                <a:ea typeface="Aptos" panose="020B0004020202020204" pitchFamily="34" charset="0"/>
                <a:cs typeface="Times New Roman" panose="02020603050405020304" pitchFamily="18" charset="0"/>
              </a:rPr>
              <a:t>Sóller</a:t>
            </a:r>
            <a:r>
              <a:rPr lang="en-US" sz="1800" kern="100" dirty="0">
                <a:effectLst/>
                <a:latin typeface="+mj-lt"/>
                <a:ea typeface="Aptos" panose="020B0004020202020204" pitchFamily="34" charset="0"/>
                <a:cs typeface="Times New Roman" panose="02020603050405020304" pitchFamily="18" charset="0"/>
              </a:rPr>
              <a:t>: </a:t>
            </a:r>
            <a:r>
              <a:rPr lang="en-US" sz="1800" kern="100" dirty="0" err="1">
                <a:effectLst/>
                <a:latin typeface="+mj-lt"/>
                <a:ea typeface="Aptos" panose="020B0004020202020204" pitchFamily="34" charset="0"/>
                <a:cs typeface="Times New Roman" panose="02020603050405020304" pitchFamily="18" charset="0"/>
              </a:rPr>
              <a:t>Soller</a:t>
            </a:r>
            <a:r>
              <a:rPr lang="en-US" sz="1800" kern="100" dirty="0">
                <a:effectLst/>
                <a:latin typeface="+mj-lt"/>
                <a:ea typeface="Aptos" panose="020B0004020202020204" pitchFamily="34" charset="0"/>
                <a:cs typeface="Times New Roman" panose="02020603050405020304" pitchFamily="18" charset="0"/>
              </a:rPr>
              <a:t> Train Official Website</a:t>
            </a:r>
          </a:p>
          <a:p>
            <a:pPr marL="0" marR="0">
              <a:lnSpc>
                <a:spcPct val="115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0">
              <a:lnSpc>
                <a:spcPct val="115000"/>
              </a:lnSpc>
              <a:spcBef>
                <a:spcPts val="0"/>
              </a:spcBef>
              <a:spcAft>
                <a:spcPts val="800"/>
              </a:spcAft>
              <a:buFont typeface="Arial" panose="020B0604020202020204" pitchFamily="34" charset="0"/>
              <a:buChar char="•"/>
              <a:tabLst>
                <a:tab pos="457200" algn="l"/>
              </a:tabLst>
            </a:pPr>
            <a:endParaRPr lang="en-US"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2101952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CA5BFAC9-9408-AEE2-245B-40E4FDF6C859}"/>
              </a:ext>
            </a:extLst>
          </p:cNvPr>
          <p:cNvSpPr>
            <a:spLocks noGrp="1" noChangeArrowheads="1"/>
          </p:cNvSpPr>
          <p:nvPr>
            <p:ph type="title"/>
          </p:nvPr>
        </p:nvSpPr>
        <p:spPr>
          <a:xfrm>
            <a:off x="0" y="0"/>
            <a:ext cx="9144000" cy="1219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6000" b="1" dirty="0"/>
              <a:t>Money</a:t>
            </a:r>
          </a:p>
        </p:txBody>
      </p:sp>
      <p:sp>
        <p:nvSpPr>
          <p:cNvPr id="7170" name="Rectangle 2">
            <a:extLst>
              <a:ext uri="{FF2B5EF4-FFF2-40B4-BE49-F238E27FC236}">
                <a16:creationId xmlns:a16="http://schemas.microsoft.com/office/drawing/2014/main" id="{DBC3E253-66BF-09B1-AC9E-3DD6AE772D16}"/>
              </a:ext>
            </a:extLst>
          </p:cNvPr>
          <p:cNvSpPr>
            <a:spLocks noChangeArrowheads="1"/>
          </p:cNvSpPr>
          <p:nvPr/>
        </p:nvSpPr>
        <p:spPr bwMode="auto">
          <a:xfrm>
            <a:off x="76200" y="1219200"/>
            <a:ext cx="9067800" cy="53290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Spain uses the Euro (€) as its official currency.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As of October 2024, the exchange rate between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the Euro and the U.S. Dollar (USD) is about</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		</a:t>
            </a:r>
            <a:r>
              <a:rPr lang="en-US" sz="2000" b="1" kern="100" dirty="0">
                <a:effectLst/>
                <a:latin typeface="+mj-lt"/>
                <a:ea typeface="Aptos" panose="020B0004020202020204" pitchFamily="34" charset="0"/>
                <a:cs typeface="Times New Roman" panose="02020603050405020304" pitchFamily="18" charset="0"/>
              </a:rPr>
              <a:t>1 EUR = 1.05 USD. </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This means U.S. travelers should anticipate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slightly higher prices in terms of conversion,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but Spain remains a relatively affordable </a:t>
            </a:r>
            <a:br>
              <a:rPr lang="en-US" sz="2000" kern="100" dirty="0">
                <a:effectLst/>
                <a:latin typeface="+mj-lt"/>
                <a:ea typeface="Aptos" panose="020B0004020202020204" pitchFamily="34" charset="0"/>
                <a:cs typeface="Times New Roman" panose="02020603050405020304" pitchFamily="18" charset="0"/>
              </a:rPr>
            </a:br>
            <a:r>
              <a:rPr lang="en-US" sz="2000" kern="100" dirty="0">
                <a:effectLst/>
                <a:latin typeface="+mj-lt"/>
                <a:ea typeface="Aptos" panose="020B0004020202020204" pitchFamily="34" charset="0"/>
                <a:cs typeface="Times New Roman" panose="02020603050405020304" pitchFamily="18" charset="0"/>
              </a:rPr>
              <a:t>destination compared to many other Western European countries.</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When exchanging money, it’s best to avoid doing so at the port  exchange kiosks, as they tend to have higher fees and less favorable rates. </a:t>
            </a:r>
          </a:p>
          <a:p>
            <a:pPr marL="342900" marR="0" indent="-342900">
              <a:lnSpc>
                <a:spcPct val="115000"/>
              </a:lnSpc>
              <a:spcBef>
                <a:spcPts val="0"/>
              </a:spcBef>
              <a:spcAft>
                <a:spcPts val="800"/>
              </a:spcAft>
              <a:buFont typeface="Arial" panose="020B0604020202020204" pitchFamily="34" charset="0"/>
              <a:buChar char="•"/>
            </a:pPr>
            <a:r>
              <a:rPr lang="en-US" sz="2000" kern="100" dirty="0">
                <a:effectLst/>
                <a:latin typeface="+mj-lt"/>
                <a:ea typeface="Aptos" panose="020B0004020202020204" pitchFamily="34" charset="0"/>
                <a:cs typeface="Times New Roman" panose="02020603050405020304" pitchFamily="18" charset="0"/>
              </a:rPr>
              <a:t>Instead, consider using ATMs to withdraw Euros directly, as they often offer better rates. Additionally, credit and debit cards are widely accepted throughout Palma de Mallorca, though having some cash on hand is always a good idea for smaller purchases or tips.</a:t>
            </a:r>
          </a:p>
        </p:txBody>
      </p:sp>
      <p:pic>
        <p:nvPicPr>
          <p:cNvPr id="7171" name="Picture 3">
            <a:extLst>
              <a:ext uri="{FF2B5EF4-FFF2-40B4-BE49-F238E27FC236}">
                <a16:creationId xmlns:a16="http://schemas.microsoft.com/office/drawing/2014/main" id="{5FC7EB7F-B60F-D8A4-5D73-A107E84009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60"/>
          <a:stretch/>
        </p:blipFill>
        <p:spPr bwMode="auto">
          <a:xfrm>
            <a:off x="5334000" y="1371600"/>
            <a:ext cx="3810000" cy="2491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xEl>
                                              <p:pRg st="1" end="1"/>
                                            </p:txEl>
                                          </p:spTgt>
                                        </p:tgtEl>
                                        <p:attrNameLst>
                                          <p:attrName>style.visibility</p:attrName>
                                        </p:attrNameLst>
                                      </p:cBhvr>
                                      <p:to>
                                        <p:strVal val="visible"/>
                                      </p:to>
                                    </p:set>
                                    <p:anim calcmode="lin" valueType="num">
                                      <p:cBhvr additive="base">
                                        <p:cTn id="7" dur="500" fill="hold"/>
                                        <p:tgtEl>
                                          <p:spTgt spid="71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xEl>
                                              <p:pRg st="2" end="2"/>
                                            </p:txEl>
                                          </p:spTgt>
                                        </p:tgtEl>
                                        <p:attrNameLst>
                                          <p:attrName>style.visibility</p:attrName>
                                        </p:attrNameLst>
                                      </p:cBhvr>
                                      <p:to>
                                        <p:strVal val="visible"/>
                                      </p:to>
                                    </p:set>
                                    <p:anim calcmode="lin" valueType="num">
                                      <p:cBhvr additive="base">
                                        <p:cTn id="13" dur="500" fill="hold"/>
                                        <p:tgtEl>
                                          <p:spTgt spid="71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anim calcmode="lin" valueType="num">
                                      <p:cBhvr additive="base">
                                        <p:cTn id="19" dur="500" fill="hold"/>
                                        <p:tgtEl>
                                          <p:spTgt spid="717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0"/>
            <a:ext cx="9144000" cy="12954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000" b="1" dirty="0">
                <a:effectLst/>
                <a:ea typeface="Aptos" panose="020B0004020202020204" pitchFamily="34" charset="0"/>
                <a:cs typeface="Times New Roman" panose="02020603050405020304" pitchFamily="18" charset="0"/>
              </a:rPr>
              <a:t>A Cruise Traveler’s Guide to </a:t>
            </a:r>
            <a:br>
              <a:rPr lang="en-US" sz="4000" b="1" dirty="0">
                <a:effectLst/>
                <a:ea typeface="Aptos" panose="020B0004020202020204" pitchFamily="34" charset="0"/>
                <a:cs typeface="Times New Roman" panose="02020603050405020304" pitchFamily="18" charset="0"/>
              </a:rPr>
            </a:br>
            <a:r>
              <a:rPr lang="en-US" sz="4000" b="1" dirty="0">
                <a:effectLst/>
                <a:ea typeface="Aptos" panose="020B0004020202020204" pitchFamily="34" charset="0"/>
                <a:cs typeface="Times New Roman" panose="02020603050405020304" pitchFamily="18" charset="0"/>
              </a:rPr>
              <a:t>Palma de Mallorca</a:t>
            </a:r>
            <a:endParaRPr lang="en-US" altLang="en-US" sz="4000" dirty="0"/>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0" y="1219200"/>
            <a:ext cx="9144000" cy="3663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Palma, the capital of the beautiful island of Majorca (Mallorca) in Spain’s Balearic Islands, is a cruise destination rich with history, culture, and Mediterranean beauty. </a:t>
            </a:r>
          </a:p>
          <a:p>
            <a:pPr marL="342900" marR="0" indent="-342900">
              <a:lnSpc>
                <a:spcPct val="115000"/>
              </a:lnSpc>
              <a:spcBef>
                <a:spcPts val="0"/>
              </a:spcBef>
              <a:spcAft>
                <a:spcPts val="800"/>
              </a:spcAft>
              <a:buFont typeface="Arial" panose="020B0604020202020204" pitchFamily="34" charset="0"/>
              <a:buChar char="•"/>
            </a:pPr>
            <a:r>
              <a:rPr lang="en-US" kern="100" dirty="0">
                <a:effectLst/>
                <a:latin typeface="+mj-lt"/>
                <a:ea typeface="Aptos" panose="020B0004020202020204" pitchFamily="34" charset="0"/>
                <a:cs typeface="Times New Roman" panose="02020603050405020304" pitchFamily="18" charset="0"/>
              </a:rPr>
              <a:t>It offers a perfect blend of historic architecture, stunning beaches, and vibrant culinary experiences, making it a must-visit stop for cruise travelers. Whether you have a few hours or a full day to explore, this guide will help you make the most of your time in Palma.</a:t>
            </a:r>
          </a:p>
          <a:p>
            <a:pPr marR="0">
              <a:lnSpc>
                <a:spcPct val="115000"/>
              </a:lnSpc>
              <a:spcBef>
                <a:spcPts val="0"/>
              </a:spcBef>
              <a:spcAft>
                <a:spcPts val="800"/>
              </a:spcAft>
            </a:pPr>
            <a:endParaRPr lang="en-US" kern="100" dirty="0">
              <a:effectLst/>
              <a:latin typeface="+mj-lt"/>
              <a:ea typeface="Aptos" panose="020B0004020202020204" pitchFamily="34" charset="0"/>
              <a:cs typeface="Times New Roman" panose="02020603050405020304" pitchFamily="18" charset="0"/>
            </a:endParaRPr>
          </a:p>
        </p:txBody>
      </p:sp>
      <p:pic>
        <p:nvPicPr>
          <p:cNvPr id="3" name="Picture 2" descr="A large city next to a harbor&#10;&#10;Description automatically generated with medium confidence">
            <a:extLst>
              <a:ext uri="{FF2B5EF4-FFF2-40B4-BE49-F238E27FC236}">
                <a16:creationId xmlns:a16="http://schemas.microsoft.com/office/drawing/2014/main" id="{153BB627-5BB4-D0A5-AA8F-95500A211621}"/>
              </a:ext>
            </a:extLst>
          </p:cNvPr>
          <p:cNvPicPr>
            <a:picLocks noChangeAspect="1"/>
          </p:cNvPicPr>
          <p:nvPr/>
        </p:nvPicPr>
        <p:blipFill>
          <a:blip r:embed="rId3">
            <a:extLst>
              <a:ext uri="{28A0092B-C50C-407E-A947-70E740481C1C}">
                <a14:useLocalDpi xmlns:a14="http://schemas.microsoft.com/office/drawing/2010/main" val="0"/>
              </a:ext>
            </a:extLst>
          </a:blip>
          <a:srcRect l="300" t="40651" r="-300" b="13238"/>
          <a:stretch/>
        </p:blipFill>
        <p:spPr>
          <a:xfrm>
            <a:off x="24384" y="4337304"/>
            <a:ext cx="9144000" cy="2529840"/>
          </a:xfrm>
          <a:prstGeom prst="rect">
            <a:avLst/>
          </a:prstGeom>
        </p:spPr>
      </p:pic>
      <p:sp>
        <p:nvSpPr>
          <p:cNvPr id="5" name="TextBox 4">
            <a:extLst>
              <a:ext uri="{FF2B5EF4-FFF2-40B4-BE49-F238E27FC236}">
                <a16:creationId xmlns:a16="http://schemas.microsoft.com/office/drawing/2014/main" id="{37487F0B-300F-FB03-15C1-7E5579DA0B15}"/>
              </a:ext>
            </a:extLst>
          </p:cNvPr>
          <p:cNvSpPr txBox="1"/>
          <p:nvPr/>
        </p:nvSpPr>
        <p:spPr>
          <a:xfrm>
            <a:off x="1600200" y="5723575"/>
            <a:ext cx="1600200" cy="461665"/>
          </a:xfrm>
          <a:prstGeom prst="rect">
            <a:avLst/>
          </a:prstGeom>
          <a:noFill/>
        </p:spPr>
        <p:txBody>
          <a:bodyPr wrap="square">
            <a:spAutoFit/>
          </a:bodyPr>
          <a:lstStyle/>
          <a:p>
            <a:r>
              <a:rPr lang="en-US" kern="100" dirty="0">
                <a:effectLst/>
                <a:latin typeface="+mj-lt"/>
                <a:ea typeface="Aptos" panose="020B0004020202020204" pitchFamily="34" charset="0"/>
                <a:cs typeface="Times New Roman" panose="02020603050405020304" pitchFamily="18" charset="0"/>
              </a:rPr>
              <a:t>NCL Dock </a:t>
            </a:r>
            <a:endParaRPr lang="en-US" dirty="0"/>
          </a:p>
        </p:txBody>
      </p:sp>
    </p:spTree>
    <p:extLst>
      <p:ext uri="{BB962C8B-B14F-4D97-AF65-F5344CB8AC3E}">
        <p14:creationId xmlns:p14="http://schemas.microsoft.com/office/powerpoint/2010/main" val="26186635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76200"/>
            <a:ext cx="9144000" cy="1143000"/>
          </a:xfrm>
          <a:ln/>
        </p:spPr>
        <p:txBody>
          <a:bodyPr/>
          <a:lstStyle/>
          <a:p>
            <a:pPr marL="0" marR="0">
              <a:lnSpc>
                <a:spcPct val="115000"/>
              </a:lnSpc>
              <a:spcBef>
                <a:spcPts val="0"/>
              </a:spcBef>
              <a:spcAft>
                <a:spcPts val="800"/>
              </a:spcAft>
            </a:pPr>
            <a:r>
              <a:rPr lang="en-US" sz="4000" b="1" kern="100" dirty="0">
                <a:effectLst/>
                <a:ea typeface="Aptos" panose="020B0004020202020204" pitchFamily="34" charset="0"/>
                <a:cs typeface="Times New Roman" panose="02020603050405020304" pitchFamily="18" charset="0"/>
              </a:rPr>
              <a:t>Palma de Mallorca’s History</a:t>
            </a:r>
            <a:br>
              <a:rPr lang="en-US" sz="4000" b="1" kern="100" dirty="0">
                <a:effectLst/>
                <a:ea typeface="Aptos" panose="020B0004020202020204" pitchFamily="34" charset="0"/>
                <a:cs typeface="Times New Roman" panose="02020603050405020304" pitchFamily="18" charset="0"/>
              </a:rPr>
            </a:br>
            <a:r>
              <a:rPr lang="en-US" sz="4000" b="1" kern="100" dirty="0">
                <a:effectLst/>
                <a:ea typeface="Aptos" panose="020B0004020202020204" pitchFamily="34" charset="0"/>
                <a:cs typeface="Times New Roman" panose="02020603050405020304" pitchFamily="18" charset="0"/>
              </a:rPr>
              <a:t>From Ancient Roots to Modern Glamour</a:t>
            </a:r>
            <a:endParaRPr lang="en-US" sz="4000" kern="100" dirty="0">
              <a:effectLst/>
              <a:ea typeface="Aptos" panose="020B0004020202020204" pitchFamily="34" charset="0"/>
              <a:cs typeface="Times New Roman" panose="02020603050405020304" pitchFamily="18" charset="0"/>
            </a:endParaRP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152400" y="1371600"/>
            <a:ext cx="8991600" cy="4936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342900">
              <a:buFont typeface="Arial" panose="020B0604020202020204" pitchFamily="34" charset="0"/>
              <a:buChar char="•"/>
            </a:pPr>
            <a:r>
              <a:rPr lang="en-US" sz="2200" dirty="0"/>
              <a:t>Palma's history is as rich and varied as the cultures that have left their mark on the island. </a:t>
            </a:r>
          </a:p>
          <a:p>
            <a:pPr marL="342900" indent="-342900">
              <a:buFont typeface="Arial" panose="020B0604020202020204" pitchFamily="34" charset="0"/>
              <a:buChar char="•"/>
            </a:pPr>
            <a:r>
              <a:rPr lang="en-US" sz="2200" dirty="0"/>
              <a:t>Originally inhabited by the </a:t>
            </a:r>
            <a:r>
              <a:rPr lang="en-US" sz="2200" dirty="0" err="1"/>
              <a:t>Talaiotic</a:t>
            </a:r>
            <a:r>
              <a:rPr lang="en-US" sz="2200" dirty="0"/>
              <a:t> people during the Bronze Age (</a:t>
            </a:r>
            <a:r>
              <a:rPr lang="en-US" sz="1600" dirty="0"/>
              <a:t>3300 to 1200 BC)</a:t>
            </a:r>
            <a:r>
              <a:rPr lang="en-US" sz="2200" dirty="0"/>
              <a:t>, Majorca's strategic position in the Mediterranean made it a coveted prize for many civilizations. </a:t>
            </a:r>
          </a:p>
          <a:p>
            <a:pPr marL="342900" indent="-342900">
              <a:buFont typeface="Arial" panose="020B0604020202020204" pitchFamily="34" charset="0"/>
              <a:buChar char="•"/>
            </a:pPr>
            <a:r>
              <a:rPr lang="en-US" sz="2200" dirty="0"/>
              <a:t>The Romans conquered the island in 123 BC, founding the city of </a:t>
            </a:r>
            <a:r>
              <a:rPr lang="en-US" sz="2200" i="1" dirty="0"/>
              <a:t>Palmera</a:t>
            </a:r>
            <a:r>
              <a:rPr lang="en-US" sz="2200" dirty="0"/>
              <a:t>, which eventually </a:t>
            </a:r>
            <a:br>
              <a:rPr lang="en-US" sz="2200" dirty="0"/>
            </a:br>
            <a:r>
              <a:rPr lang="en-US" sz="2200" dirty="0"/>
              <a:t>grew into modern-day Palma. </a:t>
            </a:r>
          </a:p>
          <a:p>
            <a:pPr marL="342900" indent="-342900">
              <a:buFont typeface="Arial" panose="020B0604020202020204" pitchFamily="34" charset="0"/>
              <a:buChar char="•"/>
            </a:pPr>
            <a:r>
              <a:rPr lang="en-US" sz="2200" dirty="0"/>
              <a:t>Remnants of Roman architecture </a:t>
            </a:r>
            <a:br>
              <a:rPr lang="en-US" sz="2200" dirty="0"/>
            </a:br>
            <a:r>
              <a:rPr lang="en-US" sz="2200" dirty="0"/>
              <a:t>can still be seen in the form of </a:t>
            </a:r>
            <a:br>
              <a:rPr lang="en-US" sz="2200" dirty="0"/>
            </a:br>
            <a:r>
              <a:rPr lang="en-US" sz="2200" dirty="0"/>
              <a:t>ruins scattered across the city.</a:t>
            </a:r>
          </a:p>
          <a:p>
            <a:pPr marL="342900" indent="-342900">
              <a:buFont typeface="Arial" panose="020B0604020202020204" pitchFamily="34" charset="0"/>
              <a:buChar char="•"/>
            </a:pPr>
            <a:r>
              <a:rPr lang="en-US" sz="2200" dirty="0"/>
              <a:t>There are numerous ancient ruins </a:t>
            </a:r>
            <a:br>
              <a:rPr lang="en-US" sz="2200" dirty="0"/>
            </a:br>
            <a:r>
              <a:rPr lang="en-US" sz="2200" dirty="0"/>
              <a:t>scattered around the region to </a:t>
            </a:r>
            <a:br>
              <a:rPr lang="en-US" sz="2200" dirty="0"/>
            </a:br>
            <a:r>
              <a:rPr lang="en-US" sz="2200" dirty="0"/>
              <a:t>explore.</a:t>
            </a:r>
          </a:p>
        </p:txBody>
      </p:sp>
      <p:pic>
        <p:nvPicPr>
          <p:cNvPr id="3" name="Picture 2" descr="A stone structure with trees in the background&#10;&#10;Description automatically generated">
            <a:extLst>
              <a:ext uri="{FF2B5EF4-FFF2-40B4-BE49-F238E27FC236}">
                <a16:creationId xmlns:a16="http://schemas.microsoft.com/office/drawing/2014/main" id="{87263175-2CFF-EFC1-11A7-73EF90D7C196}"/>
              </a:ext>
            </a:extLst>
          </p:cNvPr>
          <p:cNvPicPr>
            <a:picLocks noChangeAspect="1"/>
          </p:cNvPicPr>
          <p:nvPr/>
        </p:nvPicPr>
        <p:blipFill>
          <a:blip r:embed="rId3">
            <a:extLst>
              <a:ext uri="{28A0092B-C50C-407E-A947-70E740481C1C}">
                <a14:useLocalDpi xmlns:a14="http://schemas.microsoft.com/office/drawing/2010/main" val="0"/>
              </a:ext>
            </a:extLst>
          </a:blip>
          <a:srcRect l="4602"/>
          <a:stretch/>
        </p:blipFill>
        <p:spPr>
          <a:xfrm>
            <a:off x="4419600" y="3541700"/>
            <a:ext cx="4739640" cy="3316300"/>
          </a:xfrm>
          <a:prstGeom prst="rect">
            <a:avLst/>
          </a:prstGeom>
        </p:spPr>
      </p:pic>
    </p:spTree>
    <p:extLst>
      <p:ext uri="{BB962C8B-B14F-4D97-AF65-F5344CB8AC3E}">
        <p14:creationId xmlns:p14="http://schemas.microsoft.com/office/powerpoint/2010/main" val="35332700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074">
                                            <p:txEl>
                                              <p:pRg st="2" end="2"/>
                                            </p:txEl>
                                          </p:spTgt>
                                        </p:tgtEl>
                                        <p:attrNameLst>
                                          <p:attrName>style.visibility</p:attrName>
                                        </p:attrNameLst>
                                      </p:cBhvr>
                                      <p:to>
                                        <p:strVal val="visible"/>
                                      </p:to>
                                    </p:set>
                                    <p:anim calcmode="lin" valueType="num">
                                      <p:cBhvr additive="base">
                                        <p:cTn id="13" dur="500" fill="hold"/>
                                        <p:tgtEl>
                                          <p:spTgt spid="307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4">
                                            <p:txEl>
                                              <p:pRg st="3" end="3"/>
                                            </p:txEl>
                                          </p:spTgt>
                                        </p:tgtEl>
                                        <p:attrNameLst>
                                          <p:attrName>style.visibility</p:attrName>
                                        </p:attrNameLst>
                                      </p:cBhvr>
                                      <p:to>
                                        <p:strVal val="visible"/>
                                      </p:to>
                                    </p:set>
                                    <p:anim calcmode="lin" valueType="num">
                                      <p:cBhvr additive="base">
                                        <p:cTn id="19" dur="500" fill="hold"/>
                                        <p:tgtEl>
                                          <p:spTgt spid="307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074">
                                            <p:txEl>
                                              <p:pRg st="4" end="4"/>
                                            </p:txEl>
                                          </p:spTgt>
                                        </p:tgtEl>
                                        <p:attrNameLst>
                                          <p:attrName>style.visibility</p:attrName>
                                        </p:attrNameLst>
                                      </p:cBhvr>
                                      <p:to>
                                        <p:strVal val="visible"/>
                                      </p:to>
                                    </p:set>
                                    <p:anim calcmode="lin" valueType="num">
                                      <p:cBhvr additive="base">
                                        <p:cTn id="25" dur="500" fill="hold"/>
                                        <p:tgtEl>
                                          <p:spTgt spid="307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0" y="1"/>
            <a:ext cx="5157978" cy="1828799"/>
          </a:xfrm>
        </p:spPr>
        <p:txBody>
          <a:bodyPr vert="horz" lIns="91440" tIns="45720" rIns="91440" bIns="45720" rtlCol="0" anchor="ctr">
            <a:normAutofit/>
          </a:bodyPr>
          <a:lstStyle/>
          <a:p>
            <a:pPr defTabSz="914400">
              <a:lnSpc>
                <a:spcPct val="90000"/>
              </a:lnSpc>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100" b="1" dirty="0">
                <a:solidFill>
                  <a:schemeClr val="tx1"/>
                </a:solidFill>
                <a:effectLst/>
              </a:rPr>
              <a:t>The History of Palma de Mallorca</a:t>
            </a:r>
            <a:endParaRPr lang="en-US" altLang="en-US" sz="4100" dirty="0">
              <a:solidFill>
                <a:schemeClr val="tx1"/>
              </a:solidFill>
            </a:endParaRPr>
          </a:p>
        </p:txBody>
      </p:sp>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0" y="1676400"/>
            <a:ext cx="5170170" cy="4500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228600" defTabSz="914400">
              <a:buFont typeface="Arial" panose="020B0604020202020204" pitchFamily="34" charset="0"/>
              <a:buChar char="•"/>
            </a:pPr>
            <a:r>
              <a:rPr lang="en-US" dirty="0">
                <a:solidFill>
                  <a:schemeClr val="tx1"/>
                </a:solidFill>
                <a:latin typeface="+mn-lt"/>
                <a:cs typeface="+mn-cs"/>
              </a:rPr>
              <a:t>After the fall of the Roman Empire, Palma fell under Byzantine rule before being conquered by the Moors in the 10th century. </a:t>
            </a:r>
          </a:p>
          <a:p>
            <a:pPr marL="342900" indent="-228600" defTabSz="914400">
              <a:buFont typeface="Arial" panose="020B0604020202020204" pitchFamily="34" charset="0"/>
              <a:buChar char="•"/>
            </a:pPr>
            <a:r>
              <a:rPr lang="en-US" dirty="0">
                <a:solidFill>
                  <a:schemeClr val="tx1"/>
                </a:solidFill>
                <a:latin typeface="+mn-lt"/>
                <a:cs typeface="+mn-cs"/>
              </a:rPr>
              <a:t>During this period, the city flourished as a bustling port, and many of its architectural treasures, including the Arab Baths (</a:t>
            </a:r>
            <a:r>
              <a:rPr lang="en-US" i="1" dirty="0" err="1">
                <a:solidFill>
                  <a:schemeClr val="tx1"/>
                </a:solidFill>
                <a:latin typeface="+mn-lt"/>
                <a:cs typeface="+mn-cs"/>
              </a:rPr>
              <a:t>Banys</a:t>
            </a:r>
            <a:r>
              <a:rPr lang="en-US" i="1" dirty="0">
                <a:solidFill>
                  <a:schemeClr val="tx1"/>
                </a:solidFill>
                <a:latin typeface="+mn-lt"/>
                <a:cs typeface="+mn-cs"/>
              </a:rPr>
              <a:t> </a:t>
            </a:r>
            <a:r>
              <a:rPr lang="en-US" i="1" dirty="0" err="1">
                <a:solidFill>
                  <a:schemeClr val="tx1"/>
                </a:solidFill>
                <a:latin typeface="+mn-lt"/>
                <a:cs typeface="+mn-cs"/>
              </a:rPr>
              <a:t>Àrabs</a:t>
            </a:r>
            <a:r>
              <a:rPr lang="en-US" dirty="0">
                <a:solidFill>
                  <a:schemeClr val="tx1"/>
                </a:solidFill>
                <a:latin typeface="+mn-lt"/>
                <a:cs typeface="+mn-cs"/>
              </a:rPr>
              <a:t>), date back to this era.</a:t>
            </a:r>
          </a:p>
        </p:txBody>
      </p:sp>
      <p:pic>
        <p:nvPicPr>
          <p:cNvPr id="3" name="Picture 2" descr="A statue of a person on a horse&#10;&#10;Description automatically generated">
            <a:extLst>
              <a:ext uri="{FF2B5EF4-FFF2-40B4-BE49-F238E27FC236}">
                <a16:creationId xmlns:a16="http://schemas.microsoft.com/office/drawing/2014/main" id="{F1FE0980-9C58-FC06-D31F-B4970776BF0D}"/>
              </a:ext>
            </a:extLst>
          </p:cNvPr>
          <p:cNvPicPr>
            <a:picLocks noChangeAspect="1"/>
          </p:cNvPicPr>
          <p:nvPr/>
        </p:nvPicPr>
        <p:blipFill>
          <a:blip r:embed="rId3">
            <a:extLst>
              <a:ext uri="{28A0092B-C50C-407E-A947-70E740481C1C}">
                <a14:useLocalDpi xmlns:a14="http://schemas.microsoft.com/office/drawing/2010/main" val="0"/>
              </a:ext>
            </a:extLst>
          </a:blip>
          <a:srcRect l="2542" r="18199"/>
          <a:stretch/>
        </p:blipFill>
        <p:spPr>
          <a:xfrm>
            <a:off x="5170170" y="-1"/>
            <a:ext cx="395935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334825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5000"/>
                <a:lumOff val="95000"/>
              </a:schemeClr>
            </a:gs>
            <a:gs pos="36000">
              <a:schemeClr val="accent6">
                <a:lumMod val="45000"/>
                <a:lumOff val="55000"/>
              </a:schemeClr>
            </a:gs>
            <a:gs pos="66000">
              <a:schemeClr val="accent6">
                <a:lumMod val="45000"/>
                <a:lumOff val="55000"/>
              </a:schemeClr>
            </a:gs>
            <a:gs pos="89000">
              <a:schemeClr val="accent6">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a:extLst>
              <a:ext uri="{FF2B5EF4-FFF2-40B4-BE49-F238E27FC236}">
                <a16:creationId xmlns:a16="http://schemas.microsoft.com/office/drawing/2014/main" id="{FB31DED6-4375-5767-B9C2-428D5A39E542}"/>
              </a:ext>
            </a:extLst>
          </p:cNvPr>
          <p:cNvSpPr>
            <a:spLocks noGrp="1" noChangeArrowheads="1"/>
          </p:cNvSpPr>
          <p:nvPr>
            <p:ph type="title"/>
          </p:nvPr>
        </p:nvSpPr>
        <p:spPr>
          <a:xfrm>
            <a:off x="4554309" y="1"/>
            <a:ext cx="4587405" cy="1652259"/>
          </a:xfrm>
        </p:spPr>
        <p:txBody>
          <a:bodyPr vert="horz" lIns="91440" tIns="45720" rIns="91440" bIns="45720" rtlCol="0" anchor="ctr">
            <a:normAutofit/>
          </a:bodyPr>
          <a:lstStyle/>
          <a:p>
            <a:pPr defTabSz="914400">
              <a:lnSpc>
                <a:spcPct val="90000"/>
              </a:lnSpc>
              <a:spcBef>
                <a:spcPct val="0"/>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4100" b="1" dirty="0">
                <a:solidFill>
                  <a:schemeClr val="tx1"/>
                </a:solidFill>
                <a:effectLst/>
              </a:rPr>
              <a:t>The History of Palma de Mallorca</a:t>
            </a:r>
            <a:endParaRPr lang="en-US" altLang="en-US" sz="4100" dirty="0">
              <a:solidFill>
                <a:schemeClr val="tx1"/>
              </a:solidFill>
            </a:endParaRPr>
          </a:p>
        </p:txBody>
      </p:sp>
      <p:pic>
        <p:nvPicPr>
          <p:cNvPr id="4" name="Picture 3" descr="A walkway with trees and plants&#10;&#10;Description automatically generated with medium confidence">
            <a:extLst>
              <a:ext uri="{FF2B5EF4-FFF2-40B4-BE49-F238E27FC236}">
                <a16:creationId xmlns:a16="http://schemas.microsoft.com/office/drawing/2014/main" id="{29F84EF4-DD67-F4F4-C89B-A124B63288EC}"/>
              </a:ext>
            </a:extLst>
          </p:cNvPr>
          <p:cNvPicPr>
            <a:picLocks noChangeAspect="1"/>
          </p:cNvPicPr>
          <p:nvPr/>
        </p:nvPicPr>
        <p:blipFill>
          <a:blip r:embed="rId3">
            <a:extLst>
              <a:ext uri="{28A0092B-C50C-407E-A947-70E740481C1C}">
                <a14:useLocalDpi xmlns:a14="http://schemas.microsoft.com/office/drawing/2010/main" val="0"/>
              </a:ext>
            </a:extLst>
          </a:blip>
          <a:srcRect l="23180" r="28993"/>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074" name="Rectangle 2">
            <a:extLst>
              <a:ext uri="{FF2B5EF4-FFF2-40B4-BE49-F238E27FC236}">
                <a16:creationId xmlns:a16="http://schemas.microsoft.com/office/drawing/2014/main" id="{0FCE99E4-04B4-6AF7-E7BA-18397BB2C7B7}"/>
              </a:ext>
            </a:extLst>
          </p:cNvPr>
          <p:cNvSpPr>
            <a:spLocks noChangeArrowheads="1"/>
          </p:cNvSpPr>
          <p:nvPr/>
        </p:nvSpPr>
        <p:spPr bwMode="auto">
          <a:xfrm>
            <a:off x="4587426" y="1524000"/>
            <a:ext cx="4554287" cy="52819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ormAutofit fontScale="92500"/>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5pPr>
            <a:lvl6pPr marL="25146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6pPr>
            <a:lvl7pPr marL="29718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7pPr>
            <a:lvl8pPr marL="34290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8pPr>
            <a:lvl9pPr marL="3886200" indent="-228600" defTabSz="457200" fontAlgn="base">
              <a:spcBef>
                <a:spcPts val="63"/>
              </a:spcBef>
              <a:spcAft>
                <a:spcPts val="63"/>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defRPr sz="2400">
                <a:solidFill>
                  <a:srgbClr val="000000"/>
                </a:solidFill>
                <a:latin typeface="Times New Roman" panose="02020603050405020304" pitchFamily="18" charset="0"/>
                <a:cs typeface="Times New Roman" panose="02020603050405020304" pitchFamily="18" charset="0"/>
              </a:defRPr>
            </a:lvl9pPr>
          </a:lstStyle>
          <a:p>
            <a:pPr marL="342900" indent="-228600" defTabSz="914400">
              <a:lnSpc>
                <a:spcPct val="110000"/>
              </a:lnSpc>
              <a:buFont typeface="Arial" panose="020B0604020202020204" pitchFamily="34" charset="0"/>
              <a:buChar char="•"/>
            </a:pPr>
            <a:r>
              <a:rPr lang="en-US" dirty="0">
                <a:solidFill>
                  <a:schemeClr val="tx1"/>
                </a:solidFill>
                <a:latin typeface="+mn-lt"/>
                <a:cs typeface="+mn-cs"/>
              </a:rPr>
              <a:t>In 1229, King James I of Aragon reconquered the island, bringing Palma under Christian rule. </a:t>
            </a:r>
          </a:p>
          <a:p>
            <a:pPr marL="342900" indent="-228600" defTabSz="914400">
              <a:lnSpc>
                <a:spcPct val="110000"/>
              </a:lnSpc>
              <a:buFont typeface="Arial" panose="020B0604020202020204" pitchFamily="34" charset="0"/>
              <a:buChar char="•"/>
            </a:pPr>
            <a:r>
              <a:rPr lang="en-US" dirty="0">
                <a:solidFill>
                  <a:schemeClr val="tx1"/>
                </a:solidFill>
                <a:latin typeface="+mn-lt"/>
                <a:cs typeface="+mn-cs"/>
              </a:rPr>
              <a:t>He initiated the construction of the city's crown jewel, the Gothic-style Cathedral of Santa María (La Seu). The 19th and 20th centuries saw Palma transform into a global tourist hotspot, renowned for its beaches, culture, and glamorous appeal. </a:t>
            </a:r>
          </a:p>
          <a:p>
            <a:pPr marL="342900" indent="-228600" defTabSz="914400">
              <a:lnSpc>
                <a:spcPct val="110000"/>
              </a:lnSpc>
              <a:buFont typeface="Arial" panose="020B0604020202020204" pitchFamily="34" charset="0"/>
              <a:buChar char="•"/>
            </a:pPr>
            <a:r>
              <a:rPr lang="en-US" dirty="0">
                <a:solidFill>
                  <a:schemeClr val="tx1"/>
                </a:solidFill>
                <a:latin typeface="+mn-lt"/>
                <a:cs typeface="+mn-cs"/>
              </a:rPr>
              <a:t>Today, the city’s mixture of ancient history and modern luxury makes it a top Mediterranean destination.</a:t>
            </a:r>
          </a:p>
        </p:txBody>
      </p:sp>
    </p:spTree>
    <p:extLst>
      <p:ext uri="{BB962C8B-B14F-4D97-AF65-F5344CB8AC3E}">
        <p14:creationId xmlns:p14="http://schemas.microsoft.com/office/powerpoint/2010/main" val="31109403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xEl>
                                              <p:pRg st="1" end="1"/>
                                            </p:txEl>
                                          </p:spTgt>
                                        </p:tgtEl>
                                        <p:attrNameLst>
                                          <p:attrName>style.visibility</p:attrName>
                                        </p:attrNameLst>
                                      </p:cBhvr>
                                      <p:to>
                                        <p:strVal val="visible"/>
                                      </p:to>
                                    </p:set>
                                    <p:anim calcmode="lin" valueType="num">
                                      <p:cBhvr additive="base">
                                        <p:cTn id="7" dur="500" fill="hold"/>
                                        <p:tgtEl>
                                          <p:spTgt spid="3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xEl>
                                              <p:pRg st="2" end="2"/>
                                            </p:txEl>
                                          </p:spTgt>
                                        </p:tgtEl>
                                        <p:attrNameLst>
                                          <p:attrName>style.visibility</p:attrName>
                                        </p:attrNameLst>
                                      </p:cBhvr>
                                      <p:to>
                                        <p:strVal val="visible"/>
                                      </p:to>
                                    </p:set>
                                    <p:anim calcmode="lin" valueType="num">
                                      <p:cBhvr additive="base">
                                        <p:cTn id="13" dur="500" fill="hold"/>
                                        <p:tgtEl>
                                          <p:spTgt spid="3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63"/>
          </a:spcBef>
          <a:spcAft>
            <a:spcPts val="63"/>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Times New Roman" panose="02020603050405020304" pitchFamily="18" charset="0"/>
            <a:cs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941</TotalTime>
  <Words>3987</Words>
  <Application>Microsoft Office PowerPoint</Application>
  <PresentationFormat>On-screen Show (4:3)</PresentationFormat>
  <Paragraphs>298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Aptos</vt:lpstr>
      <vt:lpstr>Arial</vt:lpstr>
      <vt:lpstr>Segoe UI</vt:lpstr>
      <vt:lpstr>Symbol</vt:lpstr>
      <vt:lpstr>Tahoma</vt:lpstr>
      <vt:lpstr>Times New Roman</vt:lpstr>
      <vt:lpstr>Wingdings</vt:lpstr>
      <vt:lpstr>Office Theme</vt:lpstr>
      <vt:lpstr>Palma de Mallorca Spain  Cruise Travel Guide</vt:lpstr>
      <vt:lpstr>What I Will Cover</vt:lpstr>
      <vt:lpstr>My Port Philosophy</vt:lpstr>
      <vt:lpstr>Don’t Miss the Ship</vt:lpstr>
      <vt:lpstr>Money</vt:lpstr>
      <vt:lpstr>A Cruise Traveler’s Guide to  Palma de Mallorca</vt:lpstr>
      <vt:lpstr>Palma de Mallorca’s History From Ancient Roots to Modern Glamour</vt:lpstr>
      <vt:lpstr>The History of Palma de Mallorca</vt:lpstr>
      <vt:lpstr>The History of Palma de Mallorca</vt:lpstr>
      <vt:lpstr>PowerPoint Presentation</vt:lpstr>
      <vt:lpstr>Map Of Palma de Mallorca</vt:lpstr>
      <vt:lpstr>Getting Around Palma de Mallorca</vt:lpstr>
      <vt:lpstr>Getting Around Palma de Mallorca</vt:lpstr>
      <vt:lpstr>PowerPoint Presentation</vt:lpstr>
      <vt:lpstr>Getting Around Palma de Mallorca</vt:lpstr>
      <vt:lpstr>Getting Around Palma de Mallorca</vt:lpstr>
      <vt:lpstr>Tourist Office</vt:lpstr>
      <vt:lpstr>Important Tips &amp; Practical Advice</vt:lpstr>
      <vt:lpstr>Attractions &amp; Points of Interest</vt:lpstr>
      <vt:lpstr>Attractions &amp; Points of Interest</vt:lpstr>
      <vt:lpstr>Attractions &amp; Points of Interest</vt:lpstr>
      <vt:lpstr>Bellver Castle</vt:lpstr>
      <vt:lpstr>Banys Àrabs (Arab Baths)</vt:lpstr>
      <vt:lpstr>Paseo Marítimo</vt:lpstr>
      <vt:lpstr>Mercat de l'Olivar</vt:lpstr>
      <vt:lpstr>Catedral-Basílica  de Santa María de Mallorca</vt:lpstr>
      <vt:lpstr>Parc de Sa Feixina</vt:lpstr>
      <vt:lpstr>Arc de sa Drassana</vt:lpstr>
      <vt:lpstr>Palau March Museum</vt:lpstr>
      <vt:lpstr>Plaça d'Espanya</vt:lpstr>
      <vt:lpstr>Fundació Miró Mallorca</vt:lpstr>
      <vt:lpstr>S'Hort del Rei</vt:lpstr>
      <vt:lpstr>Llotja de Palma</vt:lpstr>
      <vt:lpstr>Beaches Near Palma</vt:lpstr>
      <vt:lpstr>Unique Experiences in Palma</vt:lpstr>
      <vt:lpstr>Home to Amazing Restaurants</vt:lpstr>
      <vt:lpstr>Home to Amazing Restaurants</vt:lpstr>
      <vt:lpstr>Final Thoughts</vt:lpstr>
      <vt:lpstr>Thanks For Coming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Cádiz Spain</dc:title>
  <dc:creator>Marc Silver</dc:creator>
  <cp:lastModifiedBy>Marc Silver</cp:lastModifiedBy>
  <cp:revision>63</cp:revision>
  <dcterms:modified xsi:type="dcterms:W3CDTF">2024-11-13T10:02:42Z</dcterms:modified>
</cp:coreProperties>
</file>