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3"/>
  </p:notesMasterIdLst>
  <p:handoutMasterIdLst>
    <p:handoutMasterId r:id="rId34"/>
  </p:handoutMasterIdLst>
  <p:sldIdLst>
    <p:sldId id="256" r:id="rId4"/>
    <p:sldId id="273" r:id="rId5"/>
    <p:sldId id="257" r:id="rId6"/>
    <p:sldId id="274" r:id="rId7"/>
    <p:sldId id="258" r:id="rId8"/>
    <p:sldId id="259" r:id="rId9"/>
    <p:sldId id="398" r:id="rId10"/>
    <p:sldId id="276" r:id="rId11"/>
    <p:sldId id="260" r:id="rId12"/>
    <p:sldId id="278" r:id="rId13"/>
    <p:sldId id="279" r:id="rId14"/>
    <p:sldId id="280" r:id="rId15"/>
    <p:sldId id="261" r:id="rId16"/>
    <p:sldId id="262" r:id="rId17"/>
    <p:sldId id="265" r:id="rId18"/>
    <p:sldId id="266" r:id="rId19"/>
    <p:sldId id="401" r:id="rId20"/>
    <p:sldId id="400" r:id="rId21"/>
    <p:sldId id="399" r:id="rId22"/>
    <p:sldId id="267" r:id="rId23"/>
    <p:sldId id="268" r:id="rId24"/>
    <p:sldId id="269" r:id="rId25"/>
    <p:sldId id="270" r:id="rId26"/>
    <p:sldId id="285" r:id="rId27"/>
    <p:sldId id="284" r:id="rId28"/>
    <p:sldId id="264" r:id="rId29"/>
    <p:sldId id="275" r:id="rId30"/>
    <p:sldId id="271" r:id="rId31"/>
    <p:sldId id="272" r:id="rId3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2115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769503-4C14-C764-C2B0-EB16125757B5}"/>
              </a:ext>
            </a:extLst>
          </p:cNvPr>
          <p:cNvSpPr txBox="1">
            <a:spLocks noGrp="1"/>
          </p:cNvSpPr>
          <p:nvPr>
            <p:ph type="sldNum" sz="quarter" idx="5"/>
          </p:nvPr>
        </p:nvSpPr>
        <p:spPr>
          <a:ln/>
        </p:spPr>
        <p:txBody>
          <a:bodyPr vert="horz" lIns="0" tIns="0" rIns="0" bIns="0" anchor="b" anchorCtr="0">
            <a:noAutofit/>
          </a:bodyPr>
          <a:lstStyle/>
          <a:p>
            <a:pPr lvl="0"/>
            <a:fld id="{06B5DE9D-3ED3-49DF-8307-2FBBAF84FA80}" type="slidenum">
              <a:t>14</a:t>
            </a:fld>
            <a:endParaRPr lang="en-US"/>
          </a:p>
        </p:txBody>
      </p:sp>
      <p:sp>
        <p:nvSpPr>
          <p:cNvPr id="2" name="Slide Image Placeholder 1">
            <a:extLst>
              <a:ext uri="{FF2B5EF4-FFF2-40B4-BE49-F238E27FC236}">
                <a16:creationId xmlns:a16="http://schemas.microsoft.com/office/drawing/2014/main" id="{1667A384-4CFC-8D41-6581-7012BCDCA2E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59FB501-8289-37C0-C2B7-8E26D511142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16</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4412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19</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732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20</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22</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23</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24</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305810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25</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38841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4</a:t>
            </a:fld>
            <a:endParaRPr lang="en-US"/>
          </a:p>
        </p:txBody>
      </p:sp>
    </p:spTree>
    <p:extLst>
      <p:ext uri="{BB962C8B-B14F-4D97-AF65-F5344CB8AC3E}">
        <p14:creationId xmlns:p14="http://schemas.microsoft.com/office/powerpoint/2010/main" val="390101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33408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3640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36750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2955887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524154"/>
            <a:ext cx="4612816" cy="2197525"/>
          </a:xfrm>
        </p:spPr>
        <p:txBody>
          <a:bodyPr vert="horz" wrap="square">
            <a:spAutoFit/>
          </a:bodyPr>
          <a:lstStyle/>
          <a:p>
            <a:pPr lvl="0" algn="ctr" rtl="0"/>
            <a:r>
              <a:rPr lang="en-US" sz="4800" b="1" dirty="0"/>
              <a:t>Osaka, Japan</a:t>
            </a:r>
            <a:br>
              <a:rPr lang="en-US" sz="4800" b="1" dirty="0"/>
            </a:br>
            <a:r>
              <a:rPr lang="en-US" sz="2800" b="1" dirty="0"/>
              <a:t>Presented by:</a:t>
            </a:r>
            <a:br>
              <a:rPr lang="en-US" sz="2800" b="1" dirty="0"/>
            </a:br>
            <a:r>
              <a:rPr lang="en-US" sz="2800" b="1" dirty="0"/>
              <a:t>Fellow Passenger</a:t>
            </a:r>
            <a:br>
              <a:rPr lang="en-US" sz="4800" b="1" dirty="0"/>
            </a:br>
            <a:r>
              <a:rPr lang="en-US" sz="4800" b="1" dirty="0"/>
              <a:t>Marc Silver</a:t>
            </a:r>
            <a:endParaRPr lang="en-US" sz="4800" b="1" dirty="0">
              <a:solidFill>
                <a:srgbClr val="000000"/>
              </a:solidFill>
              <a:cs typeface="Tahoma" pitchFamily="2"/>
            </a:endParaRPr>
          </a:p>
        </p:txBody>
      </p:sp>
      <p:pic>
        <p:nvPicPr>
          <p:cNvPr id="1026" name="Picture 2">
            <a:extLst>
              <a:ext uri="{FF2B5EF4-FFF2-40B4-BE49-F238E27FC236}">
                <a16:creationId xmlns:a16="http://schemas.microsoft.com/office/drawing/2014/main" id="{D0F22AD6-830B-5594-49F3-BD9B2FE23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15" y="929972"/>
            <a:ext cx="5131533" cy="3421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2800" b="1" dirty="0">
                <a:solidFill>
                  <a:srgbClr val="000000"/>
                </a:solidFill>
                <a:latin typeface="Alef" pitchFamily="18"/>
                <a:cs typeface="Alef" pitchFamily="2"/>
              </a:rPr>
              <a:t>Osaka’s History</a:t>
            </a:r>
          </a:p>
        </p:txBody>
      </p:sp>
      <p:sp>
        <p:nvSpPr>
          <p:cNvPr id="5" name="TextBox 4">
            <a:extLst>
              <a:ext uri="{FF2B5EF4-FFF2-40B4-BE49-F238E27FC236}">
                <a16:creationId xmlns:a16="http://schemas.microsoft.com/office/drawing/2014/main" id="{519515EA-64B3-86B9-406D-CA7193DC2348}"/>
              </a:ext>
            </a:extLst>
          </p:cNvPr>
          <p:cNvSpPr txBox="1"/>
          <p:nvPr/>
        </p:nvSpPr>
        <p:spPr>
          <a:xfrm>
            <a:off x="122663" y="847493"/>
            <a:ext cx="9868829" cy="4308872"/>
          </a:xfrm>
          <a:prstGeom prst="rect">
            <a:avLst/>
          </a:prstGeom>
          <a:noFill/>
        </p:spPr>
        <p:txBody>
          <a:bodyPr wrap="square">
            <a:spAutoFit/>
          </a:bodyPr>
          <a:lstStyle/>
          <a:p>
            <a:r>
              <a:rPr lang="en-US" sz="2200" b="0" i="0" dirty="0">
                <a:effectLst/>
                <a:latin typeface="Arial" panose="020B0604020202020204" pitchFamily="34" charset="0"/>
              </a:rPr>
              <a:t>In 1496, </a:t>
            </a:r>
            <a:r>
              <a:rPr lang="en-US" sz="2200" b="0" i="0" u="none" strike="noStrike" dirty="0">
                <a:effectLst/>
                <a:latin typeface="Arial" panose="020B0604020202020204" pitchFamily="34" charset="0"/>
              </a:rPr>
              <a:t>Jōdo Shinshū</a:t>
            </a:r>
            <a:r>
              <a:rPr lang="en-US" sz="2200" b="0" i="0" dirty="0">
                <a:effectLst/>
                <a:latin typeface="Arial" panose="020B0604020202020204" pitchFamily="34" charset="0"/>
              </a:rPr>
              <a:t> </a:t>
            </a:r>
            <a:r>
              <a:rPr lang="en-US" sz="2200" b="0" i="0" u="none" strike="noStrike" dirty="0">
                <a:effectLst/>
                <a:latin typeface="Arial" panose="020B0604020202020204" pitchFamily="34" charset="0"/>
              </a:rPr>
              <a:t>Buddhists</a:t>
            </a:r>
            <a:r>
              <a:rPr lang="en-US" sz="2200" b="0" i="0" dirty="0">
                <a:effectLst/>
                <a:latin typeface="Arial" panose="020B0604020202020204" pitchFamily="34" charset="0"/>
              </a:rPr>
              <a:t> established their headquarters in the heavily fortified </a:t>
            </a:r>
            <a:r>
              <a:rPr lang="en-US" sz="2200" b="0" i="0" u="none" strike="noStrike" dirty="0">
                <a:effectLst/>
                <a:latin typeface="Arial" panose="020B0604020202020204" pitchFamily="34" charset="0"/>
              </a:rPr>
              <a:t>Ishiyama Hongan-ji</a:t>
            </a:r>
            <a:r>
              <a:rPr lang="en-US" sz="2200" b="0" i="0" dirty="0">
                <a:effectLst/>
                <a:latin typeface="Arial" panose="020B0604020202020204" pitchFamily="34" charset="0"/>
              </a:rPr>
              <a:t>, located directly on the site of the old Naniwa Imperial Palace. </a:t>
            </a:r>
            <a:r>
              <a:rPr lang="en-US" sz="2200" b="0" i="0" u="none" strike="noStrike" dirty="0">
                <a:effectLst/>
                <a:latin typeface="Arial" panose="020B0604020202020204" pitchFamily="34" charset="0"/>
              </a:rPr>
              <a:t>Oda Nobunaga</a:t>
            </a:r>
            <a:r>
              <a:rPr lang="en-US" sz="2200" b="0" i="0" dirty="0">
                <a:effectLst/>
                <a:latin typeface="Arial" panose="020B0604020202020204" pitchFamily="34" charset="0"/>
              </a:rPr>
              <a:t> began a decade-long siege campaign on the temple in 1570 which ultimately resulted in the surrender of the monks and subsequent razing of the temple. </a:t>
            </a:r>
            <a:r>
              <a:rPr lang="en-US" sz="2200" b="0" i="0" u="none" strike="noStrike" dirty="0">
                <a:effectLst/>
                <a:latin typeface="Arial" panose="020B0604020202020204" pitchFamily="34" charset="0"/>
              </a:rPr>
              <a:t>Toyotomi Hideyoshi</a:t>
            </a:r>
            <a:r>
              <a:rPr lang="en-US" sz="2200" b="0" i="0" dirty="0">
                <a:effectLst/>
                <a:latin typeface="Arial" panose="020B0604020202020204" pitchFamily="34" charset="0"/>
              </a:rPr>
              <a:t> constructed </a:t>
            </a:r>
            <a:r>
              <a:rPr lang="en-US" sz="2200" b="0" i="0" u="none" strike="noStrike" dirty="0">
                <a:effectLst/>
                <a:latin typeface="Arial" panose="020B0604020202020204" pitchFamily="34" charset="0"/>
              </a:rPr>
              <a:t>Osaka Castle</a:t>
            </a:r>
            <a:r>
              <a:rPr lang="en-US" sz="2200" b="0" i="0" dirty="0">
                <a:effectLst/>
                <a:latin typeface="Arial" panose="020B0604020202020204" pitchFamily="34" charset="0"/>
              </a:rPr>
              <a:t> in its place in 1583. Osaka Castle played a pivotal role in the </a:t>
            </a:r>
            <a:r>
              <a:rPr lang="en-US" sz="2200" b="0" i="0" u="none" strike="noStrike" dirty="0">
                <a:effectLst/>
                <a:latin typeface="Arial" panose="020B0604020202020204" pitchFamily="34" charset="0"/>
              </a:rPr>
              <a:t>Siege of Osaka</a:t>
            </a:r>
            <a:r>
              <a:rPr lang="en-US" sz="2200" b="0" i="0" dirty="0">
                <a:effectLst/>
                <a:latin typeface="Arial" panose="020B0604020202020204" pitchFamily="34" charset="0"/>
              </a:rPr>
              <a:t> (1614–1615).</a:t>
            </a:r>
          </a:p>
          <a:p>
            <a:r>
              <a:rPr lang="en-US" sz="2400" b="0" i="0" dirty="0">
                <a:solidFill>
                  <a:srgbClr val="202122"/>
                </a:solidFill>
                <a:effectLst/>
                <a:latin typeface="Arial" panose="020B0604020202020204" pitchFamily="34" charset="0"/>
              </a:rPr>
              <a:t>With </a:t>
            </a:r>
            <a:r>
              <a:rPr lang="en-US" sz="2400" b="0" i="0" dirty="0">
                <a:effectLst/>
                <a:latin typeface="Arial" panose="020B0604020202020204" pitchFamily="34" charset="0"/>
              </a:rPr>
              <a:t>the enormous changes that characterized the country after the </a:t>
            </a:r>
            <a:r>
              <a:rPr lang="en-US" sz="2400" b="0" i="0" u="none" strike="noStrike" dirty="0">
                <a:effectLst/>
                <a:latin typeface="Arial" panose="020B0604020202020204" pitchFamily="34" charset="0"/>
              </a:rPr>
              <a:t>Meiji Restoration</a:t>
            </a:r>
            <a:r>
              <a:rPr lang="en-US" sz="2400" b="0" i="0" dirty="0">
                <a:effectLst/>
                <a:latin typeface="Arial" panose="020B0604020202020204" pitchFamily="34" charset="0"/>
              </a:rPr>
              <a:t> (1868), and the relocation of the capital from </a:t>
            </a:r>
            <a:r>
              <a:rPr lang="en-US" sz="2400" b="0" i="0" u="none" strike="noStrike" dirty="0">
                <a:effectLst/>
                <a:latin typeface="Arial" panose="020B0604020202020204" pitchFamily="34" charset="0"/>
              </a:rPr>
              <a:t>Kyoto</a:t>
            </a:r>
            <a:r>
              <a:rPr lang="en-US" sz="2400" b="0" i="0" dirty="0">
                <a:effectLst/>
                <a:latin typeface="Arial" panose="020B0604020202020204" pitchFamily="34" charset="0"/>
              </a:rPr>
              <a:t> to </a:t>
            </a:r>
            <a:r>
              <a:rPr lang="en-US" sz="2400" b="0" i="0" u="none" strike="noStrike" dirty="0">
                <a:effectLst/>
                <a:latin typeface="Arial" panose="020B0604020202020204" pitchFamily="34" charset="0"/>
              </a:rPr>
              <a:t>Tokyo</a:t>
            </a:r>
            <a:r>
              <a:rPr lang="en-US" sz="2400" b="0" i="0" dirty="0">
                <a:effectLst/>
                <a:latin typeface="Arial" panose="020B0604020202020204" pitchFamily="34" charset="0"/>
              </a:rPr>
              <a:t>, Osaka entered a period of decline. From being the capital of the economy and finance, it became a predominantly industrial center.</a:t>
            </a:r>
            <a:endParaRPr lang="en-US" sz="2200" dirty="0"/>
          </a:p>
        </p:txBody>
      </p:sp>
    </p:spTree>
    <p:extLst>
      <p:ext uri="{BB962C8B-B14F-4D97-AF65-F5344CB8AC3E}">
        <p14:creationId xmlns:p14="http://schemas.microsoft.com/office/powerpoint/2010/main" val="232187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2800" b="1" dirty="0">
                <a:solidFill>
                  <a:srgbClr val="000000"/>
                </a:solidFill>
                <a:latin typeface="Alef" pitchFamily="18"/>
                <a:cs typeface="Alef" pitchFamily="2"/>
              </a:rPr>
              <a:t>Osaka’s History</a:t>
            </a:r>
          </a:p>
        </p:txBody>
      </p:sp>
      <p:sp>
        <p:nvSpPr>
          <p:cNvPr id="5" name="TextBox 4">
            <a:extLst>
              <a:ext uri="{FF2B5EF4-FFF2-40B4-BE49-F238E27FC236}">
                <a16:creationId xmlns:a16="http://schemas.microsoft.com/office/drawing/2014/main" id="{519515EA-64B3-86B9-406D-CA7193DC2348}"/>
              </a:ext>
            </a:extLst>
          </p:cNvPr>
          <p:cNvSpPr txBox="1"/>
          <p:nvPr/>
        </p:nvSpPr>
        <p:spPr>
          <a:xfrm>
            <a:off x="122663" y="847493"/>
            <a:ext cx="9868829" cy="3416320"/>
          </a:xfrm>
          <a:prstGeom prst="rect">
            <a:avLst/>
          </a:prstGeom>
          <a:noFill/>
        </p:spPr>
        <p:txBody>
          <a:bodyPr wrap="square">
            <a:spAutoFit/>
          </a:bodyPr>
          <a:lstStyle/>
          <a:p>
            <a:r>
              <a:rPr lang="en-US" sz="2400" b="0" i="0" dirty="0">
                <a:effectLst/>
                <a:latin typeface="Arial" panose="020B0604020202020204" pitchFamily="34" charset="0"/>
              </a:rPr>
              <a:t>The plan to reorganize Osaka and its province into a metropolis like Tokyo met with stiff opposition in some municipalities, particularly the highly populated </a:t>
            </a:r>
            <a:r>
              <a:rPr lang="en-US" sz="2400" b="0" i="0" u="none" strike="noStrike" dirty="0">
                <a:effectLst/>
                <a:latin typeface="Arial" panose="020B0604020202020204" pitchFamily="34" charset="0"/>
              </a:rPr>
              <a:t>Sakai</a:t>
            </a:r>
            <a:r>
              <a:rPr lang="en-US" sz="2400" b="0" i="0" dirty="0">
                <a:effectLst/>
                <a:latin typeface="Arial" panose="020B0604020202020204" pitchFamily="34" charset="0"/>
              </a:rPr>
              <a:t>. He then fell back on a project that included the suppression of the 24 wards of Osaka, thus dividing the city into 5 new special districts with a status similar to that of the 23 </a:t>
            </a:r>
            <a:r>
              <a:rPr lang="en-US" sz="2400" b="0" i="0" u="none" strike="noStrike" dirty="0">
                <a:effectLst/>
                <a:latin typeface="Arial" panose="020B0604020202020204" pitchFamily="34" charset="0"/>
              </a:rPr>
              <a:t>Special wards of Tokyo</a:t>
            </a:r>
            <a:r>
              <a:rPr lang="en-US" sz="2400" b="0" i="0" dirty="0">
                <a:effectLst/>
                <a:latin typeface="Arial" panose="020B0604020202020204" pitchFamily="34" charset="0"/>
              </a:rPr>
              <a:t>. </a:t>
            </a:r>
          </a:p>
          <a:p>
            <a:r>
              <a:rPr lang="en-US" sz="2400" b="0" i="0" dirty="0">
                <a:effectLst/>
                <a:latin typeface="Arial" panose="020B0604020202020204" pitchFamily="34" charset="0"/>
              </a:rPr>
              <a:t>The referendum of May 17, 2015, called in Osaka for the approval of this project saw a narrow victory of no, and consequently, Hashimoto announced his withdrawal from politics.</a:t>
            </a:r>
            <a:endParaRPr lang="en-US" sz="2200" dirty="0"/>
          </a:p>
        </p:txBody>
      </p:sp>
    </p:spTree>
    <p:extLst>
      <p:ext uri="{BB962C8B-B14F-4D97-AF65-F5344CB8AC3E}">
        <p14:creationId xmlns:p14="http://schemas.microsoft.com/office/powerpoint/2010/main" val="44039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12</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rgbClr val="000000"/>
                </a:solidFill>
                <a:latin typeface="Alef" pitchFamily="18"/>
                <a:cs typeface="Alef" pitchFamily="2"/>
              </a:rPr>
              <a:t>Osaka City Map</a:t>
            </a:r>
          </a:p>
        </p:txBody>
      </p:sp>
      <p:pic>
        <p:nvPicPr>
          <p:cNvPr id="10242" name="Picture 2">
            <a:extLst>
              <a:ext uri="{FF2B5EF4-FFF2-40B4-BE49-F238E27FC236}">
                <a16:creationId xmlns:a16="http://schemas.microsoft.com/office/drawing/2014/main" id="{ECC98749-F114-998D-C01A-106B9380D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684" y="697584"/>
            <a:ext cx="4815584" cy="4362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0F2ECB45-D3A4-4A3A-6E00-A527A558B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57" y="741507"/>
            <a:ext cx="4286647" cy="43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0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p:nvPr>
        </p:nvSpPr>
        <p:spPr>
          <a:xfrm>
            <a:off x="693738" y="90487"/>
            <a:ext cx="8693150" cy="1308101"/>
          </a:xfrm>
        </p:spPr>
        <p:txBody>
          <a:bodyPr vert="horz"/>
          <a:lstStyle/>
          <a:p>
            <a:pPr algn="l"/>
            <a:r>
              <a:rPr lang="en-US" sz="4000" b="1" dirty="0">
                <a:solidFill>
                  <a:schemeClr val="tx1"/>
                </a:solidFill>
                <a:effectLst/>
              </a:rPr>
              <a:t>Osaka E-Pass Card		</a:t>
            </a:r>
            <a:r>
              <a:rPr lang="en-US" sz="4000" b="1" i="0" dirty="0">
                <a:effectLst/>
                <a:latin typeface="Verdana" panose="020B0604030504040204" pitchFamily="34" charset="0"/>
              </a:rPr>
              <a:t> </a:t>
            </a:r>
            <a:r>
              <a:rPr lang="en-US" sz="2400" b="1" i="0" dirty="0">
                <a:effectLst/>
                <a:latin typeface="Verdana" panose="020B0604030504040204" pitchFamily="34" charset="0"/>
              </a:rPr>
              <a:t>Day Pass 2,800yen</a:t>
            </a:r>
            <a:br>
              <a:rPr lang="en-US" sz="1600" b="1" i="0" dirty="0">
                <a:solidFill>
                  <a:srgbClr val="000000"/>
                </a:solidFill>
                <a:effectLst/>
                <a:latin typeface="Verdana" panose="020B0604030504040204" pitchFamily="34" charset="0"/>
              </a:rPr>
            </a:br>
            <a:r>
              <a:rPr lang="en-US" sz="1600" b="0" i="0" dirty="0">
                <a:solidFill>
                  <a:srgbClr val="000000"/>
                </a:solidFill>
                <a:effectLst/>
                <a:latin typeface="Verdana" panose="020B0604030504040204" pitchFamily="34" charset="0"/>
              </a:rPr>
              <a:t>You can enter more than 20 facilities for free once at each place when you present the QR code at the counter of the facilities. 		</a:t>
            </a:r>
            <a:endParaRPr lang="en-US" sz="4000" b="1" dirty="0">
              <a:solidFill>
                <a:schemeClr val="tx1"/>
              </a:solidFill>
              <a:latin typeface="Alef" pitchFamily="18"/>
              <a:cs typeface="Alef" pitchFamily="2"/>
            </a:endParaRPr>
          </a:p>
        </p:txBody>
      </p:sp>
      <p:sp>
        <p:nvSpPr>
          <p:cNvPr id="11" name="Content Placeholder 10">
            <a:extLst>
              <a:ext uri="{FF2B5EF4-FFF2-40B4-BE49-F238E27FC236}">
                <a16:creationId xmlns:a16="http://schemas.microsoft.com/office/drawing/2014/main" id="{F4FE3D3F-4956-7477-0992-711C74A91D4F}"/>
              </a:ext>
            </a:extLst>
          </p:cNvPr>
          <p:cNvSpPr>
            <a:spLocks noGrp="1"/>
          </p:cNvSpPr>
          <p:nvPr>
            <p:ph sz="half" idx="1"/>
          </p:nvPr>
        </p:nvSpPr>
        <p:spPr>
          <a:xfrm>
            <a:off x="693738" y="1330600"/>
            <a:ext cx="4270375" cy="3929553"/>
          </a:xfrm>
        </p:spPr>
        <p:txBody>
          <a:bodyPr/>
          <a:lstStyle/>
          <a:p>
            <a:pPr algn="l"/>
            <a:r>
              <a:rPr lang="en-US" sz="1400" i="0" strike="noStrike" dirty="0">
                <a:effectLst/>
                <a:latin typeface="Arial" panose="020B0604020202020204" pitchFamily="34" charset="0"/>
                <a:cs typeface="Arial" panose="020B0604020202020204" pitchFamily="34" charset="0"/>
              </a:rPr>
              <a:t>KUCHU-TEIEN OBSERVATORY</a:t>
            </a:r>
            <a:r>
              <a:rPr lang="en-US" sz="1400" i="0" dirty="0">
                <a:effectLst/>
                <a:latin typeface="Arial" panose="020B0604020202020204" pitchFamily="34" charset="0"/>
                <a:cs typeface="Arial" panose="020B0604020202020204" pitchFamily="34" charset="0"/>
              </a:rPr>
              <a:t> *15</a:t>
            </a:r>
            <a:r>
              <a:rPr lang="en-US" sz="1400" b="0" i="0" dirty="0">
                <a:solidFill>
                  <a:srgbClr val="000000"/>
                </a:solidFill>
                <a:effectLst/>
                <a:latin typeface="Arial" panose="020B0604020202020204" pitchFamily="34" charset="0"/>
                <a:cs typeface="Arial" panose="020B0604020202020204" pitchFamily="34" charset="0"/>
              </a:rPr>
              <a:t>00 yen </a:t>
            </a:r>
            <a:endParaRPr lang="en-US" sz="1400" strike="noStrike" dirty="0">
              <a:latin typeface="Arial" panose="020B0604020202020204" pitchFamily="34" charset="0"/>
              <a:cs typeface="Arial" panose="020B0604020202020204" pitchFamily="34" charset="0"/>
            </a:endParaRPr>
          </a:p>
          <a:p>
            <a:pPr algn="l"/>
            <a:r>
              <a:rPr lang="nn-NO" sz="1400" i="0" dirty="0">
                <a:effectLst/>
                <a:latin typeface="Arial" panose="020B0604020202020204" pitchFamily="34" charset="0"/>
                <a:cs typeface="Arial" panose="020B0604020202020204" pitchFamily="34" charset="0"/>
              </a:rPr>
              <a:t>Koji Kinutani Tenku Art Museum</a:t>
            </a:r>
            <a:r>
              <a:rPr lang="en-US" sz="1400" i="0" dirty="0">
                <a:effectLst/>
                <a:latin typeface="Arial" panose="020B0604020202020204" pitchFamily="34" charset="0"/>
                <a:cs typeface="Arial" panose="020B0604020202020204" pitchFamily="34" charset="0"/>
              </a:rPr>
              <a:t> *10</a:t>
            </a:r>
            <a:r>
              <a:rPr lang="en-US" sz="1400" b="0" i="0" dirty="0">
                <a:solidFill>
                  <a:srgbClr val="000000"/>
                </a:solidFill>
                <a:effectLst/>
                <a:latin typeface="Arial" panose="020B0604020202020204" pitchFamily="34" charset="0"/>
                <a:cs typeface="Arial" panose="020B0604020202020204" pitchFamily="34" charset="0"/>
              </a:rPr>
              <a:t>00 yen </a:t>
            </a:r>
            <a:endParaRPr lang="nn-NO" sz="1400" i="0" dirty="0">
              <a:effectLst/>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HEP FIVE Ferris Wheel *6</a:t>
            </a:r>
            <a:r>
              <a:rPr lang="en-US" sz="1400" b="0" i="0" dirty="0">
                <a:solidFill>
                  <a:srgbClr val="000000"/>
                </a:solidFill>
                <a:effectLst/>
                <a:latin typeface="Arial" panose="020B0604020202020204" pitchFamily="34" charset="0"/>
                <a:cs typeface="Arial" panose="020B0604020202020204" pitchFamily="34" charset="0"/>
              </a:rPr>
              <a:t>00 yen </a:t>
            </a:r>
            <a:endParaRPr lang="en-US" sz="1400" i="0" dirty="0">
              <a:effectLst/>
              <a:latin typeface="Arial" panose="020B0604020202020204" pitchFamily="34" charset="0"/>
              <a:cs typeface="Arial" panose="020B0604020202020204" pitchFamily="34" charset="0"/>
            </a:endParaRPr>
          </a:p>
          <a:p>
            <a:r>
              <a:rPr lang="en-US" sz="1400" i="0" dirty="0">
                <a:effectLst/>
                <a:latin typeface="Arial" panose="020B0604020202020204" pitchFamily="34" charset="0"/>
                <a:cs typeface="Arial" panose="020B0604020202020204" pitchFamily="34" charset="0"/>
              </a:rPr>
              <a:t>Osaka Museum of Housing and Living *6</a:t>
            </a:r>
            <a:r>
              <a:rPr lang="en-US" sz="1400" b="0" i="0" dirty="0">
                <a:solidFill>
                  <a:srgbClr val="000000"/>
                </a:solidFill>
                <a:effectLst/>
                <a:latin typeface="Arial" panose="020B0604020202020204" pitchFamily="34" charset="0"/>
                <a:cs typeface="Arial" panose="020B0604020202020204" pitchFamily="34" charset="0"/>
              </a:rPr>
              <a:t>00 yen </a:t>
            </a:r>
            <a:endParaRPr lang="en-US" sz="1400" i="0" dirty="0">
              <a:effectLst/>
              <a:latin typeface="Arial" panose="020B0604020202020204" pitchFamily="34" charset="0"/>
              <a:cs typeface="Arial" panose="020B0604020202020204" pitchFamily="34" charset="0"/>
            </a:endParaRPr>
          </a:p>
          <a:p>
            <a:r>
              <a:rPr lang="en-US" sz="1400" i="0" dirty="0">
                <a:effectLst/>
                <a:latin typeface="Arial" panose="020B0604020202020204" pitchFamily="34" charset="0"/>
                <a:cs typeface="Arial" panose="020B0604020202020204" pitchFamily="34" charset="0"/>
              </a:rPr>
              <a:t>Nakanoshima River Cruise *15</a:t>
            </a:r>
            <a:r>
              <a:rPr lang="en-US" sz="1400" b="0" i="0" dirty="0">
                <a:solidFill>
                  <a:srgbClr val="000000"/>
                </a:solidFill>
                <a:effectLst/>
                <a:latin typeface="Arial" panose="020B0604020202020204" pitchFamily="34" charset="0"/>
                <a:cs typeface="Arial" panose="020B0604020202020204" pitchFamily="34" charset="0"/>
              </a:rPr>
              <a:t>00 yen </a:t>
            </a:r>
            <a:endParaRPr lang="en-US" sz="1400" i="0" dirty="0">
              <a:effectLst/>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Tombori River Cruise *12</a:t>
            </a:r>
            <a:r>
              <a:rPr lang="en-US" sz="1400" b="0" i="0" dirty="0">
                <a:solidFill>
                  <a:srgbClr val="000000"/>
                </a:solidFill>
                <a:effectLst/>
                <a:latin typeface="Arial" panose="020B0604020202020204" pitchFamily="34" charset="0"/>
                <a:cs typeface="Arial" panose="020B0604020202020204" pitchFamily="34" charset="0"/>
              </a:rPr>
              <a:t>00 yen</a:t>
            </a:r>
            <a:endParaRPr lang="en-US" sz="1400" dirty="0">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TOMBORI River JAZZ Boat *20</a:t>
            </a:r>
            <a:r>
              <a:rPr lang="en-US" sz="1400" b="0" i="0" dirty="0">
                <a:solidFill>
                  <a:srgbClr val="000000"/>
                </a:solidFill>
                <a:effectLst/>
                <a:latin typeface="Arial" panose="020B0604020202020204" pitchFamily="34" charset="0"/>
                <a:cs typeface="Arial" panose="020B0604020202020204" pitchFamily="34" charset="0"/>
              </a:rPr>
              <a:t>00 yen</a:t>
            </a:r>
            <a:endParaRPr lang="en-US" sz="1400" i="0" dirty="0">
              <a:effectLst/>
              <a:latin typeface="Arial" panose="020B0604020202020204" pitchFamily="34" charset="0"/>
              <a:cs typeface="Arial" panose="020B0604020202020204" pitchFamily="34" charset="0"/>
            </a:endParaRPr>
          </a:p>
          <a:p>
            <a:pPr algn="l"/>
            <a:r>
              <a:rPr lang="en-US" sz="1400" i="0" strike="noStrike" dirty="0">
                <a:effectLst/>
                <a:latin typeface="Arial" panose="020B0604020202020204" pitchFamily="34" charset="0"/>
                <a:cs typeface="Arial" panose="020B0604020202020204" pitchFamily="34" charset="0"/>
              </a:rPr>
              <a:t>Kamigata Ukiyoe Museum</a:t>
            </a:r>
            <a:r>
              <a:rPr lang="en-US" sz="1400" i="0" dirty="0">
                <a:effectLst/>
                <a:latin typeface="Arial" panose="020B0604020202020204" pitchFamily="34" charset="0"/>
                <a:cs typeface="Arial" panose="020B0604020202020204" pitchFamily="34" charset="0"/>
              </a:rPr>
              <a:t> *7</a:t>
            </a:r>
            <a:r>
              <a:rPr lang="en-US" sz="1400" b="0" i="0" dirty="0">
                <a:solidFill>
                  <a:srgbClr val="000000"/>
                </a:solidFill>
                <a:effectLst/>
                <a:latin typeface="Arial" panose="020B0604020202020204" pitchFamily="34" charset="0"/>
                <a:cs typeface="Arial" panose="020B0604020202020204" pitchFamily="34" charset="0"/>
              </a:rPr>
              <a:t>00 yen</a:t>
            </a:r>
            <a:endParaRPr lang="en-US" sz="1400" strike="noStrike" dirty="0">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WONDER CRUISE *12</a:t>
            </a:r>
            <a:r>
              <a:rPr lang="en-US" sz="1400" b="0" i="0" dirty="0">
                <a:solidFill>
                  <a:srgbClr val="000000"/>
                </a:solidFill>
                <a:effectLst/>
                <a:latin typeface="Arial" panose="020B0604020202020204" pitchFamily="34" charset="0"/>
                <a:cs typeface="Arial" panose="020B0604020202020204" pitchFamily="34" charset="0"/>
              </a:rPr>
              <a:t>00 yen</a:t>
            </a:r>
            <a:endParaRPr lang="en-US" sz="1400" i="0" dirty="0">
              <a:effectLst/>
              <a:latin typeface="Arial" panose="020B0604020202020204" pitchFamily="34" charset="0"/>
              <a:cs typeface="Arial" panose="020B0604020202020204" pitchFamily="34" charset="0"/>
            </a:endParaRPr>
          </a:p>
          <a:p>
            <a:pPr algn="l"/>
            <a:r>
              <a:rPr lang="en-US" sz="1400" i="0" strike="noStrike" dirty="0">
                <a:effectLst/>
                <a:latin typeface="Arial" panose="020B0604020202020204" pitchFamily="34" charset="0"/>
                <a:cs typeface="Arial" panose="020B0604020202020204" pitchFamily="34" charset="0"/>
              </a:rPr>
              <a:t>GLION MUSEUM</a:t>
            </a:r>
            <a:r>
              <a:rPr lang="en-US" sz="1400" i="0" dirty="0">
                <a:effectLst/>
                <a:latin typeface="Arial" panose="020B0604020202020204" pitchFamily="34" charset="0"/>
                <a:cs typeface="Arial" panose="020B0604020202020204" pitchFamily="34" charset="0"/>
              </a:rPr>
              <a:t> *12</a:t>
            </a:r>
            <a:r>
              <a:rPr lang="en-US" sz="1400" b="0" i="0" dirty="0">
                <a:solidFill>
                  <a:srgbClr val="000000"/>
                </a:solidFill>
                <a:effectLst/>
                <a:latin typeface="Arial" panose="020B0604020202020204" pitchFamily="34" charset="0"/>
                <a:cs typeface="Arial" panose="020B0604020202020204" pitchFamily="34" charset="0"/>
              </a:rPr>
              <a:t>00 yen</a:t>
            </a:r>
            <a:endParaRPr lang="en-US" sz="1400" i="0" strike="noStrike" dirty="0">
              <a:effectLst/>
              <a:latin typeface="Arial" panose="020B0604020202020204" pitchFamily="34" charset="0"/>
              <a:cs typeface="Arial" panose="020B0604020202020204" pitchFamily="34" charset="0"/>
            </a:endParaRPr>
          </a:p>
          <a:p>
            <a:pPr algn="l"/>
            <a:r>
              <a:rPr lang="en-US" sz="1400" i="0" strike="noStrike" dirty="0">
                <a:effectLst/>
                <a:latin typeface="Arial" panose="020B0604020202020204" pitchFamily="34" charset="0"/>
                <a:cs typeface="Arial" panose="020B0604020202020204" pitchFamily="34" charset="0"/>
              </a:rPr>
              <a:t>Cruise Ship Santa Maria Day Cruise</a:t>
            </a:r>
            <a:r>
              <a:rPr lang="en-US" sz="1400" i="0" dirty="0">
                <a:effectLst/>
                <a:latin typeface="Arial" panose="020B0604020202020204" pitchFamily="34" charset="0"/>
                <a:cs typeface="Arial" panose="020B0604020202020204" pitchFamily="34" charset="0"/>
              </a:rPr>
              <a:t> *16</a:t>
            </a:r>
            <a:r>
              <a:rPr lang="en-US" sz="1400" b="0" i="0" dirty="0">
                <a:solidFill>
                  <a:srgbClr val="000000"/>
                </a:solidFill>
                <a:effectLst/>
                <a:latin typeface="Arial" panose="020B0604020202020204" pitchFamily="34" charset="0"/>
                <a:cs typeface="Arial" panose="020B0604020202020204" pitchFamily="34" charset="0"/>
              </a:rPr>
              <a:t>00 yen</a:t>
            </a:r>
            <a:endParaRPr lang="en-US" sz="1400" i="0" strike="noStrike" dirty="0">
              <a:effectLst/>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LEGOLAND® Discovery Center Osaka </a:t>
            </a:r>
            <a:br>
              <a:rPr lang="en-US" sz="1400" i="0" dirty="0">
                <a:effectLst/>
                <a:latin typeface="Arial" panose="020B0604020202020204" pitchFamily="34" charset="0"/>
                <a:cs typeface="Arial" panose="020B0604020202020204" pitchFamily="34" charset="0"/>
              </a:rPr>
            </a:br>
            <a:r>
              <a:rPr lang="en-US" sz="1050" b="1" i="0" dirty="0">
                <a:solidFill>
                  <a:srgbClr val="000000"/>
                </a:solidFill>
                <a:effectLst/>
                <a:latin typeface="Verdana" panose="020B0604030504040204" pitchFamily="34" charset="0"/>
              </a:rPr>
              <a:t>Entry with discounted price (2,300 yen</a:t>
            </a:r>
            <a:endParaRPr lang="en-US" sz="1400" i="0" dirty="0">
              <a:effectLst/>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4F411D25-482A-42E1-18FF-0EE01E2848DC}"/>
              </a:ext>
            </a:extLst>
          </p:cNvPr>
          <p:cNvSpPr>
            <a:spLocks noGrp="1"/>
          </p:cNvSpPr>
          <p:nvPr>
            <p:ph sz="half" idx="2"/>
          </p:nvPr>
        </p:nvSpPr>
        <p:spPr>
          <a:xfrm>
            <a:off x="5116513" y="1198627"/>
            <a:ext cx="4270375" cy="3597275"/>
          </a:xfrm>
        </p:spPr>
        <p:txBody>
          <a:bodyPr/>
          <a:lstStyle/>
          <a:p>
            <a:pPr algn="l"/>
            <a:r>
              <a:rPr lang="en-US" sz="1400" i="0" dirty="0">
                <a:effectLst/>
                <a:latin typeface="Arial" panose="020B0604020202020204" pitchFamily="34" charset="0"/>
                <a:cs typeface="Arial" panose="020B0604020202020204" pitchFamily="34" charset="0"/>
              </a:rPr>
              <a:t>Sakishima Cosmo Tower Observatory  *</a:t>
            </a:r>
            <a:r>
              <a:rPr lang="en-US" sz="1400" b="0" i="0" dirty="0">
                <a:solidFill>
                  <a:srgbClr val="000000"/>
                </a:solidFill>
                <a:effectLst/>
                <a:latin typeface="Arial" panose="020B0604020202020204" pitchFamily="34" charset="0"/>
                <a:cs typeface="Arial" panose="020B0604020202020204" pitchFamily="34" charset="0"/>
              </a:rPr>
              <a:t>800 yen </a:t>
            </a:r>
            <a:endParaRPr lang="en-US" sz="1400" i="0" dirty="0">
              <a:effectLst/>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Osaka Suijyo Bus Aqua-Liner  *</a:t>
            </a:r>
            <a:r>
              <a:rPr lang="en-US" sz="1400" b="0" i="0" dirty="0">
                <a:solidFill>
                  <a:srgbClr val="000000"/>
                </a:solidFill>
                <a:effectLst/>
                <a:latin typeface="Arial" panose="020B0604020202020204" pitchFamily="34" charset="0"/>
                <a:cs typeface="Arial" panose="020B0604020202020204" pitchFamily="34" charset="0"/>
              </a:rPr>
              <a:t>1,600 yen</a:t>
            </a:r>
            <a:endParaRPr lang="en-US" sz="1400" i="0" dirty="0">
              <a:effectLst/>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Entrepreneurial Museum of Challenge and Innovation *</a:t>
            </a:r>
            <a:r>
              <a:rPr lang="en-US" sz="1400" b="0" i="0" dirty="0">
                <a:solidFill>
                  <a:srgbClr val="000000"/>
                </a:solidFill>
                <a:effectLst/>
                <a:latin typeface="Arial" panose="020B0604020202020204" pitchFamily="34" charset="0"/>
                <a:cs typeface="Arial" panose="020B0604020202020204" pitchFamily="34" charset="0"/>
              </a:rPr>
              <a:t>300 yen </a:t>
            </a:r>
            <a:endParaRPr lang="en-US" sz="1400" dirty="0">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Peace Osaka (Osaka International Peace Center)  *</a:t>
            </a:r>
            <a:r>
              <a:rPr lang="en-US" sz="1400" b="0" i="0" dirty="0">
                <a:solidFill>
                  <a:srgbClr val="000000"/>
                </a:solidFill>
                <a:effectLst/>
                <a:latin typeface="Arial" panose="020B0604020202020204" pitchFamily="34" charset="0"/>
                <a:cs typeface="Arial" panose="020B0604020202020204" pitchFamily="34" charset="0"/>
              </a:rPr>
              <a:t>250 yen</a:t>
            </a:r>
            <a:endParaRPr lang="en-US" sz="1400" i="0" dirty="0">
              <a:effectLst/>
              <a:latin typeface="Arial" panose="020B0604020202020204" pitchFamily="34" charset="0"/>
              <a:cs typeface="Arial" panose="020B0604020202020204" pitchFamily="34" charset="0"/>
            </a:endParaRPr>
          </a:p>
          <a:p>
            <a:pPr algn="l"/>
            <a:r>
              <a:rPr lang="en-US" sz="1400" i="0" strike="noStrike" dirty="0">
                <a:effectLst/>
                <a:latin typeface="Arial" panose="020B0604020202020204" pitchFamily="34" charset="0"/>
                <a:cs typeface="Arial" panose="020B0604020202020204" pitchFamily="34" charset="0"/>
              </a:rPr>
              <a:t>Tsutenkaku Tower(Observation deck)  *</a:t>
            </a:r>
            <a:r>
              <a:rPr lang="en-US" sz="1400" b="0" i="0" dirty="0">
                <a:solidFill>
                  <a:srgbClr val="000000"/>
                </a:solidFill>
                <a:effectLst/>
                <a:latin typeface="Arial" panose="020B0604020202020204" pitchFamily="34" charset="0"/>
                <a:cs typeface="Arial" panose="020B0604020202020204" pitchFamily="34" charset="0"/>
              </a:rPr>
              <a:t>900 yen</a:t>
            </a:r>
            <a:endParaRPr lang="en-US" sz="1400" strike="noStrike" dirty="0">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Shitennoji Temple (Chushingaran, </a:t>
            </a:r>
            <a:r>
              <a:rPr lang="en-US" sz="1400" i="0" dirty="0" err="1">
                <a:effectLst/>
                <a:latin typeface="Arial" panose="020B0604020202020204" pitchFamily="34" charset="0"/>
                <a:cs typeface="Arial" panose="020B0604020202020204" pitchFamily="34" charset="0"/>
              </a:rPr>
              <a:t>Hombo</a:t>
            </a:r>
            <a:r>
              <a:rPr lang="en-US" sz="1400" i="0" dirty="0">
                <a:effectLst/>
                <a:latin typeface="Arial" panose="020B0604020202020204" pitchFamily="34" charset="0"/>
                <a:cs typeface="Arial" panose="020B0604020202020204" pitchFamily="34" charset="0"/>
              </a:rPr>
              <a:t> Garden)  *</a:t>
            </a:r>
            <a:r>
              <a:rPr lang="en-US" sz="1400" b="0" i="0" dirty="0">
                <a:solidFill>
                  <a:srgbClr val="000000"/>
                </a:solidFill>
                <a:effectLst/>
                <a:latin typeface="Arial" panose="020B0604020202020204" pitchFamily="34" charset="0"/>
                <a:cs typeface="Arial" panose="020B0604020202020204" pitchFamily="34" charset="0"/>
              </a:rPr>
              <a:t>300 yen </a:t>
            </a:r>
            <a:endParaRPr lang="en-US" sz="1400" i="0" dirty="0">
              <a:effectLst/>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OSAKA WHEEL (The largest Ferris wheel in Japan)  *</a:t>
            </a:r>
            <a:r>
              <a:rPr lang="en-US" sz="1400" b="0" i="0" dirty="0">
                <a:solidFill>
                  <a:srgbClr val="000000"/>
                </a:solidFill>
                <a:effectLst/>
                <a:latin typeface="Arial" panose="020B0604020202020204" pitchFamily="34" charset="0"/>
                <a:cs typeface="Arial" panose="020B0604020202020204" pitchFamily="34" charset="0"/>
              </a:rPr>
              <a:t>1,000 yen</a:t>
            </a:r>
            <a:endParaRPr lang="en-US" sz="1400" dirty="0">
              <a:latin typeface="Arial" panose="020B0604020202020204" pitchFamily="34" charset="0"/>
              <a:cs typeface="Arial" panose="020B0604020202020204" pitchFamily="34" charset="0"/>
            </a:endParaRPr>
          </a:p>
          <a:p>
            <a:pPr algn="l"/>
            <a:r>
              <a:rPr lang="en-US" sz="1400" i="0" dirty="0">
                <a:effectLst/>
                <a:latin typeface="Arial" panose="020B0604020202020204" pitchFamily="34" charset="0"/>
                <a:cs typeface="Arial" panose="020B0604020202020204" pitchFamily="34" charset="0"/>
              </a:rPr>
              <a:t>Dotombori Museum </a:t>
            </a:r>
            <a:r>
              <a:rPr lang="en-US" sz="1400" i="0" dirty="0" err="1">
                <a:effectLst/>
                <a:latin typeface="Arial" panose="020B0604020202020204" pitchFamily="34" charset="0"/>
                <a:cs typeface="Arial" panose="020B0604020202020204" pitchFamily="34" charset="0"/>
              </a:rPr>
              <a:t>Namikiza</a:t>
            </a:r>
            <a:r>
              <a:rPr lang="en-US" sz="1400" i="0" dirty="0">
                <a:effectLst/>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cs typeface="Arial" panose="020B0604020202020204" pitchFamily="34" charset="0"/>
              </a:rPr>
              <a:t>600yen</a:t>
            </a:r>
            <a:endParaRPr lang="en-US" sz="1400" i="0" dirty="0">
              <a:effectLst/>
              <a:latin typeface="Arial" panose="020B0604020202020204" pitchFamily="34" charset="0"/>
              <a:cs typeface="Arial" panose="020B0604020202020204" pitchFamily="34" charset="0"/>
            </a:endParaRPr>
          </a:p>
          <a:p>
            <a:pPr algn="l"/>
            <a:r>
              <a:rPr lang="en-US" sz="1400" i="0" strike="noStrike" dirty="0">
                <a:effectLst/>
                <a:latin typeface="Arial" panose="020B0604020202020204" pitchFamily="34" charset="0"/>
                <a:cs typeface="Arial" panose="020B0604020202020204" pitchFamily="34" charset="0"/>
              </a:rPr>
              <a:t>Kaiyodo </a:t>
            </a:r>
            <a:r>
              <a:rPr lang="en-US" sz="1400" i="0" strike="noStrike" dirty="0" err="1">
                <a:effectLst/>
                <a:latin typeface="Arial" panose="020B0604020202020204" pitchFamily="34" charset="0"/>
                <a:cs typeface="Arial" panose="020B0604020202020204" pitchFamily="34" charset="0"/>
              </a:rPr>
              <a:t>Hobbyland</a:t>
            </a:r>
            <a:r>
              <a:rPr lang="en-US" sz="1400" i="0" strike="noStrike" dirty="0">
                <a:effectLst/>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cs typeface="Arial" panose="020B0604020202020204" pitchFamily="34" charset="0"/>
              </a:rPr>
              <a:t>1,000 yen</a:t>
            </a:r>
            <a:endParaRPr lang="en-US" sz="1400" strike="noStrike" dirty="0">
              <a:latin typeface="Arial" panose="020B0604020202020204" pitchFamily="34" charset="0"/>
              <a:cs typeface="Arial" panose="020B0604020202020204" pitchFamily="34" charset="0"/>
            </a:endParaRPr>
          </a:p>
          <a:p>
            <a:pPr algn="l"/>
            <a:r>
              <a:rPr lang="en-US" sz="1400" i="0" strike="noStrike" dirty="0">
                <a:effectLst/>
                <a:latin typeface="Arial" panose="020B0604020202020204" pitchFamily="34" charset="0"/>
                <a:cs typeface="Arial" panose="020B0604020202020204" pitchFamily="34" charset="0"/>
              </a:rPr>
              <a:t>Natural Hot Spring Hinata no Yu  *</a:t>
            </a:r>
            <a:r>
              <a:rPr lang="en-US" sz="1400" b="0" i="0" dirty="0">
                <a:solidFill>
                  <a:srgbClr val="000000"/>
                </a:solidFill>
                <a:effectLst/>
                <a:latin typeface="Arial" panose="020B0604020202020204" pitchFamily="34" charset="0"/>
                <a:cs typeface="Arial" panose="020B0604020202020204" pitchFamily="34" charset="0"/>
              </a:rPr>
              <a:t>850yen</a:t>
            </a:r>
            <a:endParaRPr lang="en-US" sz="1400"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3AB95CF-E36E-88A7-A587-821943770B61}"/>
              </a:ext>
            </a:extLst>
          </p:cNvPr>
          <p:cNvSpPr>
            <a:spLocks noGrp="1"/>
          </p:cNvSpPr>
          <p:nvPr>
            <p:ph type="sldNum" sz="quarter" idx="12"/>
          </p:nvPr>
        </p:nvSpPr>
        <p:spPr/>
        <p:txBody>
          <a:bodyPr/>
          <a:lstStyle/>
          <a:p>
            <a:pPr lvl="0"/>
            <a:fld id="{2069A3D9-82A7-43AB-969E-2A734B4402AE}" type="slidenum">
              <a:rPr/>
              <a:t>14</a:t>
            </a:fld>
            <a:endParaRPr lang="en-US"/>
          </a:p>
        </p:txBody>
      </p:sp>
      <p:sp>
        <p:nvSpPr>
          <p:cNvPr id="2" name="Title 1">
            <a:extLst>
              <a:ext uri="{FF2B5EF4-FFF2-40B4-BE49-F238E27FC236}">
                <a16:creationId xmlns:a16="http://schemas.microsoft.com/office/drawing/2014/main" id="{42F20D07-2F65-B968-7A5B-D8EAF9A7AD2C}"/>
              </a:ext>
            </a:extLst>
          </p:cNvPr>
          <p:cNvSpPr txBox="1">
            <a:spLocks noGrp="1"/>
          </p:cNvSpPr>
          <p:nvPr>
            <p:ph type="title" idx="4294967295"/>
          </p:nvPr>
        </p:nvSpPr>
        <p:spPr>
          <a:xfrm>
            <a:off x="360000" y="21960"/>
            <a:ext cx="9360000" cy="794160"/>
          </a:xfrm>
        </p:spPr>
        <p:txBody>
          <a:bodyPr vert="horz"/>
          <a:lstStyle/>
          <a:p>
            <a:pPr algn="ctr" fontAlgn="base"/>
            <a:r>
              <a:rPr lang="en-US" sz="4000" b="1" i="0" dirty="0">
                <a:solidFill>
                  <a:schemeClr val="tx1"/>
                </a:solidFill>
                <a:effectLst/>
                <a:latin typeface="Tahoma" panose="020B0604030504040204" pitchFamily="34" charset="0"/>
              </a:rPr>
              <a:t>Osaka 1-Day Pass - Enjoy Eco Card</a:t>
            </a:r>
          </a:p>
        </p:txBody>
      </p:sp>
      <p:sp>
        <p:nvSpPr>
          <p:cNvPr id="8" name="TextBox 7">
            <a:extLst>
              <a:ext uri="{FF2B5EF4-FFF2-40B4-BE49-F238E27FC236}">
                <a16:creationId xmlns:a16="http://schemas.microsoft.com/office/drawing/2014/main" id="{B8398D98-7194-8C27-3F0B-B544D5B307DC}"/>
              </a:ext>
            </a:extLst>
          </p:cNvPr>
          <p:cNvSpPr txBox="1"/>
          <p:nvPr/>
        </p:nvSpPr>
        <p:spPr>
          <a:xfrm>
            <a:off x="179110" y="816120"/>
            <a:ext cx="5062194" cy="4524315"/>
          </a:xfrm>
          <a:prstGeom prst="rect">
            <a:avLst/>
          </a:prstGeom>
          <a:noFill/>
        </p:spPr>
        <p:txBody>
          <a:bodyPr wrap="square">
            <a:spAutoFit/>
          </a:bodyPr>
          <a:lstStyle/>
          <a:p>
            <a:pPr algn="l" fontAlgn="base" latinLnBrk="0"/>
            <a:r>
              <a:rPr lang="en-US" b="0" i="0" dirty="0">
                <a:solidFill>
                  <a:srgbClr val="000000"/>
                </a:solidFill>
                <a:effectLst/>
                <a:latin typeface="Roboto" panose="02000000000000000000" pitchFamily="2" charset="0"/>
              </a:rPr>
              <a:t>The Enjoy Eco Card is a one-day all-you-can-ride ticket for Osaka Metro, and Osaka City Bus, and also includes discounts for tourist locations within the city. It costs 820 yen for adults (or 620 yen on weekends and holidays), and 310 yen for children.</a:t>
            </a:r>
          </a:p>
          <a:p>
            <a:pPr algn="l" fontAlgn="base" latinLnBrk="0"/>
            <a:r>
              <a:rPr lang="en-US" b="0" i="0" dirty="0">
                <a:solidFill>
                  <a:srgbClr val="000000"/>
                </a:solidFill>
                <a:effectLst/>
                <a:latin typeface="Roboto" panose="02000000000000000000" pitchFamily="2" charset="0"/>
              </a:rPr>
              <a:t>Except for buses for IKEA Tsuruhama and Universal Studios Japan</a:t>
            </a:r>
          </a:p>
          <a:p>
            <a:pPr algn="l" fontAlgn="base" latinLnBrk="0"/>
            <a:endParaRPr lang="en-US" dirty="0">
              <a:solidFill>
                <a:srgbClr val="000000"/>
              </a:solidFill>
              <a:latin typeface="Roboto" panose="02000000000000000000" pitchFamily="2" charset="0"/>
            </a:endParaRPr>
          </a:p>
          <a:p>
            <a:pPr algn="l" fontAlgn="base" latinLnBrk="0"/>
            <a:r>
              <a:rPr lang="en-US" b="0" i="0" dirty="0">
                <a:solidFill>
                  <a:srgbClr val="333333"/>
                </a:solidFill>
                <a:effectLst/>
                <a:latin typeface="Tahoma" panose="020B0604030504040204" pitchFamily="34" charset="0"/>
              </a:rPr>
              <a:t>Includes discount benefits presented at about 30 tourist facilities in Osaka City!</a:t>
            </a:r>
            <a:br>
              <a:rPr lang="en-US" b="0" i="0" dirty="0">
                <a:solidFill>
                  <a:srgbClr val="333333"/>
                </a:solidFill>
                <a:effectLst/>
                <a:latin typeface="Tahoma" panose="020B0604030504040204" pitchFamily="34" charset="0"/>
              </a:rPr>
            </a:br>
            <a:r>
              <a:rPr lang="en-US" b="0" i="0" dirty="0">
                <a:solidFill>
                  <a:srgbClr val="333333"/>
                </a:solidFill>
                <a:effectLst/>
                <a:latin typeface="Tahoma" panose="020B0604030504040204" pitchFamily="34" charset="0"/>
              </a:rPr>
              <a:t>(*Limited to the day of use)</a:t>
            </a:r>
          </a:p>
          <a:p>
            <a:pPr algn="l" fontAlgn="base" latinLnBrk="0">
              <a:buFont typeface="Arial" panose="020B0604020202020204" pitchFamily="34" charset="0"/>
              <a:buChar char="•"/>
            </a:pPr>
            <a:r>
              <a:rPr lang="en-US" b="0" i="0" dirty="0">
                <a:solidFill>
                  <a:srgbClr val="333333"/>
                </a:solidFill>
                <a:effectLst/>
                <a:latin typeface="Tahoma" panose="020B0604030504040204" pitchFamily="34" charset="0"/>
              </a:rPr>
              <a:t>There is no expiration date.</a:t>
            </a:r>
          </a:p>
          <a:p>
            <a:pPr algn="l" fontAlgn="base" latinLnBrk="0">
              <a:buFont typeface="Arial" panose="020B0604020202020204" pitchFamily="34" charset="0"/>
              <a:buChar char="•"/>
            </a:pPr>
            <a:endParaRPr lang="en-US" dirty="0">
              <a:solidFill>
                <a:srgbClr val="333333"/>
              </a:solidFill>
              <a:latin typeface="Tahoma" panose="020B0604030504040204" pitchFamily="34" charset="0"/>
            </a:endParaRPr>
          </a:p>
          <a:p>
            <a:pPr algn="ctr" fontAlgn="base" latinLnBrk="0"/>
            <a:r>
              <a:rPr lang="en-US" b="0" i="1" dirty="0">
                <a:solidFill>
                  <a:srgbClr val="FF0000"/>
                </a:solidFill>
                <a:effectLst/>
                <a:latin typeface="Tahoma" panose="020B0604030504040204" pitchFamily="34" charset="0"/>
              </a:rPr>
              <a:t>These 1 Day Passes may not be available!</a:t>
            </a:r>
          </a:p>
          <a:p>
            <a:pPr algn="l" fontAlgn="base" latinLnBrk="0">
              <a:buFont typeface="Arial" panose="020B0604020202020204" pitchFamily="34" charset="0"/>
              <a:buChar char="•"/>
            </a:pPr>
            <a:endParaRPr lang="en-US" b="0" i="0" dirty="0">
              <a:solidFill>
                <a:srgbClr val="333333"/>
              </a:solidFill>
              <a:effectLst/>
              <a:latin typeface="Tahoma" panose="020B0604030504040204" pitchFamily="34" charset="0"/>
            </a:endParaRPr>
          </a:p>
        </p:txBody>
      </p:sp>
      <p:pic>
        <p:nvPicPr>
          <p:cNvPr id="8194" name="Picture 2">
            <a:extLst>
              <a:ext uri="{FF2B5EF4-FFF2-40B4-BE49-F238E27FC236}">
                <a16:creationId xmlns:a16="http://schemas.microsoft.com/office/drawing/2014/main" id="{B3C0F0C5-381A-7632-5275-7951C6E3A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40" y="1136633"/>
            <a:ext cx="4762500" cy="344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21960"/>
            <a:ext cx="9360000" cy="794160"/>
          </a:xfrm>
        </p:spPr>
        <p:txBody>
          <a:bodyPr vert="horz"/>
          <a:lstStyle/>
          <a:p>
            <a:r>
              <a:rPr lang="en-US" sz="4800" b="1" i="0" dirty="0">
                <a:solidFill>
                  <a:srgbClr val="000000"/>
                </a:solidFill>
                <a:effectLst/>
                <a:latin typeface="Trip Sans VF"/>
              </a:rPr>
              <a:t>Osaka Castle Park</a:t>
            </a:r>
          </a:p>
        </p:txBody>
      </p:sp>
      <p:pic>
        <p:nvPicPr>
          <p:cNvPr id="5124" name="Picture 4">
            <a:extLst>
              <a:ext uri="{FF2B5EF4-FFF2-40B4-BE49-F238E27FC236}">
                <a16:creationId xmlns:a16="http://schemas.microsoft.com/office/drawing/2014/main" id="{BEBC061E-5DAE-7F86-0E80-BA6C46DF7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63" y="881406"/>
            <a:ext cx="5175674" cy="3907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6F3445-ED1F-6832-BA83-4C534DB3489B}"/>
              </a:ext>
            </a:extLst>
          </p:cNvPr>
          <p:cNvSpPr txBox="1"/>
          <p:nvPr/>
        </p:nvSpPr>
        <p:spPr>
          <a:xfrm>
            <a:off x="112788" y="816120"/>
            <a:ext cx="4679375" cy="4154984"/>
          </a:xfrm>
          <a:prstGeom prst="rect">
            <a:avLst/>
          </a:prstGeom>
          <a:noFill/>
        </p:spPr>
        <p:txBody>
          <a:bodyPr wrap="square">
            <a:spAutoFit/>
          </a:bodyPr>
          <a:lstStyle/>
          <a:p>
            <a:r>
              <a:rPr lang="en-US" sz="2400" b="0" i="0" dirty="0">
                <a:solidFill>
                  <a:srgbClr val="333333"/>
                </a:solidFill>
                <a:effectLst/>
                <a:latin typeface="Trip Sans VF"/>
              </a:rPr>
              <a:t>Once the largest castle in Japan when originally built in the 1580s, this castle has an observation platform with city views and a history museum that uses holograms, 3D pictures, and other technologies to describe the history of the castle and the period during which it was built.</a:t>
            </a:r>
          </a:p>
          <a:p>
            <a:endParaRPr lang="en-US" sz="2400" b="0" i="0" dirty="0">
              <a:solidFill>
                <a:srgbClr val="333333"/>
              </a:solidFill>
              <a:effectLst/>
              <a:latin typeface="Trip Sans VF"/>
            </a:endParaRPr>
          </a:p>
          <a:p>
            <a:r>
              <a:rPr lang="en-US" sz="2400" dirty="0">
                <a:solidFill>
                  <a:srgbClr val="333333"/>
                </a:solidFill>
                <a:latin typeface="Trip Sans VF"/>
              </a:rPr>
              <a:t>Admission is 600 Yen</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p:txBody>
          <a:bodyPr/>
          <a:lstStyle/>
          <a:p>
            <a:pPr lvl="0"/>
            <a:fld id="{F1745E88-DE43-40A4-ABF6-C2CAAE0C8E93}" type="slidenum">
              <a:rPr/>
              <a:t>16</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60000" y="21960"/>
            <a:ext cx="9360000" cy="794160"/>
          </a:xfrm>
        </p:spPr>
        <p:txBody>
          <a:bodyPr vert="horz"/>
          <a:lstStyle/>
          <a:p>
            <a:pPr rtl="0">
              <a:lnSpc>
                <a:spcPct val="115000"/>
              </a:lnSpc>
              <a:spcAft>
                <a:spcPts val="1236"/>
              </a:spcAft>
            </a:pPr>
            <a:r>
              <a:rPr lang="en-US" sz="4400" b="1" i="0" dirty="0">
                <a:solidFill>
                  <a:srgbClr val="202124"/>
                </a:solidFill>
                <a:effectLst/>
                <a:latin typeface="Google Sans"/>
              </a:rPr>
              <a:t>Aqualiner</a:t>
            </a:r>
            <a:endParaRPr lang="en-US" sz="4400" b="1" dirty="0">
              <a:solidFill>
                <a:srgbClr val="000000"/>
              </a:solidFill>
              <a:latin typeface="Alef" pitchFamily="18"/>
              <a:cs typeface="Alef" pitchFamily="2"/>
            </a:endParaRPr>
          </a:p>
        </p:txBody>
      </p:sp>
      <p:sp>
        <p:nvSpPr>
          <p:cNvPr id="10" name="TextBox 9">
            <a:extLst>
              <a:ext uri="{FF2B5EF4-FFF2-40B4-BE49-F238E27FC236}">
                <a16:creationId xmlns:a16="http://schemas.microsoft.com/office/drawing/2014/main" id="{4902BFD1-700B-7ACE-146B-E570A755F17E}"/>
              </a:ext>
            </a:extLst>
          </p:cNvPr>
          <p:cNvSpPr txBox="1"/>
          <p:nvPr/>
        </p:nvSpPr>
        <p:spPr>
          <a:xfrm>
            <a:off x="122547" y="923828"/>
            <a:ext cx="9813305" cy="2800767"/>
          </a:xfrm>
          <a:prstGeom prst="rect">
            <a:avLst/>
          </a:prstGeom>
          <a:noFill/>
        </p:spPr>
        <p:txBody>
          <a:bodyPr wrap="square">
            <a:spAutoFit/>
          </a:bodyPr>
          <a:lstStyle/>
          <a:p>
            <a:r>
              <a:rPr lang="en-US" sz="2200" b="0" i="0" dirty="0">
                <a:solidFill>
                  <a:srgbClr val="202124"/>
                </a:solidFill>
                <a:effectLst/>
                <a:latin typeface="Arial" panose="020B0604020202020204" pitchFamily="34" charset="0"/>
                <a:cs typeface="Arial" panose="020B0604020202020204" pitchFamily="34" charset="0"/>
              </a:rPr>
              <a:t>Water bus with multiple boarding points offering scenic cruises of the Okawa River. </a:t>
            </a:r>
            <a:r>
              <a:rPr lang="en-US" sz="2200" dirty="0">
                <a:solidFill>
                  <a:srgbClr val="000000"/>
                </a:solidFill>
                <a:effectLst/>
                <a:latin typeface="Arial" panose="020B0604020202020204" pitchFamily="34" charset="0"/>
                <a:cs typeface="Arial" panose="020B0604020202020204" pitchFamily="34" charset="0"/>
              </a:rPr>
              <a:t>A sightseeing boat to view the water capital of Osaka from the river. From Osaka Castle to Osaka City Central Public Hall and the retro buildings of Kitahama, this 40-minute ride will tour through famous landmarks and historic sites that spread out along the waterside. </a:t>
            </a:r>
          </a:p>
          <a:p>
            <a:r>
              <a:rPr lang="en-US" sz="2200" dirty="0">
                <a:solidFill>
                  <a:srgbClr val="000000"/>
                </a:solidFill>
                <a:effectLst/>
                <a:latin typeface="Arial" panose="020B0604020202020204" pitchFamily="34" charset="0"/>
                <a:cs typeface="Arial" panose="020B0604020202020204" pitchFamily="34" charset="0"/>
              </a:rPr>
              <a:t>Enjoy relaxing onboard with some </a:t>
            </a:r>
          </a:p>
          <a:p>
            <a:r>
              <a:rPr lang="en-US" sz="2200" dirty="0">
                <a:solidFill>
                  <a:srgbClr val="000000"/>
                </a:solidFill>
                <a:effectLst/>
                <a:latin typeface="Arial" panose="020B0604020202020204" pitchFamily="34" charset="0"/>
                <a:cs typeface="Arial" panose="020B0604020202020204" pitchFamily="34" charset="0"/>
              </a:rPr>
              <a:t>drinks, snacks and ice cream that </a:t>
            </a:r>
          </a:p>
          <a:p>
            <a:r>
              <a:rPr lang="en-US" sz="2200" dirty="0">
                <a:solidFill>
                  <a:srgbClr val="000000"/>
                </a:solidFill>
                <a:effectLst/>
                <a:latin typeface="Arial" panose="020B0604020202020204" pitchFamily="34" charset="0"/>
                <a:cs typeface="Arial" panose="020B0604020202020204" pitchFamily="34" charset="0"/>
              </a:rPr>
              <a:t>are sold on the boat.</a:t>
            </a:r>
            <a:endParaRPr lang="en-US" sz="2200" dirty="0">
              <a:latin typeface="Arial" panose="020B0604020202020204" pitchFamily="34" charset="0"/>
              <a:cs typeface="Arial" panose="020B0604020202020204" pitchFamily="34" charset="0"/>
            </a:endParaRPr>
          </a:p>
        </p:txBody>
      </p:sp>
      <p:pic>
        <p:nvPicPr>
          <p:cNvPr id="12" name="Picture 11" descr="A boat on a river with a city in the background&#10;&#10;Description automatically generated">
            <a:extLst>
              <a:ext uri="{FF2B5EF4-FFF2-40B4-BE49-F238E27FC236}">
                <a16:creationId xmlns:a16="http://schemas.microsoft.com/office/drawing/2014/main" id="{E845E05D-3E11-9E8C-BA66-E6480157FA44}"/>
              </a:ext>
            </a:extLst>
          </p:cNvPr>
          <p:cNvPicPr>
            <a:picLocks noChangeAspect="1"/>
          </p:cNvPicPr>
          <p:nvPr/>
        </p:nvPicPr>
        <p:blipFill rotWithShape="1">
          <a:blip r:embed="rId3">
            <a:extLst>
              <a:ext uri="{28A0092B-C50C-407E-A947-70E740481C1C}">
                <a14:useLocalDpi xmlns:a14="http://schemas.microsoft.com/office/drawing/2010/main" val="0"/>
              </a:ext>
            </a:extLst>
          </a:blip>
          <a:srcRect t="6363" b="25248"/>
          <a:stretch/>
        </p:blipFill>
        <p:spPr>
          <a:xfrm>
            <a:off x="4713402" y="2645878"/>
            <a:ext cx="5244664" cy="2388038"/>
          </a:xfrm>
          <a:prstGeom prst="rect">
            <a:avLst/>
          </a:prstGeom>
        </p:spPr>
      </p:pic>
      <p:sp>
        <p:nvSpPr>
          <p:cNvPr id="14" name="TextBox 13">
            <a:extLst>
              <a:ext uri="{FF2B5EF4-FFF2-40B4-BE49-F238E27FC236}">
                <a16:creationId xmlns:a16="http://schemas.microsoft.com/office/drawing/2014/main" id="{4F151F2E-33E6-D799-373B-A459EFDE8FBE}"/>
              </a:ext>
            </a:extLst>
          </p:cNvPr>
          <p:cNvSpPr txBox="1"/>
          <p:nvPr/>
        </p:nvSpPr>
        <p:spPr>
          <a:xfrm>
            <a:off x="0" y="3839896"/>
            <a:ext cx="4713402" cy="646331"/>
          </a:xfrm>
          <a:prstGeom prst="rect">
            <a:avLst/>
          </a:prstGeom>
          <a:noFill/>
        </p:spPr>
        <p:txBody>
          <a:bodyPr wrap="square">
            <a:spAutoFit/>
          </a:bodyPr>
          <a:lstStyle/>
          <a:p>
            <a:pPr algn="ctr"/>
            <a:r>
              <a:rPr lang="en-US" b="1" dirty="0"/>
              <a:t>Adult Fare: 2,000 yen</a:t>
            </a:r>
          </a:p>
          <a:p>
            <a:pPr algn="ctr"/>
            <a:r>
              <a:rPr lang="en-US" b="1" dirty="0"/>
              <a:t>850 yen for children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FC70D-04AC-5181-AB49-25A41BF46230}"/>
              </a:ext>
            </a:extLst>
          </p:cNvPr>
          <p:cNvSpPr txBox="1"/>
          <p:nvPr/>
        </p:nvSpPr>
        <p:spPr>
          <a:xfrm>
            <a:off x="0" y="69332"/>
            <a:ext cx="6175022" cy="707886"/>
          </a:xfrm>
          <a:prstGeom prst="rect">
            <a:avLst/>
          </a:prstGeom>
          <a:noFill/>
        </p:spPr>
        <p:txBody>
          <a:bodyPr wrap="square">
            <a:spAutoFit/>
          </a:bodyPr>
          <a:lstStyle/>
          <a:p>
            <a:pPr algn="ctr"/>
            <a:r>
              <a:rPr lang="en-US" sz="4000" b="1" i="0" dirty="0">
                <a:solidFill>
                  <a:schemeClr val="tx1"/>
                </a:solidFill>
                <a:effectLst/>
                <a:ea typeface="+mj-ea"/>
                <a:cs typeface="+mj-cs"/>
              </a:rPr>
              <a:t>Explore Tenma District</a:t>
            </a:r>
            <a:endParaRPr lang="en-US" sz="4000" dirty="0"/>
          </a:p>
        </p:txBody>
      </p:sp>
      <p:pic>
        <p:nvPicPr>
          <p:cNvPr id="4" name="Picture 3" descr="A group of people walking in a market&#10;&#10;Description automatically generated">
            <a:extLst>
              <a:ext uri="{FF2B5EF4-FFF2-40B4-BE49-F238E27FC236}">
                <a16:creationId xmlns:a16="http://schemas.microsoft.com/office/drawing/2014/main" id="{11C1B0EC-C0D6-28C6-E260-050843618E6A}"/>
              </a:ext>
            </a:extLst>
          </p:cNvPr>
          <p:cNvPicPr>
            <a:picLocks noChangeAspect="1"/>
          </p:cNvPicPr>
          <p:nvPr/>
        </p:nvPicPr>
        <p:blipFill rotWithShape="1">
          <a:blip r:embed="rId2">
            <a:extLst>
              <a:ext uri="{28A0092B-C50C-407E-A947-70E740481C1C}">
                <a14:useLocalDpi xmlns:a14="http://schemas.microsoft.com/office/drawing/2010/main" val="0"/>
              </a:ext>
            </a:extLst>
          </a:blip>
          <a:srcRect l="33162" r="26436"/>
          <a:stretch/>
        </p:blipFill>
        <p:spPr>
          <a:xfrm>
            <a:off x="5952661" y="10"/>
            <a:ext cx="4127964" cy="5670540"/>
          </a:xfrm>
          <a:prstGeom prst="rect">
            <a:avLst/>
          </a:prstGeom>
          <a:effectLst/>
        </p:spPr>
      </p:pic>
      <p:sp>
        <p:nvSpPr>
          <p:cNvPr id="6" name="TextBox 5">
            <a:extLst>
              <a:ext uri="{FF2B5EF4-FFF2-40B4-BE49-F238E27FC236}">
                <a16:creationId xmlns:a16="http://schemas.microsoft.com/office/drawing/2014/main" id="{215AC7F7-A83A-62E3-957A-6867E019F67A}"/>
              </a:ext>
            </a:extLst>
          </p:cNvPr>
          <p:cNvSpPr txBox="1"/>
          <p:nvPr/>
        </p:nvSpPr>
        <p:spPr>
          <a:xfrm>
            <a:off x="1" y="769232"/>
            <a:ext cx="5952660" cy="4311950"/>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b="1" dirty="0"/>
              <a:t>Tenma </a:t>
            </a:r>
            <a:r>
              <a:rPr lang="en-US" sz="1800" dirty="0"/>
              <a:t>District is known for its shrine and shopping arcade.</a:t>
            </a:r>
          </a:p>
          <a:p>
            <a:pPr indent="-228600">
              <a:lnSpc>
                <a:spcPct val="90000"/>
              </a:lnSpc>
              <a:spcAft>
                <a:spcPts val="600"/>
              </a:spcAft>
              <a:buFont typeface="Arial" panose="020B0604020202020204" pitchFamily="34" charset="0"/>
              <a:buChar char="•"/>
            </a:pPr>
            <a:r>
              <a:rPr lang="en-US" sz="1800" dirty="0"/>
              <a:t>Tenma is a neighborhood to the east of Osaka's Kita district. The area is best known for being the home of Osaka Tenmangu Shrine, from which the neighborhood got its name and the Tenjinbashi-suji shopping street. The area is also renowned for its bustling nightlife quarter.</a:t>
            </a:r>
          </a:p>
          <a:p>
            <a:pPr indent="-228600">
              <a:lnSpc>
                <a:spcPct val="90000"/>
              </a:lnSpc>
              <a:spcAft>
                <a:spcPts val="600"/>
              </a:spcAft>
              <a:buFont typeface="Arial" panose="020B0604020202020204" pitchFamily="34" charset="0"/>
              <a:buChar char="•"/>
            </a:pPr>
            <a:r>
              <a:rPr lang="en-US" sz="1800" b="1" dirty="0"/>
              <a:t>Tenjinbashi-suji Shopping Street</a:t>
            </a:r>
            <a:r>
              <a:rPr lang="en-US" sz="1800" dirty="0"/>
              <a:t> claims to be the longest in Japan. The covered arcade stretches more than two kilometers, starting approximately from Tenjimbashi-suji Rokuchome Subway Station and leading south until close to the Tenjinbashi Bridge.</a:t>
            </a:r>
          </a:p>
          <a:p>
            <a:pPr indent="-228600">
              <a:lnSpc>
                <a:spcPct val="90000"/>
              </a:lnSpc>
              <a:spcAft>
                <a:spcPts val="600"/>
              </a:spcAft>
              <a:buFont typeface="Arial" panose="020B0604020202020204" pitchFamily="34" charset="0"/>
              <a:buChar char="•"/>
            </a:pPr>
            <a:r>
              <a:rPr lang="en-US" sz="1800" dirty="0"/>
              <a:t>The shopping street has a neighborhood atmosphere and is where locals shop for goods such as groceries, clothes, shoes, books, medicine, snacks, and sundries. Prices for fashion products are relatively low in return for average quality. There are also many eateries and cafes.</a:t>
            </a:r>
          </a:p>
        </p:txBody>
      </p:sp>
    </p:spTree>
    <p:extLst>
      <p:ext uri="{BB962C8B-B14F-4D97-AF65-F5344CB8AC3E}">
        <p14:creationId xmlns:p14="http://schemas.microsoft.com/office/powerpoint/2010/main" val="285154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5306329" y="0"/>
            <a:ext cx="4505886" cy="719814"/>
          </a:xfrm>
        </p:spPr>
        <p:txBody>
          <a:bodyPr vert="horz" lIns="91440" tIns="45720" rIns="91440" bIns="45720" rtlCol="0" anchor="b">
            <a:normAutofit/>
          </a:bodyPr>
          <a:lstStyle/>
          <a:p>
            <a:pPr rtl="0" hangingPunct="1">
              <a:lnSpc>
                <a:spcPct val="90000"/>
              </a:lnSpc>
              <a:spcBef>
                <a:spcPct val="0"/>
              </a:spcBef>
              <a:spcAft>
                <a:spcPts val="1236"/>
              </a:spcAft>
            </a:pPr>
            <a:r>
              <a:rPr lang="en-US" b="1" dirty="0">
                <a:solidFill>
                  <a:schemeClr val="tx1"/>
                </a:solidFill>
                <a:latin typeface="+mn-lt"/>
                <a:ea typeface="+mj-ea"/>
                <a:cs typeface="+mj-cs"/>
              </a:rPr>
              <a:t>Osaka Tenmangu Shrine</a:t>
            </a:r>
          </a:p>
        </p:txBody>
      </p:sp>
      <p:pic>
        <p:nvPicPr>
          <p:cNvPr id="4" name="Picture 3" descr="A large asian building with a large roof&#10;&#10;Description automatically generated with medium confidence">
            <a:extLst>
              <a:ext uri="{FF2B5EF4-FFF2-40B4-BE49-F238E27FC236}">
                <a16:creationId xmlns:a16="http://schemas.microsoft.com/office/drawing/2014/main" id="{D6EF66E9-5FAB-4008-DCC7-A573706065E6}"/>
              </a:ext>
            </a:extLst>
          </p:cNvPr>
          <p:cNvPicPr>
            <a:picLocks noChangeAspect="1"/>
          </p:cNvPicPr>
          <p:nvPr/>
        </p:nvPicPr>
        <p:blipFill rotWithShape="1">
          <a:blip r:embed="rId3">
            <a:extLst>
              <a:ext uri="{28A0092B-C50C-407E-A947-70E740481C1C}">
                <a14:useLocalDpi xmlns:a14="http://schemas.microsoft.com/office/drawing/2010/main" val="0"/>
              </a:ext>
            </a:extLst>
          </a:blip>
          <a:srcRect l="21632" r="20801"/>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397712" y="5255759"/>
            <a:ext cx="567035" cy="301905"/>
          </a:xfrm>
        </p:spPr>
        <p:txBody>
          <a:bodyPr vert="horz" lIns="91440" tIns="45720" rIns="91440" bIns="45720" rtlCol="0" anchor="ctr">
            <a:normAutofit/>
          </a:bodyPr>
          <a:lstStyle/>
          <a:p>
            <a:pPr algn="l" hangingPunct="1">
              <a:spcAft>
                <a:spcPts val="600"/>
              </a:spcAft>
              <a:defRPr/>
            </a:pPr>
            <a:fld id="{F1745E88-DE43-40A4-ABF6-C2CAAE0C8E93}" type="slidenum">
              <a:rPr lang="en-US" sz="1000">
                <a:latin typeface="Calibri" panose="020F0502020204030204"/>
                <a:ea typeface="+mn-ea"/>
                <a:cs typeface="+mn-cs"/>
              </a:rPr>
              <a:pPr algn="l" hangingPunct="1">
                <a:spcAft>
                  <a:spcPts val="600"/>
                </a:spcAft>
                <a:defRPr/>
              </a:pPr>
              <a:t>18</a:t>
            </a:fld>
            <a:endParaRPr lang="en-US" sz="1000">
              <a:latin typeface="Calibri" panose="020F0502020204030204"/>
              <a:ea typeface="+mn-ea"/>
              <a:cs typeface="+mn-cs"/>
            </a:endParaRPr>
          </a:p>
        </p:txBody>
      </p:sp>
      <p:sp>
        <p:nvSpPr>
          <p:cNvPr id="8" name="TextBox 7">
            <a:extLst>
              <a:ext uri="{FF2B5EF4-FFF2-40B4-BE49-F238E27FC236}">
                <a16:creationId xmlns:a16="http://schemas.microsoft.com/office/drawing/2014/main" id="{664F3564-2E6A-ABEE-0AD2-E295CB67BC00}"/>
              </a:ext>
            </a:extLst>
          </p:cNvPr>
          <p:cNvSpPr txBox="1"/>
          <p:nvPr/>
        </p:nvSpPr>
        <p:spPr>
          <a:xfrm>
            <a:off x="5175710" y="869244"/>
            <a:ext cx="4735933" cy="4395702"/>
          </a:xfrm>
          <a:prstGeom prst="rect">
            <a:avLst/>
          </a:prstGeom>
        </p:spPr>
        <p:txBody>
          <a:bodyPr vert="horz" lIns="91440" tIns="45720" rIns="91440" bIns="45720" rtlCol="0">
            <a:normAutofit fontScale="85000" lnSpcReduction="10000"/>
          </a:bodyPr>
          <a:lstStyle/>
          <a:p>
            <a:pPr indent="-228600">
              <a:lnSpc>
                <a:spcPct val="90000"/>
              </a:lnSpc>
              <a:spcAft>
                <a:spcPts val="600"/>
              </a:spcAft>
              <a:buFont typeface="Arial" panose="020B0604020202020204" pitchFamily="34" charset="0"/>
              <a:buChar char="•"/>
            </a:pPr>
            <a:r>
              <a:rPr lang="en-US" sz="2400" b="1" dirty="0"/>
              <a:t>The shrine</a:t>
            </a:r>
            <a:r>
              <a:rPr lang="en-US" sz="2400" dirty="0"/>
              <a:t>, founded in the 10th century, is one of the most important of hundreds of shrines across Japan that are devoted to Tenjin, the Shinto deity of scholarship, who in turn has been associated with the Heian Period scholar Sugawara Michizane. Osaka Tenmangu Shrine has been destroyed by fire a number of times during its history, and its current main hall (honden) and main gate date back to 1845.</a:t>
            </a:r>
          </a:p>
          <a:p>
            <a:pPr indent="-228600">
              <a:lnSpc>
                <a:spcPct val="90000"/>
              </a:lnSpc>
              <a:spcAft>
                <a:spcPts val="600"/>
              </a:spcAft>
              <a:buFont typeface="Arial" panose="020B0604020202020204" pitchFamily="34" charset="0"/>
              <a:buChar char="•"/>
            </a:pPr>
            <a:r>
              <a:rPr lang="en-US" sz="2400" dirty="0"/>
              <a:t>Osaka Tenmangu is famous for its festival, the Tenjin Matsuri, which is held annually on July 24 and 25 and is ranked as one of Japan's top three festivals besides Kyoto's Gion Matsuri and Tokyo's Kanda Matsuri. </a:t>
            </a: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927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p:txBody>
          <a:bodyPr/>
          <a:lstStyle/>
          <a:p>
            <a:pPr lvl="0"/>
            <a:fld id="{F1745E88-DE43-40A4-ABF6-C2CAAE0C8E93}" type="slidenum">
              <a:rPr/>
              <a:t>19</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60000" y="21960"/>
            <a:ext cx="9360000" cy="794160"/>
          </a:xfrm>
        </p:spPr>
        <p:txBody>
          <a:bodyPr vert="horz"/>
          <a:lstStyle/>
          <a:p>
            <a:pPr rtl="0">
              <a:lnSpc>
                <a:spcPct val="115000"/>
              </a:lnSpc>
              <a:spcAft>
                <a:spcPts val="1236"/>
              </a:spcAft>
            </a:pPr>
            <a:r>
              <a:rPr lang="en-US" sz="4400" b="1" i="0" dirty="0">
                <a:solidFill>
                  <a:srgbClr val="202124"/>
                </a:solidFill>
                <a:effectLst/>
                <a:latin typeface="Google Sans"/>
              </a:rPr>
              <a:t>Tombori River Walk</a:t>
            </a:r>
            <a:endParaRPr lang="en-US" sz="4400" b="1" dirty="0">
              <a:solidFill>
                <a:srgbClr val="000000"/>
              </a:solidFill>
              <a:latin typeface="Alef" pitchFamily="18"/>
              <a:cs typeface="Alef" pitchFamily="2"/>
            </a:endParaRPr>
          </a:p>
        </p:txBody>
      </p:sp>
      <p:pic>
        <p:nvPicPr>
          <p:cNvPr id="4" name="Picture 3" descr="A brick walkway with a bike parked on it&#10;&#10;Description automatically generated">
            <a:extLst>
              <a:ext uri="{FF2B5EF4-FFF2-40B4-BE49-F238E27FC236}">
                <a16:creationId xmlns:a16="http://schemas.microsoft.com/office/drawing/2014/main" id="{66F9AB21-43BB-2B94-C40E-54852E154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88" y="756666"/>
            <a:ext cx="3245178" cy="4326904"/>
          </a:xfrm>
          <a:prstGeom prst="rect">
            <a:avLst/>
          </a:prstGeom>
        </p:spPr>
      </p:pic>
      <p:sp>
        <p:nvSpPr>
          <p:cNvPr id="8" name="TextBox 7">
            <a:extLst>
              <a:ext uri="{FF2B5EF4-FFF2-40B4-BE49-F238E27FC236}">
                <a16:creationId xmlns:a16="http://schemas.microsoft.com/office/drawing/2014/main" id="{664F3564-2E6A-ABEE-0AD2-E295CB67BC00}"/>
              </a:ext>
            </a:extLst>
          </p:cNvPr>
          <p:cNvSpPr txBox="1"/>
          <p:nvPr/>
        </p:nvSpPr>
        <p:spPr>
          <a:xfrm>
            <a:off x="3497343" y="725866"/>
            <a:ext cx="6583281" cy="4247317"/>
          </a:xfrm>
          <a:prstGeom prst="rect">
            <a:avLst/>
          </a:prstGeom>
          <a:noFill/>
        </p:spPr>
        <p:txBody>
          <a:bodyPr wrap="square">
            <a:spAutoFit/>
          </a:bodyPr>
          <a:lstStyle/>
          <a:p>
            <a:r>
              <a:rPr lang="en-US" dirty="0"/>
              <a:t>Over 30 stores and restaurants have been built to face the Tombori Riverwalk, making the most of the waterside scenery. One of them is the Dotombori Branch Store of Don </a:t>
            </a:r>
            <a:r>
              <a:rPr lang="en-US" dirty="0" err="1"/>
              <a:t>Quijote</a:t>
            </a:r>
            <a:r>
              <a:rPr lang="en-US" dirty="0"/>
              <a:t> Company, a chain of discount stores, whose building has a giant Ferris wheel. In addition, a boat pier has been completed near the building, where the popular Dotombori River Cruise lines depart and arrive. Since the launch of Aqua Metropolis Osaka festivals, more attention has been focused on waterfront areas in Osaka; it is now expected that more events will be held, and more open-air cafes established along the Riverwalk. Visit the Tombori Riverwalk website to check the event schedule and come enjoy various events and meals along the Dotombori Riverfront. A resting place close to Dotonbori's business district. It offers a stunning view of downtown Osaka. With water, the neighborhood becomes a very vibrant place, and there is an endless flow of people at night.</a:t>
            </a:r>
          </a:p>
        </p:txBody>
      </p:sp>
    </p:spTree>
    <p:extLst>
      <p:ext uri="{BB962C8B-B14F-4D97-AF65-F5344CB8AC3E}">
        <p14:creationId xmlns:p14="http://schemas.microsoft.com/office/powerpoint/2010/main" val="228427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48498"/>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178352"/>
            <a:ext cx="9631679" cy="5903384"/>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t>Osaka, Japan </a:t>
            </a:r>
          </a:p>
          <a:p>
            <a:pPr algn="l">
              <a:buFont typeface="Wingdings" panose="05000000000000000000" pitchFamily="2" charset="2"/>
              <a:buChar char=""/>
            </a:pPr>
            <a:r>
              <a:rPr lang="en-US" sz="2000" b="1" dirty="0"/>
              <a:t>Osaka History</a:t>
            </a:r>
          </a:p>
          <a:p>
            <a:pPr algn="l">
              <a:buFont typeface="Wingdings" panose="05000000000000000000" pitchFamily="2" charset="2"/>
              <a:buChar char=""/>
            </a:pPr>
            <a:r>
              <a:rPr lang="en-US" sz="2000" b="1" dirty="0"/>
              <a:t>City Map</a:t>
            </a:r>
          </a:p>
          <a:p>
            <a:pPr algn="l">
              <a:buFont typeface="Wingdings" panose="05000000000000000000" pitchFamily="2" charset="2"/>
              <a:buChar char=""/>
            </a:pPr>
            <a:r>
              <a:rPr lang="en-US" sz="2000" b="1" dirty="0"/>
              <a:t>City Pass</a:t>
            </a:r>
          </a:p>
          <a:p>
            <a:pPr algn="l">
              <a:buFont typeface="Wingdings" panose="05000000000000000000" pitchFamily="2" charset="2"/>
              <a:buChar char=""/>
            </a:pPr>
            <a:r>
              <a:rPr lang="en-US" altLang="en-US" b="1" dirty="0">
                <a:solidFill>
                  <a:schemeClr val="tx1"/>
                </a:solidFill>
              </a:rPr>
              <a:t>Points of Interest</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20</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21960"/>
            <a:ext cx="9360000" cy="794160"/>
          </a:xfrm>
        </p:spPr>
        <p:txBody>
          <a:bodyPr vert="horz"/>
          <a:lstStyle/>
          <a:p>
            <a:pPr rtl="0"/>
            <a:r>
              <a:rPr lang="en-US" sz="4400" b="1" i="0" dirty="0">
                <a:solidFill>
                  <a:srgbClr val="202124"/>
                </a:solidFill>
                <a:effectLst/>
                <a:latin typeface="Google Sans"/>
              </a:rPr>
              <a:t>Harukas 300 Observation Deck</a:t>
            </a:r>
            <a:endParaRPr lang="en-US" sz="44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CA4B3823-9FD6-3668-C07C-5FD9BCB25666}"/>
              </a:ext>
            </a:extLst>
          </p:cNvPr>
          <p:cNvSpPr txBox="1"/>
          <p:nvPr/>
        </p:nvSpPr>
        <p:spPr>
          <a:xfrm>
            <a:off x="5401559" y="4533449"/>
            <a:ext cx="4624574" cy="369332"/>
          </a:xfrm>
          <a:prstGeom prst="rect">
            <a:avLst/>
          </a:prstGeom>
          <a:noFill/>
        </p:spPr>
        <p:txBody>
          <a:bodyPr wrap="square">
            <a:spAutoFit/>
          </a:bodyPr>
          <a:lstStyle/>
          <a:p>
            <a:pPr algn="ctr"/>
            <a:r>
              <a:rPr lang="en-US" dirty="0" err="1"/>
              <a:t>Addmission</a:t>
            </a:r>
            <a:r>
              <a:rPr lang="en-US" dirty="0"/>
              <a:t> ¥500</a:t>
            </a:r>
          </a:p>
        </p:txBody>
      </p:sp>
      <p:sp>
        <p:nvSpPr>
          <p:cNvPr id="10" name="TextBox 9">
            <a:extLst>
              <a:ext uri="{FF2B5EF4-FFF2-40B4-BE49-F238E27FC236}">
                <a16:creationId xmlns:a16="http://schemas.microsoft.com/office/drawing/2014/main" id="{5DE5ECBC-B2DA-46D5-9123-6163A19229C5}"/>
              </a:ext>
            </a:extLst>
          </p:cNvPr>
          <p:cNvSpPr txBox="1"/>
          <p:nvPr/>
        </p:nvSpPr>
        <p:spPr>
          <a:xfrm>
            <a:off x="179109" y="904974"/>
            <a:ext cx="5222450" cy="4154984"/>
          </a:xfrm>
          <a:prstGeom prst="rect">
            <a:avLst/>
          </a:prstGeom>
          <a:noFill/>
        </p:spPr>
        <p:txBody>
          <a:bodyPr wrap="square">
            <a:spAutoFit/>
          </a:bodyPr>
          <a:lstStyle/>
          <a:p>
            <a:pPr>
              <a:buFont typeface="Arial" panose="020B0604020202020204" pitchFamily="34" charset="0"/>
              <a:buChar char="•"/>
            </a:pPr>
            <a:r>
              <a:rPr lang="en-US" sz="2400" dirty="0"/>
              <a:t>Get stunning views of Osaka from Abeno Harukas 300 observatory deck and consider upgrading your ticket to include a Helicopter tour around Japan's tallest building for spectacular views. </a:t>
            </a:r>
          </a:p>
          <a:p>
            <a:pPr>
              <a:buFont typeface="Arial" panose="020B0604020202020204" pitchFamily="34" charset="0"/>
              <a:buChar char="•"/>
            </a:pPr>
            <a:r>
              <a:rPr lang="en-US" sz="2400" dirty="0"/>
              <a:t>Enjoy sweeping views of Osaka at the height of 300 meters from the Harukas 300 observatory.</a:t>
            </a:r>
          </a:p>
          <a:p>
            <a:pPr>
              <a:buFont typeface="Arial" panose="020B0604020202020204" pitchFamily="34" charset="0"/>
              <a:buChar char="•"/>
            </a:pPr>
            <a:r>
              <a:rPr lang="en-US" sz="2400" dirty="0"/>
              <a:t>Take a stroll in the Sky Garden which features a wooden deck or get your fix of caffeine in the cafe on the same floor.</a:t>
            </a:r>
          </a:p>
        </p:txBody>
      </p:sp>
      <p:pic>
        <p:nvPicPr>
          <p:cNvPr id="14" name="Picture 13" descr="A tall building with trees in the background&#10;&#10;Description automatically generated">
            <a:extLst>
              <a:ext uri="{FF2B5EF4-FFF2-40B4-BE49-F238E27FC236}">
                <a16:creationId xmlns:a16="http://schemas.microsoft.com/office/drawing/2014/main" id="{C84D694C-80C7-C3A3-1123-267D5C6D30C3}"/>
              </a:ext>
            </a:extLst>
          </p:cNvPr>
          <p:cNvPicPr>
            <a:picLocks noChangeAspect="1"/>
          </p:cNvPicPr>
          <p:nvPr/>
        </p:nvPicPr>
        <p:blipFill rotWithShape="1">
          <a:blip r:embed="rId3">
            <a:extLst>
              <a:ext uri="{28A0092B-C50C-407E-A947-70E740481C1C}">
                <a14:useLocalDpi xmlns:a14="http://schemas.microsoft.com/office/drawing/2010/main" val="0"/>
              </a:ext>
            </a:extLst>
          </a:blip>
          <a:srcRect l="13479" r="13772"/>
          <a:stretch/>
        </p:blipFill>
        <p:spPr>
          <a:xfrm>
            <a:off x="5401559" y="816120"/>
            <a:ext cx="4449452" cy="40774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21</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pPr fontAlgn="base"/>
            <a:r>
              <a:rPr lang="en-US" sz="4400" b="1" i="0" dirty="0">
                <a:solidFill>
                  <a:srgbClr val="202124"/>
                </a:solidFill>
                <a:effectLst/>
                <a:latin typeface="Google Sans"/>
              </a:rPr>
              <a:t>Katsura Imperial Villa</a:t>
            </a:r>
          </a:p>
        </p:txBody>
      </p:sp>
      <p:sp>
        <p:nvSpPr>
          <p:cNvPr id="9" name="TextBox 8">
            <a:extLst>
              <a:ext uri="{FF2B5EF4-FFF2-40B4-BE49-F238E27FC236}">
                <a16:creationId xmlns:a16="http://schemas.microsoft.com/office/drawing/2014/main" id="{480CE128-B064-02C8-CC76-782F4975BAFE}"/>
              </a:ext>
            </a:extLst>
          </p:cNvPr>
          <p:cNvSpPr txBox="1"/>
          <p:nvPr/>
        </p:nvSpPr>
        <p:spPr>
          <a:xfrm>
            <a:off x="197963" y="816120"/>
            <a:ext cx="5373278" cy="4247317"/>
          </a:xfrm>
          <a:prstGeom prst="rect">
            <a:avLst/>
          </a:prstGeom>
          <a:noFill/>
        </p:spPr>
        <p:txBody>
          <a:bodyPr wrap="square">
            <a:spAutoFit/>
          </a:bodyPr>
          <a:lstStyle/>
          <a:p>
            <a:r>
              <a:rPr lang="en-US" b="0" i="0" dirty="0">
                <a:solidFill>
                  <a:srgbClr val="202124"/>
                </a:solidFill>
                <a:effectLst/>
                <a:latin typeface="Roboto" panose="02000000000000000000" pitchFamily="2" charset="0"/>
              </a:rPr>
              <a:t>The grounds of this 17th-century imperial villa feature a scenic classical garden with teahouses. </a:t>
            </a:r>
            <a:r>
              <a:rPr lang="en-US" b="1" dirty="0"/>
              <a:t>Katsura Imperial Villa</a:t>
            </a:r>
            <a:r>
              <a:rPr lang="en-US" dirty="0"/>
              <a:t>, Japanese </a:t>
            </a:r>
            <a:r>
              <a:rPr lang="en-US" b="1" dirty="0"/>
              <a:t>Katsura Rikyū</a:t>
            </a:r>
            <a:r>
              <a:rPr lang="en-US" dirty="0"/>
              <a:t>, group of buildings located in the southwest suburbs of Kyōto, Japan. The complex was originally built as a princely estate in the early 17th century and lies on the bank of the Katsura River, which supplies the water for its ponds and streams. The estate covers an area of about 16 acres. In 1590 it was given to Prince Toshihito, the younger brother of the emperor, who developed the estate until his death in 1629. In the following years, it was completed in substantially its present form by his son, Prince Toshitada, who built an addition to the main section, two more tea pavilions, and much of the garden’s stonework.</a:t>
            </a:r>
          </a:p>
        </p:txBody>
      </p:sp>
      <p:pic>
        <p:nvPicPr>
          <p:cNvPr id="11" name="Picture 10" descr="A house near a pond&#10;&#10;Description automatically generated">
            <a:extLst>
              <a:ext uri="{FF2B5EF4-FFF2-40B4-BE49-F238E27FC236}">
                <a16:creationId xmlns:a16="http://schemas.microsoft.com/office/drawing/2014/main" id="{8C0A5967-1E33-1B2D-59D2-C564DE76D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667" y="816120"/>
            <a:ext cx="4286250" cy="2714625"/>
          </a:xfrm>
          <a:prstGeom prst="rect">
            <a:avLst/>
          </a:prstGeom>
        </p:spPr>
      </p:pic>
      <p:sp>
        <p:nvSpPr>
          <p:cNvPr id="13" name="TextBox 12">
            <a:extLst>
              <a:ext uri="{FF2B5EF4-FFF2-40B4-BE49-F238E27FC236}">
                <a16:creationId xmlns:a16="http://schemas.microsoft.com/office/drawing/2014/main" id="{4DEB7BA1-8D40-4B28-EEEC-C971D6575FC7}"/>
              </a:ext>
            </a:extLst>
          </p:cNvPr>
          <p:cNvSpPr txBox="1"/>
          <p:nvPr/>
        </p:nvSpPr>
        <p:spPr>
          <a:xfrm>
            <a:off x="5668667" y="3955572"/>
            <a:ext cx="4286250" cy="369332"/>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Admission Prices	 Adults 1000 Yen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43A3152-0DAC-7425-0A0C-36F363481D2B}"/>
              </a:ext>
            </a:extLst>
          </p:cNvPr>
          <p:cNvSpPr>
            <a:spLocks noGrp="1"/>
          </p:cNvSpPr>
          <p:nvPr>
            <p:ph type="sldNum" sz="quarter" idx="12"/>
          </p:nvPr>
        </p:nvSpPr>
        <p:spPr/>
        <p:txBody>
          <a:bodyPr/>
          <a:lstStyle/>
          <a:p>
            <a:pPr lvl="0"/>
            <a:fld id="{832B69EC-B501-436F-8143-AA6B0F1917DB}" type="slidenum">
              <a:rPr/>
              <a:t>22</a:t>
            </a:fld>
            <a:endParaRPr lang="en-US"/>
          </a:p>
        </p:txBody>
      </p:sp>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360000" y="21960"/>
            <a:ext cx="9360000" cy="794160"/>
          </a:xfrm>
        </p:spPr>
        <p:txBody>
          <a:bodyPr vert="horz"/>
          <a:lstStyle/>
          <a:p>
            <a:pPr fontAlgn="base"/>
            <a:r>
              <a:rPr lang="en-US" sz="4400" b="1" i="0" dirty="0">
                <a:solidFill>
                  <a:srgbClr val="202124"/>
                </a:solidFill>
                <a:effectLst/>
                <a:latin typeface="Google Sans"/>
              </a:rPr>
              <a:t>Ebisu Tower Ferris Wheel</a:t>
            </a:r>
          </a:p>
        </p:txBody>
      </p:sp>
      <p:sp>
        <p:nvSpPr>
          <p:cNvPr id="11" name="TextBox 10">
            <a:extLst>
              <a:ext uri="{FF2B5EF4-FFF2-40B4-BE49-F238E27FC236}">
                <a16:creationId xmlns:a16="http://schemas.microsoft.com/office/drawing/2014/main" id="{F11AE56E-0F6A-5B8F-100D-0E15D83CC3FB}"/>
              </a:ext>
            </a:extLst>
          </p:cNvPr>
          <p:cNvSpPr txBox="1"/>
          <p:nvPr/>
        </p:nvSpPr>
        <p:spPr>
          <a:xfrm>
            <a:off x="150829" y="816119"/>
            <a:ext cx="6924757" cy="1210643"/>
          </a:xfrm>
          <a:prstGeom prst="rect">
            <a:avLst/>
          </a:prstGeom>
          <a:noFill/>
        </p:spPr>
        <p:txBody>
          <a:bodyPr wrap="square">
            <a:spAutoFit/>
          </a:bodyPr>
          <a:lstStyle/>
          <a:p>
            <a:r>
              <a:rPr lang="en-US" b="1" i="0" dirty="0">
                <a:solidFill>
                  <a:srgbClr val="333333"/>
                </a:solidFill>
                <a:effectLst/>
                <a:latin typeface="メイリオ" panose="020B0604030504040204" pitchFamily="34" charset="-128"/>
                <a:ea typeface="メイリオ" panose="020B0604030504040204" pitchFamily="34" charset="-128"/>
              </a:rPr>
              <a:t>Ebisu Tower is the world's first oval Ferris wheel that rotates in about 15 minutes. It is also the first time in the world that a four-seater gondola rotates horizontally. </a:t>
            </a:r>
            <a:endParaRPr lang="en-US" dirty="0"/>
          </a:p>
        </p:txBody>
      </p:sp>
      <p:sp>
        <p:nvSpPr>
          <p:cNvPr id="14" name="TextBox 13">
            <a:extLst>
              <a:ext uri="{FF2B5EF4-FFF2-40B4-BE49-F238E27FC236}">
                <a16:creationId xmlns:a16="http://schemas.microsoft.com/office/drawing/2014/main" id="{F6399C75-F996-32D9-9123-56287B0CDF41}"/>
              </a:ext>
            </a:extLst>
          </p:cNvPr>
          <p:cNvSpPr txBox="1"/>
          <p:nvPr/>
        </p:nvSpPr>
        <p:spPr>
          <a:xfrm>
            <a:off x="4103405" y="2243579"/>
            <a:ext cx="2822938" cy="1754326"/>
          </a:xfrm>
          <a:prstGeom prst="rect">
            <a:avLst/>
          </a:prstGeom>
          <a:noFill/>
        </p:spPr>
        <p:txBody>
          <a:bodyPr wrap="square">
            <a:spAutoFit/>
          </a:bodyPr>
          <a:lstStyle/>
          <a:p>
            <a:pPr algn="ctr" fontAlgn="ctr"/>
            <a:r>
              <a:rPr lang="en-US" sz="1800" b="1" dirty="0">
                <a:effectLst/>
              </a:rPr>
              <a:t>600 yen / 1 person </a:t>
            </a:r>
          </a:p>
          <a:p>
            <a:pPr algn="ctr" fontAlgn="ctr"/>
            <a:r>
              <a:rPr lang="en-US" sz="1800" b="1" dirty="0">
                <a:effectLst/>
              </a:rPr>
              <a:t>Gondola capacity: 4 people. </a:t>
            </a:r>
          </a:p>
          <a:p>
            <a:pPr algn="ctr" fontAlgn="ctr"/>
            <a:endParaRPr lang="en-US" sz="1800" b="1" dirty="0">
              <a:effectLst/>
            </a:endParaRPr>
          </a:p>
          <a:p>
            <a:pPr algn="ctr" fontAlgn="ctr"/>
            <a:r>
              <a:rPr lang="en-US" sz="1800" b="1" dirty="0">
                <a:effectLst/>
              </a:rPr>
              <a:t>Present your Osaka Tour Pass card ticket and get 100 yen off the regular pass</a:t>
            </a:r>
          </a:p>
        </p:txBody>
      </p:sp>
      <p:pic>
        <p:nvPicPr>
          <p:cNvPr id="6146" name="Picture 2">
            <a:extLst>
              <a:ext uri="{FF2B5EF4-FFF2-40B4-BE49-F238E27FC236}">
                <a16:creationId xmlns:a16="http://schemas.microsoft.com/office/drawing/2014/main" id="{60596C96-26E6-1D30-991C-73DBDEE09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586" y="753254"/>
            <a:ext cx="2822354" cy="44667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638E38F-B5E3-8058-0EF8-58D1EB5FB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66" y="2026762"/>
            <a:ext cx="3741702" cy="2955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rPr/>
              <a:t>23</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pPr fontAlgn="base"/>
            <a:r>
              <a:rPr lang="en-US" sz="4400" b="1" i="0" dirty="0">
                <a:solidFill>
                  <a:srgbClr val="202124"/>
                </a:solidFill>
                <a:effectLst/>
                <a:latin typeface="Google Sans"/>
              </a:rPr>
              <a:t>Arashiyama Bamboo Grove</a:t>
            </a:r>
          </a:p>
        </p:txBody>
      </p:sp>
      <p:pic>
        <p:nvPicPr>
          <p:cNvPr id="8" name="Picture 7" descr="A path through a bamboo forest&#10;&#10;Description automatically generated">
            <a:extLst>
              <a:ext uri="{FF2B5EF4-FFF2-40B4-BE49-F238E27FC236}">
                <a16:creationId xmlns:a16="http://schemas.microsoft.com/office/drawing/2014/main" id="{D7781587-71C8-B7E9-9E58-CE954CE4FAA0}"/>
              </a:ext>
            </a:extLst>
          </p:cNvPr>
          <p:cNvPicPr>
            <a:picLocks noChangeAspect="1"/>
          </p:cNvPicPr>
          <p:nvPr/>
        </p:nvPicPr>
        <p:blipFill rotWithShape="1">
          <a:blip r:embed="rId3">
            <a:extLst>
              <a:ext uri="{28A0092B-C50C-407E-A947-70E740481C1C}">
                <a14:useLocalDpi xmlns:a14="http://schemas.microsoft.com/office/drawing/2010/main" val="0"/>
              </a:ext>
            </a:extLst>
          </a:blip>
          <a:srcRect l="14141"/>
          <a:stretch/>
        </p:blipFill>
        <p:spPr>
          <a:xfrm>
            <a:off x="111092" y="782940"/>
            <a:ext cx="5459682" cy="4236647"/>
          </a:xfrm>
          <a:prstGeom prst="rect">
            <a:avLst/>
          </a:prstGeom>
        </p:spPr>
      </p:pic>
      <p:sp>
        <p:nvSpPr>
          <p:cNvPr id="10" name="TextBox 9">
            <a:extLst>
              <a:ext uri="{FF2B5EF4-FFF2-40B4-BE49-F238E27FC236}">
                <a16:creationId xmlns:a16="http://schemas.microsoft.com/office/drawing/2014/main" id="{C333CC02-737F-9539-A626-D5F74393BFE7}"/>
              </a:ext>
            </a:extLst>
          </p:cNvPr>
          <p:cNvSpPr txBox="1"/>
          <p:nvPr/>
        </p:nvSpPr>
        <p:spPr>
          <a:xfrm>
            <a:off x="5674935" y="655862"/>
            <a:ext cx="4294597" cy="4524315"/>
          </a:xfrm>
          <a:prstGeom prst="rect">
            <a:avLst/>
          </a:prstGeom>
          <a:noFill/>
        </p:spPr>
        <p:txBody>
          <a:bodyPr wrap="square">
            <a:spAutoFit/>
          </a:bodyPr>
          <a:lstStyle/>
          <a:p>
            <a:r>
              <a:rPr lang="en-US" dirty="0"/>
              <a:t>Scenic</a:t>
            </a:r>
            <a:r>
              <a:rPr lang="en-US" b="0" i="0" dirty="0">
                <a:solidFill>
                  <a:srgbClr val="202124"/>
                </a:solidFill>
                <a:effectLst/>
                <a:latin typeface="Roboto" panose="02000000000000000000" pitchFamily="2" charset="0"/>
              </a:rPr>
              <a:t> location showcasing a host of monkeys, bamboo forest &amp; and water vistas. </a:t>
            </a:r>
            <a:r>
              <a:rPr lang="en-US" dirty="0"/>
              <a:t>The Arashiyama Bamboo Grove is one of Kyoto’s top sights and for good reason: standing amid these soaring stalks of bamboo is like being in another world.</a:t>
            </a:r>
          </a:p>
          <a:p>
            <a:r>
              <a:rPr lang="en-US" dirty="0"/>
              <a:t>You’ve probably seen pictures of the Arashiyama Bamboo Grove – along with the torii tunnels of Fushimi-Inari-Taisha Shrine and Kinkaku-ji Temple, it’s one of the most photographed sights in the city. But no picture can capture the feeling of standing in the midst of this sprawling bamboo grove – the whole thing has a palpable sense of grandeur that is quite unlike that of any normal forest we know of.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endParaRPr lang="en-US" dirty="0"/>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Asahi Beer Suita Brewery</a:t>
            </a:r>
          </a:p>
        </p:txBody>
      </p:sp>
      <p:sp>
        <p:nvSpPr>
          <p:cNvPr id="4" name="TextBox 3">
            <a:extLst>
              <a:ext uri="{FF2B5EF4-FFF2-40B4-BE49-F238E27FC236}">
                <a16:creationId xmlns:a16="http://schemas.microsoft.com/office/drawing/2014/main" id="{C4CAAD23-9EF8-CF71-3C2F-D8F899FE8492}"/>
              </a:ext>
            </a:extLst>
          </p:cNvPr>
          <p:cNvSpPr txBox="1"/>
          <p:nvPr/>
        </p:nvSpPr>
        <p:spPr>
          <a:xfrm>
            <a:off x="103695" y="816121"/>
            <a:ext cx="7454245" cy="4154984"/>
          </a:xfrm>
          <a:prstGeom prst="rect">
            <a:avLst/>
          </a:prstGeom>
          <a:noFill/>
        </p:spPr>
        <p:txBody>
          <a:bodyPr wrap="square">
            <a:spAutoFit/>
          </a:bodyPr>
          <a:lstStyle/>
          <a:p>
            <a:r>
              <a:rPr lang="en-US" sz="2400" dirty="0"/>
              <a:t>Asahi is one of Japan's top four beer producers and has its roots in Osaka. Its most well-known and internationally recognized product is Asahi Super Dry, a very light, crisp lager, which was launched in 1987. The Suita Factory Asahi Beer Suita </a:t>
            </a:r>
            <a:r>
              <a:rPr lang="en-US" sz="2400" dirty="0" err="1"/>
              <a:t>Kōjō</a:t>
            </a:r>
            <a:r>
              <a:rPr lang="en-US" sz="2400" dirty="0"/>
              <a:t>) in Osaka is the company's first brewery, built in 1891.</a:t>
            </a:r>
          </a:p>
          <a:p>
            <a:r>
              <a:rPr lang="en-US" sz="2400" b="1" dirty="0"/>
              <a:t>Brewery tours</a:t>
            </a:r>
            <a:r>
              <a:rPr lang="en-US" sz="2400" dirty="0"/>
              <a:t> are offered at the Suita Factory which lasts about 90 minutes and includes a tasting session. Most tours are conducted in Japanese, while multilingual audio guides are available for download to one's mobile device. English tours are held only on selected days.</a:t>
            </a:r>
          </a:p>
        </p:txBody>
      </p:sp>
      <p:pic>
        <p:nvPicPr>
          <p:cNvPr id="8" name="Picture 7" descr="A couple of glasses of beer on a table&#10;&#10;Description automatically generated">
            <a:extLst>
              <a:ext uri="{FF2B5EF4-FFF2-40B4-BE49-F238E27FC236}">
                <a16:creationId xmlns:a16="http://schemas.microsoft.com/office/drawing/2014/main" id="{613C6D27-9C8A-B505-7323-9B5883FE2432}"/>
              </a:ext>
            </a:extLst>
          </p:cNvPr>
          <p:cNvPicPr>
            <a:picLocks noChangeAspect="1"/>
          </p:cNvPicPr>
          <p:nvPr/>
        </p:nvPicPr>
        <p:blipFill rotWithShape="1">
          <a:blip r:embed="rId3">
            <a:extLst>
              <a:ext uri="{28A0092B-C50C-407E-A947-70E740481C1C}">
                <a14:useLocalDpi xmlns:a14="http://schemas.microsoft.com/office/drawing/2010/main" val="0"/>
              </a:ext>
            </a:extLst>
          </a:blip>
          <a:srcRect l="7781" r="45945"/>
          <a:stretch/>
        </p:blipFill>
        <p:spPr>
          <a:xfrm>
            <a:off x="7536447" y="816120"/>
            <a:ext cx="2439858" cy="2964028"/>
          </a:xfrm>
          <a:prstGeom prst="rect">
            <a:avLst/>
          </a:prstGeom>
        </p:spPr>
      </p:pic>
      <p:sp>
        <p:nvSpPr>
          <p:cNvPr id="10" name="TextBox 9">
            <a:extLst>
              <a:ext uri="{FF2B5EF4-FFF2-40B4-BE49-F238E27FC236}">
                <a16:creationId xmlns:a16="http://schemas.microsoft.com/office/drawing/2014/main" id="{F9E3D866-3B1F-E900-947C-C49A35116812}"/>
              </a:ext>
            </a:extLst>
          </p:cNvPr>
          <p:cNvSpPr txBox="1"/>
          <p:nvPr/>
        </p:nvSpPr>
        <p:spPr>
          <a:xfrm>
            <a:off x="7557939" y="3874415"/>
            <a:ext cx="2439858" cy="1200329"/>
          </a:xfrm>
          <a:prstGeom prst="rect">
            <a:avLst/>
          </a:prstGeom>
          <a:noFill/>
        </p:spPr>
        <p:txBody>
          <a:bodyPr wrap="square">
            <a:spAutoFit/>
          </a:bodyPr>
          <a:lstStyle/>
          <a:p>
            <a:r>
              <a:rPr lang="en-US" dirty="0"/>
              <a:t>The grounds, about a ten-minute walk from Suita Station on the JR Kyoto Line </a:t>
            </a:r>
          </a:p>
        </p:txBody>
      </p:sp>
      <p:sp>
        <p:nvSpPr>
          <p:cNvPr id="12" name="TextBox 11">
            <a:extLst>
              <a:ext uri="{FF2B5EF4-FFF2-40B4-BE49-F238E27FC236}">
                <a16:creationId xmlns:a16="http://schemas.microsoft.com/office/drawing/2014/main" id="{2DAF8078-2390-1EF8-ED93-774184D6BE02}"/>
              </a:ext>
            </a:extLst>
          </p:cNvPr>
          <p:cNvSpPr txBox="1"/>
          <p:nvPr/>
        </p:nvSpPr>
        <p:spPr>
          <a:xfrm>
            <a:off x="3374515" y="5111512"/>
            <a:ext cx="2913165" cy="369332"/>
          </a:xfrm>
          <a:prstGeom prst="rect">
            <a:avLst/>
          </a:prstGeom>
          <a:noFill/>
        </p:spPr>
        <p:txBody>
          <a:bodyPr wrap="square">
            <a:spAutoFit/>
          </a:bodyPr>
          <a:lstStyle/>
          <a:p>
            <a:r>
              <a:rPr lang="en-US" dirty="0"/>
              <a:t>Brewery tours cost 1000 yen</a:t>
            </a:r>
          </a:p>
        </p:txBody>
      </p:sp>
    </p:spTree>
    <p:extLst>
      <p:ext uri="{BB962C8B-B14F-4D97-AF65-F5344CB8AC3E}">
        <p14:creationId xmlns:p14="http://schemas.microsoft.com/office/powerpoint/2010/main" val="317389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rPr/>
              <a:t>25</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pPr algn="ctr"/>
            <a:r>
              <a:rPr lang="en-US" sz="4000" b="1" i="0" dirty="0">
                <a:solidFill>
                  <a:srgbClr val="000000"/>
                </a:solidFill>
                <a:effectLst/>
                <a:latin typeface="Google Sans"/>
                <a:ea typeface="Roboto" panose="02000000000000000000" pitchFamily="2" charset="0"/>
                <a:cs typeface="Roboto" panose="02000000000000000000" pitchFamily="2" charset="0"/>
              </a:rPr>
              <a:t>Universal Studios / Super Nintendo World</a:t>
            </a:r>
          </a:p>
        </p:txBody>
      </p:sp>
      <p:sp>
        <p:nvSpPr>
          <p:cNvPr id="4" name="TextBox 3">
            <a:extLst>
              <a:ext uri="{FF2B5EF4-FFF2-40B4-BE49-F238E27FC236}">
                <a16:creationId xmlns:a16="http://schemas.microsoft.com/office/drawing/2014/main" id="{679F4FB0-1169-A724-5741-844DB0CBA3EC}"/>
              </a:ext>
            </a:extLst>
          </p:cNvPr>
          <p:cNvSpPr txBox="1"/>
          <p:nvPr/>
        </p:nvSpPr>
        <p:spPr>
          <a:xfrm>
            <a:off x="254524" y="904973"/>
            <a:ext cx="9752546" cy="4154984"/>
          </a:xfrm>
          <a:prstGeom prst="rect">
            <a:avLst/>
          </a:prstGeom>
          <a:noFill/>
        </p:spPr>
        <p:txBody>
          <a:bodyPr wrap="square">
            <a:spAutoFit/>
          </a:bodyPr>
          <a:lstStyle/>
          <a:p>
            <a:pPr algn="l"/>
            <a:r>
              <a:rPr lang="en-US" sz="2200" b="0" i="0" dirty="0">
                <a:effectLst/>
                <a:latin typeface="Google Sans"/>
              </a:rPr>
              <a:t>Universal Studios Japan</a:t>
            </a:r>
            <a:r>
              <a:rPr lang="en-US" sz="2200" b="0" i="0" dirty="0">
                <a:solidFill>
                  <a:srgbClr val="1A1A1A"/>
                </a:solidFill>
                <a:effectLst/>
                <a:latin typeface="Google Sans"/>
              </a:rPr>
              <a:t>’s hugely popular </a:t>
            </a:r>
            <a:r>
              <a:rPr lang="en-US" sz="2200" b="0" i="0" dirty="0">
                <a:effectLst/>
                <a:latin typeface="Google Sans"/>
              </a:rPr>
              <a:t>Super Nintendo World</a:t>
            </a:r>
            <a:r>
              <a:rPr lang="en-US" sz="2200" b="0" i="0" dirty="0">
                <a:solidFill>
                  <a:srgbClr val="1A1A1A"/>
                </a:solidFill>
                <a:effectLst/>
                <a:latin typeface="Google Sans"/>
              </a:rPr>
              <a:t> opened in March 2021 and is still drawing in huge crowds. But be prepared if you plan to visit because the Osaka theme park’s must-visit extension still requires a special area ticket along with the usual entry pass. </a:t>
            </a:r>
            <a:r>
              <a:rPr lang="en-US" sz="2200" b="0" i="0" dirty="0">
                <a:solidFill>
                  <a:srgbClr val="000000"/>
                </a:solidFill>
                <a:effectLst/>
                <a:latin typeface="Google Sans"/>
              </a:rPr>
              <a:t>Jump into the </a:t>
            </a:r>
          </a:p>
          <a:p>
            <a:pPr algn="l"/>
            <a:r>
              <a:rPr lang="en-US" sz="2200" b="0" i="0" dirty="0">
                <a:solidFill>
                  <a:srgbClr val="000000"/>
                </a:solidFill>
                <a:effectLst/>
                <a:latin typeface="Google Sans"/>
              </a:rPr>
              <a:t>Nintendo Universe brought to life like never </a:t>
            </a:r>
          </a:p>
          <a:p>
            <a:pPr algn="l"/>
            <a:r>
              <a:rPr lang="en-US" sz="2200" b="0" i="0" dirty="0">
                <a:solidFill>
                  <a:srgbClr val="000000"/>
                </a:solidFill>
                <a:effectLst/>
                <a:latin typeface="Google Sans"/>
              </a:rPr>
              <a:t>before!</a:t>
            </a:r>
            <a:br>
              <a:rPr lang="en-US" sz="2200" b="0" i="0" dirty="0">
                <a:solidFill>
                  <a:srgbClr val="000000"/>
                </a:solidFill>
                <a:effectLst/>
                <a:latin typeface="Google Sans"/>
              </a:rPr>
            </a:br>
            <a:r>
              <a:rPr lang="en-US" sz="2200" b="0" i="0" dirty="0">
                <a:solidFill>
                  <a:srgbClr val="000000"/>
                </a:solidFill>
                <a:effectLst/>
                <a:latin typeface="Google Sans"/>
              </a:rPr>
              <a:t>Enjoy the world's first SUPER NINTENDO</a:t>
            </a:r>
          </a:p>
          <a:p>
            <a:pPr algn="l"/>
            <a:r>
              <a:rPr lang="en-US" sz="2200" b="0" i="0" dirty="0">
                <a:solidFill>
                  <a:srgbClr val="000000"/>
                </a:solidFill>
                <a:effectLst/>
                <a:latin typeface="Google Sans"/>
              </a:rPr>
              <a:t>WORLD! Experience Mario Kart and other </a:t>
            </a:r>
          </a:p>
          <a:p>
            <a:pPr algn="l"/>
            <a:r>
              <a:rPr lang="en-US" sz="2200" b="0" i="0" dirty="0">
                <a:solidFill>
                  <a:srgbClr val="000000"/>
                </a:solidFill>
                <a:effectLst/>
                <a:latin typeface="Google Sans"/>
              </a:rPr>
              <a:t>Nintendo games as state-of-the-art, </a:t>
            </a:r>
          </a:p>
          <a:p>
            <a:pPr algn="l"/>
            <a:r>
              <a:rPr lang="en-US" sz="2200" b="0" i="0" dirty="0">
                <a:solidFill>
                  <a:srgbClr val="000000"/>
                </a:solidFill>
                <a:effectLst/>
                <a:latin typeface="Google Sans"/>
              </a:rPr>
              <a:t>interactive attractions that seamlessly </a:t>
            </a:r>
          </a:p>
          <a:p>
            <a:pPr algn="l"/>
            <a:r>
              <a:rPr lang="en-US" sz="2200" b="0" i="0" dirty="0">
                <a:solidFill>
                  <a:srgbClr val="000000"/>
                </a:solidFill>
                <a:effectLst/>
                <a:latin typeface="Google Sans"/>
              </a:rPr>
              <a:t>connect to create an innovative and </a:t>
            </a:r>
          </a:p>
          <a:p>
            <a:pPr algn="l"/>
            <a:r>
              <a:rPr lang="en-US" sz="2200" b="0" i="0" dirty="0">
                <a:solidFill>
                  <a:srgbClr val="000000"/>
                </a:solidFill>
                <a:effectLst/>
                <a:latin typeface="Google Sans"/>
              </a:rPr>
              <a:t>immersive theme park experience.</a:t>
            </a:r>
          </a:p>
        </p:txBody>
      </p:sp>
      <p:pic>
        <p:nvPicPr>
          <p:cNvPr id="9218" name="Picture 2" descr="Super Nintendo World Entrance - 10">
            <a:extLst>
              <a:ext uri="{FF2B5EF4-FFF2-40B4-BE49-F238E27FC236}">
                <a16:creationId xmlns:a16="http://schemas.microsoft.com/office/drawing/2014/main" id="{FFDDD93B-4091-106E-32E6-152969CA7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705" y="2001775"/>
            <a:ext cx="4671499" cy="30321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61391A-976C-202F-3B38-BB0AA95E3416}"/>
              </a:ext>
            </a:extLst>
          </p:cNvPr>
          <p:cNvSpPr txBox="1"/>
          <p:nvPr/>
        </p:nvSpPr>
        <p:spPr>
          <a:xfrm>
            <a:off x="5382705" y="5182292"/>
            <a:ext cx="4671499" cy="369332"/>
          </a:xfrm>
          <a:prstGeom prst="rect">
            <a:avLst/>
          </a:prstGeom>
          <a:noFill/>
        </p:spPr>
        <p:txBody>
          <a:bodyPr wrap="square">
            <a:spAutoFit/>
          </a:bodyPr>
          <a:lstStyle/>
          <a:p>
            <a:pPr algn="ctr"/>
            <a:r>
              <a:rPr lang="en-US" b="0" i="0" dirty="0" err="1">
                <a:solidFill>
                  <a:srgbClr val="1A1A1A"/>
                </a:solidFill>
                <a:effectLst/>
                <a:latin typeface="Roboto" panose="02000000000000000000" pitchFamily="2" charset="0"/>
              </a:rPr>
              <a:t>Addmission</a:t>
            </a:r>
            <a:r>
              <a:rPr lang="en-US" b="0" i="0" dirty="0">
                <a:solidFill>
                  <a:srgbClr val="1A1A1A"/>
                </a:solidFill>
                <a:effectLst/>
                <a:latin typeface="Roboto" panose="02000000000000000000" pitchFamily="2" charset="0"/>
              </a:rPr>
              <a:t> ¥8,600</a:t>
            </a:r>
            <a:endParaRPr lang="en-US" dirty="0"/>
          </a:p>
        </p:txBody>
      </p:sp>
    </p:spTree>
    <p:extLst>
      <p:ext uri="{BB962C8B-B14F-4D97-AF65-F5344CB8AC3E}">
        <p14:creationId xmlns:p14="http://schemas.microsoft.com/office/powerpoint/2010/main" val="400648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26</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21960"/>
            <a:ext cx="10080625" cy="722758"/>
          </a:xfrm>
        </p:spPr>
        <p:txBody>
          <a:bodyPr vert="horz"/>
          <a:lstStyle/>
          <a:p>
            <a:pPr lvl="0" rtl="0"/>
            <a:r>
              <a:rPr lang="en-US" sz="4000" b="0" i="0" u="none" strike="noStrike" dirty="0">
                <a:solidFill>
                  <a:schemeClr val="tx1"/>
                </a:solidFill>
                <a:effectLst/>
                <a:latin typeface="Arial" panose="020B0604020202020204" pitchFamily="34" charset="0"/>
              </a:rPr>
              <a:t>Naniwa Nagara-</a:t>
            </a:r>
            <a:r>
              <a:rPr lang="en-US" sz="4000" b="0" i="0" u="none" strike="noStrike" dirty="0" err="1">
                <a:solidFill>
                  <a:schemeClr val="tx1"/>
                </a:solidFill>
                <a:effectLst/>
                <a:latin typeface="Arial" panose="020B0604020202020204" pitchFamily="34" charset="0"/>
              </a:rPr>
              <a:t>Toyosaki</a:t>
            </a:r>
            <a:r>
              <a:rPr lang="en-US" sz="4000" b="0" i="0" u="none" strike="noStrike" dirty="0">
                <a:solidFill>
                  <a:schemeClr val="tx1"/>
                </a:solidFill>
                <a:effectLst/>
                <a:latin typeface="Arial" panose="020B0604020202020204" pitchFamily="34" charset="0"/>
              </a:rPr>
              <a:t> Palace</a:t>
            </a:r>
            <a:endParaRPr lang="en-US" sz="4000" b="1" dirty="0">
              <a:solidFill>
                <a:schemeClr val="tx1"/>
              </a:solidFill>
              <a:latin typeface="Alef" pitchFamily="18"/>
              <a:cs typeface="Alef" pitchFamily="2"/>
            </a:endParaRPr>
          </a:p>
        </p:txBody>
      </p:sp>
      <p:sp>
        <p:nvSpPr>
          <p:cNvPr id="8" name="TextBox 7">
            <a:extLst>
              <a:ext uri="{FF2B5EF4-FFF2-40B4-BE49-F238E27FC236}">
                <a16:creationId xmlns:a16="http://schemas.microsoft.com/office/drawing/2014/main" id="{D849E318-0354-7930-4DA4-65FDD4313D7C}"/>
              </a:ext>
            </a:extLst>
          </p:cNvPr>
          <p:cNvSpPr txBox="1"/>
          <p:nvPr/>
        </p:nvSpPr>
        <p:spPr>
          <a:xfrm>
            <a:off x="292231" y="942683"/>
            <a:ext cx="9502218" cy="2308324"/>
          </a:xfrm>
          <a:prstGeom prst="rect">
            <a:avLst/>
          </a:prstGeom>
          <a:noFill/>
        </p:spPr>
        <p:txBody>
          <a:bodyPr wrap="square">
            <a:spAutoFit/>
          </a:bodyPr>
          <a:lstStyle/>
          <a:p>
            <a:r>
              <a:rPr lang="en-US" sz="2400" b="1" dirty="0"/>
              <a:t>Naniwa Nagara-</a:t>
            </a:r>
            <a:r>
              <a:rPr lang="en-US" sz="2400" b="1" dirty="0" err="1"/>
              <a:t>Toyosaki</a:t>
            </a:r>
            <a:r>
              <a:rPr lang="en-US" sz="2400" b="1" dirty="0"/>
              <a:t> Palace</a:t>
            </a:r>
            <a:r>
              <a:rPr lang="en-US" sz="2400" b="0" dirty="0">
                <a:effectLst/>
              </a:rPr>
              <a:t> </a:t>
            </a:r>
            <a:r>
              <a:rPr lang="en-US" sz="2400" dirty="0"/>
              <a:t>is a historical palace which was located in present-day central Osaka City, Japan. The palace of this period is also sometimes referred to as the </a:t>
            </a:r>
            <a:r>
              <a:rPr lang="en-US" sz="2400" b="1" dirty="0"/>
              <a:t>Former Naniwa Palace</a:t>
            </a:r>
            <a:r>
              <a:rPr lang="en-US" sz="2400" b="0" dirty="0">
                <a:effectLst/>
              </a:rPr>
              <a:t> </a:t>
            </a:r>
            <a:r>
              <a:rPr lang="en-US" sz="2400" dirty="0"/>
              <a:t>to contrast it with the Naniwa Palace built in the same location in 744 AD. </a:t>
            </a:r>
          </a:p>
          <a:p>
            <a:r>
              <a:rPr lang="en-US" sz="2400" dirty="0"/>
              <a:t>Construction of the palace was completed in 652 AD. The palace stood for 34 years before being destroyed by fire in 686 AD. </a:t>
            </a:r>
          </a:p>
        </p:txBody>
      </p:sp>
      <p:pic>
        <p:nvPicPr>
          <p:cNvPr id="4" name="Picture 3" descr="A city with a park and buildings&#10;&#10;Description automatically generated with medium confidence">
            <a:extLst>
              <a:ext uri="{FF2B5EF4-FFF2-40B4-BE49-F238E27FC236}">
                <a16:creationId xmlns:a16="http://schemas.microsoft.com/office/drawing/2014/main" id="{B65B2376-EEE9-78FD-C2CB-F6ED186B2AD7}"/>
              </a:ext>
            </a:extLst>
          </p:cNvPr>
          <p:cNvPicPr>
            <a:picLocks noChangeAspect="1"/>
          </p:cNvPicPr>
          <p:nvPr/>
        </p:nvPicPr>
        <p:blipFill rotWithShape="1">
          <a:blip r:embed="rId3">
            <a:extLst>
              <a:ext uri="{28A0092B-C50C-407E-A947-70E740481C1C}">
                <a14:useLocalDpi xmlns:a14="http://schemas.microsoft.com/office/drawing/2010/main" val="0"/>
              </a:ext>
            </a:extLst>
          </a:blip>
          <a:srcRect t="40940" b="7916"/>
          <a:stretch/>
        </p:blipFill>
        <p:spPr>
          <a:xfrm>
            <a:off x="1786571" y="3251007"/>
            <a:ext cx="6507480" cy="160302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830997"/>
          </a:xfrm>
          <a:prstGeom prst="rect">
            <a:avLst/>
          </a:prstGeom>
          <a:noFill/>
        </p:spPr>
        <p:txBody>
          <a:bodyPr wrap="square">
            <a:spAutoFit/>
          </a:bodyPr>
          <a:lstStyle/>
          <a:p>
            <a:pPr algn="ctr"/>
            <a:r>
              <a:rPr lang="en-US" sz="4800" b="1" dirty="0">
                <a:solidFill>
                  <a:srgbClr val="000000"/>
                </a:solidFill>
                <a:effectLst/>
                <a:latin typeface="Arial" panose="020B0604020202020204" pitchFamily="34" charset="0"/>
                <a:cs typeface="Arial" panose="020B0604020202020204" pitchFamily="34" charset="0"/>
              </a:rPr>
              <a:t>Osaka </a:t>
            </a:r>
            <a:r>
              <a:rPr lang="en-US" altLang="en-US" sz="4800" b="1" dirty="0"/>
              <a:t>Michelin Star Restaurants</a:t>
            </a:r>
            <a:endParaRPr lang="en-US" sz="48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77821" y="779826"/>
            <a:ext cx="9863847" cy="4339650"/>
          </a:xfrm>
          <a:prstGeom prst="rect">
            <a:avLst/>
          </a:prstGeom>
          <a:noFill/>
        </p:spPr>
        <p:txBody>
          <a:bodyPr wrap="square">
            <a:spAutoFit/>
          </a:bodyPr>
          <a:lstStyle/>
          <a:p>
            <a:pPr>
              <a:buClrTx/>
              <a:buFontTx/>
              <a:buNone/>
            </a:pPr>
            <a:r>
              <a:rPr lang="en-US" altLang="en-US" dirty="0"/>
              <a:t>Osaka has several Michelin-starred restaurants. Many of us on the ship are foodies, so naturally, we’re always on the hunt to eat at the most exclusive spots anytime we travel.</a:t>
            </a:r>
          </a:p>
          <a:p>
            <a:pPr>
              <a:buClrTx/>
              <a:buFontTx/>
              <a:buNone/>
            </a:pPr>
            <a:r>
              <a:rPr lang="en-US" altLang="en-US" dirty="0"/>
              <a:t>Here are a few of the Michelin Star Restaurants to consider. </a:t>
            </a:r>
          </a:p>
          <a:p>
            <a:pPr>
              <a:buClrTx/>
              <a:buFontTx/>
              <a:buNone/>
            </a:pPr>
            <a:r>
              <a:rPr lang="en-US" b="1" dirty="0" err="1"/>
              <a:t>Kashiwaya</a:t>
            </a:r>
            <a:r>
              <a:rPr lang="en-US" b="1" dirty="0"/>
              <a:t> Osaka </a:t>
            </a:r>
            <a:r>
              <a:rPr lang="en-US" b="1" dirty="0" err="1"/>
              <a:t>Senriyama</a:t>
            </a:r>
            <a:r>
              <a:rPr lang="en-US" b="1" dirty="0"/>
              <a:t> - </a:t>
            </a:r>
            <a:r>
              <a:rPr lang="en-US" dirty="0"/>
              <a:t>2-5-18 </a:t>
            </a:r>
            <a:r>
              <a:rPr lang="en-US" dirty="0" err="1"/>
              <a:t>Senriyamanishi</a:t>
            </a:r>
            <a:r>
              <a:rPr lang="en-US" dirty="0"/>
              <a:t>, Suita, Osaka, ¥¥¥¥ · Japanese </a:t>
            </a:r>
            <a:endParaRPr lang="en-US" altLang="en-US" dirty="0"/>
          </a:p>
          <a:p>
            <a:r>
              <a:rPr lang="en-US" b="1" dirty="0" err="1"/>
              <a:t>Ichiju</a:t>
            </a:r>
            <a:r>
              <a:rPr lang="en-US" b="1" dirty="0"/>
              <a:t> </a:t>
            </a:r>
            <a:r>
              <a:rPr lang="en-US" b="1" dirty="0" err="1"/>
              <a:t>Nisai</a:t>
            </a:r>
            <a:r>
              <a:rPr lang="en-US" b="1" dirty="0"/>
              <a:t> Ueno </a:t>
            </a:r>
            <a:r>
              <a:rPr lang="en-US" b="1" dirty="0" err="1"/>
              <a:t>Minoten</a:t>
            </a:r>
            <a:r>
              <a:rPr lang="en-US" b="1" dirty="0"/>
              <a:t> - </a:t>
            </a:r>
            <a:r>
              <a:rPr lang="en-US" dirty="0"/>
              <a:t>2-5 </a:t>
            </a:r>
            <a:r>
              <a:rPr lang="en-US" dirty="0" err="1"/>
              <a:t>Minokoen</a:t>
            </a:r>
            <a:r>
              <a:rPr lang="en-US" dirty="0"/>
              <a:t>, Mino, Osaka, ¥¥¥ · Japanese </a:t>
            </a:r>
          </a:p>
          <a:p>
            <a:r>
              <a:rPr lang="en-US" b="1" dirty="0"/>
              <a:t>Point - </a:t>
            </a:r>
            <a:r>
              <a:rPr lang="en-US" dirty="0"/>
              <a:t>2-17-47 </a:t>
            </a:r>
            <a:r>
              <a:rPr lang="en-US" dirty="0" err="1"/>
              <a:t>Uenohigashi</a:t>
            </a:r>
            <a:r>
              <a:rPr lang="en-US" dirty="0"/>
              <a:t>, Toyonaka, Osaka, ¥¥¥ · French </a:t>
            </a:r>
          </a:p>
          <a:p>
            <a:r>
              <a:rPr lang="en-US" b="1" dirty="0" err="1"/>
              <a:t>Shunsaiten</a:t>
            </a:r>
            <a:r>
              <a:rPr lang="en-US" b="1" dirty="0"/>
              <a:t> Tsuchiya - </a:t>
            </a:r>
            <a:r>
              <a:rPr lang="en-US" dirty="0"/>
              <a:t>41-4 </a:t>
            </a:r>
            <a:r>
              <a:rPr lang="en-US" dirty="0" err="1"/>
              <a:t>Toyotsucho</a:t>
            </a:r>
            <a:r>
              <a:rPr lang="en-US" dirty="0"/>
              <a:t>, Suita, Osaka, ¥¥¥ · Tempura </a:t>
            </a:r>
          </a:p>
          <a:p>
            <a:r>
              <a:rPr lang="pl-PL" b="1" dirty="0"/>
              <a:t>Kamigatachuka SHINTANI</a:t>
            </a:r>
            <a:r>
              <a:rPr lang="en-US" b="1" dirty="0"/>
              <a:t> - </a:t>
            </a:r>
            <a:r>
              <a:rPr lang="pl-PL" dirty="0"/>
              <a:t>1-4-21 Nakazaki, Kita-ku, Osaka, ¥¥¥ · Chinese </a:t>
            </a:r>
          </a:p>
          <a:p>
            <a:r>
              <a:rPr lang="fi-FI" b="1" dirty="0"/>
              <a:t>L'angolo - </a:t>
            </a:r>
            <a:r>
              <a:rPr lang="fi-FI" dirty="0"/>
              <a:t>1-12-1 Tenjimbashi, Kita-ku, Osaka, ¥¥ · European </a:t>
            </a:r>
          </a:p>
          <a:p>
            <a:r>
              <a:rPr lang="en-US" b="1" dirty="0"/>
              <a:t>Sushi </a:t>
            </a:r>
            <a:r>
              <a:rPr lang="en-US" b="1" dirty="0" err="1"/>
              <a:t>Marumine</a:t>
            </a:r>
            <a:r>
              <a:rPr lang="en-US" b="1" dirty="0"/>
              <a:t>- </a:t>
            </a:r>
            <a:r>
              <a:rPr lang="en-US" dirty="0"/>
              <a:t>6-2-20 </a:t>
            </a:r>
            <a:r>
              <a:rPr lang="en-US" dirty="0" err="1"/>
              <a:t>Tenjimbashi</a:t>
            </a:r>
            <a:r>
              <a:rPr lang="en-US" dirty="0"/>
              <a:t>, Kita-</a:t>
            </a:r>
            <a:r>
              <a:rPr lang="en-US" dirty="0" err="1"/>
              <a:t>ku</a:t>
            </a:r>
            <a:r>
              <a:rPr lang="en-US" dirty="0"/>
              <a:t>, Osaka, ¥¥ · Sushi</a:t>
            </a:r>
          </a:p>
          <a:p>
            <a:r>
              <a:rPr lang="en-US" b="1" dirty="0" err="1"/>
              <a:t>Jizakeya</a:t>
            </a:r>
            <a:r>
              <a:rPr lang="en-US" b="1" dirty="0"/>
              <a:t> </a:t>
            </a:r>
            <a:r>
              <a:rPr lang="en-US" b="1" dirty="0" err="1"/>
              <a:t>Iwatsuki</a:t>
            </a:r>
            <a:r>
              <a:rPr lang="en-US" b="1" dirty="0"/>
              <a:t> - </a:t>
            </a:r>
            <a:r>
              <a:rPr lang="en-US" dirty="0"/>
              <a:t>4-6-19 </a:t>
            </a:r>
            <a:r>
              <a:rPr lang="en-US" dirty="0" err="1"/>
              <a:t>Tenjimbashi</a:t>
            </a:r>
            <a:r>
              <a:rPr lang="en-US" dirty="0"/>
              <a:t>, Kita-</a:t>
            </a:r>
            <a:r>
              <a:rPr lang="en-US" dirty="0" err="1"/>
              <a:t>ku</a:t>
            </a:r>
            <a:r>
              <a:rPr lang="en-US" dirty="0"/>
              <a:t>, Osaka, ¥¥ · Izakaya </a:t>
            </a:r>
          </a:p>
          <a:p>
            <a:r>
              <a:rPr lang="fi-FI" b="1" dirty="0"/>
              <a:t>Soba Takama - </a:t>
            </a:r>
            <a:r>
              <a:rPr lang="fi-FI" dirty="0"/>
              <a:t>7-12-14 Tenjimbashi, Kita-ku, Osaka, </a:t>
            </a:r>
            <a:r>
              <a:rPr lang="en-US" dirty="0"/>
              <a:t>¥ · Soba</a:t>
            </a:r>
            <a:br>
              <a:rPr lang="en-US" dirty="0"/>
            </a:br>
            <a:endParaRPr lang="fi-FI" dirty="0"/>
          </a:p>
          <a:p>
            <a:pPr>
              <a:buClrTx/>
              <a:buFontTx/>
              <a:buNone/>
            </a:pPr>
            <a:r>
              <a:rPr lang="en-US" altLang="en-US" dirty="0"/>
              <a:t>For those of you that just like good food, you can’t go wrong just about anywhere you go in Osaka.</a:t>
            </a:r>
          </a:p>
          <a:p>
            <a:pPr algn="ctr">
              <a:buClrTx/>
              <a:buFontTx/>
              <a:buNone/>
            </a:pPr>
            <a:r>
              <a:rPr lang="en-US" altLang="en-US" sz="2400" b="1" dirty="0"/>
              <a:t>GOOD EATING</a:t>
            </a:r>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rgbClr val="000000"/>
                </a:solidFill>
                <a:effectLst/>
                <a:latin typeface="Arial" panose="020B0604020202020204" pitchFamily="34" charset="0"/>
                <a:cs typeface="Arial" panose="020B0604020202020204" pitchFamily="34" charset="0"/>
              </a:rPr>
              <a:t>Osaka </a:t>
            </a:r>
            <a:r>
              <a:rPr lang="en-US" sz="2800" dirty="0">
                <a:solidFill>
                  <a:srgbClr val="000000"/>
                </a:solidFill>
                <a:latin typeface="Alef" pitchFamily="18"/>
                <a:cs typeface="Alef" pitchFamily="2"/>
              </a:rPr>
              <a:t>is a beautiful City with a rich history and numerous attractions. Whether you're looking for stunning beaches, historic sites, or unique attractions, </a:t>
            </a:r>
            <a:r>
              <a:rPr lang="en-US" sz="2800" dirty="0">
                <a:solidFill>
                  <a:srgbClr val="000000"/>
                </a:solidFill>
                <a:effectLst/>
                <a:latin typeface="Arial" panose="020B0604020202020204" pitchFamily="34" charset="0"/>
                <a:cs typeface="Arial" panose="020B0604020202020204" pitchFamily="34" charset="0"/>
              </a:rPr>
              <a:t>Osaka</a:t>
            </a:r>
            <a:r>
              <a:rPr lang="en-US" sz="2800" dirty="0">
                <a:solidFill>
                  <a:srgbClr val="000000"/>
                </a:solidFill>
                <a:latin typeface="Alef" pitchFamily="18"/>
                <a:cs typeface="Alef" pitchFamily="2"/>
              </a:rPr>
              <a:t> 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when we visit </a:t>
            </a:r>
            <a:r>
              <a:rPr lang="en-US" sz="2800" dirty="0">
                <a:solidFill>
                  <a:srgbClr val="000000"/>
                </a:solidFill>
                <a:effectLst/>
                <a:latin typeface="Arial" panose="020B0604020202020204" pitchFamily="34" charset="0"/>
                <a:cs typeface="Arial" panose="020B0604020202020204" pitchFamily="34" charset="0"/>
              </a:rPr>
              <a:t>Osaka</a:t>
            </a:r>
            <a:r>
              <a:rPr lang="en-US" sz="2800" dirty="0">
                <a:solidFill>
                  <a:srgbClr val="000000"/>
                </a:solidFill>
                <a:latin typeface="Alef" pitchFamily="18"/>
                <a:cs typeface="Alef" pitchFamily="2"/>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solidFill>
                  <a:srgbClr val="000000"/>
                </a:solidFill>
                <a:effectLst/>
                <a:latin typeface="Arial" panose="020B0604020202020204" pitchFamily="34" charset="0"/>
                <a:cs typeface="Arial" panose="020B0604020202020204" pitchFamily="34" charset="0"/>
              </a:rPr>
              <a:t>Osaka</a:t>
            </a:r>
            <a:r>
              <a:rPr lang="en-US" sz="2400" b="1" dirty="0">
                <a:solidFill>
                  <a:srgbClr val="000000"/>
                </a:solidFill>
                <a:latin typeface="Segoe UI" pitchFamily="34"/>
                <a:cs typeface="Segoe UI" pitchFamily="34"/>
              </a:rPr>
              <a:t>!</a:t>
            </a:r>
            <a:endParaRPr lang="en-US" sz="2400" b="1" dirty="0">
              <a:latin typeface="Segoe UI" pitchFamily="34"/>
              <a:cs typeface="Segoe UI"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in the water&#10;&#10;Description automatically generated">
            <a:extLst>
              <a:ext uri="{FF2B5EF4-FFF2-40B4-BE49-F238E27FC236}">
                <a16:creationId xmlns:a16="http://schemas.microsoft.com/office/drawing/2014/main" id="{54C84900-4D5F-B719-E995-5F2C52446A43}"/>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EB8D0B-25C3-E3EB-2BFF-65261C2C3D9B}"/>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pic>
        <p:nvPicPr>
          <p:cNvPr id="8" name="Picture 7">
            <a:extLst>
              <a:ext uri="{FF2B5EF4-FFF2-40B4-BE49-F238E27FC236}">
                <a16:creationId xmlns:a16="http://schemas.microsoft.com/office/drawing/2014/main" id="{AF7919C0-54FC-2D32-735A-BEC6C7D8B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369" y="1909206"/>
            <a:ext cx="5401694" cy="3594582"/>
          </a:xfrm>
          <a:prstGeom prst="rect">
            <a:avLst/>
          </a:prstGeom>
        </p:spPr>
      </p:pic>
      <p:pic>
        <p:nvPicPr>
          <p:cNvPr id="9" name="Picture 8">
            <a:extLst>
              <a:ext uri="{FF2B5EF4-FFF2-40B4-BE49-F238E27FC236}">
                <a16:creationId xmlns:a16="http://schemas.microsoft.com/office/drawing/2014/main" id="{F1DD5FC0-5D83-0F42-2006-84983D55A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369" y="1982358"/>
            <a:ext cx="5401694" cy="3594582"/>
          </a:xfrm>
          <a:prstGeom prst="rect">
            <a:avLst/>
          </a:prstGeom>
        </p:spPr>
      </p:pic>
      <p:sp>
        <p:nvSpPr>
          <p:cNvPr id="10" name="Freeform: Shape 9">
            <a:extLst>
              <a:ext uri="{FF2B5EF4-FFF2-40B4-BE49-F238E27FC236}">
                <a16:creationId xmlns:a16="http://schemas.microsoft.com/office/drawing/2014/main" id="{8B31C208-F152-11FB-B825-8C8F67E21180}"/>
              </a:ext>
            </a:extLst>
          </p:cNvPr>
          <p:cNvSpPr/>
          <p:nvPr/>
        </p:nvSpPr>
        <p:spPr>
          <a:xfrm>
            <a:off x="-1" y="830295"/>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142.15 Yen to the US Dollar</a:t>
            </a: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232223"/>
            <a:ext cx="9360000" cy="615553"/>
          </a:xfrm>
        </p:spPr>
        <p:txBody>
          <a:bodyPr vert="horz">
            <a:spAutoFit/>
          </a:bodyPr>
          <a:lstStyle/>
          <a:p>
            <a:pPr lvl="0" rtl="0"/>
            <a:r>
              <a:rPr lang="en-US" sz="4000" b="1" dirty="0">
                <a:solidFill>
                  <a:srgbClr val="000000"/>
                </a:solidFill>
                <a:latin typeface="Alef" pitchFamily="18"/>
                <a:cs typeface="Alef" pitchFamily="2"/>
              </a:rPr>
              <a:t>About Osaka</a:t>
            </a:r>
            <a:endParaRPr lang="en-US" sz="4000"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D6806004-FD7A-D348-D05A-B990EE2AF11D}"/>
              </a:ext>
            </a:extLst>
          </p:cNvPr>
          <p:cNvSpPr txBox="1"/>
          <p:nvPr/>
        </p:nvSpPr>
        <p:spPr>
          <a:xfrm>
            <a:off x="39029" y="847776"/>
            <a:ext cx="10002566" cy="4431983"/>
          </a:xfrm>
          <a:prstGeom prst="rect">
            <a:avLst/>
          </a:prstGeom>
          <a:noFill/>
        </p:spPr>
        <p:txBody>
          <a:bodyPr wrap="square">
            <a:spAutoFit/>
          </a:bodyPr>
          <a:lstStyle/>
          <a:p>
            <a:r>
              <a:rPr lang="en-US" sz="2400" b="1" i="0" dirty="0">
                <a:solidFill>
                  <a:srgbClr val="1A1A1A"/>
                </a:solidFill>
                <a:effectLst/>
                <a:latin typeface="Georgia" panose="02040502050405020303" pitchFamily="18" charset="0"/>
              </a:rPr>
              <a:t>Ōsaka</a:t>
            </a:r>
            <a:r>
              <a:rPr lang="en-US" sz="2400" b="0" i="0" dirty="0">
                <a:solidFill>
                  <a:srgbClr val="1A1A1A"/>
                </a:solidFill>
                <a:effectLst/>
                <a:latin typeface="Georgia" panose="02040502050405020303" pitchFamily="18" charset="0"/>
              </a:rPr>
              <a:t>, city and capital of </a:t>
            </a:r>
            <a:r>
              <a:rPr lang="en-US" sz="2400" b="0" i="0" dirty="0">
                <a:effectLst/>
                <a:latin typeface="Georgia" panose="02040502050405020303" pitchFamily="18" charset="0"/>
              </a:rPr>
              <a:t>Ōsaka</a:t>
            </a:r>
            <a:r>
              <a:rPr lang="en-US" sz="2400" b="0" i="0" dirty="0">
                <a:solidFill>
                  <a:srgbClr val="1A1A1A"/>
                </a:solidFill>
                <a:effectLst/>
                <a:latin typeface="Georgia" panose="02040502050405020303" pitchFamily="18" charset="0"/>
              </a:rPr>
              <a:t> </a:t>
            </a:r>
            <a:r>
              <a:rPr lang="en-US" sz="2400" b="0" i="1" dirty="0">
                <a:solidFill>
                  <a:srgbClr val="1A1A1A"/>
                </a:solidFill>
                <a:effectLst/>
                <a:latin typeface="Georgia" panose="02040502050405020303" pitchFamily="18" charset="0"/>
              </a:rPr>
              <a:t>fu</a:t>
            </a:r>
            <a:r>
              <a:rPr lang="en-US" sz="2400" b="0" i="0" dirty="0">
                <a:solidFill>
                  <a:srgbClr val="1A1A1A"/>
                </a:solidFill>
                <a:effectLst/>
                <a:latin typeface="Georgia" panose="02040502050405020303" pitchFamily="18" charset="0"/>
              </a:rPr>
              <a:t>, south-central </a:t>
            </a:r>
          </a:p>
          <a:p>
            <a:r>
              <a:rPr lang="en-US" sz="2400" b="0" i="0" dirty="0">
                <a:effectLst/>
                <a:latin typeface="Georgia" panose="02040502050405020303" pitchFamily="18" charset="0"/>
              </a:rPr>
              <a:t>Honshu</a:t>
            </a:r>
            <a:r>
              <a:rPr lang="en-US" sz="2400" b="0" i="0" dirty="0">
                <a:solidFill>
                  <a:srgbClr val="1A1A1A"/>
                </a:solidFill>
                <a:effectLst/>
                <a:latin typeface="Georgia" panose="02040502050405020303" pitchFamily="18" charset="0"/>
              </a:rPr>
              <a:t>, </a:t>
            </a:r>
            <a:r>
              <a:rPr lang="en-US" sz="2400" b="0" i="0" dirty="0">
                <a:effectLst/>
                <a:latin typeface="Georgia" panose="02040502050405020303" pitchFamily="18" charset="0"/>
              </a:rPr>
              <a:t>Japan</a:t>
            </a:r>
            <a:r>
              <a:rPr lang="en-US" sz="2400" b="0" i="0" dirty="0">
                <a:solidFill>
                  <a:srgbClr val="1A1A1A"/>
                </a:solidFill>
                <a:effectLst/>
                <a:latin typeface="Georgia" panose="02040502050405020303" pitchFamily="18" charset="0"/>
              </a:rPr>
              <a:t>. The city, together with its neighbor-</a:t>
            </a:r>
          </a:p>
          <a:p>
            <a:r>
              <a:rPr lang="en-US" sz="2400" b="0" i="0" dirty="0" err="1">
                <a:solidFill>
                  <a:srgbClr val="1A1A1A"/>
                </a:solidFill>
                <a:effectLst/>
                <a:latin typeface="Georgia" panose="02040502050405020303" pitchFamily="18" charset="0"/>
              </a:rPr>
              <a:t>ing</a:t>
            </a:r>
            <a:r>
              <a:rPr lang="en-US" sz="2400" b="0" i="0" dirty="0">
                <a:solidFill>
                  <a:srgbClr val="1A1A1A"/>
                </a:solidFill>
                <a:effectLst/>
                <a:latin typeface="Georgia" panose="02040502050405020303" pitchFamily="18" charset="0"/>
              </a:rPr>
              <a:t> city </a:t>
            </a:r>
            <a:r>
              <a:rPr lang="en-US" sz="2400" b="0" i="0" dirty="0">
                <a:effectLst/>
                <a:latin typeface="Georgia" panose="02040502050405020303" pitchFamily="18" charset="0"/>
              </a:rPr>
              <a:t>Kōbe</a:t>
            </a:r>
            <a:r>
              <a:rPr lang="en-US" sz="2400" b="0" i="0" dirty="0">
                <a:solidFill>
                  <a:srgbClr val="1A1A1A"/>
                </a:solidFill>
                <a:effectLst/>
                <a:latin typeface="Georgia" panose="02040502050405020303" pitchFamily="18" charset="0"/>
              </a:rPr>
              <a:t> and nearby </a:t>
            </a:r>
            <a:r>
              <a:rPr lang="en-US" sz="2400" b="0" i="0" dirty="0">
                <a:effectLst/>
                <a:latin typeface="Georgia" panose="02040502050405020303" pitchFamily="18" charset="0"/>
              </a:rPr>
              <a:t>Kyōto</a:t>
            </a:r>
            <a:r>
              <a:rPr lang="en-US" sz="2400" b="0" i="0" dirty="0">
                <a:solidFill>
                  <a:srgbClr val="1A1A1A"/>
                </a:solidFill>
                <a:effectLst/>
                <a:latin typeface="Georgia" panose="02040502050405020303" pitchFamily="18" charset="0"/>
              </a:rPr>
              <a:t>, are the centers of </a:t>
            </a:r>
          </a:p>
          <a:p>
            <a:r>
              <a:rPr lang="en-US" sz="2400" b="0" i="0" dirty="0">
                <a:solidFill>
                  <a:srgbClr val="1A1A1A"/>
                </a:solidFill>
                <a:effectLst/>
                <a:latin typeface="Georgia" panose="02040502050405020303" pitchFamily="18" charset="0"/>
              </a:rPr>
              <a:t>the </a:t>
            </a:r>
            <a:r>
              <a:rPr lang="en-US" sz="2400" b="0" i="0" dirty="0">
                <a:effectLst/>
                <a:latin typeface="Georgia" panose="02040502050405020303" pitchFamily="18" charset="0"/>
              </a:rPr>
              <a:t>Keihanshin Industrial Zone</a:t>
            </a:r>
            <a:r>
              <a:rPr lang="en-US" sz="2400" b="0" i="0" dirty="0">
                <a:solidFill>
                  <a:srgbClr val="1A1A1A"/>
                </a:solidFill>
                <a:effectLst/>
                <a:latin typeface="Georgia" panose="02040502050405020303" pitchFamily="18" charset="0"/>
              </a:rPr>
              <a:t>, the second-largest </a:t>
            </a:r>
          </a:p>
          <a:p>
            <a:r>
              <a:rPr lang="en-US" sz="2400" b="0" i="0" dirty="0">
                <a:solidFill>
                  <a:srgbClr val="1A1A1A"/>
                </a:solidFill>
                <a:effectLst/>
                <a:latin typeface="Georgia" panose="02040502050405020303" pitchFamily="18" charset="0"/>
              </a:rPr>
              <a:t>urban and industrial </a:t>
            </a:r>
            <a:r>
              <a:rPr lang="en-US" sz="2400" b="0" i="0" strike="noStrike" dirty="0">
                <a:effectLst/>
                <a:latin typeface="Georgia" panose="02040502050405020303" pitchFamily="18" charset="0"/>
              </a:rPr>
              <a:t>areas i</a:t>
            </a:r>
            <a:r>
              <a:rPr lang="en-US" sz="2400" b="0" i="0" dirty="0">
                <a:solidFill>
                  <a:srgbClr val="1A1A1A"/>
                </a:solidFill>
                <a:effectLst/>
                <a:latin typeface="Georgia" panose="02040502050405020303" pitchFamily="18" charset="0"/>
              </a:rPr>
              <a:t>n Japan. </a:t>
            </a:r>
          </a:p>
          <a:p>
            <a:r>
              <a:rPr lang="en-US" sz="2400" b="0" i="0" dirty="0">
                <a:solidFill>
                  <a:srgbClr val="1A1A1A"/>
                </a:solidFill>
                <a:effectLst/>
                <a:latin typeface="Georgia" panose="02040502050405020303" pitchFamily="18" charset="0"/>
              </a:rPr>
              <a:t>Ōsaka Bay lies at the eastern end of the Inland Sea, </a:t>
            </a:r>
          </a:p>
          <a:p>
            <a:r>
              <a:rPr lang="en-US" sz="2400" b="0" i="0" dirty="0">
                <a:solidFill>
                  <a:srgbClr val="1A1A1A"/>
                </a:solidFill>
                <a:effectLst/>
                <a:latin typeface="Georgia" panose="02040502050405020303" pitchFamily="18" charset="0"/>
              </a:rPr>
              <a:t>on the delta of the </a:t>
            </a:r>
            <a:r>
              <a:rPr lang="en-US" sz="2400" b="0" i="0" dirty="0">
                <a:effectLst/>
                <a:latin typeface="Georgia" panose="02040502050405020303" pitchFamily="18" charset="0"/>
              </a:rPr>
              <a:t>Yodo River</a:t>
            </a:r>
            <a:r>
              <a:rPr lang="en-US" sz="2400" b="0" i="0" dirty="0">
                <a:solidFill>
                  <a:srgbClr val="1A1A1A"/>
                </a:solidFill>
                <a:effectLst/>
                <a:latin typeface="Georgia" panose="02040502050405020303" pitchFamily="18" charset="0"/>
              </a:rPr>
              <a:t>. Its </a:t>
            </a:r>
            <a:r>
              <a:rPr lang="en-US" sz="2400" b="0" i="0" dirty="0">
                <a:effectLst/>
                <a:latin typeface="Georgia" panose="02040502050405020303" pitchFamily="18" charset="0"/>
              </a:rPr>
              <a:t>metropolitan area</a:t>
            </a:r>
            <a:r>
              <a:rPr lang="en-US" sz="2400" b="0" i="0" dirty="0">
                <a:solidFill>
                  <a:srgbClr val="1A1A1A"/>
                </a:solidFill>
                <a:effectLst/>
                <a:latin typeface="Georgia" panose="02040502050405020303" pitchFamily="18" charset="0"/>
              </a:rPr>
              <a:t> is spread over the deltas and into the alluvial uplands of the Yodo, </a:t>
            </a:r>
          </a:p>
          <a:p>
            <a:r>
              <a:rPr lang="en-US" sz="2400" b="0" i="0" dirty="0">
                <a:effectLst/>
                <a:latin typeface="Georgia" panose="02040502050405020303" pitchFamily="18" charset="0"/>
              </a:rPr>
              <a:t>Yamato</a:t>
            </a:r>
            <a:r>
              <a:rPr lang="en-US" sz="2400" b="0" i="0" dirty="0">
                <a:solidFill>
                  <a:srgbClr val="1A1A1A"/>
                </a:solidFill>
                <a:effectLst/>
                <a:latin typeface="Georgia" panose="02040502050405020303" pitchFamily="18" charset="0"/>
              </a:rPr>
              <a:t>, and other rivers. Kōbe lies on the northwestern shore of Ōsaka Bay, about 20 miles (30 km) west of Ōsaka. The climate is temperate, with cool winters and hot, humid summers; annual rainfall is about 54”.</a:t>
            </a:r>
          </a:p>
          <a:p>
            <a:endParaRPr lang="en-US" dirty="0"/>
          </a:p>
        </p:txBody>
      </p:sp>
      <p:pic>
        <p:nvPicPr>
          <p:cNvPr id="2050" name="Picture 2" descr="Ōsaka, Japan">
            <a:extLst>
              <a:ext uri="{FF2B5EF4-FFF2-40B4-BE49-F238E27FC236}">
                <a16:creationId xmlns:a16="http://schemas.microsoft.com/office/drawing/2014/main" id="{7D602E26-A336-CC0D-810C-3BE548CC7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53" t="39228" r="17921" b="17184"/>
          <a:stretch/>
        </p:blipFill>
        <p:spPr bwMode="auto">
          <a:xfrm>
            <a:off x="7203688" y="847776"/>
            <a:ext cx="2876937" cy="2207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27986"/>
            <a:ext cx="5681063" cy="844503"/>
          </a:xfrm>
        </p:spPr>
        <p:txBody>
          <a:bodyPr vert="horz" lIns="91440" tIns="45720" rIns="91440" bIns="45720" rtlCol="0" anchor="ctr">
            <a:normAutofit fontScale="90000"/>
          </a:bodyPr>
          <a:lstStyle/>
          <a:p>
            <a:pPr algn="ctr" rtl="0" hangingPunct="1">
              <a:lnSpc>
                <a:spcPct val="90000"/>
              </a:lnSpc>
              <a:spcBef>
                <a:spcPct val="0"/>
              </a:spcBef>
            </a:pPr>
            <a:r>
              <a:rPr lang="en-US" sz="3300" b="1" kern="1200" dirty="0">
                <a:solidFill>
                  <a:schemeClr val="tx1"/>
                </a:solidFill>
                <a:latin typeface="+mj-lt"/>
                <a:ea typeface="+mj-ea"/>
                <a:cs typeface="+mj-cs"/>
              </a:rPr>
              <a:t>PASMO, Suica, &amp; ICOCA Cards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2"/>
          <a:srcRect t="7884" r="1" b="9077"/>
          <a:stretch/>
        </p:blipFill>
        <p:spPr>
          <a:xfrm>
            <a:off x="20" y="10"/>
            <a:ext cx="3461979" cy="1789563"/>
          </a:xfrm>
          <a:prstGeom prst="rect">
            <a:avLst/>
          </a:prstGeom>
        </p:spPr>
      </p:pic>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rotWithShape="1">
          <a:blip r:embed="rId3">
            <a:extLst>
              <a:ext uri="{28A0092B-C50C-407E-A947-70E740481C1C}">
                <a14:useLocalDpi xmlns:a14="http://schemas.microsoft.com/office/drawing/2010/main" val="0"/>
              </a:ext>
            </a:extLst>
          </a:blip>
          <a:srcRect t="18914" r="1" b="1"/>
          <a:stretch/>
        </p:blipFill>
        <p:spPr>
          <a:xfrm>
            <a:off x="20" y="1936751"/>
            <a:ext cx="3461979" cy="1789573"/>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4"/>
          <a:srcRect t="7739" r="-5" b="8163"/>
          <a:stretch/>
        </p:blipFill>
        <p:spPr>
          <a:xfrm>
            <a:off x="20" y="3880978"/>
            <a:ext cx="3461979" cy="1789572"/>
          </a:xfrm>
          <a:prstGeom prst="rect">
            <a:avLst/>
          </a:prstGeom>
        </p:spPr>
      </p:pic>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7" y="782425"/>
            <a:ext cx="5827887" cy="4439087"/>
          </a:xfrm>
        </p:spPr>
        <p:txBody>
          <a:bodyPr vert="horz" lIns="91440" tIns="45720" rIns="91440" bIns="45720" rtlCol="0">
            <a:normAutofit/>
          </a:bodyPr>
          <a:lstStyle/>
          <a:p>
            <a:pPr indent="-228600" rtl="0" hangingPunct="1">
              <a:lnSpc>
                <a:spcPct val="90000"/>
              </a:lnSpc>
              <a:spcAft>
                <a:spcPts val="496"/>
              </a:spcAft>
            </a:pPr>
            <a:r>
              <a:rPr lang="en-US" sz="2000" dirty="0">
                <a:solidFill>
                  <a:schemeClr val="tx1"/>
                </a:solidFill>
                <a:ea typeface="+mn-ea"/>
                <a:cs typeface="+mn-cs"/>
              </a:rPr>
              <a:t>The PASMO, Suica, and ICOCA Cards are e-money IC cards that can be used for travel and shopping across Japan.</a:t>
            </a:r>
          </a:p>
          <a:p>
            <a:pPr indent="-228600" rtl="0" hangingPunct="1">
              <a:lnSpc>
                <a:spcPct val="90000"/>
              </a:lnSpc>
              <a:spcAft>
                <a:spcPts val="496"/>
              </a:spcAft>
            </a:pPr>
            <a:r>
              <a:rPr lang="en-US" sz="2000" dirty="0">
                <a:solidFill>
                  <a:schemeClr val="tx1"/>
                </a:solidFill>
                <a:ea typeface="+mn-ea"/>
                <a:cs typeface="+mn-cs"/>
              </a:rPr>
              <a:t>Cashless fare payment</a:t>
            </a:r>
          </a:p>
          <a:p>
            <a:pPr indent="-228600" rtl="0" hangingPunct="1">
              <a:lnSpc>
                <a:spcPct val="90000"/>
              </a:lnSpc>
              <a:spcAft>
                <a:spcPts val="496"/>
              </a:spcAft>
            </a:pPr>
            <a:r>
              <a:rPr lang="en-US" sz="2000" dirty="0">
                <a:solidFill>
                  <a:schemeClr val="tx1"/>
                </a:solidFill>
                <a:ea typeface="+mn-ea"/>
                <a:cs typeface="+mn-cs"/>
              </a:rPr>
              <a:t>Use it for shopping</a:t>
            </a:r>
          </a:p>
          <a:p>
            <a:pPr indent="-228600" rtl="0" hangingPunct="1">
              <a:lnSpc>
                <a:spcPct val="90000"/>
              </a:lnSpc>
              <a:spcAft>
                <a:spcPts val="496"/>
              </a:spcAft>
            </a:pPr>
            <a:r>
              <a:rPr lang="en-US" sz="2000" dirty="0">
                <a:solidFill>
                  <a:schemeClr val="tx1"/>
                </a:solidFill>
                <a:ea typeface="+mn-ea"/>
                <a:cs typeface="+mn-cs"/>
              </a:rPr>
              <a:t>No waiting for change</a:t>
            </a:r>
          </a:p>
          <a:p>
            <a:pPr indent="-228600" rtl="0" hangingPunct="1">
              <a:lnSpc>
                <a:spcPct val="90000"/>
              </a:lnSpc>
              <a:spcAft>
                <a:spcPts val="496"/>
              </a:spcAft>
            </a:pPr>
            <a:r>
              <a:rPr lang="en-US" sz="2000" dirty="0">
                <a:solidFill>
                  <a:schemeClr val="tx1"/>
                </a:solidFill>
                <a:ea typeface="+mn-ea"/>
                <a:cs typeface="+mn-cs"/>
              </a:rPr>
              <a:t>Get special privileges</a:t>
            </a:r>
          </a:p>
          <a:p>
            <a:pPr indent="-228600" rtl="0" hangingPunct="1">
              <a:lnSpc>
                <a:spcPct val="90000"/>
              </a:lnSpc>
              <a:spcAft>
                <a:spcPts val="496"/>
              </a:spcAft>
            </a:pPr>
            <a:r>
              <a:rPr lang="en-US" sz="2000" dirty="0">
                <a:solidFill>
                  <a:schemeClr val="tx1"/>
                </a:solidFill>
                <a:ea typeface="+mn-ea"/>
                <a:cs typeface="+mn-cs"/>
              </a:rPr>
              <a:t>Apple phone users can also link with all three cards.</a:t>
            </a:r>
          </a:p>
          <a:p>
            <a:pPr indent="-228600" rtl="0" hangingPunct="1">
              <a:lnSpc>
                <a:spcPct val="90000"/>
              </a:lnSpc>
            </a:pPr>
            <a:r>
              <a:rPr lang="en-US" sz="2000" dirty="0">
                <a:solidFill>
                  <a:schemeClr val="tx1"/>
                </a:solidFill>
                <a:ea typeface="+mn-ea"/>
                <a:cs typeface="+mn-cs"/>
              </a:rPr>
              <a:t>PASMO refunds - If you no longer need your PASMO, it can be refunded. Suica and ICOA cards do not offer refunds.</a:t>
            </a:r>
          </a:p>
        </p:txBody>
      </p:sp>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a:lstStyle/>
          <a:p>
            <a:pPr lvl="0"/>
            <a:endParaRPr lang="en-US" dirty="0"/>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120713"/>
            <a:ext cx="9360000" cy="615553"/>
          </a:xfrm>
        </p:spPr>
        <p:txBody>
          <a:bodyPr vert="horz">
            <a:spAutoFit/>
          </a:bodyPr>
          <a:lstStyle/>
          <a:p>
            <a:pPr lvl="0" rtl="0"/>
            <a:r>
              <a:rPr lang="en-US" sz="4000" b="1" dirty="0">
                <a:solidFill>
                  <a:srgbClr val="000000"/>
                </a:solidFill>
                <a:latin typeface="Alef" pitchFamily="18"/>
                <a:cs typeface="Alef" pitchFamily="2"/>
              </a:rPr>
              <a:t>Osaka’s History</a:t>
            </a:r>
            <a:endParaRPr lang="en-US" sz="4000"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D6806004-FD7A-D348-D05A-B990EE2AF11D}"/>
              </a:ext>
            </a:extLst>
          </p:cNvPr>
          <p:cNvSpPr txBox="1"/>
          <p:nvPr/>
        </p:nvSpPr>
        <p:spPr>
          <a:xfrm>
            <a:off x="39029" y="713964"/>
            <a:ext cx="10002566" cy="4616648"/>
          </a:xfrm>
          <a:prstGeom prst="rect">
            <a:avLst/>
          </a:prstGeom>
          <a:noFill/>
        </p:spPr>
        <p:txBody>
          <a:bodyPr wrap="square">
            <a:spAutoFit/>
          </a:bodyPr>
          <a:lstStyle/>
          <a:p>
            <a:r>
              <a:rPr lang="en-US" sz="2200" b="0" i="0" dirty="0">
                <a:effectLst/>
                <a:latin typeface="Arial" panose="020B0604020202020204" pitchFamily="34" charset="0"/>
              </a:rPr>
              <a:t>In the </a:t>
            </a:r>
            <a:r>
              <a:rPr lang="en-US" sz="2200" b="0" i="0" u="none" strike="noStrike" dirty="0">
                <a:effectLst/>
                <a:latin typeface="Arial" panose="020B0604020202020204" pitchFamily="34" charset="0"/>
              </a:rPr>
              <a:t>Jōmon period</a:t>
            </a:r>
            <a:r>
              <a:rPr lang="en-US" sz="2200" b="0" i="0" dirty="0">
                <a:effectLst/>
                <a:latin typeface="Arial" panose="020B0604020202020204" pitchFamily="34" charset="0"/>
              </a:rPr>
              <a:t> (7,000 BCE), Osaka was mostly submerged by the </a:t>
            </a:r>
            <a:r>
              <a:rPr lang="en-US" sz="2200" b="0" i="0" u="none" strike="noStrike" dirty="0">
                <a:effectLst/>
                <a:latin typeface="Arial" panose="020B0604020202020204" pitchFamily="34" charset="0"/>
              </a:rPr>
              <a:t>Seto Inland Sea</a:t>
            </a:r>
            <a:r>
              <a:rPr lang="en-US" sz="2200" b="0" i="0" dirty="0">
                <a:effectLst/>
                <a:latin typeface="Arial" panose="020B0604020202020204" pitchFamily="34" charset="0"/>
              </a:rPr>
              <a:t>, and the small Uemachi-daichi plateau, located in the southern part of the city called </a:t>
            </a:r>
            <a:r>
              <a:rPr lang="en-US" sz="2200" b="0" i="0" u="none" strike="noStrike" dirty="0">
                <a:effectLst/>
                <a:latin typeface="Arial" panose="020B0604020202020204" pitchFamily="34" charset="0"/>
              </a:rPr>
              <a:t>Uehonmachi</a:t>
            </a:r>
            <a:r>
              <a:rPr lang="en-US" sz="2200" b="0" i="0" dirty="0">
                <a:effectLst/>
                <a:latin typeface="Arial" panose="020B0604020202020204" pitchFamily="34" charset="0"/>
              </a:rPr>
              <a:t> area consisted of a peninsula with an inland sea in the east. It is considered one of the first places where inhabitants of Japan settled, both for the favorable geological conditions, rich in fresh water and lush vegetation, and because it was in a position difficult </a:t>
            </a:r>
            <a:r>
              <a:rPr lang="en-US" sz="2200" b="0" i="0" dirty="0">
                <a:solidFill>
                  <a:srgbClr val="202122"/>
                </a:solidFill>
                <a:effectLst/>
                <a:latin typeface="Arial" panose="020B0604020202020204" pitchFamily="34" charset="0"/>
              </a:rPr>
              <a:t>to attack from a military point of view. By the </a:t>
            </a:r>
            <a:r>
              <a:rPr lang="en-US" sz="2200" b="0" i="0" u="none" strike="noStrike" dirty="0">
                <a:effectLst/>
                <a:latin typeface="Arial" panose="020B0604020202020204" pitchFamily="34" charset="0"/>
              </a:rPr>
              <a:t>Kofun period</a:t>
            </a:r>
            <a:r>
              <a:rPr lang="en-US" sz="2200" b="0" i="0" dirty="0">
                <a:effectLst/>
                <a:latin typeface="Arial" panose="020B0604020202020204" pitchFamily="34" charset="0"/>
              </a:rPr>
              <a:t>,</a:t>
            </a:r>
            <a:r>
              <a:rPr lang="en-US" sz="2200" b="0" i="0" dirty="0">
                <a:solidFill>
                  <a:srgbClr val="202122"/>
                </a:solidFill>
                <a:effectLst/>
                <a:latin typeface="Arial" panose="020B0604020202020204" pitchFamily="34" charset="0"/>
              </a:rPr>
              <a:t> Osaka developed into a hub port connecting the region to the western part of Japan. The port of Naniwa-</a:t>
            </a:r>
            <a:r>
              <a:rPr lang="en-US" sz="2200" b="0" i="0" dirty="0" err="1">
                <a:solidFill>
                  <a:srgbClr val="202122"/>
                </a:solidFill>
                <a:effectLst/>
                <a:latin typeface="Arial" panose="020B0604020202020204" pitchFamily="34" charset="0"/>
              </a:rPr>
              <a:t>tsu</a:t>
            </a:r>
            <a:r>
              <a:rPr lang="en-US" sz="2200" b="0" i="0" dirty="0">
                <a:solidFill>
                  <a:srgbClr val="202122"/>
                </a:solidFill>
                <a:effectLst/>
                <a:latin typeface="Arial" panose="020B0604020202020204" pitchFamily="34" charset="0"/>
              </a:rPr>
              <a:t> was established and became the most important in Japan.</a:t>
            </a:r>
          </a:p>
          <a:p>
            <a:r>
              <a:rPr lang="en-US" sz="2200" b="0" i="0" dirty="0">
                <a:solidFill>
                  <a:srgbClr val="202122"/>
                </a:solidFill>
                <a:effectLst/>
                <a:latin typeface="Arial" panose="020B0604020202020204" pitchFamily="34" charset="0"/>
              </a:rPr>
              <a:t>In 645,</a:t>
            </a:r>
            <a:r>
              <a:rPr lang="en-US" sz="2200" b="0" i="0" dirty="0">
                <a:effectLst/>
                <a:latin typeface="Arial" panose="020B0604020202020204" pitchFamily="34" charset="0"/>
              </a:rPr>
              <a:t> </a:t>
            </a:r>
            <a:r>
              <a:rPr lang="en-US" sz="2200" b="0" i="0" u="none" strike="noStrike" dirty="0">
                <a:effectLst/>
                <a:latin typeface="Arial" panose="020B0604020202020204" pitchFamily="34" charset="0"/>
              </a:rPr>
              <a:t>Emperor Kōtoku</a:t>
            </a:r>
            <a:r>
              <a:rPr lang="en-US" sz="2200" b="0" i="0" dirty="0">
                <a:effectLst/>
                <a:latin typeface="Arial" panose="020B0604020202020204" pitchFamily="34" charset="0"/>
              </a:rPr>
              <a:t> built his </a:t>
            </a:r>
            <a:r>
              <a:rPr lang="en-US" sz="2200" b="0" i="0" u="none" strike="noStrike" dirty="0">
                <a:effectLst/>
                <a:latin typeface="Arial" panose="020B0604020202020204" pitchFamily="34" charset="0"/>
              </a:rPr>
              <a:t>Naniwa Nagara-</a:t>
            </a:r>
            <a:r>
              <a:rPr lang="en-US" sz="2200" b="0" i="0" u="none" strike="noStrike" dirty="0" err="1">
                <a:effectLst/>
                <a:latin typeface="Arial" panose="020B0604020202020204" pitchFamily="34" charset="0"/>
              </a:rPr>
              <a:t>Toyosaki</a:t>
            </a:r>
            <a:r>
              <a:rPr lang="en-US" sz="2200" b="0" i="0" u="none" strike="noStrike" dirty="0">
                <a:effectLst/>
                <a:latin typeface="Arial" panose="020B0604020202020204" pitchFamily="34" charset="0"/>
              </a:rPr>
              <a:t> Palace</a:t>
            </a:r>
            <a:r>
              <a:rPr lang="en-US" sz="2200" b="0" i="0" dirty="0">
                <a:effectLst/>
                <a:latin typeface="Arial" panose="020B0604020202020204" pitchFamily="34" charset="0"/>
              </a:rPr>
              <a:t> in what is now Osaka,</a:t>
            </a:r>
            <a:r>
              <a:rPr lang="en-US" sz="2200" b="0" i="0" baseline="30000" dirty="0">
                <a:effectLst/>
                <a:latin typeface="Arial" panose="020B0604020202020204" pitchFamily="34" charset="0"/>
              </a:rPr>
              <a:t> </a:t>
            </a:r>
            <a:r>
              <a:rPr lang="en-US" sz="2200" b="0" i="0" dirty="0">
                <a:effectLst/>
                <a:latin typeface="Arial" panose="020B0604020202020204" pitchFamily="34" charset="0"/>
              </a:rPr>
              <a:t>making it the capital of Japan. The city now known as Osaka was at this time referred to as Naniwa, and this name and derivations of it are still in use for districts in central Osaka.</a:t>
            </a:r>
            <a:r>
              <a:rPr lang="en-US" sz="2400" dirty="0"/>
              <a:t> </a:t>
            </a:r>
            <a:fld id="{725BFCD4-FF11-47AA-9F14-ECCCD51CFFA2}" type="datetimeFigureOut">
              <a:rPr lang="en-US" sz="2400"/>
              <a:pPr/>
              <a:t>8/21/2024</a:t>
            </a:fld>
            <a:endParaRPr lang="en-US" sz="2200" dirty="0"/>
          </a:p>
        </p:txBody>
      </p:sp>
    </p:spTree>
    <p:extLst>
      <p:ext uri="{BB962C8B-B14F-4D97-AF65-F5344CB8AC3E}">
        <p14:creationId xmlns:p14="http://schemas.microsoft.com/office/powerpoint/2010/main" val="409852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2800" b="1" i="0" dirty="0">
                <a:solidFill>
                  <a:srgbClr val="202122"/>
                </a:solidFill>
                <a:effectLst/>
                <a:latin typeface="Arial" panose="020B0604020202020204" pitchFamily="34" charset="0"/>
              </a:rPr>
              <a:t>The Sumiyoshi-matsuri in the 16th century</a:t>
            </a:r>
            <a:endParaRPr lang="en-US" sz="2800" b="1" dirty="0">
              <a:solidFill>
                <a:srgbClr val="000000"/>
              </a:solidFill>
              <a:latin typeface="Alef" pitchFamily="18"/>
              <a:cs typeface="Alef" pitchFamily="2"/>
            </a:endParaRPr>
          </a:p>
        </p:txBody>
      </p:sp>
      <p:pic>
        <p:nvPicPr>
          <p:cNvPr id="3074" name="Picture 2" descr="The Sumiyoshi-matsuri in the 16th century">
            <a:extLst>
              <a:ext uri="{FF2B5EF4-FFF2-40B4-BE49-F238E27FC236}">
                <a16:creationId xmlns:a16="http://schemas.microsoft.com/office/drawing/2014/main" id="{215680E2-7DC2-8847-50C0-C742C4825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9163"/>
            <a:ext cx="10080625" cy="3832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2960</Words>
  <Application>Microsoft Office PowerPoint</Application>
  <PresentationFormat>Custom</PresentationFormat>
  <Paragraphs>217</Paragraphs>
  <Slides>29</Slides>
  <Notes>26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29</vt:i4>
      </vt:variant>
    </vt:vector>
  </HeadingPairs>
  <TitlesOfParts>
    <vt:vector size="47" baseType="lpstr">
      <vt:lpstr>メイリオ</vt:lpstr>
      <vt:lpstr>Alef</vt:lpstr>
      <vt:lpstr>Arial</vt:lpstr>
      <vt:lpstr>Calibri</vt:lpstr>
      <vt:lpstr>Calibri Light</vt:lpstr>
      <vt:lpstr>Georgia</vt:lpstr>
      <vt:lpstr>Google Sans</vt:lpstr>
      <vt:lpstr>Liberation Sans</vt:lpstr>
      <vt:lpstr>Roboto</vt:lpstr>
      <vt:lpstr>Segoe UI</vt:lpstr>
      <vt:lpstr>Tahoma</vt:lpstr>
      <vt:lpstr>Times New Roman</vt:lpstr>
      <vt:lpstr>Trip Sans VF</vt:lpstr>
      <vt:lpstr>Verdana</vt:lpstr>
      <vt:lpstr>Wingdings</vt:lpstr>
      <vt:lpstr>Blue_Curve1</vt:lpstr>
      <vt:lpstr>Default</vt:lpstr>
      <vt:lpstr>Office Theme</vt:lpstr>
      <vt:lpstr>Osaka, Japan Presented by: Fellow Passenger Marc Silver</vt:lpstr>
      <vt:lpstr>What I Will Cover</vt:lpstr>
      <vt:lpstr>My Port Philosophy</vt:lpstr>
      <vt:lpstr>PowerPoint Presentation</vt:lpstr>
      <vt:lpstr>PowerPoint Presentation</vt:lpstr>
      <vt:lpstr>About Osaka</vt:lpstr>
      <vt:lpstr>PASMO, Suica, &amp; ICOCA Cards</vt:lpstr>
      <vt:lpstr>Osaka’s History</vt:lpstr>
      <vt:lpstr>The Sumiyoshi-matsuri in the 16th century</vt:lpstr>
      <vt:lpstr>Osaka’s History</vt:lpstr>
      <vt:lpstr>Osaka’s History</vt:lpstr>
      <vt:lpstr>Osaka City Map</vt:lpstr>
      <vt:lpstr>Osaka E-Pass Card   Day Pass 2,800yen You can enter more than 20 facilities for free once at each place when you present the QR code at the counter of the facilities.   </vt:lpstr>
      <vt:lpstr>Osaka 1-Day Pass - Enjoy Eco Card</vt:lpstr>
      <vt:lpstr>Osaka Castle Park</vt:lpstr>
      <vt:lpstr>Aqualiner</vt:lpstr>
      <vt:lpstr>PowerPoint Presentation</vt:lpstr>
      <vt:lpstr>Osaka Tenmangu Shrine</vt:lpstr>
      <vt:lpstr>Tombori River Walk</vt:lpstr>
      <vt:lpstr>Harukas 300 Observation Deck</vt:lpstr>
      <vt:lpstr>Katsura Imperial Villa</vt:lpstr>
      <vt:lpstr>Ebisu Tower Ferris Wheel</vt:lpstr>
      <vt:lpstr>Arashiyama Bamboo Grove</vt:lpstr>
      <vt:lpstr>Asahi Beer Suita Brewery</vt:lpstr>
      <vt:lpstr>Universal Studios / Super Nintendo World</vt:lpstr>
      <vt:lpstr>Naniwa Nagara-Toyosaki Palace</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113</cp:revision>
  <dcterms:created xsi:type="dcterms:W3CDTF">2023-03-25T21:24:27Z</dcterms:created>
  <dcterms:modified xsi:type="dcterms:W3CDTF">2024-08-22T00:33:44Z</dcterms:modified>
</cp:coreProperties>
</file>