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5_C8FE4BD2.xml" ContentType="application/vnd.ms-powerpoint.comments+xml"/>
  <Override PartName="/ppt/notesSlides/notesSlide2.xml" ContentType="application/vnd.openxmlformats-officedocument.presentationml.notesSlide+xml"/>
  <Override PartName="/ppt/comments/modernComment_107_53F718AB.xml" ContentType="application/vnd.ms-powerpoint.comments+xml"/>
  <Override PartName="/ppt/notesSlides/notesSlide3.xml" ContentType="application/vnd.openxmlformats-officedocument.presentationml.notesSlide+xml"/>
  <Override PartName="/ppt/comments/modernComment_123_1B451A91.xml" ContentType="application/vnd.ms-powerpoint.comments+xml"/>
  <Override PartName="/ppt/comments/modernComment_125_43E8EBEF.xml" ContentType="application/vnd.ms-powerpoint.comments+xml"/>
  <Override PartName="/ppt/notesSlides/notesSlide4.xml" ContentType="application/vnd.openxmlformats-officedocument.presentationml.notesSlide+xml"/>
  <Override PartName="/ppt/comments/modernComment_127_A97D937E.xml" ContentType="application/vnd.ms-powerpoint.comments+xml"/>
  <Override PartName="/ppt/comments/modernComment_128_3FF2C839.xml" ContentType="application/vnd.ms-powerpoint.comments+xml"/>
  <Override PartName="/ppt/comments/modernComment_133_511C0E18.xml" ContentType="application/vnd.ms-powerpoint.comments+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5"/>
  </p:notesMasterIdLst>
  <p:sldIdLst>
    <p:sldId id="256" r:id="rId2"/>
    <p:sldId id="262" r:id="rId3"/>
    <p:sldId id="261" r:id="rId4"/>
    <p:sldId id="292" r:id="rId5"/>
    <p:sldId id="264" r:id="rId6"/>
    <p:sldId id="263" r:id="rId7"/>
    <p:sldId id="275" r:id="rId8"/>
    <p:sldId id="291" r:id="rId9"/>
    <p:sldId id="276" r:id="rId10"/>
    <p:sldId id="293" r:id="rId11"/>
    <p:sldId id="294" r:id="rId12"/>
    <p:sldId id="295" r:id="rId13"/>
    <p:sldId id="296" r:id="rId14"/>
    <p:sldId id="305" r:id="rId15"/>
    <p:sldId id="297" r:id="rId16"/>
    <p:sldId id="307" r:id="rId17"/>
    <p:sldId id="306" r:id="rId18"/>
    <p:sldId id="298" r:id="rId19"/>
    <p:sldId id="304" r:id="rId20"/>
    <p:sldId id="299" r:id="rId21"/>
    <p:sldId id="300" r:id="rId22"/>
    <p:sldId id="257" r:id="rId23"/>
    <p:sldId id="29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379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6" autoAdjust="0"/>
    <p:restoredTop sz="94660"/>
  </p:normalViewPr>
  <p:slideViewPr>
    <p:cSldViewPr snapToGrid="0" showGuides="1">
      <p:cViewPr varScale="1">
        <p:scale>
          <a:sx n="79" d="100"/>
          <a:sy n="79" d="100"/>
        </p:scale>
        <p:origin x="696" y="90"/>
      </p:cViewPr>
      <p:guideLst>
        <p:guide orient="horz" pos="1344"/>
        <p:guide pos="37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comments/modernComment_105_C8FE4BD2.xml><?xml version="1.0" encoding="utf-8"?>
<p188:cmLst xmlns:a="http://schemas.openxmlformats.org/drawingml/2006/main" xmlns:r="http://schemas.openxmlformats.org/officeDocument/2006/relationships" xmlns:p188="http://schemas.microsoft.com/office/powerpoint/2018/8/main">
  <p188:cm id="{68068FD9-4571-4E47-B6AA-CFAEF2190772}" authorId="{5A6809BF-033D-8017-B196-2FD9BEB1A563}" created="2024-09-14T19:58:29.683">
    <ac:deMkLst xmlns:ac="http://schemas.microsoft.com/office/drawing/2013/main/command">
      <pc:docMk xmlns:pc="http://schemas.microsoft.com/office/powerpoint/2013/main/command"/>
      <pc:sldMk xmlns:pc="http://schemas.microsoft.com/office/powerpoint/2013/main/command" cId="3372108754" sldId="261"/>
      <ac:spMk id="9" creationId="{F51BB248-5E3D-3598-C12B-69A5FF177D35}"/>
    </ac:deMkLst>
    <p188:txBody>
      <a:bodyPr/>
      <a:lstStyle/>
      <a:p>
        <a:r>
          <a:rPr lang="en-US"/>
          <a:t>Sadly David Lett passed away in 2008.
 His son Jason Lett is now the winemaker at Eyrie Vineyards.</a:t>
        </a:r>
      </a:p>
    </p188:txBody>
  </p188:cm>
</p188:cmLst>
</file>

<file path=ppt/comments/modernComment_107_53F718AB.xml><?xml version="1.0" encoding="utf-8"?>
<p188:cmLst xmlns:a="http://schemas.openxmlformats.org/drawingml/2006/main" xmlns:r="http://schemas.openxmlformats.org/officeDocument/2006/relationships" xmlns:p188="http://schemas.microsoft.com/office/powerpoint/2018/8/main">
  <p188:cm id="{93D3F637-AC26-4A1D-82C3-DF11E888103C}" authorId="{5A6809BF-033D-8017-B196-2FD9BEB1A563}" created="2024-09-14T20:13:45.010">
    <ac:txMkLst xmlns:ac="http://schemas.microsoft.com/office/drawing/2013/main/command">
      <pc:docMk xmlns:pc="http://schemas.microsoft.com/office/powerpoint/2013/main/command"/>
      <pc:sldMk xmlns:pc="http://schemas.microsoft.com/office/powerpoint/2013/main/command" cId="1408702635" sldId="263"/>
      <ac:spMk id="10" creationId="{F2B1F967-0998-31C8-BED0-F9BA65D0D650}"/>
      <ac:txMk cp="0" len="9">
        <ac:context len="62" hash="1110573010"/>
      </ac:txMk>
    </ac:txMkLst>
    <p188:txBody>
      <a:bodyPr/>
      <a:lstStyle/>
      <a:p>
        <a:r>
          <a:rPr lang="en-US"/>
          <a:t>The  2019 Domaine Serene ‘Members’ Limited Edition’ Pinot Noir
Received 95 points by James Suckling
$85.00 / Bot</a:t>
        </a:r>
      </a:p>
    </p188:txBody>
  </p188:cm>
</p188:cmLst>
</file>

<file path=ppt/comments/modernComment_123_1B451A91.xml><?xml version="1.0" encoding="utf-8"?>
<p188:cmLst xmlns:a="http://schemas.openxmlformats.org/drawingml/2006/main" xmlns:r="http://schemas.openxmlformats.org/officeDocument/2006/relationships" xmlns:p188="http://schemas.microsoft.com/office/powerpoint/2018/8/main">
  <p188:cm id="{0686382C-6A11-4C8A-870A-5AAF0B4D30CE}" authorId="{5A6809BF-033D-8017-B196-2FD9BEB1A563}" created="2024-09-14T20:57:24.781">
    <ac:txMkLst xmlns:ac="http://schemas.microsoft.com/office/drawing/2013/main/command">
      <pc:docMk xmlns:pc="http://schemas.microsoft.com/office/powerpoint/2013/main/command"/>
      <pc:sldMk xmlns:pc="http://schemas.microsoft.com/office/powerpoint/2013/main/command" cId="457513617" sldId="291"/>
      <ac:spMk id="3" creationId="{8A14D8F4-C952-5DC0-8150-18ACC7D1E4F4}"/>
      <ac:txMk cp="227" len="14">
        <ac:context len="683" hash="3626813613"/>
      </ac:txMk>
    </ac:txMkLst>
    <p188:pos x="2530784" y="1619517"/>
    <p188:txBody>
      <a:bodyPr/>
      <a:lstStyle/>
      <a:p>
        <a:r>
          <a:rPr lang="en-US"/>
          <a:t>Quady North Pistoleta 2021
Rhone White Blends from Rogue Valley, Oregon, scored 89 by Wine Enthusiast
$21 99</a:t>
        </a:r>
      </a:p>
    </p188:txBody>
  </p188:cm>
  <p188:cm id="{D6196A76-E352-4083-92A2-8D9D597F65CA}" authorId="{5A6809BF-033D-8017-B196-2FD9BEB1A563}" created="2024-09-14T22:59:24.110">
    <ac:deMkLst xmlns:ac="http://schemas.microsoft.com/office/drawing/2013/main/command">
      <pc:docMk xmlns:pc="http://schemas.microsoft.com/office/powerpoint/2013/main/command"/>
      <pc:sldMk xmlns:pc="http://schemas.microsoft.com/office/powerpoint/2013/main/command" cId="457513617" sldId="291"/>
      <ac:spMk id="3" creationId="{8A14D8F4-C952-5DC0-8150-18ACC7D1E4F4}"/>
    </ac:deMkLst>
    <p188:txBody>
      <a:bodyPr/>
      <a:lstStyle/>
      <a:p>
        <a:r>
          <a:rPr lang="en-US"/>
          <a:t>The Original 100 acres was an old motocross track that Herb began the long task of converting it into an Estate vineyard.  </a:t>
        </a:r>
      </a:p>
    </p188:txBody>
  </p188:cm>
</p188:cmLst>
</file>

<file path=ppt/comments/modernComment_125_43E8EBEF.xml><?xml version="1.0" encoding="utf-8"?>
<p188:cmLst xmlns:a="http://schemas.openxmlformats.org/drawingml/2006/main" xmlns:r="http://schemas.openxmlformats.org/officeDocument/2006/relationships" xmlns:p188="http://schemas.microsoft.com/office/powerpoint/2018/8/main">
  <p188:cm id="{0589313B-3126-47B9-AAAC-26EBC8926125}" authorId="{5A6809BF-033D-8017-B196-2FD9BEB1A563}" created="2024-09-14T21:23:15.372">
    <ac:deMkLst xmlns:ac="http://schemas.microsoft.com/office/drawing/2013/main/command">
      <pc:docMk xmlns:pc="http://schemas.microsoft.com/office/powerpoint/2013/main/command"/>
      <pc:sldMk xmlns:pc="http://schemas.microsoft.com/office/powerpoint/2013/main/command" cId="1139338223" sldId="293"/>
      <ac:spMk id="3" creationId="{8A14D8F4-C952-5DC0-8150-18ACC7D1E4F4}"/>
    </ac:deMkLst>
    <p188:txBody>
      <a:bodyPr/>
      <a:lstStyle/>
      <a:p>
        <a:r>
          <a:rPr lang="en-US"/>
          <a:t>Decanter World Wine awarded 93 pts to- 2021 Syncline, Gamay Noir, Columbia Gorge, Washington, USA, 2021
Decanter World Wine Awards, 2024</a:t>
        </a:r>
      </a:p>
    </p188:txBody>
  </p188:cm>
</p188:cmLst>
</file>

<file path=ppt/comments/modernComment_127_A97D937E.xml><?xml version="1.0" encoding="utf-8"?>
<p188:cmLst xmlns:a="http://schemas.openxmlformats.org/drawingml/2006/main" xmlns:r="http://schemas.openxmlformats.org/officeDocument/2006/relationships" xmlns:p188="http://schemas.microsoft.com/office/powerpoint/2018/8/main">
  <p188:cm id="{7FA71151-0C43-49AC-9674-69B2052B0023}" authorId="{5A6809BF-033D-8017-B196-2FD9BEB1A563}" created="2024-09-14T22:04:17.532">
    <ac:deMkLst xmlns:ac="http://schemas.microsoft.com/office/drawing/2013/main/command">
      <pc:docMk xmlns:pc="http://schemas.microsoft.com/office/powerpoint/2013/main/command"/>
      <pc:sldMk xmlns:pc="http://schemas.microsoft.com/office/powerpoint/2013/main/command" cId="2843579262" sldId="295"/>
      <ac:spMk id="3" creationId="{8A14D8F4-C952-5DC0-8150-18ACC7D1E4F4}"/>
    </ac:deMkLst>
    <p188:txBody>
      <a:bodyPr/>
      <a:lstStyle/>
      <a:p>
        <a:r>
          <a:rPr lang="en-US"/>
          <a:t>Hillcrest was recognized internationally in 2014 by being the only winery in the US and one of only 15 worldwide to be honored as global innovators at the 900 year celebration of the world’s oldest winery</a:t>
        </a:r>
      </a:p>
    </p188:txBody>
  </p188:cm>
</p188:cmLst>
</file>

<file path=ppt/comments/modernComment_128_3FF2C839.xml><?xml version="1.0" encoding="utf-8"?>
<p188:cmLst xmlns:a="http://schemas.openxmlformats.org/drawingml/2006/main" xmlns:r="http://schemas.openxmlformats.org/officeDocument/2006/relationships" xmlns:p188="http://schemas.microsoft.com/office/powerpoint/2018/8/main">
  <p188:cm id="{ECEDD1E8-B33E-400D-B594-F4B9F7783245}" authorId="{5A6809BF-033D-8017-B196-2FD9BEB1A563}" created="2024-09-14T22:24:53.339">
    <ac:deMkLst xmlns:ac="http://schemas.microsoft.com/office/drawing/2013/main/command">
      <pc:docMk xmlns:pc="http://schemas.microsoft.com/office/powerpoint/2013/main/command"/>
      <pc:sldMk xmlns:pc="http://schemas.microsoft.com/office/powerpoint/2013/main/command" cId="1072875577" sldId="296"/>
      <ac:spMk id="3" creationId="{7439CC26-789E-4EB1-C6B4-03A4B1238AF9}"/>
    </ac:deMkLst>
    <p188:txBody>
      <a:bodyPr/>
      <a:lstStyle/>
      <a:p>
        <a:r>
          <a:rPr lang="en-US"/>
          <a:t>Holocene Memorialis Pinot Noir 2022
97 pts for $ 63.95 </a:t>
        </a:r>
      </a:p>
    </p188:txBody>
  </p188:cm>
</p188:cmLst>
</file>

<file path=ppt/comments/modernComment_133_511C0E18.xml><?xml version="1.0" encoding="utf-8"?>
<p188:cmLst xmlns:a="http://schemas.openxmlformats.org/drawingml/2006/main" xmlns:r="http://schemas.openxmlformats.org/officeDocument/2006/relationships" xmlns:p188="http://schemas.microsoft.com/office/powerpoint/2018/8/main">
  <p188:cm id="{2865EB88-EC67-4A38-8AD0-2DD1DA5420B7}" authorId="{5A6809BF-033D-8017-B196-2FD9BEB1A563}" created="2024-09-14T23:05:15.250">
    <ac:deMkLst xmlns:ac="http://schemas.microsoft.com/office/drawing/2013/main/command">
      <pc:docMk xmlns:pc="http://schemas.microsoft.com/office/powerpoint/2013/main/command"/>
      <pc:sldMk xmlns:pc="http://schemas.microsoft.com/office/powerpoint/2013/main/command" cId="1360793112" sldId="307"/>
      <ac:spMk id="3" creationId="{7439CC26-789E-4EB1-C6B4-03A4B1238AF9}"/>
    </ac:deMkLst>
    <p188:txBody>
      <a:bodyPr/>
      <a:lstStyle/>
      <a:p>
        <a:r>
          <a:rPr lang="en-US"/>
          <a:t>Quady North 2018 Flagship Syrah (Applegate Valley)
94 Points | $75.00 Cellar Selection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8A784-F01B-4042-BFDA-50419095861B}" type="datetimeFigureOut">
              <a:rPr lang="en-US" smtClean="0"/>
              <a:t>9/14/2024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87E49-3BF5-468C-94CD-AD0776A81355}" type="slidenum">
              <a:rPr lang="en-US" smtClean="0"/>
              <a:t>‹#›</a:t>
            </a:fld>
            <a:endParaRPr lang="en-US"/>
          </a:p>
        </p:txBody>
      </p:sp>
    </p:spTree>
    <p:extLst>
      <p:ext uri="{BB962C8B-B14F-4D97-AF65-F5344CB8AC3E}">
        <p14:creationId xmlns:p14="http://schemas.microsoft.com/office/powerpoint/2010/main" val="324257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3</a:t>
            </a:fld>
            <a:endParaRPr lang="en-US"/>
          </a:p>
        </p:txBody>
      </p:sp>
    </p:spTree>
    <p:extLst>
      <p:ext uri="{BB962C8B-B14F-4D97-AF65-F5344CB8AC3E}">
        <p14:creationId xmlns:p14="http://schemas.microsoft.com/office/powerpoint/2010/main" val="1631971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4</a:t>
            </a:fld>
            <a:endParaRPr lang="en-US"/>
          </a:p>
        </p:txBody>
      </p:sp>
    </p:spTree>
    <p:extLst>
      <p:ext uri="{BB962C8B-B14F-4D97-AF65-F5344CB8AC3E}">
        <p14:creationId xmlns:p14="http://schemas.microsoft.com/office/powerpoint/2010/main" val="3473513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8</a:t>
            </a:fld>
            <a:endParaRPr lang="en-US"/>
          </a:p>
        </p:txBody>
      </p:sp>
    </p:spTree>
    <p:extLst>
      <p:ext uri="{BB962C8B-B14F-4D97-AF65-F5344CB8AC3E}">
        <p14:creationId xmlns:p14="http://schemas.microsoft.com/office/powerpoint/2010/main" val="2498989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12</a:t>
            </a:fld>
            <a:endParaRPr lang="en-US"/>
          </a:p>
        </p:txBody>
      </p:sp>
    </p:spTree>
    <p:extLst>
      <p:ext uri="{BB962C8B-B14F-4D97-AF65-F5344CB8AC3E}">
        <p14:creationId xmlns:p14="http://schemas.microsoft.com/office/powerpoint/2010/main" val="1104330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22</a:t>
            </a:fld>
            <a:endParaRPr lang="en-US"/>
          </a:p>
        </p:txBody>
      </p:sp>
    </p:spTree>
    <p:extLst>
      <p:ext uri="{BB962C8B-B14F-4D97-AF65-F5344CB8AC3E}">
        <p14:creationId xmlns:p14="http://schemas.microsoft.com/office/powerpoint/2010/main" val="2815124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F91EF-5498-F419-76B5-D403983042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6BA2B4-041C-AEDA-B49A-9494955D55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23A624-2363-6B1A-AF22-BD3DC8A59538}"/>
              </a:ext>
            </a:extLst>
          </p:cNvPr>
          <p:cNvSpPr>
            <a:spLocks noGrp="1"/>
          </p:cNvSpPr>
          <p:nvPr>
            <p:ph type="dt" sz="half" idx="10"/>
          </p:nvPr>
        </p:nvSpPr>
        <p:spPr/>
        <p:txBody>
          <a:bodyPr/>
          <a:lstStyle/>
          <a:p>
            <a:fld id="{3F398FCF-7BF3-46A9-9AC8-80C36578A121}" type="datetimeFigureOut">
              <a:rPr lang="en-US" smtClean="0"/>
              <a:t>9/14/2024</a:t>
            </a:fld>
            <a:endParaRPr lang="en-US"/>
          </a:p>
        </p:txBody>
      </p:sp>
      <p:sp>
        <p:nvSpPr>
          <p:cNvPr id="5" name="Footer Placeholder 4">
            <a:extLst>
              <a:ext uri="{FF2B5EF4-FFF2-40B4-BE49-F238E27FC236}">
                <a16:creationId xmlns:a16="http://schemas.microsoft.com/office/drawing/2014/main" id="{F61EE035-F950-D186-6C24-AC0483AD3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F52092-32B7-DB99-F88A-156FECE0DB09}"/>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35040611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CD1ED-3BB8-4BD8-97B9-D65D5A1AEF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8B4786-BB44-2188-30F8-88A8C171DA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B57FAB-F523-3DC6-32C0-1F30069B9A43}"/>
              </a:ext>
            </a:extLst>
          </p:cNvPr>
          <p:cNvSpPr>
            <a:spLocks noGrp="1"/>
          </p:cNvSpPr>
          <p:nvPr>
            <p:ph type="dt" sz="half" idx="10"/>
          </p:nvPr>
        </p:nvSpPr>
        <p:spPr/>
        <p:txBody>
          <a:bodyPr/>
          <a:lstStyle/>
          <a:p>
            <a:fld id="{3F398FCF-7BF3-46A9-9AC8-80C36578A121}" type="datetimeFigureOut">
              <a:rPr lang="en-US" smtClean="0"/>
              <a:t>9/14/2024</a:t>
            </a:fld>
            <a:endParaRPr lang="en-US"/>
          </a:p>
        </p:txBody>
      </p:sp>
      <p:sp>
        <p:nvSpPr>
          <p:cNvPr id="5" name="Footer Placeholder 4">
            <a:extLst>
              <a:ext uri="{FF2B5EF4-FFF2-40B4-BE49-F238E27FC236}">
                <a16:creationId xmlns:a16="http://schemas.microsoft.com/office/drawing/2014/main" id="{833BA65A-AC63-7F28-A5AA-1DF37900A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C0BDAD-AC22-79CA-036A-40FC340D1A9C}"/>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2397130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0AFC05-18C4-5F9E-1794-0636568BA0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F8EA55-A79D-7280-1B3E-DB6D81C645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1E4FE8-B5B0-92BA-9F0D-4F4FB43BF4CC}"/>
              </a:ext>
            </a:extLst>
          </p:cNvPr>
          <p:cNvSpPr>
            <a:spLocks noGrp="1"/>
          </p:cNvSpPr>
          <p:nvPr>
            <p:ph type="dt" sz="half" idx="10"/>
          </p:nvPr>
        </p:nvSpPr>
        <p:spPr/>
        <p:txBody>
          <a:bodyPr/>
          <a:lstStyle/>
          <a:p>
            <a:fld id="{3F398FCF-7BF3-46A9-9AC8-80C36578A121}" type="datetimeFigureOut">
              <a:rPr lang="en-US" smtClean="0"/>
              <a:t>9/14/2024</a:t>
            </a:fld>
            <a:endParaRPr lang="en-US"/>
          </a:p>
        </p:txBody>
      </p:sp>
      <p:sp>
        <p:nvSpPr>
          <p:cNvPr id="5" name="Footer Placeholder 4">
            <a:extLst>
              <a:ext uri="{FF2B5EF4-FFF2-40B4-BE49-F238E27FC236}">
                <a16:creationId xmlns:a16="http://schemas.microsoft.com/office/drawing/2014/main" id="{2D6D432C-D486-AFB7-B8A3-F66781FEA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A5519C-59E7-F4A8-27C7-3F4492713938}"/>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1787419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671EB-44DA-B6FB-F416-1E658C0CA6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E94F33-A3F2-651F-0650-AD5F15772C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5B0FAA-CAC2-3A84-441A-E54E81030CB9}"/>
              </a:ext>
            </a:extLst>
          </p:cNvPr>
          <p:cNvSpPr>
            <a:spLocks noGrp="1"/>
          </p:cNvSpPr>
          <p:nvPr>
            <p:ph type="dt" sz="half" idx="10"/>
          </p:nvPr>
        </p:nvSpPr>
        <p:spPr/>
        <p:txBody>
          <a:bodyPr/>
          <a:lstStyle/>
          <a:p>
            <a:fld id="{3F398FCF-7BF3-46A9-9AC8-80C36578A121}" type="datetimeFigureOut">
              <a:rPr lang="en-US" smtClean="0"/>
              <a:t>9/14/2024</a:t>
            </a:fld>
            <a:endParaRPr lang="en-US"/>
          </a:p>
        </p:txBody>
      </p:sp>
      <p:sp>
        <p:nvSpPr>
          <p:cNvPr id="5" name="Footer Placeholder 4">
            <a:extLst>
              <a:ext uri="{FF2B5EF4-FFF2-40B4-BE49-F238E27FC236}">
                <a16:creationId xmlns:a16="http://schemas.microsoft.com/office/drawing/2014/main" id="{C53F89FA-A2C1-BE8C-72F0-95690D9FB1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2555F7-C8F9-E8C5-EA57-84D69F0AB972}"/>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2086799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66E7F-DE9E-9880-64E2-69D29B0B9D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920E57-95D8-A8F2-16D3-7CB2CACB2A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4AAE02-ACE3-7A7B-BFBE-96D0B87FE1A5}"/>
              </a:ext>
            </a:extLst>
          </p:cNvPr>
          <p:cNvSpPr>
            <a:spLocks noGrp="1"/>
          </p:cNvSpPr>
          <p:nvPr>
            <p:ph type="dt" sz="half" idx="10"/>
          </p:nvPr>
        </p:nvSpPr>
        <p:spPr/>
        <p:txBody>
          <a:bodyPr/>
          <a:lstStyle/>
          <a:p>
            <a:fld id="{3F398FCF-7BF3-46A9-9AC8-80C36578A121}" type="datetimeFigureOut">
              <a:rPr lang="en-US" smtClean="0"/>
              <a:t>9/14/2024</a:t>
            </a:fld>
            <a:endParaRPr lang="en-US"/>
          </a:p>
        </p:txBody>
      </p:sp>
      <p:sp>
        <p:nvSpPr>
          <p:cNvPr id="5" name="Footer Placeholder 4">
            <a:extLst>
              <a:ext uri="{FF2B5EF4-FFF2-40B4-BE49-F238E27FC236}">
                <a16:creationId xmlns:a16="http://schemas.microsoft.com/office/drawing/2014/main" id="{948D6113-A238-D15C-3DF5-769CCDB363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EF9852-556D-6B5F-542B-5255E1CC8519}"/>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2746242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52D85-D79A-3E2F-AC37-0D590D910D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7B13D1-8A52-7A15-A62D-60447B8997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F95056-B511-51AC-20B6-795FCD1408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9B333B-BEFB-7799-2058-DF785490F3D9}"/>
              </a:ext>
            </a:extLst>
          </p:cNvPr>
          <p:cNvSpPr>
            <a:spLocks noGrp="1"/>
          </p:cNvSpPr>
          <p:nvPr>
            <p:ph type="dt" sz="half" idx="10"/>
          </p:nvPr>
        </p:nvSpPr>
        <p:spPr/>
        <p:txBody>
          <a:bodyPr/>
          <a:lstStyle/>
          <a:p>
            <a:fld id="{3F398FCF-7BF3-46A9-9AC8-80C36578A121}" type="datetimeFigureOut">
              <a:rPr lang="en-US" smtClean="0"/>
              <a:t>9/14/2024</a:t>
            </a:fld>
            <a:endParaRPr lang="en-US"/>
          </a:p>
        </p:txBody>
      </p:sp>
      <p:sp>
        <p:nvSpPr>
          <p:cNvPr id="6" name="Footer Placeholder 5">
            <a:extLst>
              <a:ext uri="{FF2B5EF4-FFF2-40B4-BE49-F238E27FC236}">
                <a16:creationId xmlns:a16="http://schemas.microsoft.com/office/drawing/2014/main" id="{5B837C94-21AA-B234-75AE-2945307333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F1022-1C47-F2C2-02C9-A88EF3E8E02A}"/>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3610292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9D107-6E5A-410A-11E0-2B8ED179BB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E295EB-C452-4F94-B65F-E1872E71B4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259E72-86BB-F53A-1AA4-D824159CAB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D37946-D40C-8DDF-3470-93552F699E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B4BAB2-9328-A9CA-D144-ED3080EEA5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1C567B-5118-E19B-9929-5C91D16B8ADC}"/>
              </a:ext>
            </a:extLst>
          </p:cNvPr>
          <p:cNvSpPr>
            <a:spLocks noGrp="1"/>
          </p:cNvSpPr>
          <p:nvPr>
            <p:ph type="dt" sz="half" idx="10"/>
          </p:nvPr>
        </p:nvSpPr>
        <p:spPr/>
        <p:txBody>
          <a:bodyPr/>
          <a:lstStyle/>
          <a:p>
            <a:fld id="{3F398FCF-7BF3-46A9-9AC8-80C36578A121}" type="datetimeFigureOut">
              <a:rPr lang="en-US" smtClean="0"/>
              <a:t>9/14/2024</a:t>
            </a:fld>
            <a:endParaRPr lang="en-US"/>
          </a:p>
        </p:txBody>
      </p:sp>
      <p:sp>
        <p:nvSpPr>
          <p:cNvPr id="8" name="Footer Placeholder 7">
            <a:extLst>
              <a:ext uri="{FF2B5EF4-FFF2-40B4-BE49-F238E27FC236}">
                <a16:creationId xmlns:a16="http://schemas.microsoft.com/office/drawing/2014/main" id="{58A5C305-1671-6146-ED51-CB1317256B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540C9E-D954-AA49-4704-B40D71C57B7B}"/>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3888096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E7253-FF36-1A78-1A90-7E48AD1C7E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B4676A-394D-F78F-2376-A97604756B68}"/>
              </a:ext>
            </a:extLst>
          </p:cNvPr>
          <p:cNvSpPr>
            <a:spLocks noGrp="1"/>
          </p:cNvSpPr>
          <p:nvPr>
            <p:ph type="dt" sz="half" idx="10"/>
          </p:nvPr>
        </p:nvSpPr>
        <p:spPr/>
        <p:txBody>
          <a:bodyPr/>
          <a:lstStyle/>
          <a:p>
            <a:fld id="{3F398FCF-7BF3-46A9-9AC8-80C36578A121}" type="datetimeFigureOut">
              <a:rPr lang="en-US" smtClean="0"/>
              <a:t>9/14/2024</a:t>
            </a:fld>
            <a:endParaRPr lang="en-US"/>
          </a:p>
        </p:txBody>
      </p:sp>
      <p:sp>
        <p:nvSpPr>
          <p:cNvPr id="4" name="Footer Placeholder 3">
            <a:extLst>
              <a:ext uri="{FF2B5EF4-FFF2-40B4-BE49-F238E27FC236}">
                <a16:creationId xmlns:a16="http://schemas.microsoft.com/office/drawing/2014/main" id="{56BE0BB9-7DCF-E7C3-A790-B679181BE7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ECA6B5-3F31-1367-6DCF-F32251AE3E45}"/>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3308572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FF49BF-F52E-6533-FAE6-7F36412C03E6}"/>
              </a:ext>
            </a:extLst>
          </p:cNvPr>
          <p:cNvSpPr>
            <a:spLocks noGrp="1"/>
          </p:cNvSpPr>
          <p:nvPr>
            <p:ph type="dt" sz="half" idx="10"/>
          </p:nvPr>
        </p:nvSpPr>
        <p:spPr/>
        <p:txBody>
          <a:bodyPr/>
          <a:lstStyle/>
          <a:p>
            <a:fld id="{3F398FCF-7BF3-46A9-9AC8-80C36578A121}" type="datetimeFigureOut">
              <a:rPr lang="en-US" smtClean="0"/>
              <a:t>9/14/2024</a:t>
            </a:fld>
            <a:endParaRPr lang="en-US"/>
          </a:p>
        </p:txBody>
      </p:sp>
      <p:sp>
        <p:nvSpPr>
          <p:cNvPr id="3" name="Footer Placeholder 2">
            <a:extLst>
              <a:ext uri="{FF2B5EF4-FFF2-40B4-BE49-F238E27FC236}">
                <a16:creationId xmlns:a16="http://schemas.microsoft.com/office/drawing/2014/main" id="{C2B52BE5-5436-96E1-23E8-55938907C0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F3DDA6-75A1-D04E-B011-D9A4583FAA81}"/>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1709615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7D5B4-3770-9D7E-8499-6D89D71F65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8F6142-CDA6-DD0D-BFF3-2FDA1F9CBE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E45CF7-80F0-2A5C-98AA-E0861313B7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F606DB-D162-800F-861A-D5088C9B24C7}"/>
              </a:ext>
            </a:extLst>
          </p:cNvPr>
          <p:cNvSpPr>
            <a:spLocks noGrp="1"/>
          </p:cNvSpPr>
          <p:nvPr>
            <p:ph type="dt" sz="half" idx="10"/>
          </p:nvPr>
        </p:nvSpPr>
        <p:spPr/>
        <p:txBody>
          <a:bodyPr/>
          <a:lstStyle/>
          <a:p>
            <a:fld id="{3F398FCF-7BF3-46A9-9AC8-80C36578A121}" type="datetimeFigureOut">
              <a:rPr lang="en-US" smtClean="0"/>
              <a:t>9/14/2024</a:t>
            </a:fld>
            <a:endParaRPr lang="en-US"/>
          </a:p>
        </p:txBody>
      </p:sp>
      <p:sp>
        <p:nvSpPr>
          <p:cNvPr id="6" name="Footer Placeholder 5">
            <a:extLst>
              <a:ext uri="{FF2B5EF4-FFF2-40B4-BE49-F238E27FC236}">
                <a16:creationId xmlns:a16="http://schemas.microsoft.com/office/drawing/2014/main" id="{5154E153-38C2-7AFC-19C7-AA05D59211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34D1DF-0A14-2C99-CC5F-C7FC5890F6F2}"/>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4245067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228D4-813A-9668-2DFD-C6A3FDC7CE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66EA86-62D0-121C-CA28-E9EC254B23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AD0429-C6E5-B3ED-1397-632C2B54A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8340B2-EA3A-8334-D4D9-8ABB31B76AEF}"/>
              </a:ext>
            </a:extLst>
          </p:cNvPr>
          <p:cNvSpPr>
            <a:spLocks noGrp="1"/>
          </p:cNvSpPr>
          <p:nvPr>
            <p:ph type="dt" sz="half" idx="10"/>
          </p:nvPr>
        </p:nvSpPr>
        <p:spPr/>
        <p:txBody>
          <a:bodyPr/>
          <a:lstStyle/>
          <a:p>
            <a:fld id="{3F398FCF-7BF3-46A9-9AC8-80C36578A121}" type="datetimeFigureOut">
              <a:rPr lang="en-US" smtClean="0"/>
              <a:t>9/14/2024</a:t>
            </a:fld>
            <a:endParaRPr lang="en-US"/>
          </a:p>
        </p:txBody>
      </p:sp>
      <p:sp>
        <p:nvSpPr>
          <p:cNvPr id="6" name="Footer Placeholder 5">
            <a:extLst>
              <a:ext uri="{FF2B5EF4-FFF2-40B4-BE49-F238E27FC236}">
                <a16:creationId xmlns:a16="http://schemas.microsoft.com/office/drawing/2014/main" id="{94B373DD-9D67-E864-FB9B-61C0932AB2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8CDAD3-5DC3-C615-446B-C6B40F913C04}"/>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1978408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16F61F-E470-4A19-86DD-4174D60222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2220F4-FC69-ABD3-D73A-5FA64D9B9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4EF4F9-E2A0-2037-A306-7414232551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398FCF-7BF3-46A9-9AC8-80C36578A121}" type="datetimeFigureOut">
              <a:rPr lang="en-US" smtClean="0"/>
              <a:t>9/14/2024</a:t>
            </a:fld>
            <a:endParaRPr lang="en-US"/>
          </a:p>
        </p:txBody>
      </p:sp>
      <p:sp>
        <p:nvSpPr>
          <p:cNvPr id="5" name="Footer Placeholder 4">
            <a:extLst>
              <a:ext uri="{FF2B5EF4-FFF2-40B4-BE49-F238E27FC236}">
                <a16:creationId xmlns:a16="http://schemas.microsoft.com/office/drawing/2014/main" id="{2FC8B8F8-596C-86EA-FA75-B724310F59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C060D01-2AED-AAA6-2060-8CF45180F2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0B3E97-1D21-48A6-A757-C45A40CBBC18}" type="slidenum">
              <a:rPr lang="en-US" smtClean="0"/>
              <a:t>‹#›</a:t>
            </a:fld>
            <a:endParaRPr lang="en-US"/>
          </a:p>
        </p:txBody>
      </p:sp>
    </p:spTree>
    <p:extLst>
      <p:ext uri="{BB962C8B-B14F-4D97-AF65-F5344CB8AC3E}">
        <p14:creationId xmlns:p14="http://schemas.microsoft.com/office/powerpoint/2010/main" val="356218093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microsoft.com/office/2018/10/relationships/comments" Target="../comments/modernComment_125_43E8EBEF.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27_A97D937E.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8/10/relationships/comments" Target="../comments/modernComment_128_3FF2C8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microsoft.com/office/2018/10/relationships/comments" Target="../comments/modernComment_133_511C0E1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05_C8FE4BD2.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8/10/relationships/comments" Target="../comments/modernComment_107_53F718AB.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23_1B451A91.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house in a vineyard&#10;&#10;Description automatically generated">
            <a:extLst>
              <a:ext uri="{FF2B5EF4-FFF2-40B4-BE49-F238E27FC236}">
                <a16:creationId xmlns:a16="http://schemas.microsoft.com/office/drawing/2014/main" id="{AC70B903-9525-93FE-3C4E-066656178CC0}"/>
              </a:ext>
            </a:extLst>
          </p:cNvPr>
          <p:cNvPicPr>
            <a:picLocks noChangeAspect="1"/>
          </p:cNvPicPr>
          <p:nvPr/>
        </p:nvPicPr>
        <p:blipFill>
          <a:blip r:embed="rId2">
            <a:extLst>
              <a:ext uri="{28A0092B-C50C-407E-A947-70E740481C1C}">
                <a14:useLocalDpi xmlns:a14="http://schemas.microsoft.com/office/drawing/2010/main" val="0"/>
              </a:ext>
            </a:extLst>
          </a:blip>
          <a:srcRect t="14097" b="-1"/>
          <a:stretch/>
        </p:blipFill>
        <p:spPr>
          <a:xfrm>
            <a:off x="0" y="-146304"/>
            <a:ext cx="12192000" cy="7004303"/>
          </a:xfrm>
          <a:prstGeom prst="rect">
            <a:avLst/>
          </a:prstGeom>
        </p:spPr>
      </p:pic>
      <p:sp>
        <p:nvSpPr>
          <p:cNvPr id="2" name="Title 1">
            <a:extLst>
              <a:ext uri="{FF2B5EF4-FFF2-40B4-BE49-F238E27FC236}">
                <a16:creationId xmlns:a16="http://schemas.microsoft.com/office/drawing/2014/main" id="{F45F63AB-7200-CA97-49F5-38ABA50FC785}"/>
              </a:ext>
            </a:extLst>
          </p:cNvPr>
          <p:cNvSpPr>
            <a:spLocks noGrp="1"/>
          </p:cNvSpPr>
          <p:nvPr>
            <p:ph type="ctrTitle"/>
          </p:nvPr>
        </p:nvSpPr>
        <p:spPr>
          <a:xfrm>
            <a:off x="0" y="890017"/>
            <a:ext cx="12192000" cy="4242816"/>
          </a:xfrm>
        </p:spPr>
        <p:txBody>
          <a:bodyPr anchor="ctr">
            <a:noAutofit/>
          </a:bodyPr>
          <a:lstStyle/>
          <a:p>
            <a:pPr marL="0" marR="0" algn="ctr">
              <a:lnSpc>
                <a:spcPct val="107000"/>
              </a:lnSpc>
              <a:spcBef>
                <a:spcPts val="0"/>
              </a:spcBef>
              <a:spcAft>
                <a:spcPts val="800"/>
              </a:spcAft>
            </a:pPr>
            <a:r>
              <a:rPr lang="en-US"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The Wines of Oregon</a:t>
            </a:r>
            <a:br>
              <a:rPr lang="en-US" sz="4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br>
            <a:r>
              <a:rPr lang="en-US" sz="38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A Deep Dive into History, Terroir, and Wineries</a:t>
            </a:r>
            <a:br>
              <a:rPr lang="en-US" sz="3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br>
            <a:r>
              <a:rPr lang="en-US" sz="28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Presented by</a:t>
            </a:r>
            <a:br>
              <a:rPr lang="en-US" sz="4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br>
            <a:r>
              <a:rPr lang="en-US" sz="48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Marc Silver</a:t>
            </a:r>
            <a:endParaRPr lang="en-US" sz="4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40889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474A-8F96-1F35-0FE4-5FEF6A938408}"/>
              </a:ext>
            </a:extLst>
          </p:cNvPr>
          <p:cNvSpPr>
            <a:spLocks noGrp="1"/>
          </p:cNvSpPr>
          <p:nvPr>
            <p:ph type="ctrTitle"/>
          </p:nvPr>
        </p:nvSpPr>
        <p:spPr>
          <a:xfrm>
            <a:off x="0" y="1"/>
            <a:ext cx="12192000" cy="1600200"/>
          </a:xfrm>
        </p:spPr>
        <p:txBody>
          <a:bodyPr anchor="ctr">
            <a:normAutofit/>
          </a:bodyPr>
          <a:lstStyle/>
          <a:p>
            <a:r>
              <a:rPr lang="en-US" b="1" dirty="0">
                <a:effectLst/>
                <a:latin typeface="Times New Roman" panose="02020603050405020304" pitchFamily="18" charset="0"/>
                <a:ea typeface="Aptos" panose="020B0004020202020204" pitchFamily="34" charset="0"/>
              </a:rPr>
              <a:t>Top Wineries in Columbia Gorge</a:t>
            </a:r>
            <a:endParaRPr lang="en-US" dirty="0"/>
          </a:p>
        </p:txBody>
      </p:sp>
      <p:sp>
        <p:nvSpPr>
          <p:cNvPr id="3" name="Subtitle 2">
            <a:extLst>
              <a:ext uri="{FF2B5EF4-FFF2-40B4-BE49-F238E27FC236}">
                <a16:creationId xmlns:a16="http://schemas.microsoft.com/office/drawing/2014/main" id="{8A14D8F4-C952-5DC0-8150-18ACC7D1E4F4}"/>
              </a:ext>
            </a:extLst>
          </p:cNvPr>
          <p:cNvSpPr>
            <a:spLocks noGrp="1"/>
          </p:cNvSpPr>
          <p:nvPr>
            <p:ph type="subTitle" idx="1"/>
          </p:nvPr>
        </p:nvSpPr>
        <p:spPr>
          <a:xfrm>
            <a:off x="609600" y="1600201"/>
            <a:ext cx="10216896" cy="5257798"/>
          </a:xfrm>
        </p:spPr>
        <p:txBody>
          <a:bodyPr>
            <a:normAutofit/>
          </a:bodyPr>
          <a:lstStyle/>
          <a:p>
            <a:pPr marL="457200" marR="0" lvl="0" indent="-457200" algn="l">
              <a:lnSpc>
                <a:spcPct val="107000"/>
              </a:lnSpc>
              <a:spcBef>
                <a:spcPts val="0"/>
              </a:spcBef>
              <a:spcAft>
                <a:spcPts val="800"/>
              </a:spcAft>
              <a:buSzPct val="100000"/>
              <a:buFont typeface="Arial" panose="020B0604020202020204" pitchFamily="34" charset="0"/>
              <a:buChar char="•"/>
              <a:tabLst>
                <a:tab pos="457200" algn="l"/>
              </a:tabLs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Syncline Winery:</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Known for Rhône varietals and Chardonnay, Syncline is a small, family-owned winery that focuses on sustainability and natural winemaking.</a:t>
            </a:r>
          </a:p>
          <a:p>
            <a:pPr marL="457200" marR="0" lvl="0" indent="-457200" algn="l">
              <a:lnSpc>
                <a:spcPct val="107000"/>
              </a:lnSpc>
              <a:spcBef>
                <a:spcPts val="0"/>
              </a:spcBef>
              <a:spcAft>
                <a:spcPts val="800"/>
              </a:spcAft>
              <a:buSzPct val="100000"/>
              <a:buFont typeface="Arial" panose="020B0604020202020204" pitchFamily="34" charset="0"/>
              <a:buChar char="•"/>
              <a:tabLst>
                <a:tab pos="457200" algn="l"/>
              </a:tabLst>
            </a:pPr>
            <a:r>
              <a:rPr lang="en-US" dirty="0">
                <a:latin typeface="Times New Roman" panose="02020603050405020304" pitchFamily="18" charset="0"/>
                <a:cs typeface="Times New Roman" panose="02020603050405020304" pitchFamily="18" charset="0"/>
              </a:rPr>
              <a:t>They have built a strong reputation as a creative, limited-production, autonomous estate winery with a vision of creating world-class wines while maintaining biodynamic estate vineyards, green building practices, and innovative wine growing</a:t>
            </a:r>
            <a:r>
              <a:rPr lang="en-US" kern="100" dirty="0">
                <a:latin typeface="Times New Roman" panose="02020603050405020304" pitchFamily="18" charset="0"/>
                <a:cs typeface="Times New Roman" panose="02020603050405020304" pitchFamily="18" charset="0"/>
              </a:rPr>
              <a:t>.</a:t>
            </a:r>
          </a:p>
          <a:p>
            <a:pPr marL="457200" marR="0" lvl="0" indent="-457200" algn="l">
              <a:lnSpc>
                <a:spcPct val="107000"/>
              </a:lnSpc>
              <a:spcBef>
                <a:spcPts val="0"/>
              </a:spcBef>
              <a:spcAft>
                <a:spcPts val="800"/>
              </a:spcAft>
              <a:buSzPct val="100000"/>
              <a:buFont typeface="Arial" panose="020B0604020202020204" pitchFamily="34" charset="0"/>
              <a:buChar char="•"/>
              <a:tabLst>
                <a:tab pos="457200" algn="l"/>
              </a:tabLs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Analemma Wines:</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This winery is praised for its sparkling wines and biodynamic approach to viticulture.</a:t>
            </a:r>
          </a:p>
          <a:p>
            <a:pPr marL="457200" marR="0" lvl="0" indent="-457200" algn="l">
              <a:lnSpc>
                <a:spcPct val="107000"/>
              </a:lnSpc>
              <a:spcBef>
                <a:spcPts val="0"/>
              </a:spcBef>
              <a:spcAft>
                <a:spcPts val="800"/>
              </a:spcAft>
              <a:buSzPct val="100000"/>
              <a:buFont typeface="Arial" panose="020B0604020202020204" pitchFamily="34" charset="0"/>
              <a:buChar char="•"/>
              <a:tabLst>
                <a:tab pos="457200" algn="l"/>
              </a:tabLst>
            </a:pPr>
            <a:r>
              <a:rPr lang="en-US" b="1" dirty="0">
                <a:effectLst/>
                <a:latin typeface="Times New Roman" panose="02020603050405020304" pitchFamily="18" charset="0"/>
                <a:ea typeface="Aptos" panose="020B0004020202020204" pitchFamily="34" charset="0"/>
              </a:rPr>
              <a:t>The Pines 1852:</a:t>
            </a:r>
            <a:r>
              <a:rPr lang="en-US" dirty="0">
                <a:effectLst/>
                <a:latin typeface="Times New Roman" panose="02020603050405020304" pitchFamily="18" charset="0"/>
                <a:ea typeface="Aptos" panose="020B0004020202020204" pitchFamily="34" charset="0"/>
              </a:rPr>
              <a:t> With a history dating back to the 19th century, The Pines is known for producing rich, fruit-driven wines, particularly Zinfandel.</a:t>
            </a:r>
            <a:endParaRPr lang="en-US" dirty="0"/>
          </a:p>
        </p:txBody>
      </p:sp>
      <p:pic>
        <p:nvPicPr>
          <p:cNvPr id="5" name="Picture 4" descr="A bottle of wine with a white label&#10;&#10;Description automatically generated">
            <a:extLst>
              <a:ext uri="{FF2B5EF4-FFF2-40B4-BE49-F238E27FC236}">
                <a16:creationId xmlns:a16="http://schemas.microsoft.com/office/drawing/2014/main" id="{DFAF0D47-0FEB-CB15-306B-54B5867A7D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6496" y="1600201"/>
            <a:ext cx="1365504" cy="4779264"/>
          </a:xfrm>
          <a:prstGeom prst="rect">
            <a:avLst/>
          </a:prstGeom>
        </p:spPr>
      </p:pic>
    </p:spTree>
    <p:extLst>
      <p:ext uri="{BB962C8B-B14F-4D97-AF65-F5344CB8AC3E}">
        <p14:creationId xmlns:p14="http://schemas.microsoft.com/office/powerpoint/2010/main" val="113933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474A-8F96-1F35-0FE4-5FEF6A938408}"/>
              </a:ext>
            </a:extLst>
          </p:cNvPr>
          <p:cNvSpPr>
            <a:spLocks noGrp="1"/>
          </p:cNvSpPr>
          <p:nvPr>
            <p:ph type="ctrTitle"/>
          </p:nvPr>
        </p:nvSpPr>
        <p:spPr>
          <a:xfrm>
            <a:off x="0" y="1"/>
            <a:ext cx="12192000" cy="1600200"/>
          </a:xfrm>
        </p:spPr>
        <p:txBody>
          <a:bodyPr anchor="ctr">
            <a:normAutofit/>
          </a:bodyPr>
          <a:lstStyle/>
          <a:p>
            <a:r>
              <a:rPr lang="en-US" b="1" dirty="0">
                <a:effectLst/>
                <a:latin typeface="Times New Roman" panose="02020603050405020304" pitchFamily="18" charset="0"/>
                <a:ea typeface="Aptos" panose="020B0004020202020204" pitchFamily="34" charset="0"/>
              </a:rPr>
              <a:t>Umpqua Valley AVA</a:t>
            </a:r>
            <a:endParaRPr lang="en-US" dirty="0"/>
          </a:p>
        </p:txBody>
      </p:sp>
      <p:sp>
        <p:nvSpPr>
          <p:cNvPr id="3" name="Subtitle 2">
            <a:extLst>
              <a:ext uri="{FF2B5EF4-FFF2-40B4-BE49-F238E27FC236}">
                <a16:creationId xmlns:a16="http://schemas.microsoft.com/office/drawing/2014/main" id="{8A14D8F4-C952-5DC0-8150-18ACC7D1E4F4}"/>
              </a:ext>
            </a:extLst>
          </p:cNvPr>
          <p:cNvSpPr>
            <a:spLocks noGrp="1"/>
          </p:cNvSpPr>
          <p:nvPr>
            <p:ph type="subTitle" idx="1"/>
          </p:nvPr>
        </p:nvSpPr>
        <p:spPr>
          <a:xfrm>
            <a:off x="609600" y="1600201"/>
            <a:ext cx="10984992" cy="1028699"/>
          </a:xfrm>
        </p:spPr>
        <p:txBody>
          <a:bodyPr>
            <a:normAutofit/>
          </a:bodyPr>
          <a:lstStyle/>
          <a:p>
            <a:pPr marL="342900" marR="0" indent="-342900" algn="l">
              <a:lnSpc>
                <a:spcPct val="107000"/>
              </a:lnSpc>
              <a:spcBef>
                <a:spcPts val="0"/>
              </a:spcBef>
              <a:spcAft>
                <a:spcPts val="800"/>
              </a:spcAft>
              <a:buFont typeface="Arial" panose="020B0604020202020204" pitchFamily="34" charset="0"/>
              <a:buChar char="•"/>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The Umpqua Valley is one of the state’s most diverse wine regions, with a wide range of varietals thriving in its varied climates. </a:t>
            </a:r>
          </a:p>
        </p:txBody>
      </p:sp>
      <p:pic>
        <p:nvPicPr>
          <p:cNvPr id="5" name="Picture 4" descr="A map of oregon with different colored regions&#10;&#10;Description automatically generated">
            <a:extLst>
              <a:ext uri="{FF2B5EF4-FFF2-40B4-BE49-F238E27FC236}">
                <a16:creationId xmlns:a16="http://schemas.microsoft.com/office/drawing/2014/main" id="{3C4D68CA-81E4-72C5-646F-B67170029977}"/>
              </a:ext>
            </a:extLst>
          </p:cNvPr>
          <p:cNvPicPr>
            <a:picLocks noChangeAspect="1"/>
          </p:cNvPicPr>
          <p:nvPr/>
        </p:nvPicPr>
        <p:blipFill>
          <a:blip r:embed="rId2">
            <a:extLst>
              <a:ext uri="{28A0092B-C50C-407E-A947-70E740481C1C}">
                <a14:useLocalDpi xmlns:a14="http://schemas.microsoft.com/office/drawing/2010/main" val="0"/>
              </a:ext>
            </a:extLst>
          </a:blip>
          <a:srcRect l="2191" t="877" r="2000" b="5036"/>
          <a:stretch/>
        </p:blipFill>
        <p:spPr>
          <a:xfrm>
            <a:off x="12192" y="2628900"/>
            <a:ext cx="5876346" cy="4229100"/>
          </a:xfrm>
          <a:prstGeom prst="rect">
            <a:avLst/>
          </a:prstGeom>
        </p:spPr>
      </p:pic>
      <p:sp>
        <p:nvSpPr>
          <p:cNvPr id="7" name="TextBox 6">
            <a:extLst>
              <a:ext uri="{FF2B5EF4-FFF2-40B4-BE49-F238E27FC236}">
                <a16:creationId xmlns:a16="http://schemas.microsoft.com/office/drawing/2014/main" id="{1FFB6D48-595A-C3E2-DE4F-5E5888AFF600}"/>
              </a:ext>
            </a:extLst>
          </p:cNvPr>
          <p:cNvSpPr txBox="1"/>
          <p:nvPr/>
        </p:nvSpPr>
        <p:spPr>
          <a:xfrm>
            <a:off x="6108192" y="2549015"/>
            <a:ext cx="5486400" cy="3340723"/>
          </a:xfrm>
          <a:prstGeom prst="rect">
            <a:avLst/>
          </a:prstGeom>
          <a:noFill/>
        </p:spPr>
        <p:txBody>
          <a:bodyPr wrap="square">
            <a:spAutoFit/>
          </a:bodyPr>
          <a:lstStyle/>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valley benefits from the convergence of cool marine air from the coast and warmer temperatures from the inland. </a:t>
            </a:r>
          </a:p>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This results in the successful cultivation of grapes like Pinot Noir, Tempranillo, and Syrah.</a:t>
            </a:r>
          </a:p>
          <a:p>
            <a:pPr algn="l"/>
            <a:endParaRPr lang="en-US" dirty="0"/>
          </a:p>
        </p:txBody>
      </p:sp>
    </p:spTree>
    <p:extLst>
      <p:ext uri="{BB962C8B-B14F-4D97-AF65-F5344CB8AC3E}">
        <p14:creationId xmlns:p14="http://schemas.microsoft.com/office/powerpoint/2010/main" val="370985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474A-8F96-1F35-0FE4-5FEF6A938408}"/>
              </a:ext>
            </a:extLst>
          </p:cNvPr>
          <p:cNvSpPr>
            <a:spLocks noGrp="1"/>
          </p:cNvSpPr>
          <p:nvPr>
            <p:ph type="ctrTitle"/>
          </p:nvPr>
        </p:nvSpPr>
        <p:spPr>
          <a:xfrm>
            <a:off x="1803400" y="1"/>
            <a:ext cx="8585200" cy="1600200"/>
          </a:xfrm>
        </p:spPr>
        <p:txBody>
          <a:bodyPr anchor="ctr">
            <a:normAutofit fontScale="90000"/>
          </a:bodyPr>
          <a:lstStyle/>
          <a:p>
            <a:r>
              <a:rPr lang="en-US" b="1" dirty="0">
                <a:effectLst/>
                <a:latin typeface="Times New Roman" panose="02020603050405020304" pitchFamily="18" charset="0"/>
                <a:ea typeface="Aptos" panose="020B0004020202020204" pitchFamily="34" charset="0"/>
              </a:rPr>
              <a:t>Top Wineries in </a:t>
            </a:r>
            <a:br>
              <a:rPr lang="en-US" b="1" dirty="0">
                <a:effectLst/>
                <a:latin typeface="Times New Roman" panose="02020603050405020304" pitchFamily="18" charset="0"/>
                <a:ea typeface="Aptos" panose="020B0004020202020204" pitchFamily="34" charset="0"/>
              </a:rPr>
            </a:br>
            <a:r>
              <a:rPr lang="en-US" b="1" dirty="0">
                <a:effectLst/>
                <a:latin typeface="Times New Roman" panose="02020603050405020304" pitchFamily="18" charset="0"/>
                <a:ea typeface="Aptos" panose="020B0004020202020204" pitchFamily="34" charset="0"/>
              </a:rPr>
              <a:t>Umpqua Valley </a:t>
            </a:r>
            <a:endParaRPr lang="en-US" dirty="0"/>
          </a:p>
        </p:txBody>
      </p:sp>
      <p:sp>
        <p:nvSpPr>
          <p:cNvPr id="3" name="Subtitle 2">
            <a:extLst>
              <a:ext uri="{FF2B5EF4-FFF2-40B4-BE49-F238E27FC236}">
                <a16:creationId xmlns:a16="http://schemas.microsoft.com/office/drawing/2014/main" id="{8A14D8F4-C952-5DC0-8150-18ACC7D1E4F4}"/>
              </a:ext>
            </a:extLst>
          </p:cNvPr>
          <p:cNvSpPr>
            <a:spLocks noGrp="1"/>
          </p:cNvSpPr>
          <p:nvPr>
            <p:ph type="subTitle" idx="1"/>
          </p:nvPr>
        </p:nvSpPr>
        <p:spPr>
          <a:xfrm>
            <a:off x="1930400" y="1600201"/>
            <a:ext cx="8458200" cy="5257798"/>
          </a:xfrm>
        </p:spPr>
        <p:txBody>
          <a:bodyPr>
            <a:normAutofit/>
          </a:bodyPr>
          <a:lstStyle/>
          <a:p>
            <a:pPr marL="342900" indent="-342900" algn="l">
              <a:lnSpc>
                <a:spcPct val="107000"/>
              </a:lnSpc>
              <a:spcBef>
                <a:spcPts val="0"/>
              </a:spcBef>
              <a:spcAft>
                <a:spcPts val="800"/>
              </a:spcAft>
              <a:buSzPct val="100000"/>
              <a:buFont typeface="Arial" panose="020B0604020202020204" pitchFamily="34" charset="0"/>
              <a:buChar char="•"/>
              <a:tabLst>
                <a:tab pos="457200" algn="l"/>
              </a:tabLs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HillCrest Vineyard:</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Oregon’s oldest estate winery and the birthplace of Oregon Pinot Noir</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HillCrest produces small-batch wines with a focus on traditional European winemaking techniques.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b="1" kern="100" dirty="0" err="1">
                <a:effectLst/>
                <a:latin typeface="Times New Roman" panose="02020603050405020304" pitchFamily="18" charset="0"/>
                <a:ea typeface="Aptos" panose="020B0004020202020204" pitchFamily="34" charset="0"/>
                <a:cs typeface="Times New Roman" panose="02020603050405020304" pitchFamily="18" charset="0"/>
              </a:rPr>
              <a:t>Abacela</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 trailblazer in planting Tempranillo in Oregon,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Abacela</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has set the standard for this Spanish varietal in the U.S. </a:t>
            </a:r>
            <a:r>
              <a:rPr lang="en-US" dirty="0">
                <a:latin typeface="Times New Roman" panose="02020603050405020304" pitchFamily="18" charset="0"/>
                <a:cs typeface="Times New Roman" panose="02020603050405020304" pitchFamily="18" charset="0"/>
              </a:rPr>
              <a:t>As the pioneers of American Tempranillo and other lesser-known varieties, we have been coined an icon of innovation in Southern Oregon's Umpqua Valley since 1995. </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Brandborg Vineyard &amp; Winery:</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Located near the coastal range, Brandborg produces high-quality Pinot Noir and Gewürztraminer.</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bottle of wine and two wine glasses on a table&#10;&#10;Description automatically generated">
            <a:extLst>
              <a:ext uri="{FF2B5EF4-FFF2-40B4-BE49-F238E27FC236}">
                <a16:creationId xmlns:a16="http://schemas.microsoft.com/office/drawing/2014/main" id="{D37E0EF9-2905-431D-A3FC-EF91E3775085}"/>
              </a:ext>
            </a:extLst>
          </p:cNvPr>
          <p:cNvPicPr>
            <a:picLocks noChangeAspect="1"/>
          </p:cNvPicPr>
          <p:nvPr/>
        </p:nvPicPr>
        <p:blipFill>
          <a:blip r:embed="rId4">
            <a:extLst>
              <a:ext uri="{28A0092B-C50C-407E-A947-70E740481C1C}">
                <a14:useLocalDpi xmlns:a14="http://schemas.microsoft.com/office/drawing/2010/main" val="0"/>
              </a:ext>
            </a:extLst>
          </a:blip>
          <a:srcRect l="32407" t="2778" r="41297"/>
          <a:stretch/>
        </p:blipFill>
        <p:spPr>
          <a:xfrm>
            <a:off x="10388600" y="0"/>
            <a:ext cx="1803400" cy="6858000"/>
          </a:xfrm>
          <a:prstGeom prst="rect">
            <a:avLst/>
          </a:prstGeom>
        </p:spPr>
      </p:pic>
      <p:pic>
        <p:nvPicPr>
          <p:cNvPr id="7" name="Picture 6" descr="A bottle of wine with a label&#10;&#10;Description automatically generated">
            <a:extLst>
              <a:ext uri="{FF2B5EF4-FFF2-40B4-BE49-F238E27FC236}">
                <a16:creationId xmlns:a16="http://schemas.microsoft.com/office/drawing/2014/main" id="{17B33C14-F552-1EF1-D8F1-EE04ADB0A136}"/>
              </a:ext>
            </a:extLst>
          </p:cNvPr>
          <p:cNvPicPr>
            <a:picLocks noChangeAspect="1"/>
          </p:cNvPicPr>
          <p:nvPr/>
        </p:nvPicPr>
        <p:blipFill>
          <a:blip r:embed="rId5">
            <a:extLst>
              <a:ext uri="{28A0092B-C50C-407E-A947-70E740481C1C}">
                <a14:useLocalDpi xmlns:a14="http://schemas.microsoft.com/office/drawing/2010/main" val="0"/>
              </a:ext>
            </a:extLst>
          </a:blip>
          <a:srcRect l="10372" r="10372" b="2778"/>
          <a:stretch/>
        </p:blipFill>
        <p:spPr>
          <a:xfrm>
            <a:off x="0" y="0"/>
            <a:ext cx="1930400" cy="6858000"/>
          </a:xfrm>
          <a:prstGeom prst="rect">
            <a:avLst/>
          </a:prstGeom>
        </p:spPr>
      </p:pic>
    </p:spTree>
    <p:extLst>
      <p:ext uri="{BB962C8B-B14F-4D97-AF65-F5344CB8AC3E}">
        <p14:creationId xmlns:p14="http://schemas.microsoft.com/office/powerpoint/2010/main" val="284357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BBD93-0CFC-E169-BE2E-EDD78B86C982}"/>
              </a:ext>
            </a:extLst>
          </p:cNvPr>
          <p:cNvSpPr>
            <a:spLocks noGrp="1"/>
          </p:cNvSpPr>
          <p:nvPr>
            <p:ph type="title"/>
          </p:nvPr>
        </p:nvSpPr>
        <p:spPr>
          <a:xfrm>
            <a:off x="838200" y="365125"/>
            <a:ext cx="9067800" cy="1325563"/>
          </a:xfrm>
        </p:spPr>
        <p:txBody>
          <a:bodyPr>
            <a:normAutofit fontScale="90000"/>
          </a:bodyPr>
          <a:lstStyle/>
          <a:p>
            <a:pPr algn="ctr"/>
            <a:r>
              <a:rPr lang="en-US" sz="6000" b="1" kern="100" dirty="0">
                <a:effectLst/>
                <a:latin typeface="Times New Roman" panose="02020603050405020304" pitchFamily="18" charset="0"/>
                <a:ea typeface="Aptos" panose="020B0004020202020204" pitchFamily="34" charset="0"/>
                <a:cs typeface="Times New Roman" panose="02020603050405020304" pitchFamily="18" charset="0"/>
              </a:rPr>
              <a:t>Signature Varietals of Oregon</a:t>
            </a:r>
            <a:endParaRPr lang="en-US" sz="6000" dirty="0"/>
          </a:p>
        </p:txBody>
      </p:sp>
      <p:sp>
        <p:nvSpPr>
          <p:cNvPr id="3" name="Content Placeholder 2">
            <a:extLst>
              <a:ext uri="{FF2B5EF4-FFF2-40B4-BE49-F238E27FC236}">
                <a16:creationId xmlns:a16="http://schemas.microsoft.com/office/drawing/2014/main" id="{7439CC26-789E-4EB1-C6B4-03A4B1238AF9}"/>
              </a:ext>
            </a:extLst>
          </p:cNvPr>
          <p:cNvSpPr>
            <a:spLocks noGrp="1"/>
          </p:cNvSpPr>
          <p:nvPr>
            <p:ph idx="1"/>
          </p:nvPr>
        </p:nvSpPr>
        <p:spPr>
          <a:xfrm>
            <a:off x="596900" y="1825625"/>
            <a:ext cx="9309100" cy="4351338"/>
          </a:xfrm>
        </p:spPr>
        <p:txBody>
          <a:bodyPr>
            <a:normAutofit lnSpcReduction="10000"/>
          </a:bodyPr>
          <a:lstStyle/>
          <a:p>
            <a:pPr marL="0" indent="0">
              <a:lnSpc>
                <a:spcPct val="107000"/>
              </a:lnSpc>
              <a:spcBef>
                <a:spcPts val="0"/>
              </a:spcBef>
              <a:spcAft>
                <a:spcPts val="800"/>
              </a:spcAft>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While Oregon is most famous for its </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Pinot Noir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 state produces a wide variety of wines, benefiting from its diverse climates.</a:t>
            </a:r>
          </a:p>
          <a:p>
            <a:pPr>
              <a:lnSpc>
                <a:spcPct val="107000"/>
              </a:lnSpc>
              <a:spcBef>
                <a:spcPts val="0"/>
              </a:spcBef>
              <a:spcAft>
                <a:spcPts val="800"/>
              </a:spcAft>
            </a:pPr>
            <a:r>
              <a:rPr lang="en-US" sz="2400" dirty="0">
                <a:latin typeface="Times New Roman" panose="02020603050405020304" pitchFamily="18" charset="0"/>
                <a:cs typeface="Times New Roman" panose="02020603050405020304" pitchFamily="18" charset="0"/>
              </a:rPr>
              <a:t>Jim Gordon, senior tasting editor at Wine Enthusiast. Commented, “Over the past several decades, Willamette Valley has become known as one of the very best places to grow and make Pinot Noir in the U.S.,” </a:t>
            </a:r>
          </a:p>
          <a:p>
            <a:pPr>
              <a:lnSpc>
                <a:spcPct val="107000"/>
              </a:lnSpc>
              <a:spcBef>
                <a:spcPts val="0"/>
              </a:spcBef>
              <a:spcAft>
                <a:spcPts val="800"/>
              </a:spcAft>
            </a:pPr>
            <a:r>
              <a:rPr lang="en-US" sz="2400" dirty="0">
                <a:latin typeface="Times New Roman" panose="02020603050405020304" pitchFamily="18" charset="0"/>
                <a:cs typeface="Times New Roman" panose="02020603050405020304" pitchFamily="18" charset="0"/>
              </a:rPr>
              <a:t>It’s often compared to Burgundy more than to California.</a:t>
            </a:r>
          </a:p>
          <a:p>
            <a:pPr>
              <a:lnSpc>
                <a:spcPct val="107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Pinot Noir: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Oregon’s most celebrated varietal, known for its finesse, elegance, and complexity. The cool climate of the Willamette Valley is particularly suited to producing Pinot Noir with bright acidity, red fruit, and earthy undertones.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7" name="Picture 6" descr="A bottle of wine with a white label&#10;&#10;Description automatically generated">
            <a:extLst>
              <a:ext uri="{FF2B5EF4-FFF2-40B4-BE49-F238E27FC236}">
                <a16:creationId xmlns:a16="http://schemas.microsoft.com/office/drawing/2014/main" id="{D682B099-FE98-D178-6E4C-54D021B50938}"/>
              </a:ext>
            </a:extLst>
          </p:cNvPr>
          <p:cNvPicPr>
            <a:picLocks noChangeAspect="1"/>
          </p:cNvPicPr>
          <p:nvPr/>
        </p:nvPicPr>
        <p:blipFill>
          <a:blip r:embed="rId3">
            <a:extLst>
              <a:ext uri="{28A0092B-C50C-407E-A947-70E740481C1C}">
                <a14:useLocalDpi xmlns:a14="http://schemas.microsoft.com/office/drawing/2010/main" val="0"/>
              </a:ext>
            </a:extLst>
          </a:blip>
          <a:srcRect l="41859" t="6876" r="42002" b="7735"/>
          <a:stretch/>
        </p:blipFill>
        <p:spPr>
          <a:xfrm>
            <a:off x="10482860" y="0"/>
            <a:ext cx="1709139" cy="6019800"/>
          </a:xfrm>
          <a:prstGeom prst="rect">
            <a:avLst/>
          </a:prstGeom>
        </p:spPr>
      </p:pic>
      <p:sp>
        <p:nvSpPr>
          <p:cNvPr id="9" name="TextBox 8">
            <a:extLst>
              <a:ext uri="{FF2B5EF4-FFF2-40B4-BE49-F238E27FC236}">
                <a16:creationId xmlns:a16="http://schemas.microsoft.com/office/drawing/2014/main" id="{1920ABA0-2FDC-82C1-948E-6FE772BDC36F}"/>
              </a:ext>
            </a:extLst>
          </p:cNvPr>
          <p:cNvSpPr txBox="1"/>
          <p:nvPr/>
        </p:nvSpPr>
        <p:spPr>
          <a:xfrm>
            <a:off x="9906000" y="6019800"/>
            <a:ext cx="2286000" cy="738664"/>
          </a:xfrm>
          <a:prstGeom prst="rect">
            <a:avLst/>
          </a:prstGeom>
          <a:noFill/>
        </p:spPr>
        <p:txBody>
          <a:bodyPr wrap="square">
            <a:spAutoFit/>
          </a:bodyPr>
          <a:lstStyle/>
          <a:p>
            <a:pPr algn="ctr"/>
            <a:r>
              <a:rPr lang="en-US" sz="1400" b="1" dirty="0">
                <a:latin typeface="Times New Roman" panose="02020603050405020304" pitchFamily="18" charset="0"/>
                <a:cs typeface="Times New Roman" panose="02020603050405020304" pitchFamily="18" charset="0"/>
              </a:rPr>
              <a:t>Holocene </a:t>
            </a:r>
            <a:r>
              <a:rPr lang="en-US" sz="1400" b="1" dirty="0" err="1">
                <a:latin typeface="Times New Roman" panose="02020603050405020304" pitchFamily="18" charset="0"/>
                <a:cs typeface="Times New Roman" panose="02020603050405020304" pitchFamily="18" charset="0"/>
              </a:rPr>
              <a:t>Memorialis</a:t>
            </a:r>
            <a:r>
              <a:rPr lang="en-US" sz="1400" b="1" dirty="0">
                <a:latin typeface="Times New Roman" panose="02020603050405020304" pitchFamily="18" charset="0"/>
                <a:cs typeface="Times New Roman" panose="02020603050405020304" pitchFamily="18" charset="0"/>
              </a:rPr>
              <a:t> </a:t>
            </a:r>
            <a:br>
              <a:rPr lang="en-US" sz="1400" b="1" dirty="0">
                <a:latin typeface="Times New Roman" panose="02020603050405020304" pitchFamily="18" charset="0"/>
                <a:cs typeface="Times New Roman" panose="02020603050405020304" pitchFamily="18" charset="0"/>
              </a:rPr>
            </a:br>
            <a:r>
              <a:rPr lang="en-US" sz="1400" b="1" dirty="0">
                <a:latin typeface="Times New Roman" panose="02020603050405020304" pitchFamily="18" charset="0"/>
                <a:cs typeface="Times New Roman" panose="02020603050405020304" pitchFamily="18" charset="0"/>
              </a:rPr>
              <a:t>Pinot Noir 2022 </a:t>
            </a:r>
          </a:p>
          <a:p>
            <a:pPr algn="ctr"/>
            <a:r>
              <a:rPr lang="en-US" sz="1400" b="1" dirty="0">
                <a:latin typeface="Times New Roman" panose="02020603050405020304" pitchFamily="18" charset="0"/>
                <a:cs typeface="Times New Roman" panose="02020603050405020304" pitchFamily="18" charset="0"/>
              </a:rPr>
              <a:t>97 points Wine Enthusiast</a:t>
            </a:r>
          </a:p>
        </p:txBody>
      </p:sp>
    </p:spTree>
    <p:extLst>
      <p:ext uri="{BB962C8B-B14F-4D97-AF65-F5344CB8AC3E}">
        <p14:creationId xmlns:p14="http://schemas.microsoft.com/office/powerpoint/2010/main" val="107287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4BBD93-0CFC-E169-BE2E-EDD78B86C982}"/>
              </a:ext>
            </a:extLst>
          </p:cNvPr>
          <p:cNvSpPr>
            <a:spLocks noGrp="1"/>
          </p:cNvSpPr>
          <p:nvPr>
            <p:ph type="title"/>
          </p:nvPr>
        </p:nvSpPr>
        <p:spPr>
          <a:xfrm>
            <a:off x="0" y="723898"/>
            <a:ext cx="12192000" cy="1495425"/>
          </a:xfrm>
        </p:spPr>
        <p:txBody>
          <a:bodyPr>
            <a:normAutofit/>
          </a:bodyPr>
          <a:lstStyle/>
          <a:p>
            <a:pPr algn="ct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Signature Varietals of Oregon</a:t>
            </a:r>
            <a:endParaRPr lang="en-US" sz="4000" dirty="0"/>
          </a:p>
        </p:txBody>
      </p:sp>
      <p:sp>
        <p:nvSpPr>
          <p:cNvPr id="3" name="Content Placeholder 2">
            <a:extLst>
              <a:ext uri="{FF2B5EF4-FFF2-40B4-BE49-F238E27FC236}">
                <a16:creationId xmlns:a16="http://schemas.microsoft.com/office/drawing/2014/main" id="{7439CC26-789E-4EB1-C6B4-03A4B1238AF9}"/>
              </a:ext>
            </a:extLst>
          </p:cNvPr>
          <p:cNvSpPr>
            <a:spLocks noGrp="1"/>
          </p:cNvSpPr>
          <p:nvPr>
            <p:ph idx="1"/>
          </p:nvPr>
        </p:nvSpPr>
        <p:spPr>
          <a:xfrm>
            <a:off x="1892300" y="2133600"/>
            <a:ext cx="9728200" cy="4610100"/>
          </a:xfrm>
        </p:spPr>
        <p:txBody>
          <a:bodyPr>
            <a:normAutofit/>
          </a:bodyPr>
          <a:lstStyle/>
          <a:p>
            <a:pPr>
              <a:spcBef>
                <a:spcPts val="0"/>
              </a:spcBef>
              <a:spcAft>
                <a:spcPts val="800"/>
              </a:spcAft>
              <a:buSzPct val="100000"/>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Pinot Gris: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Oregon’s second most-planted grape, producing fresh, vibrant wines with s</a:t>
            </a:r>
            <a:r>
              <a:rPr lang="en-US" sz="2400" dirty="0">
                <a:latin typeface="Times New Roman" panose="02020603050405020304" pitchFamily="18" charset="0"/>
                <a:cs typeface="Times New Roman" panose="02020603050405020304" pitchFamily="18" charset="0"/>
              </a:rPr>
              <a:t>ilvery straw color. </a:t>
            </a:r>
          </a:p>
          <a:p>
            <a:pPr>
              <a:spcBef>
                <a:spcPts val="0"/>
              </a:spcBef>
              <a:spcAft>
                <a:spcPts val="800"/>
              </a:spcAft>
              <a:buSzPct val="100000"/>
              <a:tabLst>
                <a:tab pos="457200" algn="l"/>
              </a:tabLst>
            </a:pPr>
            <a:r>
              <a:rPr lang="en-US" sz="2400" dirty="0">
                <a:latin typeface="Times New Roman" panose="02020603050405020304" pitchFamily="18" charset="0"/>
                <a:cs typeface="Times New Roman" panose="02020603050405020304" pitchFamily="18" charset="0"/>
              </a:rPr>
              <a:t>Pure aromas and flavors of tart peach, cashew nougat, white flower, and lime zest with a silky, vibrant, fruity medium-to-full body and a graceful, complex, long finish displaying notes of tangerine, Honeycrisp apple, and almond skin with no oak flavor. </a:t>
            </a:r>
          </a:p>
          <a:p>
            <a:pPr>
              <a:spcBef>
                <a:spcPts val="0"/>
              </a:spcBef>
              <a:spcAft>
                <a:spcPts val="800"/>
              </a:spcAft>
              <a:buSzPct val="100000"/>
              <a:tabLst>
                <a:tab pos="457200" algn="l"/>
              </a:tabLst>
            </a:pPr>
            <a:r>
              <a:rPr lang="en-US" sz="2400" dirty="0">
                <a:latin typeface="Times New Roman" panose="02020603050405020304" pitchFamily="18" charset="0"/>
                <a:cs typeface="Times New Roman" panose="02020603050405020304" pitchFamily="18" charset="0"/>
              </a:rPr>
              <a:t>A Oregon Pinot Gris that is bright and crisp, pairs well with antipasto or shellfish.</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sz="2000" dirty="0"/>
          </a:p>
        </p:txBody>
      </p:sp>
      <p:pic>
        <p:nvPicPr>
          <p:cNvPr id="8" name="Picture 7" descr="A bottle of wine with a white label&#10;&#10;Description automatically generated">
            <a:extLst>
              <a:ext uri="{FF2B5EF4-FFF2-40B4-BE49-F238E27FC236}">
                <a16:creationId xmlns:a16="http://schemas.microsoft.com/office/drawing/2014/main" id="{5AA541C3-DFF3-45FE-AD53-B10924EF3C11}"/>
              </a:ext>
            </a:extLst>
          </p:cNvPr>
          <p:cNvPicPr>
            <a:picLocks noChangeAspect="1"/>
          </p:cNvPicPr>
          <p:nvPr/>
        </p:nvPicPr>
        <p:blipFill>
          <a:blip r:embed="rId2">
            <a:extLst>
              <a:ext uri="{28A0092B-C50C-407E-A947-70E740481C1C}">
                <a14:useLocalDpi xmlns:a14="http://schemas.microsoft.com/office/drawing/2010/main" val="0"/>
              </a:ext>
            </a:extLst>
          </a:blip>
          <a:srcRect l="34815" r="35556"/>
          <a:stretch/>
        </p:blipFill>
        <p:spPr>
          <a:xfrm>
            <a:off x="-2" y="0"/>
            <a:ext cx="2032002" cy="6858000"/>
          </a:xfrm>
          <a:prstGeom prst="rect">
            <a:avLst/>
          </a:prstGeom>
        </p:spPr>
      </p:pic>
    </p:spTree>
    <p:extLst>
      <p:ext uri="{BB962C8B-B14F-4D97-AF65-F5344CB8AC3E}">
        <p14:creationId xmlns:p14="http://schemas.microsoft.com/office/powerpoint/2010/main" val="106160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BBD93-0CFC-E169-BE2E-EDD78B86C982}"/>
              </a:ext>
            </a:extLst>
          </p:cNvPr>
          <p:cNvSpPr>
            <a:spLocks noGrp="1"/>
          </p:cNvSpPr>
          <p:nvPr>
            <p:ph type="title"/>
          </p:nvPr>
        </p:nvSpPr>
        <p:spPr/>
        <p:txBody>
          <a:bodyPr>
            <a:normAutofit/>
          </a:bodyPr>
          <a:lstStyle/>
          <a:p>
            <a:pPr algn="ctr"/>
            <a:r>
              <a:rPr lang="en-US" sz="6000" b="1" kern="100" dirty="0">
                <a:effectLst/>
                <a:latin typeface="Times New Roman" panose="02020603050405020304" pitchFamily="18" charset="0"/>
                <a:ea typeface="Aptos" panose="020B0004020202020204" pitchFamily="34" charset="0"/>
                <a:cs typeface="Times New Roman" panose="02020603050405020304" pitchFamily="18" charset="0"/>
              </a:rPr>
              <a:t>Signature Varietals of Oregon</a:t>
            </a:r>
            <a:endParaRPr lang="en-US" sz="6000" dirty="0"/>
          </a:p>
        </p:txBody>
      </p:sp>
      <p:sp>
        <p:nvSpPr>
          <p:cNvPr id="3" name="Content Placeholder 2">
            <a:extLst>
              <a:ext uri="{FF2B5EF4-FFF2-40B4-BE49-F238E27FC236}">
                <a16:creationId xmlns:a16="http://schemas.microsoft.com/office/drawing/2014/main" id="{7439CC26-789E-4EB1-C6B4-03A4B1238AF9}"/>
              </a:ext>
            </a:extLst>
          </p:cNvPr>
          <p:cNvSpPr>
            <a:spLocks noGrp="1"/>
          </p:cNvSpPr>
          <p:nvPr>
            <p:ph idx="1"/>
          </p:nvPr>
        </p:nvSpPr>
        <p:spPr>
          <a:xfrm>
            <a:off x="838200" y="1825625"/>
            <a:ext cx="9799749" cy="4351338"/>
          </a:xfrm>
        </p:spPr>
        <p:txBody>
          <a:bodyPr>
            <a:normAutofit/>
          </a:bodyPr>
          <a:lstStyle/>
          <a:p>
            <a:pPr marR="0" lvl="0">
              <a:lnSpc>
                <a:spcPct val="107000"/>
              </a:lnSpc>
              <a:spcBef>
                <a:spcPts val="0"/>
              </a:spcBef>
              <a:spcAft>
                <a:spcPts val="800"/>
              </a:spcAft>
              <a:buSzPct val="100000"/>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Initially overshadowed by Pinot Noir, Chardonnay has gained prominence in Oregon, particularly in the Willamette Valley, where winemakers are producing mineral-driven, Burgundian-style Chardonnays.</a:t>
            </a:r>
          </a:p>
          <a:p>
            <a:pPr marR="0" lvl="0">
              <a:lnSpc>
                <a:spcPct val="107000"/>
              </a:lnSpc>
              <a:spcBef>
                <a:spcPts val="0"/>
              </a:spcBef>
              <a:spcAft>
                <a:spcPts val="800"/>
              </a:spcAft>
              <a:buSzPct val="100000"/>
              <a:tabLst>
                <a:tab pos="457200" algn="l"/>
              </a:tabLst>
            </a:pPr>
            <a:r>
              <a:rPr lang="en-US" sz="2400" dirty="0">
                <a:latin typeface="Times New Roman" panose="02020603050405020304" pitchFamily="18" charset="0"/>
                <a:cs typeface="Times New Roman" panose="02020603050405020304" pitchFamily="18" charset="0"/>
              </a:rPr>
              <a:t>Chardonnay is full of mineral and citrus notes. It’s “steely,” and is reminiscent of Chablis with a touch of saline and muted oak treatment. The fruit suggests Bosc pear and apricot with a hint of cream. </a:t>
            </a:r>
          </a:p>
          <a:p>
            <a:pPr marR="0" lvl="0">
              <a:lnSpc>
                <a:spcPct val="107000"/>
              </a:lnSpc>
              <a:spcBef>
                <a:spcPts val="0"/>
              </a:spcBef>
              <a:spcAft>
                <a:spcPts val="800"/>
              </a:spcAft>
              <a:buSzPct val="100000"/>
              <a:tabLst>
                <a:tab pos="457200" algn="l"/>
              </a:tabLst>
            </a:pPr>
            <a:r>
              <a:rPr lang="en-US" sz="2400" dirty="0">
                <a:latin typeface="Times New Roman" panose="02020603050405020304" pitchFamily="18" charset="0"/>
                <a:cs typeface="Times New Roman" panose="02020603050405020304" pitchFamily="18" charset="0"/>
              </a:rPr>
              <a:t>Chardonnay with bright acidity, pairs well with herb roasted chicken and grilled salmon are just a couple of the possibilities.</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Picture 4" descr="A row of wine bottles&#10;&#10;Description automatically generated">
            <a:extLst>
              <a:ext uri="{FF2B5EF4-FFF2-40B4-BE49-F238E27FC236}">
                <a16:creationId xmlns:a16="http://schemas.microsoft.com/office/drawing/2014/main" id="{7D6B0DDB-92C7-6F28-5FF8-AC4A9FD6BF54}"/>
              </a:ext>
            </a:extLst>
          </p:cNvPr>
          <p:cNvPicPr>
            <a:picLocks noChangeAspect="1"/>
          </p:cNvPicPr>
          <p:nvPr/>
        </p:nvPicPr>
        <p:blipFill>
          <a:blip r:embed="rId2">
            <a:extLst>
              <a:ext uri="{28A0092B-C50C-407E-A947-70E740481C1C}">
                <a14:useLocalDpi xmlns:a14="http://schemas.microsoft.com/office/drawing/2010/main" val="0"/>
              </a:ext>
            </a:extLst>
          </a:blip>
          <a:srcRect l="28670" t="29869" r="60758" b="6665"/>
          <a:stretch/>
        </p:blipFill>
        <p:spPr>
          <a:xfrm>
            <a:off x="10637949" y="1684649"/>
            <a:ext cx="1554051" cy="5173351"/>
          </a:xfrm>
          <a:prstGeom prst="rect">
            <a:avLst/>
          </a:prstGeom>
        </p:spPr>
      </p:pic>
    </p:spTree>
    <p:extLst>
      <p:ext uri="{BB962C8B-B14F-4D97-AF65-F5344CB8AC3E}">
        <p14:creationId xmlns:p14="http://schemas.microsoft.com/office/powerpoint/2010/main" val="147353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BBD93-0CFC-E169-BE2E-EDD78B86C982}"/>
              </a:ext>
            </a:extLst>
          </p:cNvPr>
          <p:cNvSpPr>
            <a:spLocks noGrp="1"/>
          </p:cNvSpPr>
          <p:nvPr>
            <p:ph type="title"/>
          </p:nvPr>
        </p:nvSpPr>
        <p:spPr/>
        <p:txBody>
          <a:bodyPr>
            <a:normAutofit/>
          </a:bodyPr>
          <a:lstStyle/>
          <a:p>
            <a:pPr algn="ctr"/>
            <a:r>
              <a:rPr lang="en-US" sz="6000" b="1" kern="100" dirty="0">
                <a:effectLst/>
                <a:latin typeface="Times New Roman" panose="02020603050405020304" pitchFamily="18" charset="0"/>
                <a:ea typeface="Aptos" panose="020B0004020202020204" pitchFamily="34" charset="0"/>
                <a:cs typeface="Times New Roman" panose="02020603050405020304" pitchFamily="18" charset="0"/>
              </a:rPr>
              <a:t>Signature Varietals of Oregon</a:t>
            </a:r>
            <a:endParaRPr lang="en-US" sz="6000" dirty="0"/>
          </a:p>
        </p:txBody>
      </p:sp>
      <p:sp>
        <p:nvSpPr>
          <p:cNvPr id="3" name="Content Placeholder 2">
            <a:extLst>
              <a:ext uri="{FF2B5EF4-FFF2-40B4-BE49-F238E27FC236}">
                <a16:creationId xmlns:a16="http://schemas.microsoft.com/office/drawing/2014/main" id="{7439CC26-789E-4EB1-C6B4-03A4B1238AF9}"/>
              </a:ext>
            </a:extLst>
          </p:cNvPr>
          <p:cNvSpPr>
            <a:spLocks noGrp="1"/>
          </p:cNvSpPr>
          <p:nvPr>
            <p:ph idx="1"/>
          </p:nvPr>
        </p:nvSpPr>
        <p:spPr>
          <a:xfrm>
            <a:off x="1625600" y="1825624"/>
            <a:ext cx="9728200" cy="4978399"/>
          </a:xfrm>
        </p:spPr>
        <p:txBody>
          <a:bodyPr>
            <a:normAutofit lnSpcReduction="10000"/>
          </a:bodyPr>
          <a:lstStyle/>
          <a:p>
            <a:pPr marR="0" lvl="0">
              <a:lnSpc>
                <a:spcPct val="107000"/>
              </a:lnSpc>
              <a:spcBef>
                <a:spcPts val="0"/>
              </a:spcBef>
              <a:spcAft>
                <a:spcPts val="800"/>
              </a:spcAft>
              <a:buSzPct val="100000"/>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Syrah:</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Southern Oregon, especially the Rogue Valley, has become a hotbed for Syrah, producing bold, full-bodied wines with notes of black fruit, pepper, and spice.</a:t>
            </a:r>
          </a:p>
          <a:p>
            <a:pPr marR="0" lvl="0">
              <a:lnSpc>
                <a:spcPct val="107000"/>
              </a:lnSpc>
              <a:spcBef>
                <a:spcPts val="0"/>
              </a:spcBef>
              <a:spcAft>
                <a:spcPts val="800"/>
              </a:spcAft>
              <a:buSzPct val="100000"/>
              <a:tabLst>
                <a:tab pos="457200" algn="l"/>
              </a:tabLst>
            </a:pPr>
            <a:r>
              <a:rPr lang="en-US" sz="2400" dirty="0">
                <a:latin typeface="Times New Roman" panose="02020603050405020304" pitchFamily="18" charset="0"/>
                <a:cs typeface="Times New Roman" panose="02020603050405020304" pitchFamily="18" charset="0"/>
              </a:rPr>
              <a:t>Syrah is typically bold and full-bodied, with aromatic notes of smoke, black fruit with pepper spice. Stylistically, it can be round and fruity, or dense and tannic with brisk acidity, moderate-to-high alcohol levels (13–14.5%) and firm tannins. </a:t>
            </a:r>
          </a:p>
          <a:p>
            <a:pPr marR="0" lvl="0">
              <a:lnSpc>
                <a:spcPct val="107000"/>
              </a:lnSpc>
              <a:spcBef>
                <a:spcPts val="0"/>
              </a:spcBef>
              <a:spcAft>
                <a:spcPts val="800"/>
              </a:spcAft>
              <a:buSzPct val="100000"/>
              <a:tabLst>
                <a:tab pos="457200" algn="l"/>
              </a:tabLst>
            </a:pPr>
            <a:r>
              <a:rPr lang="en-US" sz="2400" dirty="0">
                <a:latin typeface="Times New Roman" panose="02020603050405020304" pitchFamily="18" charset="0"/>
                <a:cs typeface="Times New Roman" panose="02020603050405020304" pitchFamily="18" charset="0"/>
              </a:rPr>
              <a:t>Syrah/Shiraz has a deep ruby-red to purple hue because it’s made with red-skinned grapes. When youthful, wines can be inky and opaque. The color is generally darker than Cabernet Sauvignon. Syrah color can change with age, as it can lose pigmentation and concentration while taking on garnet tones.</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R="0" lvl="0">
              <a:lnSpc>
                <a:spcPct val="107000"/>
              </a:lnSpc>
              <a:spcBef>
                <a:spcPts val="0"/>
              </a:spcBef>
              <a:spcAft>
                <a:spcPts val="800"/>
              </a:spcAft>
              <a:buSzPct val="100000"/>
              <a:tabLst>
                <a:tab pos="457200" algn="l"/>
              </a:tabLs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bottle of wine with a blue cap&#10;&#10;Description automatically generated">
            <a:extLst>
              <a:ext uri="{FF2B5EF4-FFF2-40B4-BE49-F238E27FC236}">
                <a16:creationId xmlns:a16="http://schemas.microsoft.com/office/drawing/2014/main" id="{0DF600F9-471B-8B86-CF31-533A5DEE2712}"/>
              </a:ext>
            </a:extLst>
          </p:cNvPr>
          <p:cNvPicPr>
            <a:picLocks noChangeAspect="1"/>
          </p:cNvPicPr>
          <p:nvPr/>
        </p:nvPicPr>
        <p:blipFill>
          <a:blip r:embed="rId3">
            <a:extLst>
              <a:ext uri="{28A0092B-C50C-407E-A947-70E740481C1C}">
                <a14:useLocalDpi xmlns:a14="http://schemas.microsoft.com/office/drawing/2010/main" val="0"/>
              </a:ext>
            </a:extLst>
          </a:blip>
          <a:srcRect l="42318" t="18179" r="43620" b="5295"/>
          <a:stretch/>
        </p:blipFill>
        <p:spPr>
          <a:xfrm>
            <a:off x="0" y="1825625"/>
            <a:ext cx="1371600" cy="4978400"/>
          </a:xfrm>
          <a:prstGeom prst="rect">
            <a:avLst/>
          </a:prstGeom>
        </p:spPr>
      </p:pic>
    </p:spTree>
    <p:extLst>
      <p:ext uri="{BB962C8B-B14F-4D97-AF65-F5344CB8AC3E}">
        <p14:creationId xmlns:p14="http://schemas.microsoft.com/office/powerpoint/2010/main" val="136079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BBD93-0CFC-E169-BE2E-EDD78B86C982}"/>
              </a:ext>
            </a:extLst>
          </p:cNvPr>
          <p:cNvSpPr>
            <a:spLocks noGrp="1"/>
          </p:cNvSpPr>
          <p:nvPr>
            <p:ph type="title"/>
          </p:nvPr>
        </p:nvSpPr>
        <p:spPr>
          <a:xfrm>
            <a:off x="838200" y="1"/>
            <a:ext cx="10515600" cy="1690688"/>
          </a:xfrm>
        </p:spPr>
        <p:txBody>
          <a:bodyPr>
            <a:normAutofit/>
          </a:bodyPr>
          <a:lstStyle/>
          <a:p>
            <a:pPr algn="ctr"/>
            <a:r>
              <a:rPr lang="en-US" sz="6000" b="1" kern="100" dirty="0">
                <a:effectLst/>
                <a:latin typeface="Times New Roman" panose="02020603050405020304" pitchFamily="18" charset="0"/>
                <a:ea typeface="Aptos" panose="020B0004020202020204" pitchFamily="34" charset="0"/>
                <a:cs typeface="Times New Roman" panose="02020603050405020304" pitchFamily="18" charset="0"/>
              </a:rPr>
              <a:t>Signature Varietals of Oregon</a:t>
            </a:r>
            <a:endParaRPr lang="en-US" sz="6000" dirty="0"/>
          </a:p>
        </p:txBody>
      </p:sp>
      <p:sp>
        <p:nvSpPr>
          <p:cNvPr id="3" name="Content Placeholder 2">
            <a:extLst>
              <a:ext uri="{FF2B5EF4-FFF2-40B4-BE49-F238E27FC236}">
                <a16:creationId xmlns:a16="http://schemas.microsoft.com/office/drawing/2014/main" id="{7439CC26-789E-4EB1-C6B4-03A4B1238AF9}"/>
              </a:ext>
            </a:extLst>
          </p:cNvPr>
          <p:cNvSpPr>
            <a:spLocks noGrp="1"/>
          </p:cNvSpPr>
          <p:nvPr>
            <p:ph idx="1"/>
          </p:nvPr>
        </p:nvSpPr>
        <p:spPr>
          <a:xfrm>
            <a:off x="402336" y="1548384"/>
            <a:ext cx="10290048" cy="5394960"/>
          </a:xfrm>
        </p:spPr>
        <p:txBody>
          <a:bodyPr>
            <a:normAutofit fontScale="92500"/>
          </a:bodyPr>
          <a:lstStyle/>
          <a:p>
            <a:r>
              <a:rPr lang="en-US" sz="2400" b="1" dirty="0">
                <a:effectLst/>
                <a:latin typeface="Times New Roman" panose="02020603050405020304" pitchFamily="18" charset="0"/>
                <a:ea typeface="Aptos" panose="020B0004020202020204" pitchFamily="34" charset="0"/>
                <a:cs typeface="Times New Roman" panose="02020603050405020304" pitchFamily="18" charset="0"/>
              </a:rPr>
              <a:t>Tempranillo:</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 Umpqua Valley is leading the way in the production of Tempranillo, with wines that showcase deep fruit flavors, balanced tannins, and earthy notes.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aroma profiles of Tempranillo wines can vary depending on factors such as the region, winemaking techniques, and aging, but generally, they exhibit the following aroma profiles:</a:t>
            </a:r>
            <a:r>
              <a:rPr lang="en-US" sz="2400" b="1"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Red and Black Fruits: </a:t>
            </a:r>
            <a:r>
              <a:rPr lang="en-US" sz="2400" dirty="0">
                <a:latin typeface="Times New Roman" panose="02020603050405020304" pitchFamily="18" charset="0"/>
                <a:cs typeface="Times New Roman" panose="02020603050405020304" pitchFamily="18" charset="0"/>
              </a:rPr>
              <a:t>strawberry, raspberry, cherry, plum. </a:t>
            </a:r>
          </a:p>
          <a:p>
            <a:pP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Floral Notes: </a:t>
            </a:r>
            <a:r>
              <a:rPr lang="en-US" sz="2400" dirty="0">
                <a:latin typeface="Times New Roman" panose="02020603050405020304" pitchFamily="18" charset="0"/>
                <a:cs typeface="Times New Roman" panose="02020603050405020304" pitchFamily="18" charset="0"/>
              </a:rPr>
              <a:t>violet, rose petals; and Herbal/Earthy Notes of</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Tobacco, leather and dill. </a:t>
            </a:r>
          </a:p>
          <a:p>
            <a:pP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Secondary Aroma Profile: </a:t>
            </a:r>
            <a:r>
              <a:rPr lang="en-US" sz="2400" dirty="0">
                <a:latin typeface="Times New Roman" panose="02020603050405020304" pitchFamily="18" charset="0"/>
                <a:cs typeface="Times New Roman" panose="02020603050405020304" pitchFamily="18" charset="0"/>
              </a:rPr>
              <a:t>The secondary aromas develop during fermentation and are influenced by the yeast strains and fermentation conditions.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These aromas can include: Spicy Notes</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of black pepper, clove and cinnamon.</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Baked/Roasted Notes </a:t>
            </a:r>
            <a:r>
              <a:rPr lang="en-US" sz="2400" dirty="0">
                <a:latin typeface="Times New Roman" panose="02020603050405020304" pitchFamily="18" charset="0"/>
                <a:cs typeface="Times New Roman" panose="02020603050405020304" pitchFamily="18" charset="0"/>
              </a:rPr>
              <a:t>of</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coffee, chocolate, vanilla (from oak aging); and</a:t>
            </a:r>
          </a:p>
          <a:p>
            <a:pP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Dried Fruit Notes: </a:t>
            </a:r>
            <a:r>
              <a:rPr lang="en-US" sz="2400" dirty="0">
                <a:latin typeface="Times New Roman" panose="02020603050405020304" pitchFamily="18" charset="0"/>
                <a:cs typeface="Times New Roman" panose="02020603050405020304" pitchFamily="18" charset="0"/>
              </a:rPr>
              <a:t>raisin, fig, prune.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pairs well with Roast meat, Ribs, and pulled pork.</a:t>
            </a:r>
          </a:p>
          <a:p>
            <a:endParaRPr lang="en-US" sz="2400" dirty="0"/>
          </a:p>
        </p:txBody>
      </p:sp>
      <p:pic>
        <p:nvPicPr>
          <p:cNvPr id="5" name="Picture 4" descr="A bottle of wine with a label&#10;&#10;Description automatically generated">
            <a:extLst>
              <a:ext uri="{FF2B5EF4-FFF2-40B4-BE49-F238E27FC236}">
                <a16:creationId xmlns:a16="http://schemas.microsoft.com/office/drawing/2014/main" id="{EB744421-729F-D864-73F7-0614D5FC5F68}"/>
              </a:ext>
            </a:extLst>
          </p:cNvPr>
          <p:cNvPicPr>
            <a:picLocks noChangeAspect="1"/>
          </p:cNvPicPr>
          <p:nvPr/>
        </p:nvPicPr>
        <p:blipFill>
          <a:blip r:embed="rId2">
            <a:extLst>
              <a:ext uri="{28A0092B-C50C-407E-A947-70E740481C1C}">
                <a14:useLocalDpi xmlns:a14="http://schemas.microsoft.com/office/drawing/2010/main" val="0"/>
              </a:ext>
            </a:extLst>
          </a:blip>
          <a:srcRect l="24164" r="28253"/>
          <a:stretch/>
        </p:blipFill>
        <p:spPr>
          <a:xfrm>
            <a:off x="10692384" y="1349366"/>
            <a:ext cx="1499616" cy="5593978"/>
          </a:xfrm>
          <a:prstGeom prst="rect">
            <a:avLst/>
          </a:prstGeom>
        </p:spPr>
      </p:pic>
    </p:spTree>
    <p:extLst>
      <p:ext uri="{BB962C8B-B14F-4D97-AF65-F5344CB8AC3E}">
        <p14:creationId xmlns:p14="http://schemas.microsoft.com/office/powerpoint/2010/main" val="82340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BBD93-0CFC-E169-BE2E-EDD78B86C982}"/>
              </a:ext>
            </a:extLst>
          </p:cNvPr>
          <p:cNvSpPr>
            <a:spLocks noGrp="1"/>
          </p:cNvSpPr>
          <p:nvPr>
            <p:ph type="title"/>
          </p:nvPr>
        </p:nvSpPr>
        <p:spPr>
          <a:xfrm>
            <a:off x="838200" y="1"/>
            <a:ext cx="10515600" cy="1577838"/>
          </a:xfrm>
        </p:spPr>
        <p:txBody>
          <a:bodyPr>
            <a:noAutofit/>
          </a:bodyPr>
          <a:lstStyle/>
          <a:p>
            <a:pPr algn="ctr"/>
            <a:r>
              <a:rPr lang="en-US" sz="6000" b="1" kern="100" dirty="0">
                <a:effectLst/>
                <a:latin typeface="Times New Roman" panose="02020603050405020304" pitchFamily="18" charset="0"/>
                <a:ea typeface="Aptos" panose="020B0004020202020204" pitchFamily="34" charset="0"/>
                <a:cs typeface="Times New Roman" panose="02020603050405020304" pitchFamily="18" charset="0"/>
              </a:rPr>
              <a:t>Oregon’s Terroir </a:t>
            </a:r>
            <a:endParaRPr lang="en-US" sz="6000" dirty="0"/>
          </a:p>
        </p:txBody>
      </p:sp>
      <p:sp>
        <p:nvSpPr>
          <p:cNvPr id="3" name="Content Placeholder 2">
            <a:extLst>
              <a:ext uri="{FF2B5EF4-FFF2-40B4-BE49-F238E27FC236}">
                <a16:creationId xmlns:a16="http://schemas.microsoft.com/office/drawing/2014/main" id="{7439CC26-789E-4EB1-C6B4-03A4B1238AF9}"/>
              </a:ext>
            </a:extLst>
          </p:cNvPr>
          <p:cNvSpPr>
            <a:spLocks noGrp="1"/>
          </p:cNvSpPr>
          <p:nvPr>
            <p:ph idx="1"/>
          </p:nvPr>
        </p:nvSpPr>
        <p:spPr>
          <a:xfrm>
            <a:off x="4035552" y="1577839"/>
            <a:ext cx="7595616" cy="4599124"/>
          </a:xfrm>
        </p:spPr>
        <p:txBody>
          <a:bodyPr>
            <a:normAutofit/>
          </a:bodyPr>
          <a:lstStyle/>
          <a:p>
            <a:pPr marL="0" indent="0">
              <a:buNone/>
            </a:pP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A Confluence of Geography and Climate</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Oregon’s unique terroir is the result of a combination of factors: its latitude, diverse soil types, and climatic influences from the Pacific Ocean.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state’s location at 45° latitude, similar to Burgundy in France, means it receives plenty of sunlight during the growing season while maintaining cool temperatures, which helps preserve acidity in the grapes.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5" name="Picture 4" descr="A map of a city&#10;&#10;Description automatically generated">
            <a:extLst>
              <a:ext uri="{FF2B5EF4-FFF2-40B4-BE49-F238E27FC236}">
                <a16:creationId xmlns:a16="http://schemas.microsoft.com/office/drawing/2014/main" id="{558C3F1A-1C7C-5105-5975-4208E137C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7839"/>
            <a:ext cx="4035552" cy="5280161"/>
          </a:xfrm>
          <a:prstGeom prst="rect">
            <a:avLst/>
          </a:prstGeom>
        </p:spPr>
      </p:pic>
    </p:spTree>
    <p:extLst>
      <p:ext uri="{BB962C8B-B14F-4D97-AF65-F5344CB8AC3E}">
        <p14:creationId xmlns:p14="http://schemas.microsoft.com/office/powerpoint/2010/main" val="55876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BBD93-0CFC-E169-BE2E-EDD78B86C982}"/>
              </a:ext>
            </a:extLst>
          </p:cNvPr>
          <p:cNvSpPr>
            <a:spLocks noGrp="1"/>
          </p:cNvSpPr>
          <p:nvPr>
            <p:ph type="title"/>
          </p:nvPr>
        </p:nvSpPr>
        <p:spPr>
          <a:xfrm>
            <a:off x="838200" y="1"/>
            <a:ext cx="10515600" cy="1587499"/>
          </a:xfrm>
        </p:spPr>
        <p:txBody>
          <a:bodyPr>
            <a:noAutofit/>
          </a:bodyPr>
          <a:lstStyle/>
          <a:p>
            <a:pPr algn="ctr"/>
            <a:r>
              <a:rPr lang="en-US" sz="6000" b="1" kern="100" dirty="0">
                <a:effectLst/>
                <a:latin typeface="Times New Roman" panose="02020603050405020304" pitchFamily="18" charset="0"/>
                <a:ea typeface="Aptos" panose="020B0004020202020204" pitchFamily="34" charset="0"/>
                <a:cs typeface="Times New Roman" panose="02020603050405020304" pitchFamily="18" charset="0"/>
              </a:rPr>
              <a:t>Oregon’s Terroir: </a:t>
            </a:r>
            <a:endParaRPr lang="en-US" sz="6000" dirty="0"/>
          </a:p>
        </p:txBody>
      </p:sp>
      <p:sp>
        <p:nvSpPr>
          <p:cNvPr id="3" name="Content Placeholder 2">
            <a:extLst>
              <a:ext uri="{FF2B5EF4-FFF2-40B4-BE49-F238E27FC236}">
                <a16:creationId xmlns:a16="http://schemas.microsoft.com/office/drawing/2014/main" id="{7439CC26-789E-4EB1-C6B4-03A4B1238AF9}"/>
              </a:ext>
            </a:extLst>
          </p:cNvPr>
          <p:cNvSpPr>
            <a:spLocks noGrp="1"/>
          </p:cNvSpPr>
          <p:nvPr>
            <p:ph idx="1"/>
          </p:nvPr>
        </p:nvSpPr>
        <p:spPr>
          <a:xfrm>
            <a:off x="596900" y="1587500"/>
            <a:ext cx="11023600" cy="5270499"/>
          </a:xfrm>
        </p:spPr>
        <p:txBody>
          <a:bodyPr>
            <a:normAutofit/>
          </a:bodyPr>
          <a:lstStyle/>
          <a:p>
            <a:pPr marL="0" indent="0">
              <a:buNone/>
            </a:pP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A Confluence of Geography and Climate</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Soil types vary significantly across the state. In the Willamette Valley, volcanic Jory soils provide excellent drainage, which is crucial for growing Pinot Noir. Meanwhile, the southern AVAs like Rogue Valley and Umpqua Valley have more diverse soils, ranging from sandy loams to river sediment, each contributing to the distinctiveness of their wines.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Additionally, the Pacific Ocean plays a critical role in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moderating temperatures, particularly in the Willamette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Valley. </a:t>
            </a:r>
          </a:p>
          <a:p>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cooling marine breezes help prevent over-ripening,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allowing grapes to develop slowly and retain their vibrant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acidity and fresh flavors.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5" name="Picture 4" descr="A map of the state of oregon&#10;&#10;Description automatically generated">
            <a:extLst>
              <a:ext uri="{FF2B5EF4-FFF2-40B4-BE49-F238E27FC236}">
                <a16:creationId xmlns:a16="http://schemas.microsoft.com/office/drawing/2014/main" id="{549B6152-D1C1-9569-445C-B7B880C328A9}"/>
              </a:ext>
            </a:extLst>
          </p:cNvPr>
          <p:cNvPicPr>
            <a:picLocks noChangeAspect="1"/>
          </p:cNvPicPr>
          <p:nvPr/>
        </p:nvPicPr>
        <p:blipFill>
          <a:blip r:embed="rId2">
            <a:extLst>
              <a:ext uri="{28A0092B-C50C-407E-A947-70E740481C1C}">
                <a14:useLocalDpi xmlns:a14="http://schemas.microsoft.com/office/drawing/2010/main" val="0"/>
              </a:ext>
            </a:extLst>
          </a:blip>
          <a:srcRect l="3442" r="3985" b="28172"/>
          <a:stretch/>
        </p:blipFill>
        <p:spPr>
          <a:xfrm>
            <a:off x="7950200" y="3709854"/>
            <a:ext cx="4241800" cy="3148146"/>
          </a:xfrm>
          <a:prstGeom prst="rect">
            <a:avLst/>
          </a:prstGeom>
        </p:spPr>
      </p:pic>
    </p:spTree>
    <p:extLst>
      <p:ext uri="{BB962C8B-B14F-4D97-AF65-F5344CB8AC3E}">
        <p14:creationId xmlns:p14="http://schemas.microsoft.com/office/powerpoint/2010/main" val="164402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460499"/>
          </a:xfrm>
        </p:spPr>
        <p:txBody>
          <a:bodyPr anchor="ctr">
            <a:normAutofit/>
          </a:bodyPr>
          <a:lstStyle/>
          <a:p>
            <a:r>
              <a:rPr lang="en-US" b="1" dirty="0">
                <a:effectLst/>
                <a:latin typeface="Times New Roman" panose="02020603050405020304" pitchFamily="18" charset="0"/>
                <a:ea typeface="Aptos" panose="020B0004020202020204" pitchFamily="34" charset="0"/>
              </a:rPr>
              <a:t>The Wine of Washington</a:t>
            </a:r>
            <a:endParaRPr lang="en-US" dirty="0"/>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382524" y="1460501"/>
            <a:ext cx="6716776" cy="5270500"/>
          </a:xfrm>
        </p:spPr>
        <p:txBody>
          <a:bodyPr>
            <a:normAutofit/>
          </a:bodyPr>
          <a:lstStyle/>
          <a:p>
            <a:pPr marL="342900" marR="0" indent="-342900" algn="l">
              <a:lnSpc>
                <a:spcPct val="107000"/>
              </a:lnSpc>
              <a:spcBef>
                <a:spcPts val="0"/>
              </a:spcBef>
              <a:spcAft>
                <a:spcPts val="800"/>
              </a:spcAft>
              <a:buFont typeface="Arial" panose="020B0604020202020204" pitchFamily="34" charset="0"/>
              <a:buChar char="•"/>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Oregon has become a prominent name in the world of wine, gaining recognition for its high-quality varietals, unique terroir, and a focus on sustainable practices. </a:t>
            </a:r>
          </a:p>
          <a:p>
            <a:pPr marL="342900" marR="0" indent="-342900" algn="l">
              <a:lnSpc>
                <a:spcPct val="107000"/>
              </a:lnSpc>
              <a:spcBef>
                <a:spcPts val="0"/>
              </a:spcBef>
              <a:spcAft>
                <a:spcPts val="800"/>
              </a:spcAft>
              <a:buFont typeface="Arial" panose="020B0604020202020204" pitchFamily="34" charset="0"/>
              <a:buChar char="•"/>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Though relatively young in the history of winemaking, Oregon has developed a distinctive wine culture shaped by its climate, geography, and innovative winemakers. </a:t>
            </a:r>
          </a:p>
          <a:p>
            <a:pPr marL="342900" marR="0" indent="-342900" algn="l">
              <a:lnSpc>
                <a:spcPct val="107000"/>
              </a:lnSpc>
              <a:spcBef>
                <a:spcPts val="0"/>
              </a:spcBef>
              <a:spcAft>
                <a:spcPts val="800"/>
              </a:spcAft>
              <a:buFont typeface="Arial" panose="020B0604020202020204" pitchFamily="34" charset="0"/>
              <a:buChar char="•"/>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This presentation explores Oregon’s wine history, key wine regions, top varietals, terroir, and the most influential wineries driving the state’s wine renaissance.</a:t>
            </a:r>
          </a:p>
          <a:p>
            <a:endParaRPr lang="en-US" dirty="0"/>
          </a:p>
        </p:txBody>
      </p:sp>
      <p:pic>
        <p:nvPicPr>
          <p:cNvPr id="6" name="Picture 5" descr="A vineyard with a mountain in the background&#10;&#10;Description automatically generated">
            <a:extLst>
              <a:ext uri="{FF2B5EF4-FFF2-40B4-BE49-F238E27FC236}">
                <a16:creationId xmlns:a16="http://schemas.microsoft.com/office/drawing/2014/main" id="{483195C4-A936-5045-F533-239694236B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9300" y="1460500"/>
            <a:ext cx="5092700" cy="2733531"/>
          </a:xfrm>
          <a:prstGeom prst="rect">
            <a:avLst/>
          </a:prstGeom>
        </p:spPr>
      </p:pic>
      <p:pic>
        <p:nvPicPr>
          <p:cNvPr id="9" name="Picture 8" descr="A field of trees with a blue sky&#10;&#10;Description automatically generated with medium confidence">
            <a:extLst>
              <a:ext uri="{FF2B5EF4-FFF2-40B4-BE49-F238E27FC236}">
                <a16:creationId xmlns:a16="http://schemas.microsoft.com/office/drawing/2014/main" id="{BA4A8F48-8996-B29C-85F3-89B7BBE7A7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9300" y="4194031"/>
            <a:ext cx="5092700" cy="2663968"/>
          </a:xfrm>
          <a:prstGeom prst="rect">
            <a:avLst/>
          </a:prstGeom>
        </p:spPr>
      </p:pic>
    </p:spTree>
    <p:extLst>
      <p:ext uri="{BB962C8B-B14F-4D97-AF65-F5344CB8AC3E}">
        <p14:creationId xmlns:p14="http://schemas.microsoft.com/office/powerpoint/2010/main" val="195793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BBD93-0CFC-E169-BE2E-EDD78B86C982}"/>
              </a:ext>
            </a:extLst>
          </p:cNvPr>
          <p:cNvSpPr>
            <a:spLocks noGrp="1"/>
          </p:cNvSpPr>
          <p:nvPr>
            <p:ph type="title"/>
          </p:nvPr>
        </p:nvSpPr>
        <p:spPr/>
        <p:txBody>
          <a:bodyPr>
            <a:noAutofit/>
          </a:bodyPr>
          <a:lstStyle/>
          <a:p>
            <a:pPr algn="ctr"/>
            <a:r>
              <a:rPr lang="en-US" sz="6000" b="1" kern="100" dirty="0">
                <a:effectLst/>
                <a:latin typeface="Times New Roman" panose="02020603050405020304" pitchFamily="18" charset="0"/>
                <a:ea typeface="Aptos" panose="020B0004020202020204" pitchFamily="34" charset="0"/>
                <a:cs typeface="Times New Roman" panose="02020603050405020304" pitchFamily="18" charset="0"/>
              </a:rPr>
              <a:t>Sustainable and Organic Winemaking Practices</a:t>
            </a:r>
            <a:endParaRPr lang="en-US" sz="6000" dirty="0"/>
          </a:p>
        </p:txBody>
      </p:sp>
      <p:sp>
        <p:nvSpPr>
          <p:cNvPr id="3" name="Content Placeholder 2">
            <a:extLst>
              <a:ext uri="{FF2B5EF4-FFF2-40B4-BE49-F238E27FC236}">
                <a16:creationId xmlns:a16="http://schemas.microsoft.com/office/drawing/2014/main" id="{7439CC26-789E-4EB1-C6B4-03A4B1238AF9}"/>
              </a:ext>
            </a:extLst>
          </p:cNvPr>
          <p:cNvSpPr>
            <a:spLocks noGrp="1"/>
          </p:cNvSpPr>
          <p:nvPr>
            <p:ph idx="1"/>
          </p:nvPr>
        </p:nvSpPr>
        <p:spPr>
          <a:xfrm>
            <a:off x="838200" y="1825625"/>
            <a:ext cx="10515600" cy="1908175"/>
          </a:xfrm>
        </p:spPr>
        <p:txBody>
          <a:bodyPr/>
          <a:lstStyle/>
          <a:p>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Oregon has earned a reputation not only for the quality of its wines but also for its commitment to sustainable, organic, and biodynamic farming practices. </a:t>
            </a:r>
          </a:p>
          <a:p>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Many of the state’s vineyards are certified organic or biodynamic, with an emphasis on preserving the environment and promoting biodiversity in the vineyards. </a:t>
            </a:r>
          </a:p>
        </p:txBody>
      </p:sp>
      <p:pic>
        <p:nvPicPr>
          <p:cNvPr id="5" name="Picture 4" descr="A group of barrels with white text&#10;&#10;Description automatically generated">
            <a:extLst>
              <a:ext uri="{FF2B5EF4-FFF2-40B4-BE49-F238E27FC236}">
                <a16:creationId xmlns:a16="http://schemas.microsoft.com/office/drawing/2014/main" id="{58A4F038-85F8-D9C4-A250-59677DE14A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33800"/>
            <a:ext cx="4134102" cy="3124200"/>
          </a:xfrm>
          <a:prstGeom prst="rect">
            <a:avLst/>
          </a:prstGeom>
        </p:spPr>
      </p:pic>
      <p:sp>
        <p:nvSpPr>
          <p:cNvPr id="9" name="TextBox 8">
            <a:extLst>
              <a:ext uri="{FF2B5EF4-FFF2-40B4-BE49-F238E27FC236}">
                <a16:creationId xmlns:a16="http://schemas.microsoft.com/office/drawing/2014/main" id="{5EE886F0-B6AD-B577-C12E-0CED7A5A283A}"/>
              </a:ext>
            </a:extLst>
          </p:cNvPr>
          <p:cNvSpPr txBox="1"/>
          <p:nvPr/>
        </p:nvSpPr>
        <p:spPr>
          <a:xfrm>
            <a:off x="4413504" y="3737673"/>
            <a:ext cx="7205472" cy="1477328"/>
          </a:xfrm>
          <a:prstGeom prst="rect">
            <a:avLst/>
          </a:prstGeom>
          <a:noFill/>
        </p:spPr>
        <p:txBody>
          <a:bodyPr wrap="square">
            <a:spAutoFit/>
          </a:bodyPr>
          <a:lstStyle/>
          <a:p>
            <a:pPr marL="342900" indent="-342900">
              <a:buFont typeface="Arial" panose="020B0604020202020204" pitchFamily="34" charset="0"/>
              <a:buChar char="•"/>
            </a:pPr>
            <a:r>
              <a:rPr lang="en-US" sz="2400" kern="100" dirty="0">
                <a:latin typeface="Times New Roman" panose="02020603050405020304" pitchFamily="18" charset="0"/>
                <a:ea typeface="Aptos" panose="020B0004020202020204" pitchFamily="34" charset="0"/>
                <a:cs typeface="Times New Roman" panose="02020603050405020304" pitchFamily="18" charset="0"/>
              </a:rPr>
              <a:t>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his commitment to sustainability is reflected in the wines, which often showcase a sense of place and a connection to the land.</a:t>
            </a:r>
          </a:p>
          <a:p>
            <a:endParaRPr lang="en-US" dirty="0"/>
          </a:p>
        </p:txBody>
      </p:sp>
    </p:spTree>
    <p:extLst>
      <p:ext uri="{BB962C8B-B14F-4D97-AF65-F5344CB8AC3E}">
        <p14:creationId xmlns:p14="http://schemas.microsoft.com/office/powerpoint/2010/main" val="190765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BBD93-0CFC-E169-BE2E-EDD78B86C982}"/>
              </a:ext>
            </a:extLst>
          </p:cNvPr>
          <p:cNvSpPr>
            <a:spLocks noGrp="1"/>
          </p:cNvSpPr>
          <p:nvPr>
            <p:ph type="title"/>
          </p:nvPr>
        </p:nvSpPr>
        <p:spPr>
          <a:xfrm>
            <a:off x="1" y="3752849"/>
            <a:ext cx="2950463" cy="2452687"/>
          </a:xfrm>
        </p:spPr>
        <p:txBody>
          <a:bodyPr anchor="ctr">
            <a:normAutofit/>
          </a:bodyPr>
          <a:lstStyle/>
          <a:p>
            <a:pPr algn="ctr"/>
            <a:r>
              <a:rPr lang="en-US" sz="3600" b="1" kern="100" dirty="0">
                <a:effectLst/>
                <a:latin typeface="Times New Roman" panose="02020603050405020304" pitchFamily="18" charset="0"/>
                <a:ea typeface="Aptos" panose="020B0004020202020204" pitchFamily="34" charset="0"/>
                <a:cs typeface="Times New Roman" panose="02020603050405020304" pitchFamily="18" charset="0"/>
              </a:rPr>
              <a:t>Conclusion</a:t>
            </a:r>
            <a:endParaRPr lang="en-US" sz="3600" dirty="0"/>
          </a:p>
        </p:txBody>
      </p:sp>
      <p:pic>
        <p:nvPicPr>
          <p:cNvPr id="7" name="Picture 6" descr="A vineyard with trees in the background&#10;&#10;Description automatically generated">
            <a:extLst>
              <a:ext uri="{FF2B5EF4-FFF2-40B4-BE49-F238E27FC236}">
                <a16:creationId xmlns:a16="http://schemas.microsoft.com/office/drawing/2014/main" id="{37405218-F720-822E-3D1F-4C25531CD3C8}"/>
              </a:ext>
            </a:extLst>
          </p:cNvPr>
          <p:cNvPicPr>
            <a:picLocks noChangeAspect="1"/>
          </p:cNvPicPr>
          <p:nvPr/>
        </p:nvPicPr>
        <p:blipFill>
          <a:blip r:embed="rId2">
            <a:extLst>
              <a:ext uri="{28A0092B-C50C-407E-A947-70E740481C1C}">
                <a14:useLocalDpi xmlns:a14="http://schemas.microsoft.com/office/drawing/2010/main" val="0"/>
              </a:ext>
            </a:extLst>
          </a:blip>
          <a:srcRect t="26365" b="27868"/>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7439CC26-789E-4EB1-C6B4-03A4B1238AF9}"/>
              </a:ext>
            </a:extLst>
          </p:cNvPr>
          <p:cNvSpPr>
            <a:spLocks noGrp="1"/>
          </p:cNvSpPr>
          <p:nvPr>
            <p:ph idx="1"/>
          </p:nvPr>
        </p:nvSpPr>
        <p:spPr>
          <a:xfrm>
            <a:off x="2950464" y="3752850"/>
            <a:ext cx="9241534" cy="3105140"/>
          </a:xfrm>
        </p:spPr>
        <p:txBody>
          <a:bodyPr anchor="t">
            <a:noAutofit/>
          </a:bodyPr>
          <a:lstStyle/>
          <a:p>
            <a:r>
              <a:rPr lang="en-US" sz="2400" dirty="0">
                <a:effectLst/>
                <a:latin typeface="Times New Roman" panose="02020603050405020304" pitchFamily="18" charset="0"/>
                <a:ea typeface="Aptos" panose="020B0004020202020204" pitchFamily="34" charset="0"/>
              </a:rPr>
              <a:t>Oregon's rise as a world-class wine region is a testament to its pioneering spirit, diverse terroirs, and the passion of its winemakers. </a:t>
            </a:r>
          </a:p>
          <a:p>
            <a:r>
              <a:rPr lang="en-US" sz="2400" dirty="0">
                <a:effectLst/>
                <a:latin typeface="Times New Roman" panose="02020603050405020304" pitchFamily="18" charset="0"/>
                <a:ea typeface="Aptos" panose="020B0004020202020204" pitchFamily="34" charset="0"/>
              </a:rPr>
              <a:t>Whether you are drawn to the elegance of Willamette Valley Pinot Noir, the boldness of Rogue Valley Syrah, or the innovation of Umpqua Valley Tempranillo, Oregon offers something for every wine enthusiast.</a:t>
            </a:r>
            <a:endParaRPr lang="en-US" sz="2400" dirty="0">
              <a:latin typeface="Times New Roman" panose="02020603050405020304" pitchFamily="18" charset="0"/>
              <a:ea typeface="Aptos" panose="020B0004020202020204" pitchFamily="34" charset="0"/>
            </a:endParaRPr>
          </a:p>
          <a:p>
            <a:r>
              <a:rPr lang="en-US" sz="2400" dirty="0">
                <a:effectLst/>
                <a:latin typeface="Times New Roman" panose="02020603050405020304" pitchFamily="18" charset="0"/>
                <a:ea typeface="Aptos" panose="020B0004020202020204" pitchFamily="34" charset="0"/>
              </a:rPr>
              <a:t>With a focus on sustainability and a dedication to crafting wines that express the unique qualities of their terroir, Oregon is undoubtedly a key player on the global wine stage.</a:t>
            </a:r>
            <a:endParaRPr lang="en-US" sz="2400" dirty="0"/>
          </a:p>
        </p:txBody>
      </p:sp>
    </p:spTree>
    <p:extLst>
      <p:ext uri="{BB962C8B-B14F-4D97-AF65-F5344CB8AC3E}">
        <p14:creationId xmlns:p14="http://schemas.microsoft.com/office/powerpoint/2010/main" val="292922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000" y="646177"/>
            <a:ext cx="9144000" cy="1487423"/>
          </a:xfrm>
        </p:spPr>
        <p:txBody>
          <a:bodyPr anchor="ctr">
            <a:normAutofit/>
          </a:bodyPr>
          <a:lstStyle/>
          <a:p>
            <a:r>
              <a:rPr lang="en-US" sz="5000"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97688" y="2351285"/>
            <a:ext cx="10196623" cy="3965944"/>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Wine Spectator, </a:t>
            </a:r>
            <a:r>
              <a:rPr lang="en-US" dirty="0"/>
              <a:t>Wine Enthusiast</a:t>
            </a:r>
            <a:r>
              <a:rPr lang="en-US" b="1" dirty="0"/>
              <a:t>, </a:t>
            </a:r>
            <a:r>
              <a:rPr lang="en-US" dirty="0" err="1"/>
              <a:t>BKWine</a:t>
            </a:r>
            <a:r>
              <a:rPr lang="en-US" dirty="0"/>
              <a:t> Magazine, Wine &amp; Spirits Magazine, American Vineyard Magazine, The Grapevine Magazine,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0164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508000"/>
            <a:ext cx="12192000" cy="1515873"/>
          </a:xfrm>
        </p:spPr>
        <p:txBody>
          <a:bodyPr anchor="ctr"/>
          <a:lstStyle/>
          <a:p>
            <a:r>
              <a:rPr lang="en-US" b="1" dirty="0">
                <a:latin typeface="Times New Roman" panose="02020603050405020304" pitchFamily="18" charset="0"/>
                <a:cs typeface="Times New Roman" panose="02020603050405020304" pitchFamily="18" charset="0"/>
              </a:rPr>
              <a:t>References</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2438400" y="2133600"/>
            <a:ext cx="8229600" cy="4724401"/>
          </a:xfrm>
        </p:spPr>
        <p:txBody>
          <a:bodyPr>
            <a:normAutofit/>
          </a:bodyPr>
          <a:lstStyle/>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Robinson, Jancis. </a:t>
            </a:r>
            <a:r>
              <a:rPr lang="en-US" i="1" kern="100" dirty="0">
                <a:effectLst/>
                <a:latin typeface="Times New Roman" panose="02020603050405020304" pitchFamily="18" charset="0"/>
                <a:ea typeface="Aptos" panose="020B0004020202020204" pitchFamily="34" charset="0"/>
                <a:cs typeface="Times New Roman" panose="02020603050405020304" pitchFamily="18" charset="0"/>
              </a:rPr>
              <a:t>The Oxford Companion to Wine</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4th ed., </a:t>
            </a:r>
            <a:br>
              <a:rPr lang="en-US"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kern="100" dirty="0">
                <a:effectLst/>
                <a:latin typeface="Times New Roman" panose="02020603050405020304" pitchFamily="18" charset="0"/>
                <a:ea typeface="Aptos" panose="020B0004020202020204" pitchFamily="34" charset="0"/>
                <a:cs typeface="Times New Roman" panose="02020603050405020304" pitchFamily="18" charset="0"/>
              </a:rPr>
              <a:t>Oxford University Press, 2015.</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“Oregon Wine History,” Oregon Wine Board, https://www.oregonwine.org/press/history/</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"Willamette Valley AVA," Wine Enthusiast, https://www.winemag.com/region/willamette-valley-ava/</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gn="l">
              <a:buFont typeface="Arial" panose="020B0604020202020204" pitchFamily="34" charset="0"/>
              <a:buChar char="•"/>
            </a:pPr>
            <a:r>
              <a:rPr lang="en-US" dirty="0">
                <a:effectLst/>
                <a:latin typeface="Times New Roman" panose="02020603050405020304" pitchFamily="18" charset="0"/>
                <a:ea typeface="Aptos" panose="020B0004020202020204" pitchFamily="34" charset="0"/>
              </a:rPr>
              <a:t>"Southern Oregon Wines," Wine Spectator, https://www.winespectator.com/articles/southern-oregon</a:t>
            </a:r>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3027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marL="0" marR="0">
              <a:lnSpc>
                <a:spcPct val="107000"/>
              </a:lnSpc>
              <a:spcBef>
                <a:spcPts val="0"/>
              </a:spcBef>
              <a:spcAft>
                <a:spcPts val="800"/>
              </a:spcAft>
            </a:pPr>
            <a:r>
              <a:rPr lang="en-US" sz="6000" b="1" kern="100" dirty="0">
                <a:effectLst/>
                <a:latin typeface="Times New Roman" panose="02020603050405020304" pitchFamily="18" charset="0"/>
                <a:ea typeface="Aptos" panose="020B0004020202020204" pitchFamily="34" charset="0"/>
                <a:cs typeface="Times New Roman" panose="02020603050405020304" pitchFamily="18" charset="0"/>
              </a:rPr>
              <a:t>A Brief History of Oregon Wine</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4247988" y="1560577"/>
            <a:ext cx="7931820" cy="3278123"/>
          </a:xfrm>
        </p:spPr>
        <p:txBody>
          <a:bodyPr>
            <a:normAutofit/>
          </a:bodyPr>
          <a:lstStyle/>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Oregon's winemaking history dates back to the 19th century, but it wasn’t until the 1960s that modern viticulture began in earnest. </a:t>
            </a:r>
          </a:p>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Early pioneers like David Lett of The Eyrie Vineyards, who planted the first Pinot Noir vines in the Willamette Valley in 1965, set the stage for Oregon's future. </a:t>
            </a:r>
          </a:p>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These winemakers recognized that the state's cool climate was ideal for producing high-quality, cool-climate wines similar to those of Burgundy, France.</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person holding a glass of wine&#10;&#10;Description automatically generated">
            <a:extLst>
              <a:ext uri="{FF2B5EF4-FFF2-40B4-BE49-F238E27FC236}">
                <a16:creationId xmlns:a16="http://schemas.microsoft.com/office/drawing/2014/main" id="{B8FED441-6973-71B0-C2AD-6FA6B3434C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 y="1604391"/>
            <a:ext cx="4235796" cy="3234309"/>
          </a:xfrm>
          <a:prstGeom prst="rect">
            <a:avLst/>
          </a:prstGeom>
        </p:spPr>
      </p:pic>
      <p:sp>
        <p:nvSpPr>
          <p:cNvPr id="9" name="TextBox 8">
            <a:extLst>
              <a:ext uri="{FF2B5EF4-FFF2-40B4-BE49-F238E27FC236}">
                <a16:creationId xmlns:a16="http://schemas.microsoft.com/office/drawing/2014/main" id="{F51BB248-5E3D-3598-C12B-69A5FF177D35}"/>
              </a:ext>
            </a:extLst>
          </p:cNvPr>
          <p:cNvSpPr txBox="1"/>
          <p:nvPr/>
        </p:nvSpPr>
        <p:spPr>
          <a:xfrm>
            <a:off x="197708" y="4838700"/>
            <a:ext cx="11883246" cy="1938992"/>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hard work paid off when Eyrie’s 1975 South Block Reserve Pinot Noir out scored all but a handful of prestigious Burgundies in the 1979 Gault/Millau “Wine Olympics” in Paris.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same result was achieved in 1980 at the </a:t>
            </a:r>
            <a:r>
              <a:rPr lang="en-US" sz="2400" dirty="0" err="1">
                <a:latin typeface="Times New Roman" panose="02020603050405020304" pitchFamily="18" charset="0"/>
                <a:cs typeface="Times New Roman" panose="02020603050405020304" pitchFamily="18" charset="0"/>
              </a:rPr>
              <a:t>Drouhin</a:t>
            </a:r>
            <a:r>
              <a:rPr lang="en-US" sz="2400" dirty="0">
                <a:latin typeface="Times New Roman" panose="02020603050405020304" pitchFamily="18" charset="0"/>
                <a:cs typeface="Times New Roman" panose="02020603050405020304" pitchFamily="18" charset="0"/>
              </a:rPr>
              <a:t> tasting in Burgundy. Now Lett, Eyrie Vineyards, and the entire Oregon wine industry had achieved international acclaim. Since then Eyrie Vineyards wines have become well known for their long cellar life.</a:t>
            </a:r>
          </a:p>
        </p:txBody>
      </p:sp>
    </p:spTree>
    <p:extLst>
      <p:ext uri="{BB962C8B-B14F-4D97-AF65-F5344CB8AC3E}">
        <p14:creationId xmlns:p14="http://schemas.microsoft.com/office/powerpoint/2010/main" val="337210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 calcmode="lin" valueType="num">
                                      <p:cBhvr additive="base">
                                        <p:cTn id="2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marL="0" marR="0">
              <a:lnSpc>
                <a:spcPct val="107000"/>
              </a:lnSpc>
              <a:spcBef>
                <a:spcPts val="0"/>
              </a:spcBef>
              <a:spcAft>
                <a:spcPts val="800"/>
              </a:spcAft>
            </a:pPr>
            <a:r>
              <a:rPr lang="en-US" sz="6000" b="1" kern="100" dirty="0">
                <a:effectLst/>
                <a:latin typeface="Times New Roman" panose="02020603050405020304" pitchFamily="18" charset="0"/>
                <a:ea typeface="Aptos" panose="020B0004020202020204" pitchFamily="34" charset="0"/>
                <a:cs typeface="Times New Roman" panose="02020603050405020304" pitchFamily="18" charset="0"/>
              </a:rPr>
              <a:t>A Brief History of Oregon Wine</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621792" y="1560577"/>
            <a:ext cx="10960608" cy="5297423"/>
          </a:xfrm>
        </p:spPr>
        <p:txBody>
          <a:bodyPr>
            <a:normAutofit/>
          </a:bodyPr>
          <a:lstStyle/>
          <a:p>
            <a:pPr marL="342900" marR="0" indent="-342900" algn="l">
              <a:lnSpc>
                <a:spcPct val="107000"/>
              </a:lnSpc>
              <a:spcBef>
                <a:spcPts val="0"/>
              </a:spcBef>
              <a:spcAft>
                <a:spcPts val="800"/>
              </a:spcAft>
              <a:buFont typeface="Arial" panose="020B0604020202020204" pitchFamily="34" charset="0"/>
              <a:buChar char="•"/>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By the 1980s, Oregon wines, particularly Pinot Noir, began to earn international acclaim, notably when a 1975 Eyrie Vineyards Pinot Noir placed in the top ten at the prestigious 1979 Wine Olympics in Paris. </a:t>
            </a:r>
          </a:p>
          <a:p>
            <a:pPr marL="342900" marR="0" indent="-342900" algn="l">
              <a:lnSpc>
                <a:spcPct val="107000"/>
              </a:lnSpc>
              <a:spcBef>
                <a:spcPts val="0"/>
              </a:spcBef>
              <a:spcAft>
                <a:spcPts val="800"/>
              </a:spcAft>
              <a:buFont typeface="Arial" panose="020B0604020202020204" pitchFamily="34" charset="0"/>
              <a:buChar char="•"/>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This global recognition attracted more </a:t>
            </a:r>
            <a:br>
              <a:rPr lang="en-US"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kern="100" dirty="0">
                <a:effectLst/>
                <a:latin typeface="Times New Roman" panose="02020603050405020304" pitchFamily="18" charset="0"/>
                <a:ea typeface="Aptos" panose="020B0004020202020204" pitchFamily="34" charset="0"/>
                <a:cs typeface="Times New Roman" panose="02020603050405020304" pitchFamily="18" charset="0"/>
              </a:rPr>
              <a:t>winemakers to the state, and by the 1990s, </a:t>
            </a:r>
            <a:br>
              <a:rPr lang="en-US"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kern="100" dirty="0">
                <a:effectLst/>
                <a:latin typeface="Times New Roman" panose="02020603050405020304" pitchFamily="18" charset="0"/>
                <a:ea typeface="Aptos" panose="020B0004020202020204" pitchFamily="34" charset="0"/>
                <a:cs typeface="Times New Roman" panose="02020603050405020304" pitchFamily="18" charset="0"/>
              </a:rPr>
              <a:t>Oregon was firmly established as one of </a:t>
            </a:r>
            <a:br>
              <a:rPr lang="en-US"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kern="100" dirty="0">
                <a:effectLst/>
                <a:latin typeface="Times New Roman" panose="02020603050405020304" pitchFamily="18" charset="0"/>
                <a:ea typeface="Aptos" panose="020B0004020202020204" pitchFamily="34" charset="0"/>
                <a:cs typeface="Times New Roman" panose="02020603050405020304" pitchFamily="18" charset="0"/>
              </a:rPr>
              <a:t>America’s premier wine-producing regions.</a:t>
            </a:r>
          </a:p>
          <a:p>
            <a:pPr marL="342900" marR="0" indent="-342900" algn="l">
              <a:lnSpc>
                <a:spcPct val="107000"/>
              </a:lnSpc>
              <a:spcBef>
                <a:spcPts val="0"/>
              </a:spcBef>
              <a:spcAft>
                <a:spcPts val="800"/>
              </a:spcAft>
              <a:buFont typeface="Arial" panose="020B0604020202020204" pitchFamily="34" charset="0"/>
              <a:buChar char="•"/>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Today, Oregon boasts over 1,000 wineries </a:t>
            </a:r>
            <a:br>
              <a:rPr lang="en-US"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kern="100" dirty="0">
                <a:effectLst/>
                <a:latin typeface="Times New Roman" panose="02020603050405020304" pitchFamily="18" charset="0"/>
                <a:ea typeface="Aptos" panose="020B0004020202020204" pitchFamily="34" charset="0"/>
                <a:cs typeface="Times New Roman" panose="02020603050405020304" pitchFamily="18" charset="0"/>
              </a:rPr>
              <a:t>and 21 recognized American Viticultural </a:t>
            </a:r>
            <a:br>
              <a:rPr lang="en-US"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kern="100" dirty="0">
                <a:effectLst/>
                <a:latin typeface="Times New Roman" panose="02020603050405020304" pitchFamily="18" charset="0"/>
                <a:ea typeface="Aptos" panose="020B0004020202020204" pitchFamily="34" charset="0"/>
                <a:cs typeface="Times New Roman" panose="02020603050405020304" pitchFamily="18" charset="0"/>
              </a:rPr>
              <a:t>Areas (AVAs), producing a wide range of </a:t>
            </a:r>
            <a:br>
              <a:rPr lang="en-US"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kern="100" dirty="0">
                <a:effectLst/>
                <a:latin typeface="Times New Roman" panose="02020603050405020304" pitchFamily="18" charset="0"/>
                <a:ea typeface="Aptos" panose="020B0004020202020204" pitchFamily="34" charset="0"/>
                <a:cs typeface="Times New Roman" panose="02020603050405020304" pitchFamily="18" charset="0"/>
              </a:rPr>
              <a:t>wines while maintaining a commitment to </a:t>
            </a:r>
            <a:br>
              <a:rPr lang="en-US"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kern="100" dirty="0">
                <a:effectLst/>
                <a:latin typeface="Times New Roman" panose="02020603050405020304" pitchFamily="18" charset="0"/>
                <a:ea typeface="Aptos" panose="020B0004020202020204" pitchFamily="34" charset="0"/>
                <a:cs typeface="Times New Roman" panose="02020603050405020304" pitchFamily="18" charset="0"/>
              </a:rPr>
              <a:t>sustainable and organic farming.</a:t>
            </a:r>
          </a:p>
        </p:txBody>
      </p:sp>
      <p:pic>
        <p:nvPicPr>
          <p:cNvPr id="5" name="Picture 4" descr="A group of wine bottles&#10;&#10;Description automatically generated">
            <a:extLst>
              <a:ext uri="{FF2B5EF4-FFF2-40B4-BE49-F238E27FC236}">
                <a16:creationId xmlns:a16="http://schemas.microsoft.com/office/drawing/2014/main" id="{892C1456-E721-70CE-8AE7-E4BCF3BE8613}"/>
              </a:ext>
            </a:extLst>
          </p:cNvPr>
          <p:cNvPicPr>
            <a:picLocks noChangeAspect="1"/>
          </p:cNvPicPr>
          <p:nvPr/>
        </p:nvPicPr>
        <p:blipFill>
          <a:blip r:embed="rId3">
            <a:extLst>
              <a:ext uri="{28A0092B-C50C-407E-A947-70E740481C1C}">
                <a14:useLocalDpi xmlns:a14="http://schemas.microsoft.com/office/drawing/2010/main" val="0"/>
              </a:ext>
            </a:extLst>
          </a:blip>
          <a:srcRect l="1871" r="2703"/>
          <a:stretch/>
        </p:blipFill>
        <p:spPr>
          <a:xfrm>
            <a:off x="6595872" y="2978506"/>
            <a:ext cx="5596128" cy="3879494"/>
          </a:xfrm>
          <a:prstGeom prst="rect">
            <a:avLst/>
          </a:prstGeom>
        </p:spPr>
      </p:pic>
    </p:spTree>
    <p:extLst>
      <p:ext uri="{BB962C8B-B14F-4D97-AF65-F5344CB8AC3E}">
        <p14:creationId xmlns:p14="http://schemas.microsoft.com/office/powerpoint/2010/main" val="35136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2BD1C-75D8-7410-43FD-8B9EE1DEDE01}"/>
              </a:ext>
            </a:extLst>
          </p:cNvPr>
          <p:cNvSpPr>
            <a:spLocks noGrp="1"/>
          </p:cNvSpPr>
          <p:nvPr>
            <p:ph type="ctrTitle"/>
          </p:nvPr>
        </p:nvSpPr>
        <p:spPr>
          <a:xfrm>
            <a:off x="0" y="1"/>
            <a:ext cx="12192000" cy="1600200"/>
          </a:xfrm>
        </p:spPr>
        <p:txBody>
          <a:bodyPr anchor="ctr">
            <a:normAutofit/>
          </a:bodyPr>
          <a:lstStyle/>
          <a:p>
            <a:pPr marL="0" marR="0">
              <a:lnSpc>
                <a:spcPct val="107000"/>
              </a:lnSpc>
              <a:spcBef>
                <a:spcPts val="0"/>
              </a:spcBef>
              <a:spcAft>
                <a:spcPts val="800"/>
              </a:spcAft>
            </a:pPr>
            <a:r>
              <a:rPr lang="en-US" sz="6000" b="1" kern="100" dirty="0">
                <a:effectLst/>
                <a:latin typeface="Times New Roman" panose="02020603050405020304" pitchFamily="18" charset="0"/>
                <a:ea typeface="Aptos" panose="020B0004020202020204" pitchFamily="34" charset="0"/>
                <a:cs typeface="Times New Roman" panose="02020603050405020304" pitchFamily="18" charset="0"/>
              </a:rPr>
              <a:t>Key Wine Regions of Oregon</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4C12C27F-5807-91D2-EF7B-2A140272FE9C}"/>
              </a:ext>
            </a:extLst>
          </p:cNvPr>
          <p:cNvSpPr>
            <a:spLocks noGrp="1"/>
          </p:cNvSpPr>
          <p:nvPr>
            <p:ph type="subTitle" idx="1"/>
          </p:nvPr>
        </p:nvSpPr>
        <p:spPr>
          <a:xfrm>
            <a:off x="609600" y="1600200"/>
            <a:ext cx="10972800" cy="923925"/>
          </a:xfrm>
        </p:spPr>
        <p:txBody>
          <a:bodyPr>
            <a:noAutofit/>
          </a:bodyPr>
          <a:lstStyle/>
          <a:p>
            <a:pPr marL="285750" marR="0" indent="-285750" algn="l">
              <a:lnSpc>
                <a:spcPct val="107000"/>
              </a:lnSpc>
              <a:spcBef>
                <a:spcPts val="0"/>
              </a:spcBef>
              <a:spcAft>
                <a:spcPts val="800"/>
              </a:spcAft>
              <a:buFont typeface="Arial" panose="020B0604020202020204" pitchFamily="34" charset="0"/>
              <a:buChar char="•"/>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Oregon’s wine regions are diverse, thanks to its varied geography and climates. The state is home to several distinct AVAs, each with unique terroirs and specialties.</a:t>
            </a:r>
          </a:p>
        </p:txBody>
      </p:sp>
      <p:pic>
        <p:nvPicPr>
          <p:cNvPr id="5" name="Picture 4" descr="A map of a wine region&#10;&#10;Description automatically generated">
            <a:extLst>
              <a:ext uri="{FF2B5EF4-FFF2-40B4-BE49-F238E27FC236}">
                <a16:creationId xmlns:a16="http://schemas.microsoft.com/office/drawing/2014/main" id="{1BC43191-E61F-DC8D-69E1-0453D99061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524125"/>
            <a:ext cx="4011168" cy="4333875"/>
          </a:xfrm>
          <a:prstGeom prst="rect">
            <a:avLst/>
          </a:prstGeom>
        </p:spPr>
      </p:pic>
      <p:sp>
        <p:nvSpPr>
          <p:cNvPr id="8" name="TextBox 7">
            <a:extLst>
              <a:ext uri="{FF2B5EF4-FFF2-40B4-BE49-F238E27FC236}">
                <a16:creationId xmlns:a16="http://schemas.microsoft.com/office/drawing/2014/main" id="{DBF97166-ED82-F678-7A2E-ACE93B398D4B}"/>
              </a:ext>
            </a:extLst>
          </p:cNvPr>
          <p:cNvSpPr txBox="1"/>
          <p:nvPr/>
        </p:nvSpPr>
        <p:spPr>
          <a:xfrm>
            <a:off x="4011169" y="2460574"/>
            <a:ext cx="8180832" cy="4335418"/>
          </a:xfrm>
          <a:prstGeom prst="rect">
            <a:avLst/>
          </a:prstGeom>
          <a:noFill/>
        </p:spPr>
        <p:txBody>
          <a:bodyPr wrap="square">
            <a:spAutoFit/>
          </a:bodyPr>
          <a:lstStyle/>
          <a:p>
            <a:pPr marL="0" marR="0">
              <a:lnSpc>
                <a:spcPct val="107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Willamette Valley AVA</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Willamette Valley is the heart of Oregon’s wine industry and the largest AVA in the state, accounting for over 70% of Oregon's vineyards. </a:t>
            </a:r>
          </a:p>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Located between the Cascade Mountains to the east and the Coast Range to the west, this cool-climate region is renowned for producing world-class Pinot Noir. </a:t>
            </a:r>
          </a:p>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area’s volcanic soils and moderate rainfall create the perfect conditions for growing this finicky grape, leading to elegant, balanced wines with complex flavors &amp; bright acidity.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1335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additive="base">
                                        <p:cTn id="2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474A-8F96-1F35-0FE4-5FEF6A938408}"/>
              </a:ext>
            </a:extLst>
          </p:cNvPr>
          <p:cNvSpPr>
            <a:spLocks noGrp="1"/>
          </p:cNvSpPr>
          <p:nvPr>
            <p:ph type="ctrTitle"/>
          </p:nvPr>
        </p:nvSpPr>
        <p:spPr>
          <a:xfrm>
            <a:off x="0" y="1"/>
            <a:ext cx="12192000" cy="1600200"/>
          </a:xfrm>
        </p:spPr>
        <p:txBody>
          <a:bodyPr anchor="ctr">
            <a:normAutofit/>
          </a:bodyPr>
          <a:lstStyle/>
          <a:p>
            <a:r>
              <a:rPr lang="en-US" b="1" dirty="0">
                <a:effectLst/>
                <a:latin typeface="Times New Roman" panose="02020603050405020304" pitchFamily="18" charset="0"/>
                <a:ea typeface="Aptos" panose="020B0004020202020204" pitchFamily="34" charset="0"/>
              </a:rPr>
              <a:t>Top Wineries in Willamette Valley</a:t>
            </a:r>
            <a:endParaRPr lang="en-US" dirty="0"/>
          </a:p>
        </p:txBody>
      </p:sp>
      <p:sp>
        <p:nvSpPr>
          <p:cNvPr id="3" name="Subtitle 2">
            <a:extLst>
              <a:ext uri="{FF2B5EF4-FFF2-40B4-BE49-F238E27FC236}">
                <a16:creationId xmlns:a16="http://schemas.microsoft.com/office/drawing/2014/main" id="{8A14D8F4-C952-5DC0-8150-18ACC7D1E4F4}"/>
              </a:ext>
            </a:extLst>
          </p:cNvPr>
          <p:cNvSpPr>
            <a:spLocks noGrp="1"/>
          </p:cNvSpPr>
          <p:nvPr>
            <p:ph type="subTitle" idx="1"/>
          </p:nvPr>
        </p:nvSpPr>
        <p:spPr>
          <a:xfrm>
            <a:off x="243840" y="1600200"/>
            <a:ext cx="9948672" cy="4459224"/>
          </a:xfrm>
        </p:spPr>
        <p:txBody>
          <a:bodyPr>
            <a:normAutofit/>
          </a:bodyPr>
          <a:lstStyle/>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Domaine Serene:</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Known for its award-winning Pinot Noirs, Domaine Serene has been a leading winery in the region since the late 1980s.</a:t>
            </a:r>
          </a:p>
          <a:p>
            <a:pPr marL="342900" indent="-342900" algn="l">
              <a:buFont typeface="Arial" panose="020B0604020202020204" pitchFamily="34" charset="0"/>
              <a:buChar char="•"/>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The Eyrie Vineyards:</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 pioneer in Oregon winemaking, Eyrie’s wines are still considered benchmarks for Oregon Pinot Noir and Chardonnay. </a:t>
            </a:r>
            <a:r>
              <a:rPr lang="en-US" dirty="0">
                <a:latin typeface="Times New Roman" panose="02020603050405020304" pitchFamily="18" charset="0"/>
                <a:cs typeface="Times New Roman" panose="02020603050405020304" pitchFamily="18" charset="0"/>
              </a:rPr>
              <a:t>The Eyrie Vineyards 2019 Daphne Pinot Noir was awarded 97 points by Wine Spectator.</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Sokol Blosser:</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This family-owned winery focuses on organic farming and produces high-quality Pinot Noir, as well as other varietals like Muller Thurgau, Pinot Gris, Riesling and Rosé. 10 of their 17 vineyard blocks are Pinot Noir but they are also renown for their other varietals.</a:t>
            </a:r>
          </a:p>
          <a:p>
            <a:pPr marL="342900" marR="0" indent="-342900" algn="l">
              <a:lnSpc>
                <a:spcPct val="107000"/>
              </a:lnSpc>
              <a:spcBef>
                <a:spcPts val="0"/>
              </a:spcBef>
              <a:spcAft>
                <a:spcPts val="800"/>
              </a:spcAft>
              <a:buFont typeface="Arial" panose="020B0604020202020204" pitchFamily="34" charset="0"/>
              <a:buChar char="•"/>
            </a:pPr>
            <a:endParaRPr lang="en-US" sz="2400" kern="100" dirty="0">
              <a:effectLst/>
              <a:ea typeface="Aptos" panose="020B0004020202020204" pitchFamily="34" charset="0"/>
            </a:endParaRPr>
          </a:p>
          <a:p>
            <a:endParaRPr lang="en-US" dirty="0"/>
          </a:p>
        </p:txBody>
      </p:sp>
      <p:pic>
        <p:nvPicPr>
          <p:cNvPr id="6" name="Picture 5" descr="A bottle of wine with a white label&#10;&#10;Description automatically generated">
            <a:extLst>
              <a:ext uri="{FF2B5EF4-FFF2-40B4-BE49-F238E27FC236}">
                <a16:creationId xmlns:a16="http://schemas.microsoft.com/office/drawing/2014/main" id="{43A64148-B3C2-71BC-A9DE-6F6A023B81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545" y="1600200"/>
            <a:ext cx="1519595" cy="5257800"/>
          </a:xfrm>
          <a:prstGeom prst="rect">
            <a:avLst/>
          </a:prstGeom>
        </p:spPr>
      </p:pic>
      <p:sp>
        <p:nvSpPr>
          <p:cNvPr id="11" name="AutoShape 2" descr="96">
            <a:extLst>
              <a:ext uri="{FF2B5EF4-FFF2-40B4-BE49-F238E27FC236}">
                <a16:creationId xmlns:a16="http://schemas.microsoft.com/office/drawing/2014/main" id="{73C19F3C-CB2F-4D32-18E9-B8C3B934ED9D}"/>
              </a:ext>
            </a:extLst>
          </p:cNvPr>
          <p:cNvSpPr>
            <a:spLocks noChangeAspect="1" noChangeArrowheads="1"/>
          </p:cNvSpPr>
          <p:nvPr/>
        </p:nvSpPr>
        <p:spPr bwMode="auto">
          <a:xfrm>
            <a:off x="127000" y="0"/>
            <a:ext cx="2714625" cy="257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0870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474A-8F96-1F35-0FE4-5FEF6A938408}"/>
              </a:ext>
            </a:extLst>
          </p:cNvPr>
          <p:cNvSpPr>
            <a:spLocks noGrp="1"/>
          </p:cNvSpPr>
          <p:nvPr>
            <p:ph type="ctrTitle"/>
          </p:nvPr>
        </p:nvSpPr>
        <p:spPr>
          <a:xfrm>
            <a:off x="0" y="1"/>
            <a:ext cx="12192000" cy="1600200"/>
          </a:xfrm>
        </p:spPr>
        <p:txBody>
          <a:bodyPr anchor="ctr">
            <a:normAutofit/>
          </a:bodyPr>
          <a:lstStyle/>
          <a:p>
            <a:r>
              <a:rPr lang="en-US" b="1" dirty="0">
                <a:effectLst/>
                <a:latin typeface="Times New Roman" panose="02020603050405020304" pitchFamily="18" charset="0"/>
                <a:ea typeface="Aptos" panose="020B0004020202020204" pitchFamily="34" charset="0"/>
              </a:rPr>
              <a:t>Rogue Valley AVA</a:t>
            </a:r>
            <a:endParaRPr lang="en-US" dirty="0"/>
          </a:p>
        </p:txBody>
      </p:sp>
      <p:sp>
        <p:nvSpPr>
          <p:cNvPr id="3" name="Subtitle 2">
            <a:extLst>
              <a:ext uri="{FF2B5EF4-FFF2-40B4-BE49-F238E27FC236}">
                <a16:creationId xmlns:a16="http://schemas.microsoft.com/office/drawing/2014/main" id="{8A14D8F4-C952-5DC0-8150-18ACC7D1E4F4}"/>
              </a:ext>
            </a:extLst>
          </p:cNvPr>
          <p:cNvSpPr>
            <a:spLocks noGrp="1"/>
          </p:cNvSpPr>
          <p:nvPr>
            <p:ph type="subTitle" idx="1"/>
          </p:nvPr>
        </p:nvSpPr>
        <p:spPr>
          <a:xfrm>
            <a:off x="609600" y="1600201"/>
            <a:ext cx="11582400" cy="1781905"/>
          </a:xfrm>
        </p:spPr>
        <p:txBody>
          <a:bodyPr>
            <a:noAutofit/>
          </a:bodyPr>
          <a:lstStyle/>
          <a:p>
            <a:pPr marL="285750" marR="0" indent="-285750" algn="l">
              <a:lnSpc>
                <a:spcPct val="107000"/>
              </a:lnSpc>
              <a:spcBef>
                <a:spcPts val="0"/>
              </a:spcBef>
              <a:spcAft>
                <a:spcPts val="800"/>
              </a:spcAft>
              <a:buFont typeface="Arial" panose="020B0604020202020204" pitchFamily="34" charset="0"/>
              <a:buChar char="•"/>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Located in Southern Oregon, just inland from the coast, the Rogue Valley AVA experiences a warmer, more Mediterranean-like climate compared to the Willamette Valley. </a:t>
            </a:r>
          </a:p>
          <a:p>
            <a:pPr marL="285750" marR="0" indent="-285750" algn="l">
              <a:lnSpc>
                <a:spcPct val="107000"/>
              </a:lnSpc>
              <a:spcBef>
                <a:spcPts val="0"/>
              </a:spcBef>
              <a:spcAft>
                <a:spcPts val="800"/>
              </a:spcAft>
              <a:buFont typeface="Arial" panose="020B0604020202020204" pitchFamily="34" charset="0"/>
              <a:buChar char="•"/>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This makes it ideal for producing a broader range of varietals, including Syrah, Cabernet Sauvignon, and Merlot, in addition to Pinot Noir. </a:t>
            </a:r>
            <a:endParaRPr lang="en-US" dirty="0"/>
          </a:p>
        </p:txBody>
      </p:sp>
      <p:pic>
        <p:nvPicPr>
          <p:cNvPr id="5" name="Picture 4" descr="A map of the state of oregon&#10;&#10;Description automatically generated">
            <a:extLst>
              <a:ext uri="{FF2B5EF4-FFF2-40B4-BE49-F238E27FC236}">
                <a16:creationId xmlns:a16="http://schemas.microsoft.com/office/drawing/2014/main" id="{8D6CE391-53E1-4686-E966-8FA54ADD59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82106"/>
            <a:ext cx="3425952" cy="3475893"/>
          </a:xfrm>
          <a:prstGeom prst="rect">
            <a:avLst/>
          </a:prstGeom>
        </p:spPr>
      </p:pic>
      <p:sp>
        <p:nvSpPr>
          <p:cNvPr id="8" name="TextBox 7">
            <a:extLst>
              <a:ext uri="{FF2B5EF4-FFF2-40B4-BE49-F238E27FC236}">
                <a16:creationId xmlns:a16="http://schemas.microsoft.com/office/drawing/2014/main" id="{6373EB83-BE63-45E5-74ED-D42B24BC658A}"/>
              </a:ext>
            </a:extLst>
          </p:cNvPr>
          <p:cNvSpPr txBox="1"/>
          <p:nvPr/>
        </p:nvSpPr>
        <p:spPr>
          <a:xfrm>
            <a:off x="3669792" y="3382106"/>
            <a:ext cx="8351520" cy="3943131"/>
          </a:xfrm>
          <a:prstGeom prst="rect">
            <a:avLst/>
          </a:prstGeom>
          <a:noFill/>
        </p:spPr>
        <p:txBody>
          <a:bodyPr wrap="square">
            <a:spAutoFit/>
          </a:bodyPr>
          <a:lstStyle/>
          <a:p>
            <a:pPr marL="285750" marR="0" indent="-28575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region's diverse microclimates and soils contribute to wines with rich, bold flavors and smooth textures.</a:t>
            </a:r>
          </a:p>
          <a:p>
            <a:pPr marL="285750" marR="0" indent="-285750" algn="l">
              <a:lnSpc>
                <a:spcPct val="107000"/>
              </a:lnSpc>
              <a:spcBef>
                <a:spcPts val="0"/>
              </a:spcBef>
              <a:spcAft>
                <a:spcPts val="8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Rogue Valley is also home to Oregon’s first official winery founded by Peter Britt in 1873. </a:t>
            </a:r>
          </a:p>
          <a:p>
            <a:pPr marL="285750" marR="0" indent="-285750" algn="l">
              <a:lnSpc>
                <a:spcPct val="107000"/>
              </a:lnSpc>
              <a:spcBef>
                <a:spcPts val="0"/>
              </a:spcBef>
              <a:spcAft>
                <a:spcPts val="8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Britt was an early gold rush settler to the region who began growing grapes as early 1852, before opening the doors to his Valley View Winery. While the exact location of the original winery is unknown, it is believed to have been in Jacksonville,</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85750" marR="0" indent="-285750" algn="l">
              <a:lnSpc>
                <a:spcPct val="107000"/>
              </a:lnSpc>
              <a:spcBef>
                <a:spcPts val="0"/>
              </a:spcBef>
              <a:spcAft>
                <a:spcPts val="800"/>
              </a:spcAft>
              <a:buFont typeface="Arial" panose="020B0604020202020204" pitchFamily="34" charset="0"/>
              <a:buChar char="•"/>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7147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474A-8F96-1F35-0FE4-5FEF6A938408}"/>
              </a:ext>
            </a:extLst>
          </p:cNvPr>
          <p:cNvSpPr>
            <a:spLocks noGrp="1"/>
          </p:cNvSpPr>
          <p:nvPr>
            <p:ph type="ctrTitle"/>
          </p:nvPr>
        </p:nvSpPr>
        <p:spPr>
          <a:xfrm>
            <a:off x="0" y="1"/>
            <a:ext cx="12192000" cy="1600200"/>
          </a:xfrm>
        </p:spPr>
        <p:txBody>
          <a:bodyPr anchor="ctr">
            <a:normAutofit/>
          </a:bodyPr>
          <a:lstStyle/>
          <a:p>
            <a:r>
              <a:rPr lang="en-US" b="1" dirty="0">
                <a:effectLst/>
                <a:latin typeface="Times New Roman" panose="02020603050405020304" pitchFamily="18" charset="0"/>
                <a:ea typeface="Aptos" panose="020B0004020202020204" pitchFamily="34" charset="0"/>
              </a:rPr>
              <a:t>Top Wineries in Rogue Valley</a:t>
            </a:r>
            <a:endParaRPr lang="en-US" dirty="0"/>
          </a:p>
        </p:txBody>
      </p:sp>
      <p:sp>
        <p:nvSpPr>
          <p:cNvPr id="3" name="Subtitle 2">
            <a:extLst>
              <a:ext uri="{FF2B5EF4-FFF2-40B4-BE49-F238E27FC236}">
                <a16:creationId xmlns:a16="http://schemas.microsoft.com/office/drawing/2014/main" id="{8A14D8F4-C952-5DC0-8150-18ACC7D1E4F4}"/>
              </a:ext>
            </a:extLst>
          </p:cNvPr>
          <p:cNvSpPr>
            <a:spLocks noGrp="1"/>
          </p:cNvSpPr>
          <p:nvPr>
            <p:ph type="subTitle" idx="1"/>
          </p:nvPr>
        </p:nvSpPr>
        <p:spPr>
          <a:xfrm>
            <a:off x="154546" y="1600201"/>
            <a:ext cx="11912957" cy="5257798"/>
          </a:xfrm>
          <a:noFill/>
        </p:spPr>
        <p:txBody>
          <a:bodyPr>
            <a:noAutofit/>
          </a:bodyPr>
          <a:lstStyle/>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Del Rio Vineyards:</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Del Rio is known for its robust red </a:t>
            </a:r>
            <a:br>
              <a:rPr lang="en-US"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kern="100" dirty="0">
                <a:effectLst/>
                <a:latin typeface="Times New Roman" panose="02020603050405020304" pitchFamily="18" charset="0"/>
                <a:ea typeface="Aptos" panose="020B0004020202020204" pitchFamily="34" charset="0"/>
                <a:cs typeface="Times New Roman" panose="02020603050405020304" pitchFamily="18" charset="0"/>
              </a:rPr>
              <a:t>wines, especially Cabernet Sauvignon and Syrah. Oregon </a:t>
            </a:r>
            <a:br>
              <a:rPr lang="en-US"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kern="100" dirty="0">
                <a:effectLst/>
                <a:latin typeface="Times New Roman" panose="02020603050405020304" pitchFamily="18" charset="0"/>
                <a:ea typeface="Aptos" panose="020B0004020202020204" pitchFamily="34" charset="0"/>
                <a:cs typeface="Times New Roman" panose="02020603050405020304" pitchFamily="18" charset="0"/>
              </a:rPr>
              <a:t>is not just the place to taste Pinot Noir, Del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Riois</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 good </a:t>
            </a:r>
            <a:br>
              <a:rPr lang="en-US"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kern="100" dirty="0">
                <a:effectLst/>
                <a:latin typeface="Times New Roman" panose="02020603050405020304" pitchFamily="18" charset="0"/>
                <a:ea typeface="Aptos" panose="020B0004020202020204" pitchFamily="34" charset="0"/>
                <a:cs typeface="Times New Roman" panose="02020603050405020304" pitchFamily="18" charset="0"/>
              </a:rPr>
              <a:t>example and produces some excellent full-bodied reds.</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Troon Vineyard:</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Specializing in biodynamic farming, </a:t>
            </a:r>
            <a:br>
              <a:rPr lang="en-US"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kern="100" dirty="0">
                <a:effectLst/>
                <a:latin typeface="Times New Roman" panose="02020603050405020304" pitchFamily="18" charset="0"/>
                <a:ea typeface="Aptos" panose="020B0004020202020204" pitchFamily="34" charset="0"/>
                <a:cs typeface="Times New Roman" panose="02020603050405020304" pitchFamily="18" charset="0"/>
              </a:rPr>
              <a:t>Troon produces distinctive wines such as Zinfandel, </a:t>
            </a:r>
            <a:br>
              <a:rPr lang="en-US"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kern="100" dirty="0">
                <a:effectLst/>
                <a:latin typeface="Times New Roman" panose="02020603050405020304" pitchFamily="18" charset="0"/>
                <a:ea typeface="Aptos" panose="020B0004020202020204" pitchFamily="34" charset="0"/>
                <a:cs typeface="Times New Roman" panose="02020603050405020304" pitchFamily="18" charset="0"/>
              </a:rPr>
              <a:t>Vermentino, and Malbec.</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b="1" kern="100" dirty="0" err="1">
                <a:effectLst/>
                <a:latin typeface="Times New Roman" panose="02020603050405020304" pitchFamily="18" charset="0"/>
                <a:ea typeface="Aptos" panose="020B0004020202020204" pitchFamily="34" charset="0"/>
                <a:cs typeface="Times New Roman" panose="02020603050405020304" pitchFamily="18" charset="0"/>
              </a:rPr>
              <a:t>Quady</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 North:</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Focused on Rhône varietals like Syrah </a:t>
            </a:r>
            <a:br>
              <a:rPr lang="en-US"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kern="100" dirty="0">
                <a:effectLst/>
                <a:latin typeface="Times New Roman" panose="02020603050405020304" pitchFamily="18" charset="0"/>
                <a:ea typeface="Aptos" panose="020B0004020202020204" pitchFamily="34" charset="0"/>
                <a:cs typeface="Times New Roman" panose="02020603050405020304" pitchFamily="18" charset="0"/>
              </a:rPr>
              <a:t>and Viognier,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Quady</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North is a standout in the Rogue </a:t>
            </a:r>
            <a:br>
              <a:rPr lang="en-US"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kern="100" dirty="0">
                <a:effectLst/>
                <a:latin typeface="Times New Roman" panose="02020603050405020304" pitchFamily="18" charset="0"/>
                <a:ea typeface="Aptos" panose="020B0004020202020204" pitchFamily="34" charset="0"/>
                <a:cs typeface="Times New Roman" panose="02020603050405020304" pitchFamily="18" charset="0"/>
              </a:rPr>
              <a:t>Valley for its rich, fruit-forward wines.</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dirty="0">
                <a:latin typeface="Times New Roman" panose="02020603050405020304" pitchFamily="18" charset="0"/>
                <a:cs typeface="Times New Roman" panose="02020603050405020304" pitchFamily="18" charset="0"/>
              </a:rPr>
              <a:t>The climate, with warm days punctuated by afternoon winds and cool nights, reminded Herb </a:t>
            </a:r>
            <a:r>
              <a:rPr lang="en-US" dirty="0" err="1">
                <a:latin typeface="Times New Roman" panose="02020603050405020304" pitchFamily="18" charset="0"/>
                <a:cs typeface="Times New Roman" panose="02020603050405020304" pitchFamily="18" charset="0"/>
              </a:rPr>
              <a:t>Quady</a:t>
            </a:r>
            <a:r>
              <a:rPr lang="en-US" dirty="0">
                <a:latin typeface="Times New Roman" panose="02020603050405020304" pitchFamily="18" charset="0"/>
                <a:cs typeface="Times New Roman" panose="02020603050405020304" pitchFamily="18" charset="0"/>
              </a:rPr>
              <a:t> of Southern France, and he was convinced that Rhone varieties would thrive here.  </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9" name="Picture 8" descr="Bottles and a glass on a barrel&#10;&#10;Description automatically generated">
            <a:extLst>
              <a:ext uri="{FF2B5EF4-FFF2-40B4-BE49-F238E27FC236}">
                <a16:creationId xmlns:a16="http://schemas.microsoft.com/office/drawing/2014/main" id="{C0B44DE9-3B50-1901-1BFF-5663E383B255}"/>
              </a:ext>
            </a:extLst>
          </p:cNvPr>
          <p:cNvPicPr>
            <a:picLocks noChangeAspect="1"/>
          </p:cNvPicPr>
          <p:nvPr/>
        </p:nvPicPr>
        <p:blipFill>
          <a:blip r:embed="rId4">
            <a:extLst>
              <a:ext uri="{28A0092B-C50C-407E-A947-70E740481C1C}">
                <a14:useLocalDpi xmlns:a14="http://schemas.microsoft.com/office/drawing/2010/main" val="0"/>
              </a:ext>
            </a:extLst>
          </a:blip>
          <a:srcRect l="9363" r="12787"/>
          <a:stretch/>
        </p:blipFill>
        <p:spPr>
          <a:xfrm>
            <a:off x="7748788" y="1600201"/>
            <a:ext cx="4443212" cy="3805707"/>
          </a:xfrm>
          <a:prstGeom prst="rect">
            <a:avLst/>
          </a:prstGeom>
        </p:spPr>
      </p:pic>
    </p:spTree>
    <p:extLst>
      <p:ext uri="{BB962C8B-B14F-4D97-AF65-F5344CB8AC3E}">
        <p14:creationId xmlns:p14="http://schemas.microsoft.com/office/powerpoint/2010/main" val="45751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474A-8F96-1F35-0FE4-5FEF6A938408}"/>
              </a:ext>
            </a:extLst>
          </p:cNvPr>
          <p:cNvSpPr>
            <a:spLocks noGrp="1"/>
          </p:cNvSpPr>
          <p:nvPr>
            <p:ph type="ctrTitle"/>
          </p:nvPr>
        </p:nvSpPr>
        <p:spPr>
          <a:xfrm>
            <a:off x="0" y="1"/>
            <a:ext cx="12192000" cy="1600200"/>
          </a:xfrm>
        </p:spPr>
        <p:txBody>
          <a:bodyPr anchor="ctr">
            <a:normAutofit/>
          </a:bodyPr>
          <a:lstStyle/>
          <a:p>
            <a:r>
              <a:rPr lang="en-US" b="1" dirty="0">
                <a:effectLst/>
                <a:latin typeface="Times New Roman" panose="02020603050405020304" pitchFamily="18" charset="0"/>
                <a:ea typeface="Aptos" panose="020B0004020202020204" pitchFamily="34" charset="0"/>
              </a:rPr>
              <a:t>Columbia Gorge AVA</a:t>
            </a:r>
            <a:endParaRPr lang="en-US" dirty="0"/>
          </a:p>
        </p:txBody>
      </p:sp>
      <p:sp>
        <p:nvSpPr>
          <p:cNvPr id="3" name="Subtitle 2">
            <a:extLst>
              <a:ext uri="{FF2B5EF4-FFF2-40B4-BE49-F238E27FC236}">
                <a16:creationId xmlns:a16="http://schemas.microsoft.com/office/drawing/2014/main" id="{8A14D8F4-C952-5DC0-8150-18ACC7D1E4F4}"/>
              </a:ext>
            </a:extLst>
          </p:cNvPr>
          <p:cNvSpPr>
            <a:spLocks noGrp="1"/>
          </p:cNvSpPr>
          <p:nvPr>
            <p:ph type="subTitle" idx="1"/>
          </p:nvPr>
        </p:nvSpPr>
        <p:spPr>
          <a:xfrm>
            <a:off x="609600" y="1600201"/>
            <a:ext cx="10984992" cy="2565399"/>
          </a:xfrm>
        </p:spPr>
        <p:txBody>
          <a:bodyPr>
            <a:normAutofit lnSpcReduction="10000"/>
          </a:bodyPr>
          <a:lstStyle/>
          <a:p>
            <a:pPr marL="285750" marR="0" indent="-285750" algn="l">
              <a:lnSpc>
                <a:spcPct val="107000"/>
              </a:lnSpc>
              <a:spcBef>
                <a:spcPts val="0"/>
              </a:spcBef>
              <a:spcAft>
                <a:spcPts val="800"/>
              </a:spcAft>
              <a:buFont typeface="Arial" panose="020B0604020202020204" pitchFamily="34" charset="0"/>
              <a:buChar char="•"/>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Stretching along the Columbia River, this AVA is unique due to its diverse microclimates, allowing for the production of both cool-climate and warm-climate wines. </a:t>
            </a:r>
          </a:p>
          <a:p>
            <a:pPr marL="285750" marR="0" indent="-285750" algn="l">
              <a:lnSpc>
                <a:spcPct val="107000"/>
              </a:lnSpc>
              <a:spcBef>
                <a:spcPts val="0"/>
              </a:spcBef>
              <a:spcAft>
                <a:spcPts val="800"/>
              </a:spcAft>
              <a:buFont typeface="Arial" panose="020B0604020202020204" pitchFamily="34" charset="0"/>
              <a:buChar char="•"/>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The western side of the AVA is cooler and wetter, ideal for Riesling, Chardonnay, and Pinot Noir, while the eastern side is warmer and drier, making it suitable for Cabernet Sauvignon, Syrah, and Zinfandel.</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dirty="0"/>
          </a:p>
        </p:txBody>
      </p:sp>
      <p:pic>
        <p:nvPicPr>
          <p:cNvPr id="6" name="Picture 5" descr="A map of wine country&#10;&#10;Description automatically generated">
            <a:extLst>
              <a:ext uri="{FF2B5EF4-FFF2-40B4-BE49-F238E27FC236}">
                <a16:creationId xmlns:a16="http://schemas.microsoft.com/office/drawing/2014/main" id="{B1C71268-E309-5ADF-B7AB-DDF8B5B6E5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5900" y="3790541"/>
            <a:ext cx="6896100" cy="3067458"/>
          </a:xfrm>
          <a:prstGeom prst="rect">
            <a:avLst/>
          </a:prstGeom>
        </p:spPr>
      </p:pic>
      <p:sp>
        <p:nvSpPr>
          <p:cNvPr id="8" name="TextBox 7">
            <a:extLst>
              <a:ext uri="{FF2B5EF4-FFF2-40B4-BE49-F238E27FC236}">
                <a16:creationId xmlns:a16="http://schemas.microsoft.com/office/drawing/2014/main" id="{47FF25A5-03FC-0AB6-C64A-5DE2BFF7391A}"/>
              </a:ext>
            </a:extLst>
          </p:cNvPr>
          <p:cNvSpPr txBox="1"/>
          <p:nvPr/>
        </p:nvSpPr>
        <p:spPr>
          <a:xfrm>
            <a:off x="597408" y="3949530"/>
            <a:ext cx="4547616" cy="2677656"/>
          </a:xfrm>
          <a:prstGeom prst="rect">
            <a:avLst/>
          </a:prstGeom>
          <a:noFill/>
        </p:spPr>
        <p:txBody>
          <a:bodyPr wrap="square">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Designated:</a:t>
            </a:r>
            <a:r>
              <a:rPr lang="en-US" sz="2400" dirty="0">
                <a:latin typeface="Times New Roman" panose="02020603050405020304" pitchFamily="18" charset="0"/>
                <a:cs typeface="Times New Roman" panose="02020603050405020304" pitchFamily="18" charset="0"/>
              </a:rPr>
              <a:t> 2004</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Total Size: </a:t>
            </a:r>
            <a:r>
              <a:rPr lang="en-US" sz="2400" dirty="0">
                <a:latin typeface="Times New Roman" panose="02020603050405020304" pitchFamily="18" charset="0"/>
                <a:cs typeface="Times New Roman" panose="02020603050405020304" pitchFamily="18" charset="0"/>
              </a:rPr>
              <a:t>191,000 acres</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Acreage Under Vine:</a:t>
            </a:r>
            <a:r>
              <a:rPr lang="en-US" sz="2400" dirty="0">
                <a:latin typeface="Times New Roman" panose="02020603050405020304" pitchFamily="18" charset="0"/>
                <a:cs typeface="Times New Roman" panose="02020603050405020304" pitchFamily="18" charset="0"/>
              </a:rPr>
              <a:t> Total vineyard acreage: 950</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Top Varieties: </a:t>
            </a:r>
            <a:r>
              <a:rPr lang="en-US" sz="2400" dirty="0">
                <a:latin typeface="Times New Roman" panose="02020603050405020304" pitchFamily="18" charset="0"/>
                <a:cs typeface="Times New Roman" panose="02020603050405020304" pitchFamily="18" charset="0"/>
              </a:rPr>
              <a:t>Chardonnay, Pinot Noir</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Soils: </a:t>
            </a:r>
            <a:r>
              <a:rPr lang="en-US" sz="2400" dirty="0">
                <a:latin typeface="Times New Roman" panose="02020603050405020304" pitchFamily="18" charset="0"/>
                <a:cs typeface="Times New Roman" panose="02020603050405020304" pitchFamily="18" charset="0"/>
              </a:rPr>
              <a:t>Silt loam</a:t>
            </a:r>
          </a:p>
        </p:txBody>
      </p:sp>
    </p:spTree>
    <p:extLst>
      <p:ext uri="{BB962C8B-B14F-4D97-AF65-F5344CB8AC3E}">
        <p14:creationId xmlns:p14="http://schemas.microsoft.com/office/powerpoint/2010/main" val="467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645</TotalTime>
  <Words>2443</Words>
  <Application>Microsoft Office PowerPoint</Application>
  <PresentationFormat>Widescreen</PresentationFormat>
  <Paragraphs>114</Paragraphs>
  <Slides>23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Aptos</vt:lpstr>
      <vt:lpstr>Aptos Display</vt:lpstr>
      <vt:lpstr>Arial</vt:lpstr>
      <vt:lpstr>Times New Roman</vt:lpstr>
      <vt:lpstr>Office Theme</vt:lpstr>
      <vt:lpstr>The Wines of Oregon A Deep Dive into History, Terroir, and Wineries Presented by Marc Silver</vt:lpstr>
      <vt:lpstr>The Wine of Washington</vt:lpstr>
      <vt:lpstr>A Brief History of Oregon Wine</vt:lpstr>
      <vt:lpstr>A Brief History of Oregon Wine</vt:lpstr>
      <vt:lpstr>Key Wine Regions of Oregon</vt:lpstr>
      <vt:lpstr>Top Wineries in Willamette Valley</vt:lpstr>
      <vt:lpstr>Rogue Valley AVA</vt:lpstr>
      <vt:lpstr>Top Wineries in Rogue Valley</vt:lpstr>
      <vt:lpstr>Columbia Gorge AVA</vt:lpstr>
      <vt:lpstr>Top Wineries in Columbia Gorge</vt:lpstr>
      <vt:lpstr>Umpqua Valley AVA</vt:lpstr>
      <vt:lpstr>Top Wineries in  Umpqua Valley </vt:lpstr>
      <vt:lpstr>Signature Varietals of Oregon</vt:lpstr>
      <vt:lpstr>Signature Varietals of Oregon</vt:lpstr>
      <vt:lpstr>Signature Varietals of Oregon</vt:lpstr>
      <vt:lpstr>Signature Varietals of Oregon</vt:lpstr>
      <vt:lpstr>Signature Varietals of Oregon</vt:lpstr>
      <vt:lpstr>Oregon’s Terroir </vt:lpstr>
      <vt:lpstr>Oregon’s Terroir: </vt:lpstr>
      <vt:lpstr>Sustainable and Organic Winemaking Practices</vt:lpstr>
      <vt:lpstr>Conclusion</vt:lpstr>
      <vt:lpstr>Acknowledgement</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47</cp:revision>
  <dcterms:created xsi:type="dcterms:W3CDTF">2024-07-15T00:09:41Z</dcterms:created>
  <dcterms:modified xsi:type="dcterms:W3CDTF">2024-09-14T23:38:20Z</dcterms:modified>
</cp:coreProperties>
</file>