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31"/>
  </p:notesMasterIdLst>
  <p:handoutMasterIdLst>
    <p:handoutMasterId r:id="rId32"/>
  </p:handoutMasterIdLst>
  <p:sldIdLst>
    <p:sldId id="256" r:id="rId4"/>
    <p:sldId id="273" r:id="rId5"/>
    <p:sldId id="257" r:id="rId6"/>
    <p:sldId id="274" r:id="rId7"/>
    <p:sldId id="258" r:id="rId8"/>
    <p:sldId id="284" r:id="rId9"/>
    <p:sldId id="283" r:id="rId10"/>
    <p:sldId id="285" r:id="rId11"/>
    <p:sldId id="286" r:id="rId12"/>
    <p:sldId id="276" r:id="rId13"/>
    <p:sldId id="260" r:id="rId14"/>
    <p:sldId id="277" r:id="rId15"/>
    <p:sldId id="281" r:id="rId16"/>
    <p:sldId id="289" r:id="rId17"/>
    <p:sldId id="261" r:id="rId18"/>
    <p:sldId id="282" r:id="rId19"/>
    <p:sldId id="278" r:id="rId20"/>
    <p:sldId id="291" r:id="rId21"/>
    <p:sldId id="279" r:id="rId22"/>
    <p:sldId id="280" r:id="rId23"/>
    <p:sldId id="268" r:id="rId24"/>
    <p:sldId id="287" r:id="rId25"/>
    <p:sldId id="275" r:id="rId26"/>
    <p:sldId id="290" r:id="rId27"/>
    <p:sldId id="288" r:id="rId28"/>
    <p:sldId id="271" r:id="rId29"/>
    <p:sldId id="272" r:id="rId3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47789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28973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15</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16</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04405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3946720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08892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154977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23</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24</a:t>
            </a:fld>
            <a:endParaRPr lang="en-US"/>
          </a:p>
        </p:txBody>
      </p:sp>
    </p:spTree>
    <p:extLst>
      <p:ext uri="{BB962C8B-B14F-4D97-AF65-F5344CB8AC3E}">
        <p14:creationId xmlns:p14="http://schemas.microsoft.com/office/powerpoint/2010/main" val="195139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25</a:t>
            </a:fld>
            <a:endParaRPr lang="en-US"/>
          </a:p>
        </p:txBody>
      </p:sp>
    </p:spTree>
    <p:extLst>
      <p:ext uri="{BB962C8B-B14F-4D97-AF65-F5344CB8AC3E}">
        <p14:creationId xmlns:p14="http://schemas.microsoft.com/office/powerpoint/2010/main" val="2992535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6466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5504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85289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1862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4943" y="1197117"/>
            <a:ext cx="7297256" cy="2753070"/>
          </a:xfrm>
        </p:spPr>
        <p:txBody>
          <a:bodyPr anchor="b"/>
          <a:lstStyle>
            <a:lvl1pPr>
              <a:defRPr sz="5953"/>
            </a:lvl1pPr>
          </a:lstStyle>
          <a:p>
            <a:r>
              <a:rPr lang="en-US"/>
              <a:t>Click to edit Master title style</a:t>
            </a:r>
            <a:endParaRPr lang="en-US" dirty="0"/>
          </a:p>
        </p:txBody>
      </p:sp>
      <p:sp>
        <p:nvSpPr>
          <p:cNvPr id="3" name="Subtitle 2"/>
          <p:cNvSpPr>
            <a:spLocks noGrp="1"/>
          </p:cNvSpPr>
          <p:nvPr>
            <p:ph type="subTitle" idx="1"/>
          </p:nvPr>
        </p:nvSpPr>
        <p:spPr>
          <a:xfrm>
            <a:off x="954943" y="3950185"/>
            <a:ext cx="7297256" cy="712267"/>
          </a:xfrm>
        </p:spPr>
        <p:txBody>
          <a:bodyPr anchor="t"/>
          <a:lstStyle>
            <a:lvl1pPr marL="0" indent="0" algn="l">
              <a:buNone/>
              <a:defRPr cap="all">
                <a:solidFill>
                  <a:schemeClr val="bg2">
                    <a:lumMod val="40000"/>
                    <a:lumOff val="60000"/>
                  </a:schemeClr>
                </a:solidFill>
              </a:defRPr>
            </a:lvl1pPr>
            <a:lvl2pPr marL="378013" indent="0" algn="ctr">
              <a:buNone/>
              <a:defRPr>
                <a:solidFill>
                  <a:schemeClr val="tx1">
                    <a:tint val="75000"/>
                  </a:schemeClr>
                </a:solidFill>
              </a:defRPr>
            </a:lvl2pPr>
            <a:lvl3pPr marL="756026" indent="0" algn="ctr">
              <a:buNone/>
              <a:defRPr>
                <a:solidFill>
                  <a:schemeClr val="tx1">
                    <a:tint val="75000"/>
                  </a:schemeClr>
                </a:solidFill>
              </a:defRPr>
            </a:lvl3pPr>
            <a:lvl4pPr marL="1134039" indent="0" algn="ctr">
              <a:buNone/>
              <a:defRPr>
                <a:solidFill>
                  <a:schemeClr val="tx1">
                    <a:tint val="75000"/>
                  </a:schemeClr>
                </a:solidFill>
              </a:defRPr>
            </a:lvl4pPr>
            <a:lvl5pPr marL="1512052" indent="0" algn="ctr">
              <a:buNone/>
              <a:defRPr>
                <a:solidFill>
                  <a:schemeClr val="tx1">
                    <a:tint val="75000"/>
                  </a:schemeClr>
                </a:solidFill>
              </a:defRPr>
            </a:lvl5pPr>
            <a:lvl6pPr marL="1890065" indent="0" algn="ctr">
              <a:buNone/>
              <a:defRPr>
                <a:solidFill>
                  <a:schemeClr val="tx1">
                    <a:tint val="75000"/>
                  </a:schemeClr>
                </a:solidFill>
              </a:defRPr>
            </a:lvl6pPr>
            <a:lvl7pPr marL="2268078" indent="0" algn="ctr">
              <a:buNone/>
              <a:defRPr>
                <a:solidFill>
                  <a:schemeClr val="tx1">
                    <a:tint val="75000"/>
                  </a:schemeClr>
                </a:solidFill>
              </a:defRPr>
            </a:lvl7pPr>
            <a:lvl8pPr marL="2646091" indent="0" algn="ctr">
              <a:buNone/>
              <a:defRPr>
                <a:solidFill>
                  <a:schemeClr val="tx1">
                    <a:tint val="75000"/>
                  </a:schemeClr>
                </a:solidFill>
              </a:defRPr>
            </a:lvl8pPr>
            <a:lvl9pPr marL="30241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510086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573415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4945" y="2366230"/>
            <a:ext cx="7297255" cy="1583956"/>
          </a:xfrm>
        </p:spPr>
        <p:txBody>
          <a:bodyPr anchor="b"/>
          <a:lstStyle>
            <a:lvl1pPr algn="l">
              <a:defRPr sz="3307" b="0" cap="none"/>
            </a:lvl1pPr>
          </a:lstStyle>
          <a:p>
            <a:r>
              <a:rPr lang="en-US"/>
              <a:t>Click to edit Master title style</a:t>
            </a:r>
            <a:endParaRPr lang="en-US" dirty="0"/>
          </a:p>
        </p:txBody>
      </p:sp>
      <p:sp>
        <p:nvSpPr>
          <p:cNvPr id="3" name="Text Placeholder 2"/>
          <p:cNvSpPr>
            <a:spLocks noGrp="1"/>
          </p:cNvSpPr>
          <p:nvPr>
            <p:ph type="body" idx="1"/>
          </p:nvPr>
        </p:nvSpPr>
        <p:spPr>
          <a:xfrm>
            <a:off x="954943" y="3950186"/>
            <a:ext cx="7297256" cy="711423"/>
          </a:xfrm>
        </p:spPr>
        <p:txBody>
          <a:bodyPr anchor="t"/>
          <a:lstStyle>
            <a:lvl1pPr marL="0" indent="0" algn="l">
              <a:buNone/>
              <a:defRPr sz="1654" cap="all">
                <a:solidFill>
                  <a:schemeClr val="bg2">
                    <a:lumMod val="40000"/>
                    <a:lumOff val="60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50672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2244" y="1703791"/>
            <a:ext cx="3634994" cy="3469274"/>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5265" y="1700084"/>
            <a:ext cx="3634995" cy="3472980"/>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1301501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2244" y="1575153"/>
            <a:ext cx="3634993"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912244" y="2079202"/>
            <a:ext cx="3634994" cy="3093863"/>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5266" y="1575153"/>
            <a:ext cx="3634994"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4675266" y="2079202"/>
            <a:ext cx="3634994" cy="3093863"/>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1093844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lvl="0"/>
            <a:endParaRPr lang="en-US"/>
          </a:p>
        </p:txBody>
      </p:sp>
      <p:sp>
        <p:nvSpPr>
          <p:cNvPr id="5" name="Footer Placeholder 3"/>
          <p:cNvSpPr>
            <a:spLocks noGrp="1"/>
          </p:cNvSpPr>
          <p:nvPr>
            <p:ph type="ftr" sz="quarter" idx="11"/>
          </p:nvPr>
        </p:nvSpPr>
        <p:spPr/>
        <p:txBody>
          <a:bodyPr/>
          <a:lstStyle/>
          <a:p>
            <a:pPr lvl="0"/>
            <a:endParaRPr lang="en-US"/>
          </a:p>
        </p:txBody>
      </p:sp>
      <p:sp>
        <p:nvSpPr>
          <p:cNvPr id="6"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87517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lvl="0"/>
            <a:endParaRPr lang="en-US"/>
          </a:p>
        </p:txBody>
      </p:sp>
      <p:sp>
        <p:nvSpPr>
          <p:cNvPr id="5" name="Footer Placeholder 2"/>
          <p:cNvSpPr>
            <a:spLocks noGrp="1"/>
          </p:cNvSpPr>
          <p:nvPr>
            <p:ph type="ftr" sz="quarter" idx="11"/>
          </p:nvPr>
        </p:nvSpPr>
        <p:spPr/>
        <p:txBody>
          <a:bodyPr/>
          <a:lstStyle/>
          <a:p>
            <a:pPr lvl="0"/>
            <a:endParaRPr lang="en-US"/>
          </a:p>
        </p:txBody>
      </p:sp>
      <p:sp>
        <p:nvSpPr>
          <p:cNvPr id="6"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25234639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941" y="1197116"/>
            <a:ext cx="2812078" cy="1197116"/>
          </a:xfrm>
        </p:spPr>
        <p:txBody>
          <a:bodyPr anchor="b"/>
          <a:lstStyle>
            <a:lvl1pPr algn="l">
              <a:defRPr sz="1984" b="0"/>
            </a:lvl1pPr>
          </a:lstStyle>
          <a:p>
            <a:r>
              <a:rPr lang="en-US"/>
              <a:t>Click to edit Master title style</a:t>
            </a:r>
            <a:endParaRPr lang="en-US" dirty="0"/>
          </a:p>
        </p:txBody>
      </p:sp>
      <p:sp>
        <p:nvSpPr>
          <p:cNvPr id="3" name="Content Placeholder 2"/>
          <p:cNvSpPr>
            <a:spLocks noGrp="1"/>
          </p:cNvSpPr>
          <p:nvPr>
            <p:ph idx="1"/>
          </p:nvPr>
        </p:nvSpPr>
        <p:spPr>
          <a:xfrm>
            <a:off x="3956031" y="1197116"/>
            <a:ext cx="4296169" cy="3780367"/>
          </a:xfrm>
        </p:spPr>
        <p:txBody>
          <a:bodyPr anchor="ctr">
            <a:normAutofit/>
          </a:bodyPr>
          <a:lstStyle>
            <a:lvl1pPr>
              <a:defRPr sz="1654"/>
            </a:lvl1pPr>
            <a:lvl2pPr>
              <a:defRPr sz="1488"/>
            </a:lvl2pPr>
            <a:lvl3pPr>
              <a:defRPr sz="1323"/>
            </a:lvl3pPr>
            <a:lvl4pPr>
              <a:defRPr sz="1158"/>
            </a:lvl4pPr>
            <a:lvl5pPr>
              <a:defRPr sz="1158"/>
            </a:lvl5pPr>
            <a:lvl6pPr>
              <a:defRPr sz="1158"/>
            </a:lvl6pPr>
            <a:lvl7pPr>
              <a:defRPr sz="1158"/>
            </a:lvl7pPr>
            <a:lvl8pPr>
              <a:defRPr sz="1158"/>
            </a:lvl8pPr>
            <a:lvl9pPr>
              <a:defRPr sz="11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4942" y="2587452"/>
            <a:ext cx="2812077" cy="2394231"/>
          </a:xfrm>
        </p:spPr>
        <p:txBody>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7" name="Date Placeholder 4"/>
          <p:cNvSpPr>
            <a:spLocks noGrp="1"/>
          </p:cNvSpPr>
          <p:nvPr>
            <p:ph type="dt" sz="half" idx="10"/>
          </p:nvPr>
        </p:nvSpPr>
        <p:spPr/>
        <p:txBody>
          <a:bodyPr/>
          <a:lstStyle/>
          <a:p>
            <a:pPr lvl="0"/>
            <a:endParaRPr lang="en-US"/>
          </a:p>
        </p:txBody>
      </p:sp>
      <p:sp>
        <p:nvSpPr>
          <p:cNvPr id="5" name="Footer Placeholder 5"/>
          <p:cNvSpPr>
            <a:spLocks noGrp="1"/>
          </p:cNvSpPr>
          <p:nvPr>
            <p:ph type="ftr" sz="quarter" idx="11"/>
          </p:nvPr>
        </p:nvSpPr>
        <p:spPr/>
        <p:txBody>
          <a:bodyPr/>
          <a:lstStyle/>
          <a:p>
            <a:pPr lvl="0"/>
            <a:endParaRPr lang="en-US"/>
          </a:p>
        </p:txBody>
      </p:sp>
      <p:sp>
        <p:nvSpPr>
          <p:cNvPr id="6"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243444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077" y="1533142"/>
            <a:ext cx="4210931" cy="1302133"/>
          </a:xfrm>
        </p:spPr>
        <p:txBody>
          <a:bodyPr anchor="b">
            <a:normAutofit/>
          </a:bodyPr>
          <a:lstStyle>
            <a:lvl1pPr algn="l">
              <a:defRPr sz="29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746044" y="945092"/>
            <a:ext cx="2646164" cy="37803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954943" y="3024293"/>
            <a:ext cx="4204377" cy="1134110"/>
          </a:xfrm>
        </p:spPr>
        <p:txBody>
          <a:bodyPr>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600855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945" y="3969374"/>
            <a:ext cx="7297255" cy="468608"/>
          </a:xfrm>
        </p:spPr>
        <p:txBody>
          <a:bodyPr anchor="b">
            <a:normAutofit/>
          </a:bodyPr>
          <a:lstStyle>
            <a:lvl1pPr algn="l">
              <a:defRPr sz="198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54943" y="567055"/>
            <a:ext cx="7297256" cy="301029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954944" y="4437982"/>
            <a:ext cx="7297255" cy="408227"/>
          </a:xfrm>
        </p:spPr>
        <p:txBody>
          <a:bodyPr>
            <a:normAutofit/>
          </a:bodyPr>
          <a:lstStyle>
            <a:lvl1pPr marL="0" indent="0">
              <a:buNone/>
              <a:defRPr sz="992"/>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299028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54943" y="1197116"/>
            <a:ext cx="7297257" cy="1638159"/>
          </a:xfrm>
        </p:spPr>
        <p:txBody>
          <a:bodyPr/>
          <a:lstStyle>
            <a:lvl1pPr>
              <a:defRPr sz="3969"/>
            </a:lvl1pPr>
          </a:lstStyle>
          <a:p>
            <a:r>
              <a:rPr lang="en-US"/>
              <a:t>Click to edit Master title style</a:t>
            </a:r>
            <a:endParaRPr lang="en-US" dirty="0"/>
          </a:p>
        </p:txBody>
      </p:sp>
      <p:sp>
        <p:nvSpPr>
          <p:cNvPr id="8" name="Text Placeholder 3"/>
          <p:cNvSpPr>
            <a:spLocks noGrp="1"/>
          </p:cNvSpPr>
          <p:nvPr>
            <p:ph type="body" sz="half" idx="2"/>
          </p:nvPr>
        </p:nvSpPr>
        <p:spPr>
          <a:xfrm>
            <a:off x="954943" y="3024294"/>
            <a:ext cx="7297257" cy="1953189"/>
          </a:xfrm>
        </p:spPr>
        <p:txBody>
          <a:bodyPr anchor="ctr">
            <a:normAutofit/>
          </a:bodyPr>
          <a:lstStyle>
            <a:lvl1pPr marL="0" indent="0">
              <a:buNone/>
              <a:defRPr sz="148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53762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2082" y="1197116"/>
            <a:ext cx="6614017" cy="1921086"/>
          </a:xfrm>
        </p:spPr>
        <p:txBody>
          <a:bodyPr/>
          <a:lstStyle>
            <a:lvl1pPr>
              <a:defRPr sz="3969"/>
            </a:lvl1pPr>
          </a:lstStyle>
          <a:p>
            <a:r>
              <a:rPr lang="en-US"/>
              <a:t>Click to edit Master title style</a:t>
            </a:r>
            <a:endParaRPr lang="en-US" dirty="0"/>
          </a:p>
        </p:txBody>
      </p:sp>
      <p:sp>
        <p:nvSpPr>
          <p:cNvPr id="11" name="Text Placeholder 3"/>
          <p:cNvSpPr>
            <a:spLocks noGrp="1"/>
          </p:cNvSpPr>
          <p:nvPr>
            <p:ph type="body" sz="half" idx="14"/>
          </p:nvPr>
        </p:nvSpPr>
        <p:spPr>
          <a:xfrm>
            <a:off x="1596099" y="3118202"/>
            <a:ext cx="6018981" cy="282927"/>
          </a:xfrm>
        </p:spPr>
        <p:txBody>
          <a:bodyPr vert="horz" lIns="91440" tIns="45720" rIns="91440" bIns="45720" rtlCol="0" anchor="t">
            <a:normAutofit/>
          </a:bodyPr>
          <a:lstStyle>
            <a:lvl1pPr marL="0" indent="0">
              <a:buNone/>
              <a:defRPr lang="en-US" sz="1158" b="0" i="0" kern="1200" cap="small" dirty="0">
                <a:solidFill>
                  <a:schemeClr val="bg2">
                    <a:lumMod val="40000"/>
                    <a:lumOff val="60000"/>
                  </a:schemeClr>
                </a:solidFill>
                <a:latin typeface="+mj-lt"/>
                <a:ea typeface="+mj-ea"/>
                <a:cs typeface="+mj-cs"/>
              </a:defRPr>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marL="0" lvl="0" indent="0">
              <a:buNone/>
            </a:pPr>
            <a:r>
              <a:rPr lang="en-US"/>
              <a:t>Click to edit Master text styles</a:t>
            </a:r>
          </a:p>
        </p:txBody>
      </p:sp>
      <p:sp>
        <p:nvSpPr>
          <p:cNvPr id="10" name="Text Placeholder 3"/>
          <p:cNvSpPr>
            <a:spLocks noGrp="1"/>
          </p:cNvSpPr>
          <p:nvPr>
            <p:ph type="body" sz="half" idx="2"/>
          </p:nvPr>
        </p:nvSpPr>
        <p:spPr>
          <a:xfrm>
            <a:off x="954943" y="3597349"/>
            <a:ext cx="7297257" cy="1386134"/>
          </a:xfrm>
        </p:spPr>
        <p:txBody>
          <a:bodyPr anchor="ctr">
            <a:normAutofit/>
          </a:bodyPr>
          <a:lstStyle>
            <a:lvl1pPr marL="0" indent="0">
              <a:buNone/>
              <a:defRPr sz="148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
        <p:nvSpPr>
          <p:cNvPr id="12" name="TextBox 11"/>
          <p:cNvSpPr txBox="1"/>
          <p:nvPr/>
        </p:nvSpPr>
        <p:spPr>
          <a:xfrm>
            <a:off x="742731" y="803083"/>
            <a:ext cx="663039" cy="164461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0087" dirty="0"/>
              <a:t>“</a:t>
            </a:r>
          </a:p>
        </p:txBody>
      </p:sp>
      <p:sp>
        <p:nvSpPr>
          <p:cNvPr id="15" name="TextBox 14"/>
          <p:cNvSpPr txBox="1"/>
          <p:nvPr/>
        </p:nvSpPr>
        <p:spPr>
          <a:xfrm>
            <a:off x="7714663" y="2161215"/>
            <a:ext cx="663039" cy="164461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0087" dirty="0"/>
              <a:t>”</a:t>
            </a:r>
          </a:p>
        </p:txBody>
      </p:sp>
    </p:spTree>
    <p:extLst>
      <p:ext uri="{BB962C8B-B14F-4D97-AF65-F5344CB8AC3E}">
        <p14:creationId xmlns:p14="http://schemas.microsoft.com/office/powerpoint/2010/main" val="2257849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54942" y="2583251"/>
            <a:ext cx="7297258" cy="1366935"/>
          </a:xfrm>
        </p:spPr>
        <p:txBody>
          <a:bodyPr anchor="b"/>
          <a:lstStyle>
            <a:lvl1pPr algn="l">
              <a:defRPr sz="3307" b="0" cap="none"/>
            </a:lvl1pPr>
          </a:lstStyle>
          <a:p>
            <a:r>
              <a:rPr lang="en-US"/>
              <a:t>Click to edit Master title style</a:t>
            </a:r>
            <a:endParaRPr lang="en-US" dirty="0"/>
          </a:p>
        </p:txBody>
      </p:sp>
      <p:sp>
        <p:nvSpPr>
          <p:cNvPr id="3" name="Text Placeholder 2"/>
          <p:cNvSpPr>
            <a:spLocks noGrp="1"/>
          </p:cNvSpPr>
          <p:nvPr>
            <p:ph type="body" idx="1"/>
          </p:nvPr>
        </p:nvSpPr>
        <p:spPr>
          <a:xfrm>
            <a:off x="954943" y="3950186"/>
            <a:ext cx="7297257" cy="711423"/>
          </a:xfrm>
        </p:spPr>
        <p:txBody>
          <a:bodyPr anchor="t"/>
          <a:lstStyle>
            <a:lvl1pPr marL="0" indent="0" algn="l">
              <a:buNone/>
              <a:defRPr sz="1654" cap="none">
                <a:solidFill>
                  <a:schemeClr val="bg2">
                    <a:lumMod val="40000"/>
                    <a:lumOff val="60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343620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73"/>
            </a:lvl1pPr>
          </a:lstStyle>
          <a:p>
            <a:r>
              <a:rPr lang="en-US"/>
              <a:t>Click to edit Master title style</a:t>
            </a:r>
            <a:endParaRPr lang="en-US" dirty="0"/>
          </a:p>
        </p:txBody>
      </p:sp>
      <p:sp>
        <p:nvSpPr>
          <p:cNvPr id="3" name="Text Placeholder 2"/>
          <p:cNvSpPr>
            <a:spLocks noGrp="1"/>
          </p:cNvSpPr>
          <p:nvPr>
            <p:ph type="body" idx="1"/>
          </p:nvPr>
        </p:nvSpPr>
        <p:spPr>
          <a:xfrm>
            <a:off x="523335" y="1638159"/>
            <a:ext cx="2436536"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16" name="Text Placeholder 3"/>
          <p:cNvSpPr>
            <a:spLocks noGrp="1"/>
          </p:cNvSpPr>
          <p:nvPr>
            <p:ph type="body" sz="half" idx="15"/>
          </p:nvPr>
        </p:nvSpPr>
        <p:spPr>
          <a:xfrm>
            <a:off x="539471" y="2205214"/>
            <a:ext cx="2420400" cy="2967851"/>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Text Placeholder 4"/>
          <p:cNvSpPr>
            <a:spLocks noGrp="1"/>
          </p:cNvSpPr>
          <p:nvPr>
            <p:ph type="body" sz="quarter" idx="3"/>
          </p:nvPr>
        </p:nvSpPr>
        <p:spPr>
          <a:xfrm>
            <a:off x="3211099" y="1638159"/>
            <a:ext cx="2427751"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19" name="Text Placeholder 3"/>
          <p:cNvSpPr>
            <a:spLocks noGrp="1"/>
          </p:cNvSpPr>
          <p:nvPr>
            <p:ph type="body" sz="half" idx="16"/>
          </p:nvPr>
        </p:nvSpPr>
        <p:spPr>
          <a:xfrm>
            <a:off x="3202373" y="2205214"/>
            <a:ext cx="2436477" cy="2967851"/>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14" name="Text Placeholder 4"/>
          <p:cNvSpPr>
            <a:spLocks noGrp="1"/>
          </p:cNvSpPr>
          <p:nvPr>
            <p:ph type="body" sz="quarter" idx="13"/>
          </p:nvPr>
        </p:nvSpPr>
        <p:spPr>
          <a:xfrm>
            <a:off x="5890866" y="1638159"/>
            <a:ext cx="2424338"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20" name="Text Placeholder 3"/>
          <p:cNvSpPr>
            <a:spLocks noGrp="1"/>
          </p:cNvSpPr>
          <p:nvPr>
            <p:ph type="body" sz="half" idx="17"/>
          </p:nvPr>
        </p:nvSpPr>
        <p:spPr>
          <a:xfrm>
            <a:off x="5890866" y="2205214"/>
            <a:ext cx="2424338" cy="2967851"/>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cxnSp>
        <p:nvCxnSpPr>
          <p:cNvPr id="17" name="Straight Connector 16"/>
          <p:cNvCxnSpPr/>
          <p:nvPr/>
        </p:nvCxnSpPr>
        <p:spPr>
          <a:xfrm>
            <a:off x="3080860" y="1764171"/>
            <a:ext cx="0" cy="327631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56529" y="1764171"/>
            <a:ext cx="0" cy="3280024"/>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lvl="0"/>
            <a:endParaRPr lang="en-US"/>
          </a:p>
        </p:txBody>
      </p:sp>
      <p:sp>
        <p:nvSpPr>
          <p:cNvPr id="4"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753349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73"/>
            </a:lvl1pPr>
          </a:lstStyle>
          <a:p>
            <a:r>
              <a:rPr lang="en-US"/>
              <a:t>Click to edit Master title style</a:t>
            </a:r>
            <a:endParaRPr lang="en-US" dirty="0"/>
          </a:p>
        </p:txBody>
      </p:sp>
      <p:sp>
        <p:nvSpPr>
          <p:cNvPr id="3" name="Text Placeholder 2"/>
          <p:cNvSpPr>
            <a:spLocks noGrp="1"/>
          </p:cNvSpPr>
          <p:nvPr>
            <p:ph type="body" idx="1"/>
          </p:nvPr>
        </p:nvSpPr>
        <p:spPr>
          <a:xfrm>
            <a:off x="539471" y="3514905"/>
            <a:ext cx="2430901"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29" name="Picture Placeholder 2"/>
          <p:cNvSpPr>
            <a:spLocks noGrp="1" noChangeAspect="1"/>
          </p:cNvSpPr>
          <p:nvPr>
            <p:ph type="pic" idx="15"/>
          </p:nvPr>
        </p:nvSpPr>
        <p:spPr>
          <a:xfrm>
            <a:off x="539471" y="1827177"/>
            <a:ext cx="2430901" cy="12601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22" name="Text Placeholder 3"/>
          <p:cNvSpPr>
            <a:spLocks noGrp="1"/>
          </p:cNvSpPr>
          <p:nvPr>
            <p:ph type="body" sz="half" idx="18"/>
          </p:nvPr>
        </p:nvSpPr>
        <p:spPr>
          <a:xfrm>
            <a:off x="539471" y="3991389"/>
            <a:ext cx="2430901" cy="545052"/>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Text Placeholder 4"/>
          <p:cNvSpPr>
            <a:spLocks noGrp="1"/>
          </p:cNvSpPr>
          <p:nvPr>
            <p:ph type="body" sz="quarter" idx="3"/>
          </p:nvPr>
        </p:nvSpPr>
        <p:spPr>
          <a:xfrm>
            <a:off x="3215825" y="3514905"/>
            <a:ext cx="2423025"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30" name="Picture Placeholder 2"/>
          <p:cNvSpPr>
            <a:spLocks noGrp="1" noChangeAspect="1"/>
          </p:cNvSpPr>
          <p:nvPr>
            <p:ph type="pic" idx="21"/>
          </p:nvPr>
        </p:nvSpPr>
        <p:spPr>
          <a:xfrm>
            <a:off x="3215824" y="1827177"/>
            <a:ext cx="2423025" cy="12601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23" name="Text Placeholder 3"/>
          <p:cNvSpPr>
            <a:spLocks noGrp="1"/>
          </p:cNvSpPr>
          <p:nvPr>
            <p:ph type="body" sz="half" idx="19"/>
          </p:nvPr>
        </p:nvSpPr>
        <p:spPr>
          <a:xfrm>
            <a:off x="3214706" y="3991388"/>
            <a:ext cx="2426234" cy="545052"/>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14" name="Text Placeholder 4"/>
          <p:cNvSpPr>
            <a:spLocks noGrp="1"/>
          </p:cNvSpPr>
          <p:nvPr>
            <p:ph type="body" sz="quarter" idx="13"/>
          </p:nvPr>
        </p:nvSpPr>
        <p:spPr>
          <a:xfrm>
            <a:off x="5890866" y="3514905"/>
            <a:ext cx="2424338"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31" name="Picture Placeholder 2"/>
          <p:cNvSpPr>
            <a:spLocks noGrp="1" noChangeAspect="1"/>
          </p:cNvSpPr>
          <p:nvPr>
            <p:ph type="pic" idx="22"/>
          </p:nvPr>
        </p:nvSpPr>
        <p:spPr>
          <a:xfrm>
            <a:off x="5890865" y="1827177"/>
            <a:ext cx="2424338" cy="12601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24" name="Text Placeholder 3"/>
          <p:cNvSpPr>
            <a:spLocks noGrp="1"/>
          </p:cNvSpPr>
          <p:nvPr>
            <p:ph type="body" sz="half" idx="20"/>
          </p:nvPr>
        </p:nvSpPr>
        <p:spPr>
          <a:xfrm>
            <a:off x="5890762" y="3991386"/>
            <a:ext cx="2427550" cy="545052"/>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cxnSp>
        <p:nvCxnSpPr>
          <p:cNvPr id="19" name="Straight Connector 18"/>
          <p:cNvCxnSpPr/>
          <p:nvPr/>
        </p:nvCxnSpPr>
        <p:spPr>
          <a:xfrm>
            <a:off x="3080860" y="1764171"/>
            <a:ext cx="0" cy="327631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56529" y="1764171"/>
            <a:ext cx="0" cy="3280024"/>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lvl="0"/>
            <a:endParaRPr lang="en-US"/>
          </a:p>
        </p:txBody>
      </p:sp>
      <p:sp>
        <p:nvSpPr>
          <p:cNvPr id="4"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33275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068839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6113" y="355723"/>
            <a:ext cx="1449091" cy="4817342"/>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39472" y="733760"/>
            <a:ext cx="6137630" cy="44393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63143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4.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207434"/>
            <a:ext cx="3337894" cy="346311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391543"/>
            <a:ext cx="1258765" cy="1955879"/>
          </a:xfrm>
          <a:prstGeom prst="rect">
            <a:avLst/>
          </a:prstGeom>
        </p:spPr>
      </p:pic>
      <p:sp>
        <p:nvSpPr>
          <p:cNvPr id="16" name="Oval 15"/>
          <p:cNvSpPr/>
          <p:nvPr/>
        </p:nvSpPr>
        <p:spPr>
          <a:xfrm>
            <a:off x="7118128" y="1386135"/>
            <a:ext cx="2331145" cy="233122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6614098" y="1"/>
            <a:ext cx="1325717" cy="943774"/>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7115537" y="5040489"/>
            <a:ext cx="821642" cy="630061"/>
          </a:xfrm>
          <a:prstGeom prst="rect">
            <a:avLst/>
          </a:prstGeom>
        </p:spPr>
      </p:pic>
      <p:sp>
        <p:nvSpPr>
          <p:cNvPr id="14" name="Rectangle 13"/>
          <p:cNvSpPr/>
          <p:nvPr/>
        </p:nvSpPr>
        <p:spPr>
          <a:xfrm>
            <a:off x="8630222" y="0"/>
            <a:ext cx="567035" cy="9450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4220" y="374331"/>
            <a:ext cx="7776041" cy="115803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912244" y="1697460"/>
            <a:ext cx="7397205" cy="34690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396901" y="1480649"/>
            <a:ext cx="819079" cy="252015"/>
          </a:xfrm>
          <a:prstGeom prst="rect">
            <a:avLst/>
          </a:prstGeom>
        </p:spPr>
        <p:txBody>
          <a:bodyPr vert="horz" lIns="91440" tIns="45720" rIns="91440" bIns="45720" rtlCol="0" anchor="t"/>
          <a:lstStyle>
            <a:lvl1pPr algn="l">
              <a:defRPr sz="909" b="0" i="0">
                <a:solidFill>
                  <a:schemeClr val="tx1">
                    <a:tint val="75000"/>
                    <a:alpha val="60000"/>
                  </a:schemeClr>
                </a:solidFill>
              </a:defRPr>
            </a:lvl1pPr>
          </a:lstStyle>
          <a:p>
            <a:pPr lvl="0"/>
            <a:endParaRPr lang="en-US"/>
          </a:p>
        </p:txBody>
      </p:sp>
      <p:sp>
        <p:nvSpPr>
          <p:cNvPr id="5" name="Footer Placeholder 4"/>
          <p:cNvSpPr>
            <a:spLocks noGrp="1"/>
          </p:cNvSpPr>
          <p:nvPr>
            <p:ph type="ftr" sz="quarter" idx="3"/>
          </p:nvPr>
        </p:nvSpPr>
        <p:spPr>
          <a:xfrm rot="5400000">
            <a:off x="7401310" y="2666848"/>
            <a:ext cx="3191479" cy="252016"/>
          </a:xfrm>
          <a:prstGeom prst="rect">
            <a:avLst/>
          </a:prstGeom>
        </p:spPr>
        <p:txBody>
          <a:bodyPr vert="horz" lIns="91440" tIns="45720" rIns="91440" bIns="45720" rtlCol="0" anchor="b"/>
          <a:lstStyle>
            <a:lvl1pPr algn="l">
              <a:defRPr sz="909" b="0" i="0">
                <a:solidFill>
                  <a:schemeClr val="tx1">
                    <a:tint val="75000"/>
                    <a:alpha val="60000"/>
                  </a:schemeClr>
                </a:solidFill>
              </a:defRPr>
            </a:lvl1pPr>
          </a:lstStyle>
          <a:p>
            <a:pPr lvl="0"/>
            <a:endParaRPr lang="en-US"/>
          </a:p>
        </p:txBody>
      </p:sp>
      <p:sp>
        <p:nvSpPr>
          <p:cNvPr id="6" name="Slide Number Placeholder 5"/>
          <p:cNvSpPr>
            <a:spLocks noGrp="1"/>
          </p:cNvSpPr>
          <p:nvPr>
            <p:ph type="sldNum" sz="quarter" idx="4"/>
          </p:nvPr>
        </p:nvSpPr>
        <p:spPr bwMode="gray">
          <a:xfrm>
            <a:off x="8559718" y="244525"/>
            <a:ext cx="693042" cy="634763"/>
          </a:xfrm>
          <a:prstGeom prst="rect">
            <a:avLst/>
          </a:prstGeom>
        </p:spPr>
        <p:txBody>
          <a:bodyPr vert="horz" lIns="91440" tIns="45720" rIns="91440" bIns="45720" rtlCol="0" anchor="b"/>
          <a:lstStyle>
            <a:lvl1pPr algn="ctr">
              <a:defRPr sz="2315" b="0" i="0">
                <a:solidFill>
                  <a:schemeClr val="tx1">
                    <a:tint val="75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32568706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378013" rtl="0" eaLnBrk="1" latinLnBrk="0" hangingPunct="1">
        <a:spcBef>
          <a:spcPct val="0"/>
        </a:spcBef>
        <a:buNone/>
        <a:defRPr sz="347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3510" indent="-283510" algn="l" defTabSz="378013" rtl="0" eaLnBrk="1" latinLnBrk="0" hangingPunct="1">
        <a:spcBef>
          <a:spcPts val="827"/>
        </a:spcBef>
        <a:spcAft>
          <a:spcPts val="0"/>
        </a:spcAft>
        <a:buClr>
          <a:schemeClr val="bg2">
            <a:lumMod val="40000"/>
            <a:lumOff val="60000"/>
          </a:schemeClr>
        </a:buClr>
        <a:buSzPct val="80000"/>
        <a:buFont typeface="Wingdings 3" charset="2"/>
        <a:buChar char=""/>
        <a:defRPr sz="1654" b="0" i="0" kern="1200">
          <a:solidFill>
            <a:schemeClr val="tx1"/>
          </a:solidFill>
          <a:latin typeface="+mj-lt"/>
          <a:ea typeface="+mj-ea"/>
          <a:cs typeface="+mj-cs"/>
        </a:defRPr>
      </a:lvl1pPr>
      <a:lvl2pPr marL="614271" indent="-236258" algn="l" defTabSz="378013" rtl="0" eaLnBrk="1" latinLnBrk="0" hangingPunct="1">
        <a:spcBef>
          <a:spcPts val="827"/>
        </a:spcBef>
        <a:spcAft>
          <a:spcPts val="0"/>
        </a:spcAft>
        <a:buClr>
          <a:schemeClr val="bg2">
            <a:lumMod val="40000"/>
            <a:lumOff val="60000"/>
          </a:schemeClr>
        </a:buClr>
        <a:buSzPct val="80000"/>
        <a:buFont typeface="Wingdings 3" charset="2"/>
        <a:buChar char=""/>
        <a:defRPr sz="1488" b="0" i="0" kern="1200">
          <a:solidFill>
            <a:schemeClr val="tx1"/>
          </a:solidFill>
          <a:latin typeface="+mj-lt"/>
          <a:ea typeface="+mj-ea"/>
          <a:cs typeface="+mj-cs"/>
        </a:defRPr>
      </a:lvl2pPr>
      <a:lvl3pPr marL="945032"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323" b="0" i="0" kern="1200">
          <a:solidFill>
            <a:schemeClr val="tx1"/>
          </a:solidFill>
          <a:latin typeface="+mj-lt"/>
          <a:ea typeface="+mj-ea"/>
          <a:cs typeface="+mj-cs"/>
        </a:defRPr>
      </a:lvl3pPr>
      <a:lvl4pPr marL="1323045"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4pPr>
      <a:lvl5pPr marL="1701058"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5pPr>
      <a:lvl6pPr marL="2071961"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6pPr>
      <a:lvl7pPr marL="2457084"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7pPr>
      <a:lvl8pPr marL="2835097"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8pPr>
      <a:lvl9pPr marL="3213110"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9pPr>
    </p:bodyStyle>
    <p:otherStyle>
      <a:defPPr>
        <a:defRPr lang="en-US"/>
      </a:defPPr>
      <a:lvl1pPr marL="0" algn="l" defTabSz="378013" rtl="0" eaLnBrk="1" latinLnBrk="0" hangingPunct="1">
        <a:defRPr sz="1488" kern="1200">
          <a:solidFill>
            <a:schemeClr val="tx1"/>
          </a:solidFill>
          <a:latin typeface="+mn-lt"/>
          <a:ea typeface="+mn-ea"/>
          <a:cs typeface="+mn-cs"/>
        </a:defRPr>
      </a:lvl1pPr>
      <a:lvl2pPr marL="378013" algn="l" defTabSz="378013" rtl="0" eaLnBrk="1" latinLnBrk="0" hangingPunct="1">
        <a:defRPr sz="1488" kern="1200">
          <a:solidFill>
            <a:schemeClr val="tx1"/>
          </a:solidFill>
          <a:latin typeface="+mn-lt"/>
          <a:ea typeface="+mn-ea"/>
          <a:cs typeface="+mn-cs"/>
        </a:defRPr>
      </a:lvl2pPr>
      <a:lvl3pPr marL="756026" algn="l" defTabSz="378013" rtl="0" eaLnBrk="1" latinLnBrk="0" hangingPunct="1">
        <a:defRPr sz="1488" kern="1200">
          <a:solidFill>
            <a:schemeClr val="tx1"/>
          </a:solidFill>
          <a:latin typeface="+mn-lt"/>
          <a:ea typeface="+mn-ea"/>
          <a:cs typeface="+mn-cs"/>
        </a:defRPr>
      </a:lvl3pPr>
      <a:lvl4pPr marL="1134039" algn="l" defTabSz="378013" rtl="0" eaLnBrk="1" latinLnBrk="0" hangingPunct="1">
        <a:defRPr sz="1488" kern="1200">
          <a:solidFill>
            <a:schemeClr val="tx1"/>
          </a:solidFill>
          <a:latin typeface="+mn-lt"/>
          <a:ea typeface="+mn-ea"/>
          <a:cs typeface="+mn-cs"/>
        </a:defRPr>
      </a:lvl4pPr>
      <a:lvl5pPr marL="1512052" algn="l" defTabSz="378013" rtl="0" eaLnBrk="1" latinLnBrk="0" hangingPunct="1">
        <a:defRPr sz="1488" kern="1200">
          <a:solidFill>
            <a:schemeClr val="tx1"/>
          </a:solidFill>
          <a:latin typeface="+mn-lt"/>
          <a:ea typeface="+mn-ea"/>
          <a:cs typeface="+mn-cs"/>
        </a:defRPr>
      </a:lvl5pPr>
      <a:lvl6pPr marL="1890065" algn="l" defTabSz="378013" rtl="0" eaLnBrk="1" latinLnBrk="0" hangingPunct="1">
        <a:defRPr sz="1488" kern="1200">
          <a:solidFill>
            <a:schemeClr val="tx1"/>
          </a:solidFill>
          <a:latin typeface="+mn-lt"/>
          <a:ea typeface="+mn-ea"/>
          <a:cs typeface="+mn-cs"/>
        </a:defRPr>
      </a:lvl6pPr>
      <a:lvl7pPr marL="2268078" algn="l" defTabSz="378013" rtl="0" eaLnBrk="1" latinLnBrk="0" hangingPunct="1">
        <a:defRPr sz="1488" kern="1200">
          <a:solidFill>
            <a:schemeClr val="tx1"/>
          </a:solidFill>
          <a:latin typeface="+mn-lt"/>
          <a:ea typeface="+mn-ea"/>
          <a:cs typeface="+mn-cs"/>
        </a:defRPr>
      </a:lvl7pPr>
      <a:lvl8pPr marL="2646091" algn="l" defTabSz="378013" rtl="0" eaLnBrk="1" latinLnBrk="0" hangingPunct="1">
        <a:defRPr sz="1488" kern="1200">
          <a:solidFill>
            <a:schemeClr val="tx1"/>
          </a:solidFill>
          <a:latin typeface="+mn-lt"/>
          <a:ea typeface="+mn-ea"/>
          <a:cs typeface="+mn-cs"/>
        </a:defRPr>
      </a:lvl8pPr>
      <a:lvl9pPr marL="3024104" algn="l" defTabSz="378013"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207433"/>
            <a:ext cx="3337894" cy="3463117"/>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391542"/>
            <a:ext cx="1258765" cy="1955879"/>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8128" y="1386134"/>
            <a:ext cx="2331144" cy="233122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6614097" y="0"/>
            <a:ext cx="1325717" cy="943774"/>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7115537" y="5040488"/>
            <a:ext cx="821642" cy="630062"/>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222" y="0"/>
            <a:ext cx="567035" cy="94509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F21B5EDC-5485-4264-891C-5B291E539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4" cy="567055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E7ADA758-6D6A-4E4E-88F7-1B5038A0E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94367" y="0"/>
            <a:ext cx="462584" cy="3067323"/>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accent1">
              <a:alpha val="8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96D7C53C-B0E3-427C-B58C-BBF279079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56917" y="-56916"/>
            <a:ext cx="5670551" cy="5784385"/>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609714" y="1032486"/>
            <a:ext cx="4648055" cy="3605575"/>
          </a:xfrm>
        </p:spPr>
        <p:txBody>
          <a:bodyPr vert="horz" lIns="91440" tIns="45720" rIns="91440" bIns="45720" rtlCol="0" anchor="ctr">
            <a:normAutofit/>
          </a:bodyPr>
          <a:lstStyle/>
          <a:p>
            <a:pPr lvl="0" algn="ctr" defTabSz="457200"/>
            <a:r>
              <a:rPr lang="en-US" sz="5400" b="1" dirty="0">
                <a:solidFill>
                  <a:schemeClr val="bg1"/>
                </a:solidFill>
              </a:rPr>
              <a:t>Oranjestad, Aruba</a:t>
            </a:r>
            <a:br>
              <a:rPr lang="en-US" sz="5400" b="0" i="0" kern="1200" dirty="0">
                <a:solidFill>
                  <a:schemeClr val="bg1"/>
                </a:solidFill>
                <a:latin typeface="+mj-lt"/>
                <a:ea typeface="+mj-ea"/>
                <a:cs typeface="+mj-cs"/>
              </a:rPr>
            </a:br>
            <a:r>
              <a:rPr lang="en-US" sz="2400" b="0" i="0" kern="1200" dirty="0">
                <a:solidFill>
                  <a:schemeClr val="bg1"/>
                </a:solidFill>
                <a:latin typeface="+mj-lt"/>
                <a:ea typeface="+mj-ea"/>
                <a:cs typeface="+mj-cs"/>
              </a:rPr>
              <a:t>Presented by</a:t>
            </a:r>
            <a:br>
              <a:rPr lang="en-US" sz="2400" b="0" i="0" kern="1200" dirty="0">
                <a:solidFill>
                  <a:schemeClr val="bg1"/>
                </a:solidFill>
                <a:latin typeface="+mj-lt"/>
                <a:ea typeface="+mj-ea"/>
                <a:cs typeface="+mj-cs"/>
              </a:rPr>
            </a:br>
            <a:r>
              <a:rPr lang="en-US" sz="2400" b="0" i="0" kern="1200" dirty="0">
                <a:solidFill>
                  <a:schemeClr val="bg1"/>
                </a:solidFill>
                <a:latin typeface="+mj-lt"/>
                <a:ea typeface="+mj-ea"/>
                <a:cs typeface="+mj-cs"/>
              </a:rPr>
              <a:t>Fellow Cruiser</a:t>
            </a:r>
            <a:br>
              <a:rPr lang="en-US" sz="5400" b="0" i="0" kern="1200" dirty="0">
                <a:solidFill>
                  <a:schemeClr val="bg1"/>
                </a:solidFill>
                <a:latin typeface="+mj-lt"/>
                <a:ea typeface="+mj-ea"/>
                <a:cs typeface="+mj-cs"/>
              </a:rPr>
            </a:br>
            <a:r>
              <a:rPr lang="en-US" sz="4800" b="0" i="0" kern="1200" dirty="0">
                <a:solidFill>
                  <a:schemeClr val="bg1"/>
                </a:solidFill>
                <a:latin typeface="+mj-lt"/>
                <a:ea typeface="+mj-ea"/>
                <a:cs typeface="+mj-cs"/>
              </a:rPr>
              <a:t>Marc Silver</a:t>
            </a:r>
          </a:p>
        </p:txBody>
      </p:sp>
      <p:pic>
        <p:nvPicPr>
          <p:cNvPr id="1030" name="Picture 6" descr="Beaches in Oranjestad, Aruba">
            <a:extLst>
              <a:ext uri="{FF2B5EF4-FFF2-40B4-BE49-F238E27FC236}">
                <a16:creationId xmlns:a16="http://schemas.microsoft.com/office/drawing/2014/main" id="{67610DD5-BA45-EE6D-7998-09A7C352A1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249" b="14065"/>
          <a:stretch/>
        </p:blipFill>
        <p:spPr bwMode="auto">
          <a:xfrm>
            <a:off x="5530360" y="1"/>
            <a:ext cx="4550265" cy="56705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10</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88476"/>
            <a:ext cx="9360000" cy="738664"/>
          </a:xfrm>
        </p:spPr>
        <p:txBody>
          <a:bodyPr vert="horz" wrap="square">
            <a:spAutoFit/>
          </a:bodyPr>
          <a:lstStyle/>
          <a:p>
            <a:pPr lvl="0" rtl="0"/>
            <a:r>
              <a:rPr lang="en-US" sz="4800" dirty="0">
                <a:solidFill>
                  <a:srgbClr val="000000"/>
                </a:solidFill>
                <a:latin typeface="Times New Roman" panose="02020603050405020304" pitchFamily="18" charset="0"/>
                <a:cs typeface="Times New Roman" panose="02020603050405020304" pitchFamily="18" charset="0"/>
              </a:rPr>
              <a:t>Aruba Today</a:t>
            </a:r>
          </a:p>
        </p:txBody>
      </p:sp>
      <p:sp>
        <p:nvSpPr>
          <p:cNvPr id="8" name="TextBox 7">
            <a:extLst>
              <a:ext uri="{FF2B5EF4-FFF2-40B4-BE49-F238E27FC236}">
                <a16:creationId xmlns:a16="http://schemas.microsoft.com/office/drawing/2014/main" id="{312DFEA9-DB85-D664-2801-A1E32E0B0E49}"/>
              </a:ext>
            </a:extLst>
          </p:cNvPr>
          <p:cNvSpPr txBox="1"/>
          <p:nvPr/>
        </p:nvSpPr>
        <p:spPr>
          <a:xfrm>
            <a:off x="194628" y="827140"/>
            <a:ext cx="9691367" cy="4524315"/>
          </a:xfrm>
          <a:prstGeom prst="rect">
            <a:avLst/>
          </a:prstGeom>
          <a:noFill/>
        </p:spPr>
        <p:txBody>
          <a:bodyPr wrap="square">
            <a:spAutoFit/>
          </a:bodyPr>
          <a:lstStyle/>
          <a:p>
            <a:pPr marL="342900" indent="-342900">
              <a:buFont typeface="Arial" panose="020B0604020202020204" pitchFamily="34" charset="0"/>
              <a:buChar char="•"/>
            </a:pPr>
            <a:r>
              <a:rPr lang="nl-NL" altLang="en-US" sz="2400" dirty="0">
                <a:latin typeface="Tahoma" panose="020B0604030504040204" pitchFamily="34" charset="0"/>
                <a:ea typeface="Tahoma" panose="020B0604030504040204" pitchFamily="34" charset="0"/>
                <a:cs typeface="Tahoma" panose="020B0604030504040204" pitchFamily="34" charset="0"/>
              </a:rPr>
              <a:t>In 1986, Aruba became a constituent country within the Kingdom of the Netherlands and acquired the formal name the Country of Aruba.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l-NL" altLang="en-US" sz="2400" dirty="0">
                <a:latin typeface="Tahoma" panose="020B0604030504040204" pitchFamily="34" charset="0"/>
                <a:ea typeface="Tahoma" panose="020B0604030504040204" pitchFamily="34" charset="0"/>
                <a:cs typeface="Tahoma" panose="020B0604030504040204" pitchFamily="34" charset="0"/>
              </a:rPr>
              <a:t>S</a:t>
            </a:r>
            <a:r>
              <a:rPr kumimoji="0" lang="nl-NL" altLang="en-US" sz="2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ituated in the southern part of the Caribbean Sea, Aruba is located approximately 18 miles north of the Venezuelan peninsula of Paraguaná and 50 miles northwest of Curaçao.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en-US" sz="2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Aruba measures 20 miles long by 6 miles at its widest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en-US" sz="2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Alongside Bonaire and Curaçao, Aruba forms a group called the ABC islands. </a:t>
            </a:r>
            <a:endParaRPr lang="nl-NL" altLang="en-US" sz="24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en-US" sz="2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Oranjestad is the capital of Aruba.</a:t>
            </a:r>
            <a:endParaRPr lang="nl-NL" altLang="en-US" sz="24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en-US" sz="2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In contrast to much of the Caribbean, Aruba has a dry climate with an arid xeric landscape</a:t>
            </a:r>
            <a:endParaRPr lang="en-US" sz="2400" dirty="0"/>
          </a:p>
        </p:txBody>
      </p:sp>
    </p:spTree>
    <p:extLst>
      <p:ext uri="{BB962C8B-B14F-4D97-AF65-F5344CB8AC3E}">
        <p14:creationId xmlns:p14="http://schemas.microsoft.com/office/powerpoint/2010/main" val="212610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2153" y="1172152"/>
            <a:ext cx="5685283" cy="3340980"/>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1110" y="2199875"/>
            <a:ext cx="3601431" cy="3339210"/>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976480" y="1354505"/>
            <a:ext cx="5670196" cy="2961184"/>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8000" y="993366"/>
            <a:ext cx="3975753" cy="3380603"/>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5205" y="1512712"/>
            <a:ext cx="2299018" cy="3315286"/>
          </a:xfrm>
        </p:spPr>
        <p:txBody>
          <a:bodyPr vert="horz" lIns="91440" tIns="45720" rIns="91440" bIns="45720" rtlCol="0" anchor="t">
            <a:normAutofit/>
          </a:bodyPr>
          <a:lstStyle/>
          <a:p>
            <a:pPr lvl="0" rtl="0" hangingPunct="1">
              <a:lnSpc>
                <a:spcPct val="90000"/>
              </a:lnSpc>
              <a:spcBef>
                <a:spcPct val="0"/>
              </a:spcBef>
            </a:pPr>
            <a:r>
              <a:rPr lang="en-US" sz="4000" b="1" kern="1200" dirty="0">
                <a:latin typeface="+mj-lt"/>
                <a:ea typeface="+mj-ea"/>
                <a:cs typeface="+mj-cs"/>
              </a:rPr>
              <a:t>Area </a:t>
            </a:r>
            <a:br>
              <a:rPr lang="en-US" sz="4000" b="1" kern="1200" dirty="0">
                <a:latin typeface="+mj-lt"/>
                <a:ea typeface="+mj-ea"/>
                <a:cs typeface="+mj-cs"/>
              </a:rPr>
            </a:br>
            <a:r>
              <a:rPr lang="en-US" sz="4000" b="1" kern="1200" dirty="0">
                <a:latin typeface="+mj-lt"/>
                <a:ea typeface="+mj-ea"/>
                <a:cs typeface="+mj-cs"/>
              </a:rPr>
              <a:t>Map of Aruba</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9677399" y="5337877"/>
            <a:ext cx="370463" cy="301905"/>
          </a:xfrm>
        </p:spPr>
        <p:txBody>
          <a:bodyPr vert="horz" lIns="91440" tIns="45720" rIns="91440" bIns="45720" rtlCol="0" anchor="ctr">
            <a:normAutofit/>
          </a:bodyPr>
          <a:lstStyle/>
          <a:p>
            <a:pPr lvl="0" hangingPunct="1">
              <a:spcAft>
                <a:spcPts val="600"/>
              </a:spcAft>
            </a:pPr>
            <a:fld id="{2A6BFD85-4870-4D28-95E8-EB6D313F6BEA}" type="slidenum">
              <a:rPr lang="en-US" sz="900">
                <a:solidFill>
                  <a:schemeClr val="tx1">
                    <a:lumMod val="50000"/>
                    <a:lumOff val="50000"/>
                  </a:schemeClr>
                </a:solidFill>
                <a:latin typeface="+mn-lt"/>
                <a:ea typeface="+mn-ea"/>
                <a:cs typeface="+mn-cs"/>
              </a:rPr>
              <a:pPr lvl="0" hangingPunct="1">
                <a:spcAft>
                  <a:spcPts val="600"/>
                </a:spcAft>
              </a:pPr>
              <a:t>11</a:t>
            </a:fld>
            <a:endParaRPr lang="en-US" sz="900">
              <a:solidFill>
                <a:schemeClr val="tx1">
                  <a:lumMod val="50000"/>
                  <a:lumOff val="50000"/>
                </a:schemeClr>
              </a:solidFill>
              <a:latin typeface="+mn-lt"/>
              <a:ea typeface="+mn-ea"/>
              <a:cs typeface="+mn-cs"/>
            </a:endParaRPr>
          </a:p>
        </p:txBody>
      </p:sp>
      <p:pic>
        <p:nvPicPr>
          <p:cNvPr id="1030" name="Picture 6">
            <a:extLst>
              <a:ext uri="{FF2B5EF4-FFF2-40B4-BE49-F238E27FC236}">
                <a16:creationId xmlns:a16="http://schemas.microsoft.com/office/drawing/2014/main" id="{60A5746C-E542-9D66-DB5B-C344E5AE5D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38" t="11731" r="14271" b="11005"/>
          <a:stretch/>
        </p:blipFill>
        <p:spPr bwMode="auto">
          <a:xfrm>
            <a:off x="2657871" y="-15088"/>
            <a:ext cx="7243233" cy="5700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12</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810972"/>
          </a:xfrm>
        </p:spPr>
        <p:txBody>
          <a:bodyPr vert="horz"/>
          <a:lstStyle/>
          <a:p>
            <a:pPr lvl="0" rtl="0"/>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Map of Oranjestad</a:t>
            </a:r>
          </a:p>
        </p:txBody>
      </p:sp>
      <p:pic>
        <p:nvPicPr>
          <p:cNvPr id="4" name="Picture 3" descr="A aerial view of a city&#10;&#10;Description automatically generated">
            <a:extLst>
              <a:ext uri="{FF2B5EF4-FFF2-40B4-BE49-F238E27FC236}">
                <a16:creationId xmlns:a16="http://schemas.microsoft.com/office/drawing/2014/main" id="{B58409EB-41F1-BA60-9EC4-AF67FBB557FB}"/>
              </a:ext>
            </a:extLst>
          </p:cNvPr>
          <p:cNvPicPr>
            <a:picLocks noChangeAspect="1"/>
          </p:cNvPicPr>
          <p:nvPr/>
        </p:nvPicPr>
        <p:blipFill rotWithShape="1">
          <a:blip r:embed="rId3">
            <a:extLst>
              <a:ext uri="{28A0092B-C50C-407E-A947-70E740481C1C}">
                <a14:useLocalDpi xmlns:a14="http://schemas.microsoft.com/office/drawing/2010/main" val="0"/>
              </a:ext>
            </a:extLst>
          </a:blip>
          <a:srcRect b="4292"/>
          <a:stretch/>
        </p:blipFill>
        <p:spPr>
          <a:xfrm>
            <a:off x="-17639" y="966661"/>
            <a:ext cx="10098264" cy="4695228"/>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301904"/>
            <a:ext cx="10078104" cy="604915"/>
          </a:xfrm>
        </p:spPr>
        <p:txBody>
          <a:bodyPr vert="horz" lIns="91440" tIns="45720" rIns="91440" bIns="45720" rtlCol="0" anchor="ctr">
            <a:noAutofit/>
          </a:bodyPr>
          <a:lstStyle/>
          <a:p>
            <a:pPr rtl="0" hangingPunct="1">
              <a:lnSpc>
                <a:spcPct val="90000"/>
              </a:lnSpc>
              <a:spcBef>
                <a:spcPct val="0"/>
              </a:spcBef>
            </a:pPr>
            <a:r>
              <a:rPr lang="en-US" sz="4000" b="1" dirty="0">
                <a:solidFill>
                  <a:schemeClr val="tx1"/>
                </a:solidFill>
                <a:latin typeface="+mj-lt"/>
                <a:ea typeface="+mj-ea"/>
                <a:cs typeface="+mj-cs"/>
              </a:rPr>
              <a:t>Oranjestad Trolley</a:t>
            </a:r>
          </a:p>
        </p:txBody>
      </p:sp>
      <p:sp>
        <p:nvSpPr>
          <p:cNvPr id="17" name="TextBox 16">
            <a:extLst>
              <a:ext uri="{FF2B5EF4-FFF2-40B4-BE49-F238E27FC236}">
                <a16:creationId xmlns:a16="http://schemas.microsoft.com/office/drawing/2014/main" id="{AD11BFEE-539C-EA02-3FDD-5F58277F8CCF}"/>
              </a:ext>
            </a:extLst>
          </p:cNvPr>
          <p:cNvSpPr txBox="1"/>
          <p:nvPr/>
        </p:nvSpPr>
        <p:spPr>
          <a:xfrm>
            <a:off x="90311" y="906819"/>
            <a:ext cx="9987793" cy="4161029"/>
          </a:xfrm>
          <a:prstGeom prst="rect">
            <a:avLst/>
          </a:prstGeom>
        </p:spPr>
        <p:txBody>
          <a:bodyPr vert="horz" lIns="91440" tIns="45720" rIns="91440" bIns="45720" rtlCol="0">
            <a:noAutofit/>
          </a:bodyPr>
          <a:lstStyle/>
          <a:p>
            <a:pPr marL="342900" indent="-228600">
              <a:lnSpc>
                <a:spcPct val="11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One of Aruba's transportation options appealing to cruise ship passengers is the downtown streetcar/trolley. The trolleys offer free transportation to and from the main street downtown area in a loop. </a:t>
            </a:r>
          </a:p>
          <a:p>
            <a:pPr marL="342900" indent="-228600">
              <a:lnSpc>
                <a:spcPct val="11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The streetcars can be boarded right outside the cruise port's main gate. </a:t>
            </a:r>
            <a:r>
              <a:rPr lang="en-US" sz="2000" dirty="0">
                <a:latin typeface="Tahoma" panose="020B0604030504040204" pitchFamily="34" charset="0"/>
                <a:ea typeface="Tahoma" panose="020B0604030504040204" pitchFamily="34" charset="0"/>
                <a:cs typeface="Tahoma" panose="020B0604030504040204" pitchFamily="34" charset="0"/>
              </a:rPr>
              <a:t>There is</a:t>
            </a:r>
            <a:r>
              <a:rPr lang="en-US" sz="2000" b="0" i="0" dirty="0">
                <a:effectLst/>
                <a:latin typeface="Tahoma" panose="020B0604030504040204" pitchFamily="34" charset="0"/>
                <a:ea typeface="Tahoma" panose="020B0604030504040204" pitchFamily="34" charset="0"/>
                <a:cs typeface="Tahoma" panose="020B0604030504040204" pitchFamily="34" charset="0"/>
              </a:rPr>
              <a:t> hop-on/hop-off access from nine stops. </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228600">
              <a:lnSpc>
                <a:spcPct val="11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The double-decker will allow passengers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to experience the downtown area with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360-degree views.</a:t>
            </a:r>
          </a:p>
          <a:p>
            <a:pPr marL="342900" indent="-228600">
              <a:lnSpc>
                <a:spcPct val="11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Stops include the House of Parliament,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Archaeological Museum, Fort Zoutman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Historical Museum, the Protestant Church,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Mainstreet, and more.</a:t>
            </a:r>
          </a:p>
          <a:p>
            <a:pPr marL="342900" indent="-228600">
              <a:lnSpc>
                <a:spcPct val="11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Aruba is the only island with a free trolley..</a:t>
            </a:r>
          </a:p>
        </p:txBody>
      </p:sp>
      <p:pic>
        <p:nvPicPr>
          <p:cNvPr id="9218" name="Picture 2" descr="The Oranjestad Streetcar Aruba 4K - YouTube">
            <a:extLst>
              <a:ext uri="{FF2B5EF4-FFF2-40B4-BE49-F238E27FC236}">
                <a16:creationId xmlns:a16="http://schemas.microsoft.com/office/drawing/2014/main" id="{7A23A60A-CF96-A0CA-F5FB-D9646FE8F2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14" r="5337" b="2"/>
          <a:stretch/>
        </p:blipFill>
        <p:spPr bwMode="auto">
          <a:xfrm>
            <a:off x="5271911" y="2379632"/>
            <a:ext cx="4806193" cy="329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0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Oranjestad Buses</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15" name="Rectangle 12">
            <a:extLst>
              <a:ext uri="{FF2B5EF4-FFF2-40B4-BE49-F238E27FC236}">
                <a16:creationId xmlns:a16="http://schemas.microsoft.com/office/drawing/2014/main" id="{C3A4039C-7BC7-42B0-AFC8-E736DEE8A5C3}"/>
              </a:ext>
            </a:extLst>
          </p:cNvPr>
          <p:cNvSpPr>
            <a:spLocks noChangeArrowheads="1"/>
          </p:cNvSpPr>
          <p:nvPr/>
        </p:nvSpPr>
        <p:spPr bwMode="auto">
          <a:xfrm>
            <a:off x="7082720" y="2607656"/>
            <a:ext cx="2864844" cy="24810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537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626262"/>
              </a:solidFill>
              <a:effectLst/>
              <a:latin typeface="Roboto" panose="02000000000000000000" pitchFamily="2" charset="0"/>
            </a:endParaRPr>
          </a:p>
          <a:p>
            <a:pPr algn="ctr" fontAlgn="base"/>
            <a:r>
              <a:rPr lang="en-US" sz="2400" b="0" i="0" dirty="0">
                <a:solidFill>
                  <a:srgbClr val="444444"/>
                </a:solidFill>
                <a:effectLst/>
                <a:latin typeface="Tahoma" panose="020B0604030504040204" pitchFamily="34" charset="0"/>
                <a:ea typeface="Tahoma" panose="020B0604030504040204" pitchFamily="34" charset="0"/>
                <a:cs typeface="Tahoma" panose="020B0604030504040204" pitchFamily="34" charset="0"/>
              </a:rPr>
              <a:t>Single Trip</a:t>
            </a:r>
          </a:p>
          <a:p>
            <a:pPr algn="ctr" fontAlgn="base"/>
            <a:r>
              <a:rPr lang="en-US" sz="2400" b="0" i="0" baseline="30000" dirty="0">
                <a:solidFill>
                  <a:srgbClr val="2991D6"/>
                </a:solidFill>
                <a:effectLst/>
                <a:latin typeface="Tahoma" panose="020B0604030504040204" pitchFamily="34" charset="0"/>
                <a:ea typeface="Tahoma" panose="020B0604030504040204" pitchFamily="34" charset="0"/>
                <a:cs typeface="Tahoma" panose="020B0604030504040204" pitchFamily="34" charset="0"/>
              </a:rPr>
              <a:t>$</a:t>
            </a:r>
            <a:r>
              <a:rPr lang="en-US" sz="2400" b="0" i="0" dirty="0">
                <a:solidFill>
                  <a:srgbClr val="2991D6"/>
                </a:solidFill>
                <a:effectLst/>
                <a:latin typeface="Tahoma" panose="020B0604030504040204" pitchFamily="34" charset="0"/>
                <a:ea typeface="Tahoma" panose="020B0604030504040204" pitchFamily="34" charset="0"/>
                <a:cs typeface="Tahoma" panose="020B0604030504040204" pitchFamily="34" charset="0"/>
              </a:rPr>
              <a:t>2.60 or AWG 4.50</a:t>
            </a:r>
            <a:endParaRPr lang="en-US" sz="2400" b="0" i="0" dirty="0">
              <a:solidFill>
                <a:srgbClr val="626262"/>
              </a:solidFill>
              <a:effectLst/>
              <a:latin typeface="Tahoma" panose="020B0604030504040204" pitchFamily="34" charset="0"/>
              <a:ea typeface="Tahoma" panose="020B0604030504040204" pitchFamily="34" charset="0"/>
              <a:cs typeface="Tahoma" panose="020B0604030504040204" pitchFamily="34" charset="0"/>
            </a:endParaRPr>
          </a:p>
          <a:p>
            <a:pPr algn="ctr" fontAlgn="base"/>
            <a:r>
              <a:rPr lang="en-US" sz="2400" b="0" i="0" dirty="0">
                <a:solidFill>
                  <a:srgbClr val="444444"/>
                </a:solidFill>
                <a:effectLst/>
                <a:latin typeface="Tahoma" panose="020B0604030504040204" pitchFamily="34" charset="0"/>
                <a:ea typeface="Tahoma" panose="020B0604030504040204" pitchFamily="34" charset="0"/>
                <a:cs typeface="Tahoma" panose="020B0604030504040204" pitchFamily="34" charset="0"/>
              </a:rPr>
              <a:t>Retour Card</a:t>
            </a:r>
          </a:p>
          <a:p>
            <a:pPr algn="ctr" fontAlgn="base"/>
            <a:r>
              <a:rPr lang="en-US" sz="2400" b="0" i="0" baseline="30000" dirty="0">
                <a:solidFill>
                  <a:srgbClr val="2991D6"/>
                </a:solidFill>
                <a:effectLst/>
                <a:latin typeface="Tahoma" panose="020B0604030504040204" pitchFamily="34" charset="0"/>
                <a:ea typeface="Tahoma" panose="020B0604030504040204" pitchFamily="34" charset="0"/>
                <a:cs typeface="Tahoma" panose="020B0604030504040204" pitchFamily="34" charset="0"/>
              </a:rPr>
              <a:t>$</a:t>
            </a:r>
            <a:r>
              <a:rPr lang="en-US" sz="2400" b="0" i="0" dirty="0">
                <a:solidFill>
                  <a:srgbClr val="2991D6"/>
                </a:solidFill>
                <a:effectLst/>
                <a:latin typeface="Tahoma" panose="020B0604030504040204" pitchFamily="34" charset="0"/>
                <a:ea typeface="Tahoma" panose="020B0604030504040204" pitchFamily="34" charset="0"/>
                <a:cs typeface="Tahoma" panose="020B0604030504040204" pitchFamily="34" charset="0"/>
              </a:rPr>
              <a:t>5.00 or AWG 8.75</a:t>
            </a:r>
            <a:endParaRPr lang="en-US" sz="2400" b="0" i="0" dirty="0">
              <a:solidFill>
                <a:srgbClr val="626262"/>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444444"/>
                </a:solidFill>
                <a:effectLst/>
                <a:latin typeface="Tahoma" panose="020B0604030504040204" pitchFamily="34" charset="0"/>
                <a:ea typeface="Tahoma" panose="020B0604030504040204" pitchFamily="34" charset="0"/>
                <a:cs typeface="Tahoma" panose="020B0604030504040204" pitchFamily="34" charset="0"/>
              </a:rPr>
              <a:t>Day Pass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a:ln>
                  <a:noFill/>
                </a:ln>
                <a:solidFill>
                  <a:srgbClr val="2991D6"/>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2400" b="0" i="0" u="none" strike="noStrike" cap="none" normalizeH="0" baseline="0" dirty="0">
                <a:ln>
                  <a:noFill/>
                </a:ln>
                <a:solidFill>
                  <a:srgbClr val="2991D6"/>
                </a:solidFill>
                <a:effectLst/>
                <a:latin typeface="Tahoma" panose="020B0604030504040204" pitchFamily="34" charset="0"/>
                <a:ea typeface="Tahoma" panose="020B0604030504040204" pitchFamily="34" charset="0"/>
                <a:cs typeface="Tahoma" panose="020B0604030504040204" pitchFamily="34" charset="0"/>
              </a:rPr>
              <a:t>10.00or AWG17.50</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086" name="Picture 14">
            <a:extLst>
              <a:ext uri="{FF2B5EF4-FFF2-40B4-BE49-F238E27FC236}">
                <a16:creationId xmlns:a16="http://schemas.microsoft.com/office/drawing/2014/main" id="{1DEA76CF-257A-1B3F-3D4A-5EC015034A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852" r="13573"/>
          <a:stretch/>
        </p:blipFill>
        <p:spPr bwMode="auto">
          <a:xfrm>
            <a:off x="-1" y="2030169"/>
            <a:ext cx="7064593" cy="37142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D11BFEE-539C-EA02-3FDD-5F58277F8CCF}"/>
              </a:ext>
            </a:extLst>
          </p:cNvPr>
          <p:cNvSpPr txBox="1"/>
          <p:nvPr/>
        </p:nvSpPr>
        <p:spPr>
          <a:xfrm>
            <a:off x="155735" y="829841"/>
            <a:ext cx="9717937" cy="1200329"/>
          </a:xfrm>
          <a:prstGeom prst="rect">
            <a:avLst/>
          </a:prstGeom>
          <a:noFill/>
        </p:spPr>
        <p:txBody>
          <a:bodyPr wrap="square">
            <a:spAutoFit/>
          </a:bodyPr>
          <a:lstStyle/>
          <a:p>
            <a:r>
              <a:rPr lang="en-US" b="0" i="0" dirty="0" err="1">
                <a:solidFill>
                  <a:srgbClr val="626262"/>
                </a:solidFill>
                <a:effectLst/>
                <a:latin typeface="Roboto" panose="02000000000000000000" pitchFamily="2" charset="0"/>
              </a:rPr>
              <a:t>Arubus</a:t>
            </a:r>
            <a:r>
              <a:rPr lang="en-US" b="0" i="0" dirty="0">
                <a:solidFill>
                  <a:srgbClr val="626262"/>
                </a:solidFill>
                <a:effectLst/>
                <a:latin typeface="Roboto" panose="02000000000000000000" pitchFamily="2" charset="0"/>
              </a:rPr>
              <a:t> N.V. is the major public transportation of Aruba owned by the Government of Aruba.</a:t>
            </a:r>
          </a:p>
          <a:p>
            <a:r>
              <a:rPr lang="en-US" b="0" i="0" dirty="0">
                <a:solidFill>
                  <a:srgbClr val="626262"/>
                </a:solidFill>
                <a:effectLst/>
                <a:latin typeface="Roboto" panose="02000000000000000000" pitchFamily="2" charset="0"/>
              </a:rPr>
              <a:t>The main objective is the daily transportation of passengers throughout Aruba. Buses depart from the main stations, located in Oranjestad and San Nicolas, but they also have a lot of stops throughout the various bus routes.</a:t>
            </a:r>
            <a:endParaRPr lang="en-US" dirty="0"/>
          </a:p>
        </p:txBody>
      </p:sp>
    </p:spTree>
    <p:extLst>
      <p:ext uri="{BB962C8B-B14F-4D97-AF65-F5344CB8AC3E}">
        <p14:creationId xmlns:p14="http://schemas.microsoft.com/office/powerpoint/2010/main" val="9038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name="page6">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Oranjestad Transportation</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17" name="TextBox 16">
            <a:extLst>
              <a:ext uri="{FF2B5EF4-FFF2-40B4-BE49-F238E27FC236}">
                <a16:creationId xmlns:a16="http://schemas.microsoft.com/office/drawing/2014/main" id="{AD11BFEE-539C-EA02-3FDD-5F58277F8CCF}"/>
              </a:ext>
            </a:extLst>
          </p:cNvPr>
          <p:cNvSpPr txBox="1"/>
          <p:nvPr/>
        </p:nvSpPr>
        <p:spPr>
          <a:xfrm>
            <a:off x="155735" y="829841"/>
            <a:ext cx="9717937" cy="4576637"/>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Taxis in Aruba are plentiful. Taxis can be very reasonable, as long as you ask the price BEFORE you get in. </a:t>
            </a:r>
          </a:p>
          <a:p>
            <a:pPr indent="-228600">
              <a:lnSpc>
                <a:spcPct val="90000"/>
              </a:lnSpc>
              <a:spcAft>
                <a:spcPts val="600"/>
              </a:spcAft>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Fares are fixed by zones; rates for trips in town and to more distant points should be posted at local hotels. </a:t>
            </a:r>
          </a:p>
          <a:p>
            <a:pPr indent="-228600">
              <a:lnSpc>
                <a:spcPct val="90000"/>
              </a:lnSpc>
              <a:spcAft>
                <a:spcPts val="600"/>
              </a:spcAft>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Taxis in Aruba do not have meters since rates are based on destination rather than mileage and are set by the Aruba Department of Public Traffic and have a maximum capacity of 5 passengers per taxi.</a:t>
            </a:r>
          </a:p>
          <a:p>
            <a:pPr marL="285750" indent="-285750" algn="l">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All prices are in USD.</a:t>
            </a:r>
          </a:p>
          <a:p>
            <a:pPr marL="285750" indent="-285750" algn="l">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On Sundays, official holidays and from 11 PM </a:t>
            </a:r>
            <a:br>
              <a:rPr lang="en-US" b="0" i="0" dirty="0">
                <a:effectLst/>
                <a:latin typeface="Tahoma" panose="020B0604030504040204" pitchFamily="34" charset="0"/>
                <a:ea typeface="Tahoma" panose="020B0604030504040204" pitchFamily="34" charset="0"/>
                <a:cs typeface="Tahoma" panose="020B0604030504040204" pitchFamily="34" charset="0"/>
              </a:rPr>
            </a:br>
            <a:r>
              <a:rPr lang="en-US" b="0" i="0" dirty="0">
                <a:effectLst/>
                <a:latin typeface="Tahoma" panose="020B0604030504040204" pitchFamily="34" charset="0"/>
                <a:ea typeface="Tahoma" panose="020B0604030504040204" pitchFamily="34" charset="0"/>
                <a:cs typeface="Tahoma" panose="020B0604030504040204" pitchFamily="34" charset="0"/>
              </a:rPr>
              <a:t>till 7AM additional charges to the regular rates </a:t>
            </a:r>
            <a:br>
              <a:rPr lang="en-US" b="0" i="0" dirty="0">
                <a:effectLst/>
                <a:latin typeface="Tahoma" panose="020B0604030504040204" pitchFamily="34" charset="0"/>
                <a:ea typeface="Tahoma" panose="020B0604030504040204" pitchFamily="34" charset="0"/>
                <a:cs typeface="Tahoma" panose="020B0604030504040204" pitchFamily="34" charset="0"/>
              </a:rPr>
            </a:br>
            <a:r>
              <a:rPr lang="en-US" b="0" i="0" dirty="0">
                <a:effectLst/>
                <a:latin typeface="Tahoma" panose="020B0604030504040204" pitchFamily="34" charset="0"/>
                <a:ea typeface="Tahoma" panose="020B0604030504040204" pitchFamily="34" charset="0"/>
                <a:cs typeface="Tahoma" panose="020B0604030504040204" pitchFamily="34" charset="0"/>
              </a:rPr>
              <a:t>apply.</a:t>
            </a:r>
          </a:p>
          <a:p>
            <a:pPr indent="-228600">
              <a:lnSpc>
                <a:spcPct val="90000"/>
              </a:lnSpc>
              <a:spcAft>
                <a:spcPts val="600"/>
              </a:spcAft>
              <a:buFont typeface="Arial" panose="020B0604020202020204" pitchFamily="34" charset="0"/>
              <a:buChar char="•"/>
            </a:pPr>
            <a:r>
              <a:rPr lang="en-US"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Make sure you have small change. Taxis will not </a:t>
            </a:r>
            <a:br>
              <a:rPr lang="en-US"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US"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carry change so they can keep yours.</a:t>
            </a:r>
            <a:endParaRPr lang="en-US" b="0" i="0" dirty="0">
              <a:effectLst/>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r>
              <a:rPr lang="en-US"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You do not have to tip taxi drivers. </a:t>
            </a:r>
            <a:r>
              <a:rPr lang="en-US" b="0" i="0" dirty="0">
                <a:solidFill>
                  <a:srgbClr val="040C28"/>
                </a:solidFill>
                <a:effectLst/>
                <a:latin typeface="Tahoma" panose="020B0604030504040204" pitchFamily="34" charset="0"/>
                <a:ea typeface="Tahoma" panose="020B0604030504040204" pitchFamily="34" charset="0"/>
                <a:cs typeface="Tahoma" panose="020B0604030504040204" pitchFamily="34" charset="0"/>
              </a:rPr>
              <a:t>Tipping is</a:t>
            </a:r>
            <a:br>
              <a:rPr lang="en-US" b="0" i="0" dirty="0">
                <a:solidFill>
                  <a:srgbClr val="040C28"/>
                </a:solidFill>
                <a:effectLst/>
                <a:latin typeface="Tahoma" panose="020B0604030504040204" pitchFamily="34" charset="0"/>
                <a:ea typeface="Tahoma" panose="020B0604030504040204" pitchFamily="34" charset="0"/>
                <a:cs typeface="Tahoma" panose="020B0604030504040204" pitchFamily="34" charset="0"/>
              </a:rPr>
            </a:br>
            <a:r>
              <a:rPr lang="en-US" b="0" i="0" dirty="0">
                <a:solidFill>
                  <a:srgbClr val="040C28"/>
                </a:solidFill>
                <a:effectLst/>
                <a:latin typeface="Tahoma" panose="020B0604030504040204" pitchFamily="34" charset="0"/>
                <a:ea typeface="Tahoma" panose="020B0604030504040204" pitchFamily="34" charset="0"/>
                <a:cs typeface="Tahoma" panose="020B0604030504040204" pitchFamily="34" charset="0"/>
              </a:rPr>
              <a:t> accepted but not expected by the driver</a:t>
            </a:r>
            <a:r>
              <a:rPr lang="en-US"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 </a:t>
            </a:r>
          </a:p>
          <a:p>
            <a:pPr indent="-228600">
              <a:lnSpc>
                <a:spcPct val="90000"/>
              </a:lnSpc>
              <a:spcAft>
                <a:spcPts val="600"/>
              </a:spcAft>
              <a:buFont typeface="Arial" panose="020B0604020202020204" pitchFamily="34" charset="0"/>
              <a:buChar char="•"/>
            </a:pPr>
            <a:r>
              <a:rPr lang="en-US" dirty="0">
                <a:solidFill>
                  <a:srgbClr val="202124"/>
                </a:solidFill>
                <a:latin typeface="Tahoma" panose="020B0604030504040204" pitchFamily="34" charset="0"/>
                <a:ea typeface="Tahoma" panose="020B0604030504040204" pitchFamily="34" charset="0"/>
                <a:cs typeface="Tahoma" panose="020B0604030504040204" pitchFamily="34" charset="0"/>
              </a:rPr>
              <a:t>Also, </a:t>
            </a:r>
            <a:r>
              <a:rPr lang="en-US"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They don’t open doors or help you in or out. </a:t>
            </a:r>
            <a:endParaRPr lang="en-US" b="0" i="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088" name="Picture 16" descr="Is there Uber in Morocco in 2023? Complete Guide! - Katie Caf Travel">
            <a:extLst>
              <a:ext uri="{FF2B5EF4-FFF2-40B4-BE49-F238E27FC236}">
                <a16:creationId xmlns:a16="http://schemas.microsoft.com/office/drawing/2014/main" id="{B852EE49-5A72-0A1B-4DF7-FEFBD1EF1C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29"/>
          <a:stretch/>
        </p:blipFill>
        <p:spPr bwMode="auto">
          <a:xfrm>
            <a:off x="5578763" y="2606885"/>
            <a:ext cx="4501861" cy="3050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Oranjestad Tour Companies</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3AEBA3A-B3D9-CE83-C26E-329DCF6B5A7C}"/>
              </a:ext>
            </a:extLst>
          </p:cNvPr>
          <p:cNvSpPr txBox="1"/>
          <p:nvPr/>
        </p:nvSpPr>
        <p:spPr>
          <a:xfrm>
            <a:off x="360000" y="880533"/>
            <a:ext cx="9360000" cy="4708981"/>
          </a:xfrm>
          <a:prstGeom prst="rect">
            <a:avLst/>
          </a:prstGeom>
          <a:noFill/>
        </p:spPr>
        <p:txBody>
          <a:bodyPr wrap="square">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Several independent tour companies in Aruba offer various tours of the island. They cover just about any activity and interest you may have. You can contact any of them online or just wait and see what is offered when you disembark in Oranjestad. </a:t>
            </a:r>
          </a:p>
          <a:p>
            <a:pPr marR="0" lvl="0"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Below are some examples with approximate prices:</a:t>
            </a: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Barcelo Beach Resort Day Pass ($109.99)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Catamaran Sail, Shipwreck Snorkel &amp; Open Bar ($59.99)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Palm Beach Parasailing ($64.99)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Private Highlights Sightseeing ($54.99)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North Coast UTV Adventure ($214.99)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Beginner SCUBA Diving ($114.99)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Private Open-Air Bus &amp; Beach ($59.99)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Private Off the Beaten Path Sightseeing ($59.99)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Buggy Highlights &amp; Beach Break ($239.99)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mj-lt"/>
              <a:buAutoNum type="arabicPeriod"/>
            </a:pP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Island Sightseeing ($49.99)</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Oranjestad Excursions">
            <a:extLst>
              <a:ext uri="{FF2B5EF4-FFF2-40B4-BE49-F238E27FC236}">
                <a16:creationId xmlns:a16="http://schemas.microsoft.com/office/drawing/2014/main" id="{B594FC2D-F944-9663-14EB-63D1EC76FF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26"/>
          <a:stretch/>
        </p:blipFill>
        <p:spPr bwMode="auto">
          <a:xfrm>
            <a:off x="6248400" y="3552092"/>
            <a:ext cx="3832224" cy="211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2513"/>
            <a:ext cx="10080625" cy="769441"/>
          </a:xfrm>
          <a:prstGeom prst="rect">
            <a:avLst/>
          </a:prstGeom>
          <a:noFill/>
        </p:spPr>
        <p:txBody>
          <a:bodyPr wrap="square">
            <a:spAutoFit/>
          </a:bodyPr>
          <a:lstStyle/>
          <a:p>
            <a:pPr algn="ctr"/>
            <a:r>
              <a:rPr lang="en-US" sz="4400" b="1" i="0" dirty="0">
                <a:solidFill>
                  <a:srgbClr val="121416"/>
                </a:solidFill>
                <a:effectLst/>
                <a:latin typeface="Figtree"/>
              </a:rPr>
              <a:t>National Archeological Museum</a:t>
            </a:r>
          </a:p>
        </p:txBody>
      </p:sp>
      <p:sp>
        <p:nvSpPr>
          <p:cNvPr id="4" name="TextBox 3">
            <a:extLst>
              <a:ext uri="{FF2B5EF4-FFF2-40B4-BE49-F238E27FC236}">
                <a16:creationId xmlns:a16="http://schemas.microsoft.com/office/drawing/2014/main" id="{EB776ACF-49A3-B2EF-B93F-732F55626019}"/>
              </a:ext>
            </a:extLst>
          </p:cNvPr>
          <p:cNvSpPr txBox="1"/>
          <p:nvPr/>
        </p:nvSpPr>
        <p:spPr>
          <a:xfrm>
            <a:off x="4766935" y="846666"/>
            <a:ext cx="5313690" cy="4708981"/>
          </a:xfrm>
          <a:prstGeom prst="rect">
            <a:avLst/>
          </a:prstGeom>
          <a:noFill/>
        </p:spPr>
        <p:txBody>
          <a:bodyPr wrap="square">
            <a:spAutoFit/>
          </a:bodyPr>
          <a:lstStyle/>
          <a:p>
            <a:pPr marL="342900" indent="-342900" fontAlgn="base">
              <a:buFont typeface="Arial" panose="020B0604020202020204" pitchFamily="34" charset="0"/>
              <a:buChar char="•"/>
            </a:pPr>
            <a:r>
              <a:rPr lang="en-US" sz="2000" b="0" i="0" dirty="0">
                <a:solidFill>
                  <a:srgbClr val="121416"/>
                </a:solidFill>
                <a:effectLst/>
                <a:latin typeface="Figtree"/>
              </a:rPr>
              <a:t>For a look deep into Aruba’s past, check out the </a:t>
            </a:r>
            <a:r>
              <a:rPr lang="en-US" sz="2000" b="0" i="0" u="none" strike="noStrike" dirty="0">
                <a:solidFill>
                  <a:srgbClr val="121416"/>
                </a:solidFill>
                <a:effectLst/>
                <a:latin typeface="Figtree"/>
              </a:rPr>
              <a:t>National Archeological Museum</a:t>
            </a:r>
            <a:r>
              <a:rPr lang="en-US" sz="2000" b="0" i="0" dirty="0">
                <a:solidFill>
                  <a:srgbClr val="121416"/>
                </a:solidFill>
                <a:effectLst/>
                <a:latin typeface="Figtree"/>
              </a:rPr>
              <a:t> that’s housed in the former home of the Ecury family. </a:t>
            </a:r>
          </a:p>
          <a:p>
            <a:pPr marL="342900" indent="-342900" fontAlgn="base">
              <a:buFont typeface="Arial" panose="020B0604020202020204" pitchFamily="34" charset="0"/>
              <a:buChar char="•"/>
            </a:pPr>
            <a:r>
              <a:rPr lang="en-US" sz="2000" b="0" i="0" dirty="0">
                <a:solidFill>
                  <a:srgbClr val="121416"/>
                </a:solidFill>
                <a:effectLst/>
                <a:latin typeface="Figtree"/>
              </a:rPr>
              <a:t>Indigenous artifacts dating from as far back as 2500 BC are carefully preserved in the museum’s collections and give visitors a glimpse into the world of the people who lived on the island before European settlers arrived a few hundred years ago. </a:t>
            </a:r>
          </a:p>
          <a:p>
            <a:pPr marL="342900" indent="-342900" fontAlgn="base">
              <a:buFont typeface="Arial" panose="020B0604020202020204" pitchFamily="34" charset="0"/>
              <a:buChar char="•"/>
            </a:pPr>
            <a:r>
              <a:rPr lang="en-US" sz="2000" b="0" i="0" dirty="0">
                <a:solidFill>
                  <a:srgbClr val="121416"/>
                </a:solidFill>
                <a:effectLst/>
                <a:latin typeface="Figtree"/>
              </a:rPr>
              <a:t>The museum also contains an exhibition of contemporary island artists who use historical themes in their pieces, and the large cistern used by the Ecury family to store rainwater collected from the roof of the house.</a:t>
            </a:r>
            <a:endPar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082" name="Picture 10" descr="Archaeological Museum Aruba | My Aruba Guide">
            <a:extLst>
              <a:ext uri="{FF2B5EF4-FFF2-40B4-BE49-F238E27FC236}">
                <a16:creationId xmlns:a16="http://schemas.microsoft.com/office/drawing/2014/main" id="{6916570F-378E-7BC5-FD70-ED945BC05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7" y="846666"/>
            <a:ext cx="4997825" cy="3333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D78B69E-E103-77CC-1F6F-74D07E406978}"/>
              </a:ext>
            </a:extLst>
          </p:cNvPr>
          <p:cNvSpPr txBox="1"/>
          <p:nvPr/>
        </p:nvSpPr>
        <p:spPr>
          <a:xfrm>
            <a:off x="36948" y="4304863"/>
            <a:ext cx="5080000" cy="1323439"/>
          </a:xfrm>
          <a:prstGeom prst="rect">
            <a:avLst/>
          </a:prstGeom>
          <a:noFill/>
        </p:spPr>
        <p:txBody>
          <a:bodyPr wrap="square">
            <a:spAutoFit/>
          </a:bodyPr>
          <a:lstStyle/>
          <a:p>
            <a:pPr algn="ctr"/>
            <a:r>
              <a:rPr lang="en-US" sz="2000"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Hours are Tuesday to Friday from 10 a.m. to 5 p.m., Saturday and Sunday 10 a.m. to 2 p.m. The NAMA is located in downtown Oranjestad. </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Free entrance.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688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2513"/>
            <a:ext cx="10080625" cy="830997"/>
          </a:xfrm>
          <a:prstGeom prst="rect">
            <a:avLst/>
          </a:prstGeom>
          <a:noFill/>
        </p:spPr>
        <p:txBody>
          <a:bodyPr wrap="square">
            <a:spAutoFit/>
          </a:bodyPr>
          <a:lstStyle/>
          <a:p>
            <a:pPr algn="ctr" fontAlgn="base"/>
            <a:r>
              <a:rPr lang="en-US" sz="4800" b="1" i="0" dirty="0">
                <a:solidFill>
                  <a:srgbClr val="444444"/>
                </a:solidFill>
                <a:effectLst/>
                <a:latin typeface="Patua One"/>
              </a:rPr>
              <a:t>Eagle Beach</a:t>
            </a:r>
          </a:p>
        </p:txBody>
      </p:sp>
      <p:sp>
        <p:nvSpPr>
          <p:cNvPr id="4" name="TextBox 3">
            <a:extLst>
              <a:ext uri="{FF2B5EF4-FFF2-40B4-BE49-F238E27FC236}">
                <a16:creationId xmlns:a16="http://schemas.microsoft.com/office/drawing/2014/main" id="{EB776ACF-49A3-B2EF-B93F-732F55626019}"/>
              </a:ext>
            </a:extLst>
          </p:cNvPr>
          <p:cNvSpPr txBox="1"/>
          <p:nvPr/>
        </p:nvSpPr>
        <p:spPr>
          <a:xfrm>
            <a:off x="4766935" y="846666"/>
            <a:ext cx="5313690" cy="3477875"/>
          </a:xfrm>
          <a:prstGeom prst="rect">
            <a:avLst/>
          </a:prstGeom>
          <a:noFill/>
        </p:spPr>
        <p:txBody>
          <a:bodyPr wrap="square">
            <a:spAutoFit/>
          </a:bodyPr>
          <a:lstStyle/>
          <a:p>
            <a:pPr marL="342900" indent="-342900" fontAlgn="base">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Eagle Beach is a beach and neighborhood of Oranjestad, Aruba. The area is famous for its many low-rise resorts and wide public beaches. It has soft white sand and has been rated one of the best beaches in the world.</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Arial" panose="020B0604020202020204" pitchFamily="34" charset="0"/>
              <a:buChar char="•"/>
            </a:pPr>
            <a:r>
              <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rPr>
              <a:t>You won't find many food and drink kiosks along this beach, though a few resorts offer formal restaurants. If you want to dine nearby, head to the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Alhambra Mall</a:t>
            </a:r>
            <a:r>
              <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rPr>
              <a:t> in front of Manchebo Beach Resort &amp; Spa.</a:t>
            </a:r>
          </a:p>
        </p:txBody>
      </p:sp>
      <p:pic>
        <p:nvPicPr>
          <p:cNvPr id="3076" name="Picture 4" descr="Eagle Beach | Aruba Tropic">
            <a:extLst>
              <a:ext uri="{FF2B5EF4-FFF2-40B4-BE49-F238E27FC236}">
                <a16:creationId xmlns:a16="http://schemas.microsoft.com/office/drawing/2014/main" id="{768C697C-C87F-D43C-3720-BE0AC00D8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4400"/>
            <a:ext cx="4766934" cy="32676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E51273-5A0B-BF67-F416-DDD2F7EE1742}"/>
              </a:ext>
            </a:extLst>
          </p:cNvPr>
          <p:cNvSpPr txBox="1"/>
          <p:nvPr/>
        </p:nvSpPr>
        <p:spPr>
          <a:xfrm>
            <a:off x="0" y="4200202"/>
            <a:ext cx="9966036" cy="1323439"/>
          </a:xfrm>
          <a:prstGeom prst="rect">
            <a:avLst/>
          </a:prstGeom>
          <a:noFill/>
        </p:spPr>
        <p:txBody>
          <a:bodyPr wrap="square">
            <a:spAutoFit/>
          </a:bodyPr>
          <a:lstStyle/>
          <a:p>
            <a:pPr marL="342900" indent="-342900" fontAlgn="base">
              <a:buFont typeface="Arial" panose="020B0604020202020204" pitchFamily="34" charset="0"/>
              <a:buChar char="•"/>
            </a:pPr>
            <a:r>
              <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rPr>
              <a:t>Along the much narrower strip of sand, you'll find the resorts located directly across the street from the beach like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Amsterdam Manor Beach Resort</a:t>
            </a:r>
            <a:r>
              <a:rPr lang="en-US" sz="2000" b="0" i="0" dirty="0">
                <a:solidFill>
                  <a:srgbClr val="1A1D26"/>
                </a:solidFill>
                <a:effectLst/>
                <a:latin typeface="Tahoma" panose="020B0604030504040204" pitchFamily="34" charset="0"/>
                <a:ea typeface="Tahoma" panose="020B0604030504040204" pitchFamily="34" charset="0"/>
                <a:cs typeface="Tahoma" panose="020B0604030504040204" pitchFamily="34" charset="0"/>
              </a:rPr>
              <a:t>, La Cabana Beach Resort, Eagle Aruba Resort &amp; Casino, and the Embassy Suites by Hilton Aruba Resort, which opened in 2023.</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3043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00"/>
            <a:ext cx="10080625" cy="5670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487006" y="415410"/>
            <a:ext cx="2784054" cy="1503269"/>
          </a:xfrm>
          <a:prstGeom prst="rect">
            <a:avLst/>
          </a:prstGeom>
        </p:spPr>
        <p:txBody>
          <a:bodyPr vert="horz" lIns="91440" tIns="45720" rIns="91440" bIns="45720" rtlCol="0" anchor="ctr">
            <a:normAutofit/>
          </a:bodyPr>
          <a:lstStyle/>
          <a:p>
            <a:pPr algn="ctr" fontAlgn="base">
              <a:lnSpc>
                <a:spcPct val="90000"/>
              </a:lnSpc>
              <a:spcBef>
                <a:spcPct val="0"/>
              </a:spcBef>
              <a:spcAft>
                <a:spcPts val="600"/>
              </a:spcAft>
            </a:pPr>
            <a:r>
              <a:rPr lang="en-US" sz="4400" b="1" i="0" kern="1200" dirty="0">
                <a:solidFill>
                  <a:schemeClr val="tx1"/>
                </a:solidFill>
                <a:effectLst/>
                <a:latin typeface="+mj-lt"/>
                <a:ea typeface="+mj-ea"/>
                <a:cs typeface="+mj-cs"/>
              </a:rPr>
              <a:t>Palm Beach</a:t>
            </a:r>
          </a:p>
        </p:txBody>
      </p:sp>
      <p:pic>
        <p:nvPicPr>
          <p:cNvPr id="4100" name="Picture 4" descr="Marriott's Aruba Surf Club | Palm Beach Aruba">
            <a:extLst>
              <a:ext uri="{FF2B5EF4-FFF2-40B4-BE49-F238E27FC236}">
                <a16:creationId xmlns:a16="http://schemas.microsoft.com/office/drawing/2014/main" id="{17DAEFDF-1E67-06CE-22B6-9B1295E6E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42"/>
          <a:stretch/>
        </p:blipFill>
        <p:spPr bwMode="auto">
          <a:xfrm>
            <a:off x="3766373" y="4"/>
            <a:ext cx="6314251" cy="2284364"/>
          </a:xfrm>
          <a:prstGeom prst="rect">
            <a:avLst/>
          </a:prstGeom>
          <a:noFill/>
          <a:extLst>
            <a:ext uri="{909E8E84-426E-40DD-AFC4-6F175D3DCCD1}">
              <a14:hiddenFill xmlns:a14="http://schemas.microsoft.com/office/drawing/2010/main">
                <a:solidFill>
                  <a:srgbClr val="FFFFFF"/>
                </a:solidFill>
              </a14:hiddenFill>
            </a:ext>
          </a:extLst>
        </p:spPr>
      </p:pic>
      <p:sp>
        <p:nvSpPr>
          <p:cNvPr id="4110" name="Rectangle 4109">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4367"/>
            <a:ext cx="10080625" cy="529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098" name="Picture 2" descr="Palm Beach Reviews | U.S. News Travel">
            <a:extLst>
              <a:ext uri="{FF2B5EF4-FFF2-40B4-BE49-F238E27FC236}">
                <a16:creationId xmlns:a16="http://schemas.microsoft.com/office/drawing/2014/main" id="{77F1DB66-9D96-7B1B-901F-73DF4D9D46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1702"/>
          <a:stretch/>
        </p:blipFill>
        <p:spPr bwMode="auto">
          <a:xfrm>
            <a:off x="20" y="2337292"/>
            <a:ext cx="3775069" cy="3333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776ACF-49A3-B2EF-B93F-732F55626019}"/>
              </a:ext>
            </a:extLst>
          </p:cNvPr>
          <p:cNvSpPr txBox="1"/>
          <p:nvPr/>
        </p:nvSpPr>
        <p:spPr>
          <a:xfrm>
            <a:off x="3951111" y="2540000"/>
            <a:ext cx="6033398" cy="2921184"/>
          </a:xfrm>
          <a:prstGeom prst="rect">
            <a:avLst/>
          </a:prstGeom>
        </p:spPr>
        <p:txBody>
          <a:bodyPr vert="horz" lIns="91440" tIns="45720" rIns="91440" bIns="45720" rtlCol="0" anchor="t">
            <a:normAutofit/>
          </a:bodyPr>
          <a:lstStyle/>
          <a:p>
            <a:pPr indent="-228600" fontAlgn="base">
              <a:lnSpc>
                <a:spcPct val="90000"/>
              </a:lnSpc>
              <a:spcAft>
                <a:spcPts val="600"/>
              </a:spcAft>
              <a:buFont typeface="Arial" panose="020B0604020202020204" pitchFamily="34" charset="0"/>
              <a:buChar char="•"/>
            </a:pPr>
            <a:r>
              <a:rPr lang="en-US" sz="2000" b="0" i="0" dirty="0">
                <a:effectLst/>
              </a:rPr>
              <a:t>Located on the west side of the island, Palm Beach offers white sands and calm waters for excellent swimming conditions.</a:t>
            </a:r>
          </a:p>
          <a:p>
            <a:pPr indent="-228600" fontAlgn="base">
              <a:lnSpc>
                <a:spcPct val="90000"/>
              </a:lnSpc>
              <a:spcAft>
                <a:spcPts val="600"/>
              </a:spcAft>
              <a:buFont typeface="Arial" panose="020B0604020202020204" pitchFamily="34" charset="0"/>
              <a:buChar char="•"/>
            </a:pPr>
            <a:r>
              <a:rPr lang="en-US" sz="2000" b="0" i="0" dirty="0">
                <a:effectLst/>
              </a:rPr>
              <a:t>This area is known as the high-rise strip due to all the tall tower hotels lining its shores. The beach is book-ended by </a:t>
            </a:r>
            <a:r>
              <a:rPr lang="en-US" sz="2000" b="0" i="0" u="none" strike="noStrike" dirty="0">
                <a:effectLst/>
              </a:rPr>
              <a:t>The Ritz-Carlton, Aruba</a:t>
            </a:r>
            <a:r>
              <a:rPr lang="en-US" sz="2000" b="0" i="0" dirty="0">
                <a:effectLst/>
              </a:rPr>
              <a:t>, and the </a:t>
            </a:r>
            <a:r>
              <a:rPr lang="en-US" sz="2000" b="0" i="0" u="none" strike="noStrike" dirty="0">
                <a:effectLst/>
              </a:rPr>
              <a:t>Divi Aruba Phoenix Beach Resort</a:t>
            </a:r>
            <a:r>
              <a:rPr lang="en-US" sz="2000" b="0" i="0" dirty="0">
                <a:effectLst/>
              </a:rPr>
              <a:t>, with many big brand hotels in between, including the </a:t>
            </a:r>
            <a:r>
              <a:rPr lang="en-US" sz="2000" b="0" i="0" u="none" strike="noStrike" dirty="0">
                <a:effectLst/>
              </a:rPr>
              <a:t>Aruba Marriott Resort &amp; Stellaris Casino</a:t>
            </a:r>
            <a:r>
              <a:rPr lang="en-US" sz="2000" b="0" i="0" dirty="0">
                <a:effectLst/>
              </a:rPr>
              <a:t>, the </a:t>
            </a:r>
            <a:r>
              <a:rPr lang="en-US" sz="2000" b="0" i="0" u="none" strike="noStrike" dirty="0">
                <a:effectLst/>
              </a:rPr>
              <a:t>Hilton Aruba Resort &amp; Casino</a:t>
            </a:r>
            <a:r>
              <a:rPr lang="en-US" sz="2000" b="0" i="0" dirty="0">
                <a:effectLst/>
              </a:rPr>
              <a:t>, and the Hyatt Regency.</a:t>
            </a:r>
          </a:p>
        </p:txBody>
      </p:sp>
      <p:sp>
        <p:nvSpPr>
          <p:cNvPr id="4112" name="Rectangle 4111">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57559" y="2808813"/>
            <a:ext cx="5670552" cy="5292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89816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3250"/>
            <a:ext cx="10080624" cy="941707"/>
          </a:xfrm>
        </p:spPr>
        <p:txBody>
          <a:bodyPr>
            <a:normAutofit/>
          </a:bodyPr>
          <a:lstStyle/>
          <a:p>
            <a:pPr algn="ct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045824"/>
            <a:ext cx="9631679" cy="5670949"/>
          </a:xfrm>
        </p:spPr>
        <p:txBody>
          <a:bodyPr/>
          <a:lstStyle/>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My Port Philosophy</a:t>
            </a:r>
            <a:endParaRPr lang="en-US" altLang="en-US"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Don’t Miss the Ship</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Money</a:t>
            </a:r>
          </a:p>
          <a:p>
            <a:pPr marL="342900" indent="-342900" algn="l">
              <a:buClr>
                <a:srgbClr val="FF0000"/>
              </a:buClr>
              <a:buFont typeface="Wingdings" panose="05000000000000000000" pitchFamily="2" charset="2"/>
              <a:buChar cha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Aruba’s History</a:t>
            </a:r>
          </a:p>
          <a:p>
            <a:pPr marL="342900" indent="-342900" algn="l">
              <a:buClr>
                <a:srgbClr val="FF0000"/>
              </a:buClr>
              <a:buFont typeface="Wingdings" panose="05000000000000000000" pitchFamily="2" charset="2"/>
              <a:buChar cha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Aruba’s Today</a:t>
            </a:r>
            <a:endPar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Map of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Aruba</a:t>
            </a:r>
            <a:endPar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Map of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Oranjestad </a:t>
            </a:r>
          </a:p>
          <a:p>
            <a:pPr marL="342900" indent="-342900" algn="l">
              <a:buClr>
                <a:srgbClr val="FF0000"/>
              </a:buClr>
              <a:buFont typeface="Wingdings" panose="05000000000000000000" pitchFamily="2" charset="2"/>
              <a:buChar cha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Oranjestad Transportation </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Places to see or at least consider</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 few restaurant recommendations</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Arashi Beach, The Best Beach for Snorkeling in Aruba - Travel &amp; Tips">
            <a:extLst>
              <a:ext uri="{FF2B5EF4-FFF2-40B4-BE49-F238E27FC236}">
                <a16:creationId xmlns:a16="http://schemas.microsoft.com/office/drawing/2014/main" id="{80F50B62-C389-4E25-B85F-37E6CFB7C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92" r="-2" b="-2"/>
          <a:stretch/>
        </p:blipFill>
        <p:spPr bwMode="auto">
          <a:xfrm>
            <a:off x="2085541" y="10"/>
            <a:ext cx="7995082" cy="5670540"/>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37306B-320D-8EFA-FCD0-4DD3922C827C}"/>
              </a:ext>
            </a:extLst>
          </p:cNvPr>
          <p:cNvSpPr txBox="1"/>
          <p:nvPr/>
        </p:nvSpPr>
        <p:spPr>
          <a:xfrm>
            <a:off x="0" y="301904"/>
            <a:ext cx="3853316" cy="800065"/>
          </a:xfrm>
          <a:prstGeom prst="rect">
            <a:avLst/>
          </a:prstGeom>
        </p:spPr>
        <p:txBody>
          <a:bodyPr vert="horz" lIns="91440" tIns="45720" rIns="91440" bIns="45720" rtlCol="0" anchor="ctr">
            <a:normAutofit/>
          </a:bodyPr>
          <a:lstStyle/>
          <a:p>
            <a:pPr algn="ctr" fontAlgn="base">
              <a:lnSpc>
                <a:spcPct val="90000"/>
              </a:lnSpc>
              <a:spcBef>
                <a:spcPct val="0"/>
              </a:spcBef>
              <a:spcAft>
                <a:spcPts val="600"/>
              </a:spcAft>
            </a:pPr>
            <a:r>
              <a:rPr lang="en-US" sz="3300" b="1" i="0" dirty="0">
                <a:effectLst/>
                <a:latin typeface="+mj-lt"/>
                <a:ea typeface="+mj-ea"/>
                <a:cs typeface="+mj-cs"/>
              </a:rPr>
              <a:t>Arashi Beach</a:t>
            </a:r>
          </a:p>
        </p:txBody>
      </p:sp>
      <p:sp>
        <p:nvSpPr>
          <p:cNvPr id="4" name="TextBox 3">
            <a:extLst>
              <a:ext uri="{FF2B5EF4-FFF2-40B4-BE49-F238E27FC236}">
                <a16:creationId xmlns:a16="http://schemas.microsoft.com/office/drawing/2014/main" id="{EB776ACF-49A3-B2EF-B93F-732F55626019}"/>
              </a:ext>
            </a:extLst>
          </p:cNvPr>
          <p:cNvSpPr txBox="1"/>
          <p:nvPr/>
        </p:nvSpPr>
        <p:spPr>
          <a:xfrm>
            <a:off x="0" y="1254369"/>
            <a:ext cx="3853316" cy="3853064"/>
          </a:xfrm>
          <a:prstGeom prst="rect">
            <a:avLst/>
          </a:prstGeom>
        </p:spPr>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sz="2000" b="0" i="0" dirty="0">
                <a:effectLst/>
              </a:rPr>
              <a:t>Arashi (or Arasji) is a settlement and beach on the northwestern tip of Aruba, in the Noord district. It is close to Malmok, Kudarebe, and the California Lighthouse. </a:t>
            </a:r>
          </a:p>
          <a:p>
            <a:pPr indent="-228600" fontAlgn="base">
              <a:lnSpc>
                <a:spcPct val="90000"/>
              </a:lnSpc>
              <a:spcAft>
                <a:spcPts val="600"/>
              </a:spcAft>
              <a:buFont typeface="Arial" panose="020B0604020202020204" pitchFamily="34" charset="0"/>
              <a:buChar char="•"/>
            </a:pPr>
            <a:r>
              <a:rPr lang="en-US" sz="2000" b="0" i="0" dirty="0">
                <a:effectLst/>
              </a:rPr>
              <a:t>The beach is popular for swimming and snorkeling. This quiet and secluded beach is known not only for its excellent snorkeling but a variety of water activities including windsurfing, scuba diving, deep-sea fishing, swimming, and sailing.</a:t>
            </a:r>
          </a:p>
        </p:txBody>
      </p:sp>
    </p:spTree>
    <p:extLst>
      <p:ext uri="{BB962C8B-B14F-4D97-AF65-F5344CB8AC3E}">
        <p14:creationId xmlns:p14="http://schemas.microsoft.com/office/powerpoint/2010/main" val="299362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355E062F-E1C5-453E-C65D-3215F3B1AD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40" b="1"/>
          <a:stretch/>
        </p:blipFill>
        <p:spPr bwMode="auto">
          <a:xfrm>
            <a:off x="20" y="10"/>
            <a:ext cx="7995062" cy="567054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6073422" y="301904"/>
            <a:ext cx="4004681" cy="858681"/>
          </a:xfrm>
        </p:spPr>
        <p:txBody>
          <a:bodyPr vert="horz" lIns="91440" tIns="45720" rIns="91440" bIns="45720" rtlCol="0" anchor="ctr">
            <a:noAutofit/>
          </a:bodyPr>
          <a:lstStyle/>
          <a:p>
            <a:pPr rtl="0" hangingPunct="1">
              <a:lnSpc>
                <a:spcPct val="90000"/>
              </a:lnSpc>
              <a:spcBef>
                <a:spcPct val="0"/>
              </a:spcBef>
            </a:pPr>
            <a:r>
              <a:rPr lang="en-US" sz="4000" b="1" i="0" dirty="0">
                <a:solidFill>
                  <a:schemeClr val="tx1"/>
                </a:solidFill>
                <a:effectLst/>
                <a:latin typeface="+mj-lt"/>
                <a:ea typeface="+mj-ea"/>
                <a:cs typeface="+mj-cs"/>
              </a:rPr>
              <a:t>The Butterfly Farm</a:t>
            </a:r>
          </a:p>
        </p:txBody>
      </p:sp>
      <p:sp>
        <p:nvSpPr>
          <p:cNvPr id="4" name="TextBox 3">
            <a:extLst>
              <a:ext uri="{FF2B5EF4-FFF2-40B4-BE49-F238E27FC236}">
                <a16:creationId xmlns:a16="http://schemas.microsoft.com/office/drawing/2014/main" id="{BD7B2096-490D-7C3E-8676-3114DB32A1CB}"/>
              </a:ext>
            </a:extLst>
          </p:cNvPr>
          <p:cNvSpPr txBox="1"/>
          <p:nvPr/>
        </p:nvSpPr>
        <p:spPr>
          <a:xfrm>
            <a:off x="6227306" y="1061156"/>
            <a:ext cx="3850797" cy="539608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i="0" dirty="0">
                <a:effectLst/>
                <a:latin typeface="Tahoma" panose="020B0604030504040204" pitchFamily="34" charset="0"/>
                <a:ea typeface="Tahoma" panose="020B0604030504040204" pitchFamily="34" charset="0"/>
                <a:cs typeface="Tahoma" panose="020B0604030504040204" pitchFamily="34" charset="0"/>
              </a:rPr>
              <a:t>You will walk through a lush tropical rainforest amidst flowers, trees, ponds, and a trickling waterfall with butterflies flying overhead and all around you in their natural paradise. </a:t>
            </a:r>
          </a:p>
          <a:p>
            <a:pPr indent="-228600">
              <a:lnSpc>
                <a:spcPct val="90000"/>
              </a:lnSpc>
              <a:spcAft>
                <a:spcPts val="600"/>
              </a:spcAft>
              <a:buFont typeface="Arial" panose="020B0604020202020204" pitchFamily="34" charset="0"/>
              <a:buChar char="•"/>
            </a:pPr>
            <a:r>
              <a:rPr lang="en-US" sz="2000" i="0" dirty="0">
                <a:effectLst/>
                <a:latin typeface="Tahoma" panose="020B0604030504040204" pitchFamily="34" charset="0"/>
                <a:ea typeface="Tahoma" panose="020B0604030504040204" pitchFamily="34" charset="0"/>
                <a:cs typeface="Tahoma" panose="020B0604030504040204" pitchFamily="34" charset="0"/>
              </a:rPr>
              <a:t>This is a dream come true for butterfly enthusiasts. Within a large meshed enclosure, you can see hundreds of real exotic butterflies flying freely, a beautiful display of the most spectacular species from all over the world.</a:t>
            </a:r>
          </a:p>
          <a:p>
            <a:pPr algn="ctr">
              <a:lnSpc>
                <a:spcPct val="90000"/>
              </a:lnSpc>
              <a:spcAft>
                <a:spcPts val="600"/>
              </a:spcAft>
            </a:pPr>
            <a:r>
              <a:rPr lang="en-US" sz="160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Entry is $16 ($13 for seniors) </a:t>
            </a:r>
            <a:endPar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01905"/>
            <a:ext cx="10078104" cy="567340"/>
          </a:xfrm>
        </p:spPr>
        <p:txBody>
          <a:bodyPr vert="horz" lIns="91440" tIns="45720" rIns="91440" bIns="45720" rtlCol="0" anchor="ctr">
            <a:noAutofit/>
          </a:bodyPr>
          <a:lstStyle/>
          <a:p>
            <a:r>
              <a:rPr lang="en-US" sz="40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Aruba Ostrich Farm</a:t>
            </a:r>
          </a:p>
        </p:txBody>
      </p:sp>
      <p:sp>
        <p:nvSpPr>
          <p:cNvPr id="4" name="TextBox 3">
            <a:extLst>
              <a:ext uri="{FF2B5EF4-FFF2-40B4-BE49-F238E27FC236}">
                <a16:creationId xmlns:a16="http://schemas.microsoft.com/office/drawing/2014/main" id="{BD7B2096-490D-7C3E-8676-3114DB32A1CB}"/>
              </a:ext>
            </a:extLst>
          </p:cNvPr>
          <p:cNvSpPr txBox="1"/>
          <p:nvPr/>
        </p:nvSpPr>
        <p:spPr>
          <a:xfrm>
            <a:off x="0" y="1061156"/>
            <a:ext cx="10078103" cy="5396088"/>
          </a:xfrm>
          <a:prstGeom prst="rect">
            <a:avLst/>
          </a:prstGeom>
        </p:spPr>
        <p:txBody>
          <a:bodyPr vert="horz" lIns="91440" tIns="45720" rIns="91440" bIns="45720" rtlCol="0">
            <a:noAutofit/>
          </a:bodyPr>
          <a:lstStyle/>
          <a:p>
            <a:pPr marL="342900" indent="-342900" fontAlgn="base">
              <a:buFont typeface="Arial" panose="020B0604020202020204" pitchFamily="34" charset="0"/>
              <a:buChar char="•"/>
            </a:pPr>
            <a:r>
              <a:rPr lang="en-US" sz="2000" b="0" i="0" dirty="0">
                <a:solidFill>
                  <a:srgbClr val="444444"/>
                </a:solidFill>
                <a:effectLst/>
                <a:latin typeface="Droid Serif"/>
              </a:rPr>
              <a:t>The farm’s guided tours are both informative and interactive. A knowledgeable guide will first introduce the adult emus and ostriches. </a:t>
            </a:r>
          </a:p>
          <a:p>
            <a:pPr marL="342900" indent="-342900" fontAlgn="base">
              <a:buFont typeface="Arial" panose="020B0604020202020204" pitchFamily="34" charset="0"/>
              <a:buChar char="•"/>
            </a:pPr>
            <a:r>
              <a:rPr lang="en-US" sz="2000" b="0" i="0" dirty="0">
                <a:solidFill>
                  <a:srgbClr val="444444"/>
                </a:solidFill>
                <a:effectLst/>
                <a:latin typeface="Droid Serif"/>
              </a:rPr>
              <a:t>You will learn about the ostrich’s amazing speed as well as other defense mechanisms it uses against predators. </a:t>
            </a:r>
          </a:p>
          <a:p>
            <a:pPr marL="342900" indent="-342900" fontAlgn="base">
              <a:buFont typeface="Arial" panose="020B0604020202020204" pitchFamily="34" charset="0"/>
              <a:buChar char="•"/>
            </a:pPr>
            <a:r>
              <a:rPr lang="en-US" sz="2000" b="0" i="0" dirty="0">
                <a:solidFill>
                  <a:srgbClr val="444444"/>
                </a:solidFill>
                <a:effectLst/>
                <a:latin typeface="Droid Serif"/>
              </a:rPr>
              <a:t>Mating, rearing, and feeding habits will both surprise and amuse you. </a:t>
            </a:r>
          </a:p>
          <a:p>
            <a:pPr marL="342900" indent="-342900" fontAlgn="base">
              <a:buFont typeface="Arial" panose="020B0604020202020204" pitchFamily="34" charset="0"/>
              <a:buChar char="•"/>
            </a:pPr>
            <a:r>
              <a:rPr lang="en-US" sz="2000" b="0" i="0" dirty="0">
                <a:solidFill>
                  <a:srgbClr val="444444"/>
                </a:solidFill>
                <a:effectLst/>
                <a:latin typeface="Droid Serif"/>
              </a:rPr>
              <a:t>You will even have the opportunity to hand-feed the not-so-shy creatures. Just watch out! Ostriches are ALWAYS hungry, and if you have </a:t>
            </a:r>
            <a:br>
              <a:rPr lang="en-US" sz="2000" b="0" i="0" dirty="0">
                <a:solidFill>
                  <a:srgbClr val="444444"/>
                </a:solidFill>
                <a:effectLst/>
                <a:latin typeface="Droid Serif"/>
              </a:rPr>
            </a:br>
            <a:r>
              <a:rPr lang="en-US" sz="2000" b="0" i="0" dirty="0">
                <a:solidFill>
                  <a:srgbClr val="444444"/>
                </a:solidFill>
                <a:effectLst/>
                <a:latin typeface="Droid Serif"/>
              </a:rPr>
              <a:t>food in your hands, you may quickly find yourself </a:t>
            </a:r>
            <a:br>
              <a:rPr lang="en-US" sz="2000" b="0" i="0" dirty="0">
                <a:solidFill>
                  <a:srgbClr val="444444"/>
                </a:solidFill>
                <a:effectLst/>
                <a:latin typeface="Droid Serif"/>
              </a:rPr>
            </a:br>
            <a:r>
              <a:rPr lang="en-US" sz="2000" b="0" i="0" dirty="0">
                <a:solidFill>
                  <a:srgbClr val="444444"/>
                </a:solidFill>
                <a:effectLst/>
                <a:latin typeface="Droid Serif"/>
              </a:rPr>
              <a:t>surrounded by a herd of curious critters.</a:t>
            </a:r>
          </a:p>
          <a:p>
            <a:pPr marL="342900" indent="-342900" fontAlgn="base">
              <a:buFont typeface="Arial" panose="020B0604020202020204" pitchFamily="34" charset="0"/>
              <a:buChar char="•"/>
            </a:pPr>
            <a:r>
              <a:rPr lang="en-US" sz="2000" b="0" i="0" dirty="0">
                <a:solidFill>
                  <a:srgbClr val="444444"/>
                </a:solidFill>
                <a:effectLst/>
                <a:latin typeface="Droid Serif"/>
              </a:rPr>
              <a:t>The tour with a visit to the incubator, hatchery, and </a:t>
            </a:r>
            <a:br>
              <a:rPr lang="en-US" sz="2000" b="0" i="0" dirty="0">
                <a:solidFill>
                  <a:srgbClr val="444444"/>
                </a:solidFill>
                <a:effectLst/>
                <a:latin typeface="Droid Serif"/>
              </a:rPr>
            </a:br>
            <a:r>
              <a:rPr lang="en-US" sz="2000" b="0" i="0" dirty="0">
                <a:solidFill>
                  <a:srgbClr val="444444"/>
                </a:solidFill>
                <a:effectLst/>
                <a:latin typeface="Droid Serif"/>
              </a:rPr>
              <a:t>special pens for young ostriches and emus. </a:t>
            </a:r>
            <a:r>
              <a:rPr lang="en-US" sz="2000" dirty="0">
                <a:solidFill>
                  <a:srgbClr val="444444"/>
                </a:solidFill>
                <a:latin typeface="Droid Serif"/>
              </a:rPr>
              <a:t>You will </a:t>
            </a:r>
            <a:br>
              <a:rPr lang="en-US" sz="2000" dirty="0">
                <a:solidFill>
                  <a:srgbClr val="444444"/>
                </a:solidFill>
                <a:latin typeface="Droid Serif"/>
              </a:rPr>
            </a:br>
            <a:r>
              <a:rPr lang="en-US" sz="2000" dirty="0">
                <a:solidFill>
                  <a:srgbClr val="444444"/>
                </a:solidFill>
                <a:latin typeface="Droid Serif"/>
              </a:rPr>
              <a:t>also </a:t>
            </a:r>
            <a:r>
              <a:rPr lang="en-US" sz="2000" b="0" i="0" dirty="0">
                <a:solidFill>
                  <a:srgbClr val="444444"/>
                </a:solidFill>
                <a:effectLst/>
                <a:latin typeface="Droid Serif"/>
              </a:rPr>
              <a:t>learn some interesting facts about ostrich eggs </a:t>
            </a:r>
            <a:br>
              <a:rPr lang="en-US" sz="2000" b="0" i="0" dirty="0">
                <a:solidFill>
                  <a:srgbClr val="444444"/>
                </a:solidFill>
                <a:effectLst/>
                <a:latin typeface="Droid Serif"/>
              </a:rPr>
            </a:br>
            <a:r>
              <a:rPr lang="en-US" sz="2000" b="0" i="0" dirty="0">
                <a:solidFill>
                  <a:srgbClr val="444444"/>
                </a:solidFill>
                <a:effectLst/>
                <a:latin typeface="Droid Serif"/>
              </a:rPr>
              <a:t>as well as the incredible growth rate of young </a:t>
            </a:r>
            <a:br>
              <a:rPr lang="en-US" sz="2000" b="0" i="0" dirty="0">
                <a:solidFill>
                  <a:srgbClr val="444444"/>
                </a:solidFill>
                <a:effectLst/>
                <a:latin typeface="Droid Serif"/>
              </a:rPr>
            </a:br>
            <a:r>
              <a:rPr lang="en-US" sz="2000" b="0" i="0" dirty="0">
                <a:solidFill>
                  <a:srgbClr val="444444"/>
                </a:solidFill>
                <a:effectLst/>
                <a:latin typeface="Droid Serif"/>
              </a:rPr>
              <a:t>ostriches.</a:t>
            </a:r>
          </a:p>
          <a:p>
            <a:pPr fontAlgn="base"/>
            <a:r>
              <a:rPr lang="en-US" sz="1600" b="1"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                  Tours fees:</a:t>
            </a:r>
            <a:r>
              <a:rPr lang="en-US" sz="1600" b="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 $14 per adult, $7 per child</a:t>
            </a:r>
            <a:endPar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a:extLst>
              <a:ext uri="{FF2B5EF4-FFF2-40B4-BE49-F238E27FC236}">
                <a16:creationId xmlns:a16="http://schemas.microsoft.com/office/drawing/2014/main" id="{8EC1C449-D9D2-7172-655D-12FF80994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202" y="2954704"/>
            <a:ext cx="4225901" cy="271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16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19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1" name="Rectangle 820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567055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0B7AF-108B-234A-3C3B-EB5DFC1BFAD6}"/>
              </a:ext>
            </a:extLst>
          </p:cNvPr>
          <p:cNvSpPr txBox="1"/>
          <p:nvPr/>
        </p:nvSpPr>
        <p:spPr>
          <a:xfrm>
            <a:off x="5040312" y="1"/>
            <a:ext cx="5040292" cy="104335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i="0" dirty="0">
                <a:effectLst/>
                <a:latin typeface="+mj-lt"/>
                <a:ea typeface="+mj-ea"/>
                <a:cs typeface="+mj-cs"/>
              </a:rPr>
              <a:t>The Local Market Aruba</a:t>
            </a:r>
          </a:p>
        </p:txBody>
      </p:sp>
      <p:pic>
        <p:nvPicPr>
          <p:cNvPr id="8194" name="Picture 2" descr="10 Best Markets in Vienna - Where to Go Shopping like a Local in Vienna? –  Go Guides">
            <a:extLst>
              <a:ext uri="{FF2B5EF4-FFF2-40B4-BE49-F238E27FC236}">
                <a16:creationId xmlns:a16="http://schemas.microsoft.com/office/drawing/2014/main" id="{40D006C1-5CFB-F3B6-9896-89C781EACC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88" r="23181"/>
          <a:stretch/>
        </p:blipFill>
        <p:spPr bwMode="auto">
          <a:xfrm>
            <a:off x="20" y="-1"/>
            <a:ext cx="5040292" cy="5670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623D5B-EABF-0232-D585-C0172154D290}"/>
              </a:ext>
            </a:extLst>
          </p:cNvPr>
          <p:cNvSpPr txBox="1"/>
          <p:nvPr/>
        </p:nvSpPr>
        <p:spPr>
          <a:xfrm>
            <a:off x="5226756" y="948267"/>
            <a:ext cx="4617155" cy="4831643"/>
          </a:xfrm>
          <a:prstGeom prst="rect">
            <a:avLst/>
          </a:prstGeom>
        </p:spPr>
        <p:txBody>
          <a:bodyPr vert="horz" lIns="91440" tIns="45720" rIns="91440" bIns="45720" rtlCol="0" anchor="t">
            <a:normAutofit fontScale="85000" lnSpcReduction="10000"/>
          </a:bodyPr>
          <a:lstStyle/>
          <a:p>
            <a:pPr marL="342900" indent="-228600">
              <a:lnSpc>
                <a:spcPct val="90000"/>
              </a:lnSpc>
              <a:spcAft>
                <a:spcPts val="600"/>
              </a:spcAft>
              <a:buClrTx/>
              <a:buFont typeface="Arial" panose="020B0604020202020204" pitchFamily="34" charset="0"/>
              <a:buChar char="•"/>
            </a:pPr>
            <a:r>
              <a:rPr lang="en-US" sz="2000" b="0" i="0" dirty="0">
                <a:effectLst/>
              </a:rPr>
              <a:t>Want to get a feel of the Aruban culture; The Local Market is the place to be! Located right in front of the Valero Boulevard gas station by the cruise terminal, the market is open </a:t>
            </a:r>
          </a:p>
          <a:p>
            <a:pPr marL="342900" indent="-228600">
              <a:lnSpc>
                <a:spcPct val="90000"/>
              </a:lnSpc>
              <a:spcAft>
                <a:spcPts val="600"/>
              </a:spcAft>
              <a:buClrTx/>
              <a:buFont typeface="Arial" panose="020B0604020202020204" pitchFamily="34" charset="0"/>
              <a:buChar char="•"/>
            </a:pPr>
            <a:r>
              <a:rPr lang="en-US" sz="2000" b="0" i="0" dirty="0">
                <a:effectLst/>
              </a:rPr>
              <a:t>Traditional Dutch-style market stalls fill up the marketplace with vendors offering a huge selection of products at bargain prices.</a:t>
            </a:r>
          </a:p>
          <a:p>
            <a:pPr marL="342900" indent="-228600">
              <a:lnSpc>
                <a:spcPct val="90000"/>
              </a:lnSpc>
              <a:spcAft>
                <a:spcPts val="600"/>
              </a:spcAft>
              <a:buClrTx/>
              <a:buFont typeface="Arial" panose="020B0604020202020204" pitchFamily="34" charset="0"/>
              <a:buChar char="•"/>
            </a:pPr>
            <a:r>
              <a:rPr lang="en-US" sz="2000" b="0" i="0" dirty="0">
                <a:effectLst/>
              </a:rPr>
              <a:t>With 40 buzzing stalls—all with permanent coverings to shield them from the elements—it’s an ideal spot to find locally made items and affordable Aruban souvenirs. </a:t>
            </a:r>
          </a:p>
          <a:p>
            <a:pPr marL="342900" indent="-228600">
              <a:lnSpc>
                <a:spcPct val="90000"/>
              </a:lnSpc>
              <a:spcAft>
                <a:spcPts val="600"/>
              </a:spcAft>
              <a:buClrTx/>
              <a:buFont typeface="Arial" panose="020B0604020202020204" pitchFamily="34" charset="0"/>
              <a:buChar char="•"/>
            </a:pPr>
            <a:r>
              <a:rPr lang="en-US" sz="2000" b="0" i="0" dirty="0">
                <a:effectLst/>
              </a:rPr>
              <a:t>The owners entice local creators to showcase their wares there, so you’ll find unique items like sand art, wood carvings, oil paintings, seashell jewelry, and all manner of cool handmade keepsakes. </a:t>
            </a:r>
          </a:p>
          <a:p>
            <a:pPr marL="342900" indent="-228600">
              <a:lnSpc>
                <a:spcPct val="90000"/>
              </a:lnSpc>
              <a:spcAft>
                <a:spcPts val="600"/>
              </a:spcAft>
              <a:buClrTx/>
              <a:buFont typeface="Arial" panose="020B0604020202020204" pitchFamily="34" charset="0"/>
              <a:buChar char="•"/>
            </a:pPr>
            <a:r>
              <a:rPr lang="en-US" sz="2000" b="0" i="0" dirty="0">
                <a:effectLst/>
              </a:rPr>
              <a:t>You’ll also find excellent local fare on-site, including BBQ and fresh fruit shakes, and there’s free parking as well.</a:t>
            </a:r>
            <a:endParaRPr lang="en-US" sz="2000" b="1"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ClrTx/>
              <a:buFont typeface="Arial" panose="020B0604020202020204" pitchFamily="34" charset="0"/>
              <a:buChar char="•"/>
            </a:pPr>
            <a:endParaRPr lang="en-US" altLang="en-US" sz="10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0B7AF-108B-234A-3C3B-EB5DFC1BFAD6}"/>
              </a:ext>
            </a:extLst>
          </p:cNvPr>
          <p:cNvSpPr txBox="1"/>
          <p:nvPr/>
        </p:nvSpPr>
        <p:spPr>
          <a:xfrm>
            <a:off x="-2520" y="0"/>
            <a:ext cx="4142701" cy="102728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dirty="0">
                <a:effectLst/>
                <a:latin typeface="+mj-lt"/>
                <a:ea typeface="+mj-ea"/>
                <a:cs typeface="+mj-cs"/>
              </a:rPr>
              <a:t>Donkey Sanctuary</a:t>
            </a:r>
          </a:p>
        </p:txBody>
      </p:sp>
      <p:sp>
        <p:nvSpPr>
          <p:cNvPr id="5" name="TextBox 4">
            <a:extLst>
              <a:ext uri="{FF2B5EF4-FFF2-40B4-BE49-F238E27FC236}">
                <a16:creationId xmlns:a16="http://schemas.microsoft.com/office/drawing/2014/main" id="{A1623D5B-EABF-0232-D585-C0172154D290}"/>
              </a:ext>
            </a:extLst>
          </p:cNvPr>
          <p:cNvSpPr txBox="1"/>
          <p:nvPr/>
        </p:nvSpPr>
        <p:spPr>
          <a:xfrm>
            <a:off x="69850" y="857957"/>
            <a:ext cx="3926417" cy="4676068"/>
          </a:xfrm>
          <a:prstGeom prst="rect">
            <a:avLst/>
          </a:prstGeom>
        </p:spPr>
        <p:txBody>
          <a:bodyPr vert="horz" lIns="91440" tIns="45720" rIns="91440" bIns="45720" rtlCol="0">
            <a:normAutofit fontScale="25000" lnSpcReduction="20000"/>
          </a:bodyPr>
          <a:lstStyle/>
          <a:p>
            <a:pPr marL="342900" indent="-228600">
              <a:lnSpc>
                <a:spcPct val="120000"/>
              </a:lnSpc>
              <a:spcAft>
                <a:spcPts val="600"/>
              </a:spcAft>
              <a:buClrTx/>
              <a:buFont typeface="Arial" panose="020B0604020202020204" pitchFamily="34" charset="0"/>
              <a:buChar char="•"/>
            </a:pPr>
            <a:r>
              <a:rPr lang="en-US" sz="7400" b="0" i="0" dirty="0">
                <a:effectLst/>
                <a:latin typeface="Tahoma" panose="020B0604030504040204" pitchFamily="34" charset="0"/>
                <a:ea typeface="Tahoma" panose="020B0604030504040204" pitchFamily="34" charset="0"/>
                <a:cs typeface="Tahoma" panose="020B0604030504040204" pitchFamily="34" charset="0"/>
              </a:rPr>
              <a:t>Located on the outskirts of Oranjestad in Santa Cruz, the </a:t>
            </a:r>
            <a:r>
              <a:rPr lang="en-US" sz="7400" b="0" i="0" u="none" strike="noStrike" dirty="0">
                <a:effectLst/>
                <a:latin typeface="Tahoma" panose="020B0604030504040204" pitchFamily="34" charset="0"/>
                <a:ea typeface="Tahoma" panose="020B0604030504040204" pitchFamily="34" charset="0"/>
                <a:cs typeface="Tahoma" panose="020B0604030504040204" pitchFamily="34" charset="0"/>
              </a:rPr>
              <a:t>Aruban Donkey Sanctuary</a:t>
            </a:r>
            <a:r>
              <a:rPr lang="en-US" sz="7400" b="0" i="0" dirty="0">
                <a:effectLst/>
                <a:latin typeface="Tahoma" panose="020B0604030504040204" pitchFamily="34" charset="0"/>
                <a:ea typeface="Tahoma" panose="020B0604030504040204" pitchFamily="34" charset="0"/>
                <a:cs typeface="Tahoma" panose="020B0604030504040204" pitchFamily="34" charset="0"/>
              </a:rPr>
              <a:t> is worth the trek.</a:t>
            </a:r>
          </a:p>
          <a:p>
            <a:pPr marL="342900" indent="-228600">
              <a:lnSpc>
                <a:spcPct val="120000"/>
              </a:lnSpc>
              <a:spcAft>
                <a:spcPts val="600"/>
              </a:spcAft>
              <a:buClrTx/>
              <a:buFont typeface="Arial" panose="020B0604020202020204" pitchFamily="34" charset="0"/>
              <a:buChar char="•"/>
            </a:pPr>
            <a:r>
              <a:rPr lang="en-US" sz="7400" b="0" i="0" dirty="0">
                <a:effectLst/>
                <a:latin typeface="Tahoma" panose="020B0604030504040204" pitchFamily="34" charset="0"/>
                <a:ea typeface="Tahoma" panose="020B0604030504040204" pitchFamily="34" charset="0"/>
                <a:cs typeface="Tahoma" panose="020B0604030504040204" pitchFamily="34" charset="0"/>
              </a:rPr>
              <a:t>The sanctuary is run by a non-profit organization dedicated to saving the island’s population of donkeys, which used to be a main source of transportation. Purchase a feed cup at the sanctuary or bring your supply of carrots and apples.</a:t>
            </a:r>
          </a:p>
          <a:p>
            <a:pPr algn="ctr">
              <a:lnSpc>
                <a:spcPct val="120000"/>
              </a:lnSpc>
              <a:spcAft>
                <a:spcPts val="600"/>
              </a:spcAft>
              <a:buClrTx/>
            </a:pPr>
            <a:r>
              <a:rPr lang="en-US" sz="72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There is no admission fee. No ticket is needed. However, donations are very much welcome! </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ClrTx/>
              <a:buFont typeface="Arial" panose="020B0604020202020204" pitchFamily="34" charset="0"/>
              <a:buChar char="•"/>
            </a:pPr>
            <a:endParaRPr lang="en-US" altLang="en-US" sz="800" dirty="0"/>
          </a:p>
        </p:txBody>
      </p:sp>
      <p:pic>
        <p:nvPicPr>
          <p:cNvPr id="10242" name="Picture 2" descr="Donkey Sanctuary Aruba | 🏖️Beaches of Aruba">
            <a:extLst>
              <a:ext uri="{FF2B5EF4-FFF2-40B4-BE49-F238E27FC236}">
                <a16:creationId xmlns:a16="http://schemas.microsoft.com/office/drawing/2014/main" id="{B201A40A-CD09-849A-721B-0E68AB8790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24" r="15947" b="-1"/>
          <a:stretch/>
        </p:blipFill>
        <p:spPr bwMode="auto">
          <a:xfrm>
            <a:off x="4142701" y="10"/>
            <a:ext cx="5937923" cy="5670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0709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ahoma" panose="020B0604030504040204" pitchFamily="34" charset="0"/>
                <a:ea typeface="Tahoma" panose="020B0604030504040204" pitchFamily="34" charset="0"/>
                <a:cs typeface="Tahoma" panose="020B0604030504040204" pitchFamily="34" charset="0"/>
              </a:rPr>
              <a:t>Restaurants</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38545" y="828982"/>
            <a:ext cx="9942079" cy="5109091"/>
          </a:xfrm>
          <a:prstGeom prst="rect">
            <a:avLst/>
          </a:prstGeom>
          <a:noFill/>
        </p:spPr>
        <p:txBody>
          <a:bodyPr wrap="square">
            <a:spAutoFit/>
          </a:bodyPr>
          <a:lstStyle/>
          <a:p>
            <a:pPr>
              <a:buClrTx/>
              <a:buFontTx/>
              <a:buNone/>
            </a:pPr>
            <a:r>
              <a:rPr lang="en-US" altLang="en-US" dirty="0">
                <a:latin typeface="Tahoma" panose="020B0604030504040204" pitchFamily="34" charset="0"/>
                <a:ea typeface="Tahoma" panose="020B0604030504040204" pitchFamily="34" charset="0"/>
                <a:cs typeface="Tahoma" panose="020B0604030504040204" pitchFamily="34" charset="0"/>
              </a:rPr>
              <a:t>There are a lot of excellent restaurants in </a:t>
            </a:r>
            <a:r>
              <a:rPr lang="en-US" dirty="0">
                <a:latin typeface="Tahoma" panose="020B0604030504040204" pitchFamily="34" charset="0"/>
                <a:ea typeface="Tahoma" panose="020B0604030504040204" pitchFamily="34" charset="0"/>
                <a:cs typeface="Tahoma" panose="020B0604030504040204" pitchFamily="34" charset="0"/>
              </a:rPr>
              <a:t>Oranjestad</a:t>
            </a:r>
            <a:r>
              <a:rPr lang="en-US" altLang="en-US" dirty="0">
                <a:latin typeface="Tahoma" panose="020B0604030504040204" pitchFamily="34" charset="0"/>
                <a:ea typeface="Tahoma" panose="020B0604030504040204" pitchFamily="34" charset="0"/>
                <a:cs typeface="Tahoma" panose="020B0604030504040204" pitchFamily="34" charset="0"/>
              </a:rPr>
              <a:t>. Especially for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Caribbean S</a:t>
            </a:r>
            <a:r>
              <a:rPr lang="en-US" altLang="en-US" dirty="0">
                <a:latin typeface="Tahoma" panose="020B0604030504040204" pitchFamily="34" charset="0"/>
                <a:ea typeface="Tahoma" panose="020B0604030504040204" pitchFamily="34" charset="0"/>
                <a:cs typeface="Tahoma" panose="020B0604030504040204" pitchFamily="34" charset="0"/>
              </a:rPr>
              <a:t>eafood. </a:t>
            </a:r>
          </a:p>
          <a:p>
            <a:pPr>
              <a:buClrTx/>
              <a:buFontTx/>
              <a:buNone/>
            </a:pPr>
            <a:r>
              <a:rPr lang="en-US" altLang="en-US" dirty="0">
                <a:latin typeface="Tahoma" panose="020B0604030504040204" pitchFamily="34" charset="0"/>
                <a:ea typeface="Tahoma" panose="020B0604030504040204" pitchFamily="34" charset="0"/>
                <a:cs typeface="Tahoma" panose="020B0604030504040204" pitchFamily="34" charset="0"/>
              </a:rPr>
              <a:t>Here are some recommendations: </a:t>
            </a:r>
            <a:endParaRPr lang="en-US" dirty="0">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Flying Fishbone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French Caribbean Seafood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Savaneta</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344,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Savaneta</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Aruba</a:t>
            </a: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West Deck </a:t>
            </a:r>
            <a:r>
              <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 $$$ American Caribbean Bar At the Governors Bay Linear Park, Oranjestad</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Wacky Wahoo’s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 $$$ Caribbean Healthy Vegetarian-Friendly Palm Beach 33B, Noord </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Ocean Z </a:t>
            </a:r>
            <a:r>
              <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Restaurant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Caribbean Seafood International L.G. Smith Boulevard 526, Noord</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Aqua Grill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Caribbean Seafood Dining bars J.E.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Irausquin</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Blvd. 374, Palm - Eagle Beach</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Atardi</a:t>
            </a:r>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Seafood International Contemporary Aruba Marriott Resort &amp; Stellaris Casino, Eagle Beach</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Zeerovers</a:t>
            </a:r>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Quick Bites Caribbean Seafood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Savaneta</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270,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Savaneta</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Indo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Asian Indonesian Vegetarian Friendly </a:t>
            </a:r>
            <a:r>
              <a:rPr lang="en-US" dirty="0">
                <a:latin typeface="Tahoma" panose="020B0604030504040204" pitchFamily="34" charset="0"/>
                <a:ea typeface="Tahoma" panose="020B0604030504040204" pitchFamily="34" charset="0"/>
                <a:cs typeface="Tahoma" panose="020B0604030504040204" pitchFamily="34" charset="0"/>
              </a:rPr>
              <a:t>Noord 17, Noord </a:t>
            </a:r>
          </a:p>
          <a:p>
            <a:pPr algn="l"/>
            <a:r>
              <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Restaurant Nusa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 $$$ Asian Indonesian Vegetarian Friendly </a:t>
            </a:r>
            <a:br>
              <a:rPr lang="en-US" i="0" u="none" strike="noStrike" dirty="0">
                <a:effectLst/>
                <a:latin typeface="Tahoma" panose="020B0604030504040204" pitchFamily="34" charset="0"/>
                <a:ea typeface="Tahoma" panose="020B0604030504040204" pitchFamily="34" charset="0"/>
                <a:cs typeface="Tahoma" panose="020B0604030504040204" pitchFamily="34" charset="0"/>
              </a:rPr>
            </a:b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Kerkstraat</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 4, </a:t>
            </a:r>
            <a:r>
              <a:rPr lang="en-US" i="0" u="none" strike="noStrike" dirty="0" err="1">
                <a:effectLst/>
                <a:latin typeface="Tahoma" panose="020B0604030504040204" pitchFamily="34" charset="0"/>
                <a:ea typeface="Tahoma" panose="020B0604030504040204" pitchFamily="34" charset="0"/>
                <a:cs typeface="Tahoma" panose="020B0604030504040204" pitchFamily="34" charset="0"/>
              </a:rPr>
              <a:t>Oranjesta</a:t>
            </a:r>
            <a:endParaRPr lang="en-US" sz="800" i="0" u="none" strike="noStrike" dirty="0">
              <a:effectLst/>
              <a:latin typeface="Tahoma" panose="020B0604030504040204" pitchFamily="34" charset="0"/>
              <a:ea typeface="Tahoma" panose="020B0604030504040204" pitchFamily="34" charset="0"/>
              <a:cs typeface="Tahoma" panose="020B0604030504040204" pitchFamily="34" charset="0"/>
            </a:endParaRPr>
          </a:p>
          <a:p>
            <a:pPr algn="l"/>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l"/>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ctr"/>
            <a:r>
              <a:rPr lang="en-US" altLang="en-US" sz="2000" dirty="0">
                <a:latin typeface="Tahoma" panose="020B0604030504040204" pitchFamily="34" charset="0"/>
                <a:ea typeface="Tahoma" panose="020B0604030504040204" pitchFamily="34" charset="0"/>
                <a:cs typeface="Tahoma" panose="020B0604030504040204" pitchFamily="34" charset="0"/>
              </a:rPr>
              <a:t>For those of you who just like good food, I am sure you will enjoy Oranjestad</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Sushi Symphony: A Culinary Overture of Freshness and Flavor">
            <a:extLst>
              <a:ext uri="{FF2B5EF4-FFF2-40B4-BE49-F238E27FC236}">
                <a16:creationId xmlns:a16="http://schemas.microsoft.com/office/drawing/2014/main" id="{8D847C48-3765-5D7C-3E84-8AC50BD19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801" y="3439003"/>
            <a:ext cx="2645352" cy="176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04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name="page16">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0000" y="1080000"/>
            <a:ext cx="9360000" cy="2104989"/>
          </a:xfrm>
        </p:spPr>
        <p:txBody>
          <a:bodyPr vert="horz"/>
          <a:lstStyle/>
          <a:p>
            <a:pPr lvl="0" rtl="0"/>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Oranjestad</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is a beautiful City with a rich history and numerous attractions. Regardless of what you're looking for,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Oranjestad</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has something for everyone.</a:t>
            </a:r>
          </a:p>
          <a:p>
            <a:pPr lvl="0" rtl="0">
              <a:lnSpc>
                <a:spcPct val="115000"/>
              </a:lnSpc>
              <a:spcBef>
                <a:spcPts val="0"/>
              </a:spcBef>
              <a:spcAft>
                <a:spcPts val="1236"/>
              </a:spcAft>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I hope this presentation will help when we visit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Oranjestad</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ahoma" panose="020B0604030504040204" pitchFamily="34" charset="0"/>
                <a:ea typeface="Tahoma" panose="020B0604030504040204" pitchFamily="34" charset="0"/>
                <a:cs typeface="Tahoma" panose="020B0604030504040204" pitchFamily="34" charset="0"/>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ahoma" panose="020B0604030504040204" pitchFamily="34" charset="0"/>
                <a:ea typeface="Tahoma" panose="020B0604030504040204" pitchFamily="34" charset="0"/>
                <a:cs typeface="Tahoma" panose="020B0604030504040204" pitchFamily="34"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ahoma" panose="020B0604030504040204" pitchFamily="34" charset="0"/>
                <a:ea typeface="Tahoma" panose="020B0604030504040204" pitchFamily="34" charset="0"/>
                <a:cs typeface="Tahoma" panose="020B0604030504040204" pitchFamily="34"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ahoma" panose="020B0604030504040204" pitchFamily="34" charset="0"/>
              <a:ea typeface="Tahoma" panose="020B0604030504040204" pitchFamily="34" charset="0"/>
              <a:cs typeface="Tahoma" panose="020B0604030504040204" pitchFamily="34"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ahoma" panose="020B0604030504040204" pitchFamily="34" charset="0"/>
                <a:ea typeface="Tahoma" panose="020B0604030504040204" pitchFamily="34" charset="0"/>
                <a:cs typeface="Tahoma" panose="020B0604030504040204" pitchFamily="34" charset="0"/>
              </a:rPr>
              <a:t>Have a great visit to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Oranjestad</a:t>
            </a:r>
            <a:r>
              <a:rPr lang="en-US" sz="2400" b="1"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830997"/>
          </a:xfrm>
        </p:spPr>
        <p:txBody>
          <a:bodyPr vert="horz" wrap="square">
            <a:spAutoFit/>
          </a:bodyPr>
          <a:lstStyle/>
          <a:p>
            <a:pPr lvl="0" algn="ctr" rtl="0"/>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134754" y="1304821"/>
            <a:ext cx="9430486" cy="4365729"/>
          </a:xfrm>
          <a:prstGeom prst="rect">
            <a:avLst/>
          </a:prstGeom>
          <a:noFill/>
          <a:ln>
            <a:noFill/>
          </a:ln>
        </p:spPr>
        <p:txBody>
          <a:bodyPr vert="horz" wrap="none" lIns="90000" tIns="45000" rIns="90000" bIns="45000" anchorCtr="0" compatLnSpc="0">
            <a:noAutofit/>
          </a:bodyPr>
          <a:lstStyle/>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I have been cruising for over 45 years and have taken </a:t>
            </a:r>
            <a:r>
              <a:rPr lang="en-US" altLang="en-US" sz="2200">
                <a:solidFill>
                  <a:schemeClr val="bg1"/>
                </a:solidFill>
                <a:latin typeface="Tahoma" panose="020B0604030504040204" pitchFamily="34" charset="0"/>
                <a:ea typeface="Tahoma" panose="020B0604030504040204" pitchFamily="34" charset="0"/>
                <a:cs typeface="Tahoma" panose="020B0604030504040204" pitchFamily="34" charset="0"/>
              </a:rPr>
              <a:t>over 100 </a:t>
            </a:r>
            <a:r>
              <a:rPr lang="en-US" alt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cruises. </a:t>
            </a:r>
            <a:br>
              <a:rPr lang="en-US" altLang="en-US" sz="2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So, I consider myself an experienced cruiser.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The information I will present is based on those many years of </a:t>
            </a:r>
            <a:br>
              <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experience.</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When I am on a cruise where the city, I want to visit is not the port city, </a:t>
            </a:r>
            <a:br>
              <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I always recommend taking a ship’s tour.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But when I am in a port with multiple attractions nearby and easy to </a:t>
            </a:r>
            <a:br>
              <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see on my own - I will do it on my own.</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This presentation is for that type of port.</a:t>
            </a:r>
            <a:endParaRPr lang="en-US" sz="2200" b="0" i="0" u="none" strike="noStrike" kern="1200" dirty="0">
              <a:ln>
                <a:no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93413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Pay attention to the time. - Ship time and local time are </a:t>
            </a:r>
            <a:b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If a ship-sponsored excursion is late returning to port, the </a:t>
            </a:r>
            <a:b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ship will wait for you. If you are on your own</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Have your Passport, Credit Card, and phone numbers for </a:t>
            </a:r>
            <a:b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What to Do If You Miss the Ship</a:t>
            </a:r>
            <a:b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The Port Officials can help you with contacting your ship </a:t>
            </a:r>
            <a:b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94839"/>
            <a:ext cx="10080624" cy="841290"/>
          </a:xfrm>
          <a:prstGeom prst="rect">
            <a:avLst/>
          </a:prstGeom>
          <a:noFill/>
        </p:spPr>
        <p:txBody>
          <a:bodyPr wrap="square">
            <a:spAutoFit/>
          </a:bodyPr>
          <a:lstStyle/>
          <a:p>
            <a:pPr algn="ctr"/>
            <a:r>
              <a:rPr lang="en-US" alt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Don’t Miss the Ship</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a:solidFill>
                  <a:schemeClr val="bg1"/>
                </a:solidFill>
                <a:latin typeface="Tahoma" panose="020B0604030504040204" pitchFamily="34" charset="0"/>
                <a:ea typeface="Tahoma" panose="020B0604030504040204" pitchFamily="34" charset="0"/>
                <a:cs typeface="Tahoma" panose="020B0604030504040204" pitchFamily="34" charset="0"/>
              </a:rPr>
              <a:t>Aruba </a:t>
            </a:r>
            <a:r>
              <a:rPr lang="en-US" sz="4400" b="0" i="0" u="none" strike="noStrike" kern="1200" baseline="0">
                <a:ln>
                  <a:noFill/>
                </a:ln>
                <a:solidFill>
                  <a:srgbClr val="000000"/>
                </a:solidFill>
                <a:latin typeface="Tahoma" panose="020B0604030504040204" pitchFamily="34" charset="0"/>
                <a:ea typeface="Tahoma" panose="020B0604030504040204" pitchFamily="34" charset="0"/>
                <a:cs typeface="Tahoma" panose="020B0604030504040204" pitchFamily="34" charset="0"/>
              </a:rPr>
              <a:t>Money</a:t>
            </a:r>
            <a:endParaRPr lang="en-US" sz="4400" b="0" i="0" u="none" strike="noStrike" kern="1200" baseline="0" dirty="0">
              <a:ln>
                <a:noFill/>
              </a:ln>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488101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indent="-342900" algn="l" rtl="0">
              <a:buFont typeface="Wingdings" panose="05000000000000000000" pitchFamily="2" charset="2"/>
              <a:buChar char="Ø"/>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currency on the island is the Aruba Florin. </a:t>
            </a:r>
          </a:p>
          <a:p>
            <a:pPr algn="l" rtl="0"/>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You can exchange U.S. dollars, but it isn’t necessary. Using American money in Aruba is common and widely accepted. You may receive Aruba currency as change.</a:t>
            </a:r>
          </a:p>
          <a:p>
            <a:pPr marL="342900" indent="-342900" algn="l" rtl="0">
              <a:buFont typeface="Wingdings" panose="05000000000000000000" pitchFamily="2" charset="2"/>
              <a:buChar char="Ø"/>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Aruba currency exchange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rate for U.S. dollars is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Afl</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1.77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for cash and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Afl</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1.78 for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traveler’s checks. </a:t>
            </a:r>
          </a:p>
          <a:p>
            <a:pPr marL="342900" indent="-342900" algn="l" rtl="0">
              <a:buFont typeface="Wingdings" panose="05000000000000000000" pitchFamily="2" charset="2"/>
              <a:buChar char="Ø"/>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Most places however use the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rate of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Afl</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1.75, many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restaurants and shops use the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exchange rate of </a:t>
            </a:r>
            <a:r>
              <a:rPr lang="en-US" sz="2400" b="0"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Afl</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1.80.</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1028" name="Picture 4">
            <a:extLst>
              <a:ext uri="{FF2B5EF4-FFF2-40B4-BE49-F238E27FC236}">
                <a16:creationId xmlns:a16="http://schemas.microsoft.com/office/drawing/2014/main" id="{27738A42-8E54-BB7E-F7D1-F630A59BB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290" y="2512291"/>
            <a:ext cx="5536333" cy="3158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567055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040312" y="112887"/>
            <a:ext cx="5040292" cy="836682"/>
          </a:xfrm>
        </p:spPr>
        <p:txBody>
          <a:bodyPr vert="horz" lIns="91440" tIns="45720" rIns="91440" bIns="45720" rtlCol="0" anchor="ctr">
            <a:normAutofit/>
          </a:bodyPr>
          <a:lstStyle/>
          <a:p>
            <a:pPr lvl="0" rtl="0" hangingPunct="1">
              <a:lnSpc>
                <a:spcPct val="90000"/>
              </a:lnSpc>
              <a:spcBef>
                <a:spcPct val="0"/>
              </a:spcBef>
            </a:pPr>
            <a:r>
              <a:rPr lang="en-US" sz="4000" b="1" dirty="0">
                <a:solidFill>
                  <a:schemeClr val="tx1"/>
                </a:solidFill>
                <a:latin typeface="+mj-lt"/>
                <a:ea typeface="+mj-ea"/>
                <a:cs typeface="+mj-cs"/>
              </a:rPr>
              <a:t>Aruba’s History</a:t>
            </a:r>
          </a:p>
        </p:txBody>
      </p:sp>
      <p:sp>
        <p:nvSpPr>
          <p:cNvPr id="8" name="TextBox 7">
            <a:extLst>
              <a:ext uri="{FF2B5EF4-FFF2-40B4-BE49-F238E27FC236}">
                <a16:creationId xmlns:a16="http://schemas.microsoft.com/office/drawing/2014/main" id="{312DFEA9-DB85-D664-2801-A1E32E0B0E49}"/>
              </a:ext>
            </a:extLst>
          </p:cNvPr>
          <p:cNvSpPr txBox="1"/>
          <p:nvPr/>
        </p:nvSpPr>
        <p:spPr>
          <a:xfrm>
            <a:off x="5144655" y="803564"/>
            <a:ext cx="4839853" cy="4356057"/>
          </a:xfrm>
          <a:prstGeom prst="rect">
            <a:avLst/>
          </a:prstGeom>
        </p:spPr>
        <p:txBody>
          <a:bodyPr vert="horz" lIns="91440" tIns="45720" rIns="91440" bIns="45720" rtlCol="0" anchor="t">
            <a:normAutofit fontScale="25000" lnSpcReduction="20000"/>
          </a:bodyPr>
          <a:lstStyle/>
          <a:p>
            <a:pPr marL="342900" indent="-228600">
              <a:lnSpc>
                <a:spcPct val="120000"/>
              </a:lnSpc>
              <a:spcAft>
                <a:spcPts val="600"/>
              </a:spcAft>
              <a:buFont typeface="Arial" panose="020B0604020202020204" pitchFamily="34" charset="0"/>
              <a:buChar char="•"/>
            </a:pPr>
            <a:r>
              <a:rPr lang="en-US" sz="8000" b="0" i="0" dirty="0">
                <a:effectLst/>
                <a:latin typeface="Tahoma" panose="020B0604030504040204" pitchFamily="34" charset="0"/>
                <a:ea typeface="Tahoma" panose="020B0604030504040204" pitchFamily="34" charset="0"/>
                <a:cs typeface="Tahoma" panose="020B0604030504040204" pitchFamily="34" charset="0"/>
              </a:rPr>
              <a:t>The first known inhabitants of the island of Aruba were the </a:t>
            </a:r>
            <a:r>
              <a:rPr lang="en-US" sz="8000" b="0" i="0" dirty="0" err="1">
                <a:effectLst/>
                <a:latin typeface="Tahoma" panose="020B0604030504040204" pitchFamily="34" charset="0"/>
                <a:ea typeface="Tahoma" panose="020B0604030504040204" pitchFamily="34" charset="0"/>
                <a:cs typeface="Tahoma" panose="020B0604030504040204" pitchFamily="34" charset="0"/>
              </a:rPr>
              <a:t>Caiquetio</a:t>
            </a:r>
            <a:r>
              <a:rPr lang="en-US" sz="8000" b="0" i="0" dirty="0">
                <a:effectLst/>
                <a:latin typeface="Tahoma" panose="020B0604030504040204" pitchFamily="34" charset="0"/>
                <a:ea typeface="Tahoma" panose="020B0604030504040204" pitchFamily="34" charset="0"/>
                <a:cs typeface="Tahoma" panose="020B0604030504040204" pitchFamily="34" charset="0"/>
              </a:rPr>
              <a:t> Indians of the Arawak tribe from Venezuela. </a:t>
            </a:r>
          </a:p>
          <a:p>
            <a:pPr marL="342900" indent="-228600">
              <a:lnSpc>
                <a:spcPct val="120000"/>
              </a:lnSpc>
              <a:spcAft>
                <a:spcPts val="600"/>
              </a:spcAft>
              <a:buFont typeface="Arial" panose="020B0604020202020204" pitchFamily="34" charset="0"/>
              <a:buChar char="•"/>
            </a:pPr>
            <a:r>
              <a:rPr lang="en-US" sz="8000" b="0" i="0" dirty="0">
                <a:effectLst/>
                <a:latin typeface="Tahoma" panose="020B0604030504040204" pitchFamily="34" charset="0"/>
                <a:ea typeface="Tahoma" panose="020B0604030504040204" pitchFamily="34" charset="0"/>
                <a:cs typeface="Tahoma" panose="020B0604030504040204" pitchFamily="34" charset="0"/>
              </a:rPr>
              <a:t>During the Pre-Ceramic period, 2500 BC - 1000 AD, this seminomadic tribe fished, hunted, and gathered food, depending mostly on the sea for survival. They created tools out of roughly flaked stones and shells and lived in small family groups in the coastal areas known today as Malmok and Palm Beach. </a:t>
            </a:r>
          </a:p>
          <a:p>
            <a:pPr marL="342900" indent="-228600">
              <a:lnSpc>
                <a:spcPct val="120000"/>
              </a:lnSpc>
              <a:spcAft>
                <a:spcPts val="600"/>
              </a:spcAft>
              <a:buFont typeface="Arial" panose="020B0604020202020204" pitchFamily="34" charset="0"/>
              <a:buChar char="•"/>
            </a:pPr>
            <a:endParaRPr lang="en-US" sz="1000" dirty="0"/>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8811673" y="5255759"/>
            <a:ext cx="1054738"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6</a:t>
            </a:fld>
            <a:endParaRPr lang="en-US" sz="1200">
              <a:solidFill>
                <a:schemeClr val="tx1"/>
              </a:solidFill>
              <a:latin typeface="Calibri" panose="020F0502020204030204"/>
              <a:ea typeface="+mn-ea"/>
              <a:cs typeface="+mn-cs"/>
            </a:endParaRPr>
          </a:p>
        </p:txBody>
      </p:sp>
      <p:pic>
        <p:nvPicPr>
          <p:cNvPr id="6146" name="Picture 2">
            <a:extLst>
              <a:ext uri="{FF2B5EF4-FFF2-40B4-BE49-F238E27FC236}">
                <a16:creationId xmlns:a16="http://schemas.microsoft.com/office/drawing/2014/main" id="{7A503114-1CB4-4B10-42F9-451310FC5D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9"/>
          <a:stretch/>
        </p:blipFill>
        <p:spPr bwMode="auto">
          <a:xfrm>
            <a:off x="1785" y="-1"/>
            <a:ext cx="5281415" cy="56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2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567055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040312" y="112887"/>
            <a:ext cx="5040292" cy="836682"/>
          </a:xfrm>
        </p:spPr>
        <p:txBody>
          <a:bodyPr vert="horz" lIns="91440" tIns="45720" rIns="91440" bIns="45720" rtlCol="0" anchor="ctr">
            <a:normAutofit/>
          </a:bodyPr>
          <a:lstStyle/>
          <a:p>
            <a:pPr lvl="0" rtl="0" hangingPunct="1">
              <a:lnSpc>
                <a:spcPct val="90000"/>
              </a:lnSpc>
              <a:spcBef>
                <a:spcPct val="0"/>
              </a:spcBef>
            </a:pPr>
            <a:r>
              <a:rPr lang="en-US" sz="4000" b="1" dirty="0">
                <a:solidFill>
                  <a:schemeClr val="tx1"/>
                </a:solidFill>
                <a:latin typeface="+mj-lt"/>
                <a:ea typeface="+mj-ea"/>
                <a:cs typeface="+mj-cs"/>
              </a:rPr>
              <a:t>Aruba’s History </a:t>
            </a:r>
            <a:r>
              <a:rPr lang="en-US" sz="2400" b="1" dirty="0">
                <a:solidFill>
                  <a:schemeClr val="tx1"/>
                </a:solidFill>
                <a:latin typeface="+mj-lt"/>
                <a:ea typeface="+mj-ea"/>
                <a:cs typeface="+mj-cs"/>
              </a:rPr>
              <a:t>Cont.</a:t>
            </a:r>
          </a:p>
        </p:txBody>
      </p:sp>
      <p:pic>
        <p:nvPicPr>
          <p:cNvPr id="5122" name="Picture 2">
            <a:extLst>
              <a:ext uri="{FF2B5EF4-FFF2-40B4-BE49-F238E27FC236}">
                <a16:creationId xmlns:a16="http://schemas.microsoft.com/office/drawing/2014/main" id="{3C216289-ABEE-80E1-D44D-67B1244949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96" r="15730" b="2"/>
          <a:stretch/>
        </p:blipFill>
        <p:spPr bwMode="auto">
          <a:xfrm>
            <a:off x="20" y="-1"/>
            <a:ext cx="5040292" cy="56705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2DFEA9-DB85-D664-2801-A1E32E0B0E49}"/>
              </a:ext>
            </a:extLst>
          </p:cNvPr>
          <p:cNvSpPr txBox="1"/>
          <p:nvPr/>
        </p:nvSpPr>
        <p:spPr>
          <a:xfrm>
            <a:off x="5144655" y="803564"/>
            <a:ext cx="4839853" cy="4356057"/>
          </a:xfrm>
          <a:prstGeom prst="rect">
            <a:avLst/>
          </a:prstGeom>
        </p:spPr>
        <p:txBody>
          <a:bodyPr vert="horz" lIns="91440" tIns="45720" rIns="91440" bIns="45720" rtlCol="0" anchor="t">
            <a:normAutofit fontScale="25000" lnSpcReduction="20000"/>
          </a:bodyPr>
          <a:lstStyle/>
          <a:p>
            <a:pPr marL="342900" indent="-228600">
              <a:lnSpc>
                <a:spcPct val="120000"/>
              </a:lnSpc>
              <a:spcAft>
                <a:spcPts val="600"/>
              </a:spcAft>
              <a:buFont typeface="Arial" panose="020B0604020202020204" pitchFamily="34" charset="0"/>
              <a:buChar char="•"/>
            </a:pPr>
            <a:r>
              <a:rPr lang="en-US" sz="8000" b="0" i="0" dirty="0">
                <a:effectLst/>
                <a:latin typeface="Tahoma" panose="020B0604030504040204" pitchFamily="34" charset="0"/>
                <a:ea typeface="Tahoma" panose="020B0604030504040204" pitchFamily="34" charset="0"/>
                <a:cs typeface="Tahoma" panose="020B0604030504040204" pitchFamily="34" charset="0"/>
              </a:rPr>
              <a:t>At the beginning of the Ceramic period, 1000 - 1515 AD, these Indians established five large villages and started producing corn and yucca. Scaled-down versions of two of these Amerindian villages, as well as a representation of an Amerindian dwelling, can be seen at the Archaeological Museum of Aruba. </a:t>
            </a:r>
          </a:p>
          <a:p>
            <a:pPr marL="342900" indent="-228600">
              <a:lnSpc>
                <a:spcPct val="120000"/>
              </a:lnSpc>
              <a:spcAft>
                <a:spcPts val="600"/>
              </a:spcAft>
              <a:buFont typeface="Arial" panose="020B0604020202020204" pitchFamily="34" charset="0"/>
              <a:buChar char="•"/>
            </a:pPr>
            <a:r>
              <a:rPr lang="en-US" sz="8000" b="0" i="0" dirty="0">
                <a:effectLst/>
                <a:latin typeface="Tahoma" panose="020B0604030504040204" pitchFamily="34" charset="0"/>
                <a:ea typeface="Tahoma" panose="020B0604030504040204" pitchFamily="34" charset="0"/>
                <a:cs typeface="Tahoma" panose="020B0604030504040204" pitchFamily="34" charset="0"/>
              </a:rPr>
              <a:t>The museum also houses the remains of ceramic urns, coarse pottery, and jewelry made by the </a:t>
            </a:r>
            <a:r>
              <a:rPr lang="en-US" sz="8000" b="0" i="0" dirty="0" err="1">
                <a:effectLst/>
                <a:latin typeface="Tahoma" panose="020B0604030504040204" pitchFamily="34" charset="0"/>
                <a:ea typeface="Tahoma" panose="020B0604030504040204" pitchFamily="34" charset="0"/>
                <a:cs typeface="Tahoma" panose="020B0604030504040204" pitchFamily="34" charset="0"/>
              </a:rPr>
              <a:t>Caquetios</a:t>
            </a:r>
            <a:r>
              <a:rPr lang="en-US" sz="8000" b="0" i="0" dirty="0">
                <a:effectLst/>
                <a:latin typeface="Tahoma" panose="020B0604030504040204" pitchFamily="34" charset="0"/>
                <a:ea typeface="Tahoma" panose="020B0604030504040204" pitchFamily="34" charset="0"/>
                <a:cs typeface="Tahoma" panose="020B0604030504040204" pitchFamily="34" charset="0"/>
              </a:rPr>
              <a:t>, with some of the artifact fragments dating back to 1000 AD. </a:t>
            </a:r>
          </a:p>
          <a:p>
            <a:pPr indent="-228600">
              <a:lnSpc>
                <a:spcPct val="90000"/>
              </a:lnSpc>
              <a:spcAft>
                <a:spcPts val="600"/>
              </a:spcAft>
              <a:buFont typeface="Arial" panose="020B0604020202020204" pitchFamily="34" charset="0"/>
              <a:buChar char="•"/>
            </a:pPr>
            <a:br>
              <a:rPr lang="en-US" sz="1000" dirty="0"/>
            </a:br>
            <a:endParaRPr lang="en-US" sz="1000" dirty="0"/>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8811673" y="5255759"/>
            <a:ext cx="1054738"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7</a:t>
            </a:fld>
            <a:endParaRPr lang="en-US" sz="1200">
              <a:solidFill>
                <a:schemeClr val="tx1"/>
              </a:solidFill>
              <a:latin typeface="Calibri" panose="020F0502020204030204"/>
              <a:ea typeface="+mn-ea"/>
              <a:cs typeface="+mn-cs"/>
            </a:endParaRPr>
          </a:p>
        </p:txBody>
      </p:sp>
    </p:spTree>
    <p:extLst>
      <p:ext uri="{BB962C8B-B14F-4D97-AF65-F5344CB8AC3E}">
        <p14:creationId xmlns:p14="http://schemas.microsoft.com/office/powerpoint/2010/main" val="74553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567055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21" y="20524"/>
            <a:ext cx="10080625" cy="836682"/>
          </a:xfrm>
        </p:spPr>
        <p:txBody>
          <a:bodyPr vert="horz" lIns="91440" tIns="45720" rIns="91440" bIns="45720" rtlCol="0" anchor="ctr">
            <a:normAutofit/>
          </a:bodyPr>
          <a:lstStyle/>
          <a:p>
            <a:pPr lvl="0" rtl="0" hangingPunct="1">
              <a:lnSpc>
                <a:spcPct val="90000"/>
              </a:lnSpc>
              <a:spcBef>
                <a:spcPct val="0"/>
              </a:spcBef>
            </a:pPr>
            <a:r>
              <a:rPr lang="en-US" sz="4000" b="1" dirty="0">
                <a:solidFill>
                  <a:schemeClr val="tx1"/>
                </a:solidFill>
                <a:latin typeface="+mj-lt"/>
                <a:ea typeface="+mj-ea"/>
                <a:cs typeface="+mj-cs"/>
              </a:rPr>
              <a:t>Aruba’s History </a:t>
            </a:r>
            <a:r>
              <a:rPr lang="en-US" sz="2400" b="1" dirty="0">
                <a:solidFill>
                  <a:schemeClr val="tx1"/>
                </a:solidFill>
                <a:latin typeface="+mj-lt"/>
                <a:ea typeface="+mj-ea"/>
                <a:cs typeface="+mj-cs"/>
              </a:rPr>
              <a:t>Cont.</a:t>
            </a:r>
            <a:endParaRPr lang="en-US" sz="4000" b="1"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89287" y="663247"/>
            <a:ext cx="9777124" cy="5164898"/>
          </a:xfrm>
          <a:prstGeom prst="rect">
            <a:avLst/>
          </a:prstGeom>
        </p:spPr>
        <p:txBody>
          <a:bodyPr vert="horz" lIns="91440" tIns="45720" rIns="91440" bIns="45720" rtlCol="0" anchor="t">
            <a:noAutofit/>
          </a:bodyPr>
          <a:lstStyle/>
          <a:p>
            <a:pPr marL="342900" indent="-228600">
              <a:lnSpc>
                <a:spcPct val="12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In 1499, Spanish explorer Alonso de Ojeda discovered Aruba, kicking off the colonization of the island by the Spanish. Due to the relatively low rainfall on the island, the colonizers did not believe that Aruba was a good place for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plantations or crop growing. </a:t>
            </a:r>
          </a:p>
          <a:p>
            <a:pPr marL="342900" indent="-228600">
              <a:lnSpc>
                <a:spcPct val="12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In 1513, the Spaniards enslaved many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of the </a:t>
            </a:r>
            <a:r>
              <a:rPr lang="en-US" sz="2000" b="0" i="0" dirty="0" err="1">
                <a:effectLst/>
                <a:latin typeface="Tahoma" panose="020B0604030504040204" pitchFamily="34" charset="0"/>
                <a:ea typeface="Tahoma" panose="020B0604030504040204" pitchFamily="34" charset="0"/>
                <a:cs typeface="Tahoma" panose="020B0604030504040204" pitchFamily="34" charset="0"/>
              </a:rPr>
              <a:t>Caquetio</a:t>
            </a:r>
            <a:r>
              <a:rPr lang="en-US" sz="2000" b="0" i="0" dirty="0">
                <a:effectLst/>
                <a:latin typeface="Tahoma" panose="020B0604030504040204" pitchFamily="34" charset="0"/>
                <a:ea typeface="Tahoma" panose="020B0604030504040204" pitchFamily="34" charset="0"/>
                <a:cs typeface="Tahoma" panose="020B0604030504040204" pitchFamily="34" charset="0"/>
              </a:rPr>
              <a:t> Indians and sent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them to Hispaniola to work on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plantations and in mines. </a:t>
            </a:r>
          </a:p>
          <a:p>
            <a:pPr marL="342900" indent="-228600">
              <a:lnSpc>
                <a:spcPct val="12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Some Indians returned to Aruba in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1515 and were recruited as laborers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for cattle and horse breeding </a:t>
            </a:r>
            <a:br>
              <a:rPr lang="en-US" sz="2000" b="0" i="0" dirty="0">
                <a:effectLst/>
                <a:latin typeface="Tahoma" panose="020B0604030504040204" pitchFamily="34" charset="0"/>
                <a:ea typeface="Tahoma" panose="020B0604030504040204" pitchFamily="34" charset="0"/>
                <a:cs typeface="Tahoma" panose="020B0604030504040204" pitchFamily="34" charset="0"/>
              </a:rPr>
            </a:br>
            <a:r>
              <a:rPr lang="en-US" sz="2000" b="0" i="0" dirty="0">
                <a:effectLst/>
                <a:latin typeface="Tahoma" panose="020B0604030504040204" pitchFamily="34" charset="0"/>
                <a:ea typeface="Tahoma" panose="020B0604030504040204" pitchFamily="34" charset="0"/>
                <a:cs typeface="Tahoma" panose="020B0604030504040204" pitchFamily="34" charset="0"/>
              </a:rPr>
              <a:t>operations. </a:t>
            </a:r>
          </a:p>
          <a:p>
            <a:pPr marL="342900" indent="-228600">
              <a:lnSpc>
                <a:spcPct val="12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Aruba stayed under Spanish control for 137 years.</a:t>
            </a:r>
            <a:br>
              <a:rPr lang="en-US" sz="2000" dirty="0">
                <a:latin typeface="Tahoma" panose="020B0604030504040204" pitchFamily="34" charset="0"/>
                <a:ea typeface="Tahoma" panose="020B0604030504040204" pitchFamily="34" charset="0"/>
                <a:cs typeface="Tahoma" panose="020B0604030504040204" pitchFamily="34" charset="0"/>
              </a:rPr>
            </a:b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8811673" y="5255759"/>
            <a:ext cx="1054738"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8</a:t>
            </a:fld>
            <a:endParaRPr lang="en-US" sz="1200">
              <a:solidFill>
                <a:schemeClr val="tx1"/>
              </a:solidFill>
              <a:latin typeface="Calibri" panose="020F0502020204030204"/>
              <a:ea typeface="+mn-ea"/>
              <a:cs typeface="+mn-cs"/>
            </a:endParaRPr>
          </a:p>
        </p:txBody>
      </p:sp>
      <p:pic>
        <p:nvPicPr>
          <p:cNvPr id="7170" name="Picture 2">
            <a:extLst>
              <a:ext uri="{FF2B5EF4-FFF2-40B4-BE49-F238E27FC236}">
                <a16:creationId xmlns:a16="http://schemas.microsoft.com/office/drawing/2014/main" id="{B6673324-EAB7-2CA4-A309-827DDE29B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2" y="1874981"/>
            <a:ext cx="5040292" cy="343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96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567055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21" y="20524"/>
            <a:ext cx="10080625" cy="836682"/>
          </a:xfrm>
        </p:spPr>
        <p:txBody>
          <a:bodyPr vert="horz" lIns="91440" tIns="45720" rIns="91440" bIns="45720" rtlCol="0" anchor="ctr">
            <a:normAutofit/>
          </a:bodyPr>
          <a:lstStyle/>
          <a:p>
            <a:pPr lvl="0" rtl="0" hangingPunct="1">
              <a:lnSpc>
                <a:spcPct val="90000"/>
              </a:lnSpc>
              <a:spcBef>
                <a:spcPct val="0"/>
              </a:spcBef>
            </a:pPr>
            <a:r>
              <a:rPr lang="en-US" sz="4000" b="1" dirty="0">
                <a:solidFill>
                  <a:schemeClr val="tx1"/>
                </a:solidFill>
                <a:latin typeface="+mj-lt"/>
                <a:ea typeface="+mj-ea"/>
                <a:cs typeface="+mj-cs"/>
              </a:rPr>
              <a:t>Aruba’s History </a:t>
            </a:r>
            <a:r>
              <a:rPr lang="en-US" sz="2400" b="1" dirty="0">
                <a:solidFill>
                  <a:schemeClr val="tx1"/>
                </a:solidFill>
                <a:latin typeface="+mj-lt"/>
                <a:ea typeface="+mj-ea"/>
                <a:cs typeface="+mj-cs"/>
              </a:rPr>
              <a:t>Cont.</a:t>
            </a:r>
            <a:endParaRPr lang="en-US" sz="4000" b="1"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214215" y="767643"/>
            <a:ext cx="9652196" cy="5060501"/>
          </a:xfrm>
          <a:prstGeom prst="rect">
            <a:avLst/>
          </a:prstGeom>
        </p:spPr>
        <p:txBody>
          <a:bodyPr vert="horz" lIns="91440" tIns="45720" rIns="91440" bIns="45720" rtlCol="0" anchor="t">
            <a:noAutofit/>
          </a:bodyPr>
          <a:lstStyle/>
          <a:p>
            <a:pPr marL="342900" indent="-228600">
              <a:lnSpc>
                <a:spcPct val="120000"/>
              </a:lnSpc>
              <a:spcAft>
                <a:spcPts val="600"/>
              </a:spcAft>
              <a:buFont typeface="Arial" panose="020B0604020202020204" pitchFamily="34" charset="0"/>
              <a:buChar char="•"/>
            </a:pPr>
            <a:r>
              <a:rPr lang="en-US" sz="2000" b="0" i="0" dirty="0">
                <a:effectLst/>
                <a:latin typeface="MarkBook"/>
              </a:rPr>
              <a:t>Because of Aruba’s strategic location, the Dutch occupied the island in 1636 to protect their salt supply from the South American mainland while also ensuring a naval base in the Caribbean during their Eighty Years’ War with Spain. </a:t>
            </a:r>
          </a:p>
          <a:p>
            <a:pPr marL="342900" indent="-228600">
              <a:lnSpc>
                <a:spcPct val="120000"/>
              </a:lnSpc>
              <a:spcAft>
                <a:spcPts val="600"/>
              </a:spcAft>
              <a:buFont typeface="Arial" panose="020B0604020202020204" pitchFamily="34" charset="0"/>
              <a:buChar char="•"/>
            </a:pPr>
            <a:r>
              <a:rPr lang="en-US" sz="2000" b="0" i="0" dirty="0">
                <a:effectLst/>
                <a:latin typeface="MarkBook"/>
              </a:rPr>
              <a:t>The Dutch recruited the </a:t>
            </a:r>
            <a:r>
              <a:rPr lang="en-US" sz="2000" b="0" i="0" dirty="0" err="1">
                <a:effectLst/>
                <a:latin typeface="MarkBook"/>
              </a:rPr>
              <a:t>Caquetio</a:t>
            </a:r>
            <a:r>
              <a:rPr lang="en-US" sz="2000" b="0" i="0" dirty="0">
                <a:effectLst/>
                <a:latin typeface="MarkBook"/>
              </a:rPr>
              <a:t> people to build farms and raise cattle for meat that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8811673" y="5255759"/>
            <a:ext cx="1054738"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9</a:t>
            </a:fld>
            <a:endParaRPr lang="en-US" sz="1200">
              <a:solidFill>
                <a:schemeClr val="tx1"/>
              </a:solidFill>
              <a:latin typeface="Calibri" panose="020F0502020204030204"/>
              <a:ea typeface="+mn-ea"/>
              <a:cs typeface="+mn-cs"/>
            </a:endParaRPr>
          </a:p>
        </p:txBody>
      </p:sp>
      <p:pic>
        <p:nvPicPr>
          <p:cNvPr id="8194" name="Picture 2">
            <a:extLst>
              <a:ext uri="{FF2B5EF4-FFF2-40B4-BE49-F238E27FC236}">
                <a16:creationId xmlns:a16="http://schemas.microsoft.com/office/drawing/2014/main" id="{DA4CB458-6941-9C38-A511-6EEB60BF0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7111"/>
            <a:ext cx="4453482" cy="3222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BA514F-4575-7EFD-71C9-084DB990639C}"/>
              </a:ext>
            </a:extLst>
          </p:cNvPr>
          <p:cNvSpPr txBox="1"/>
          <p:nvPr/>
        </p:nvSpPr>
        <p:spPr>
          <a:xfrm>
            <a:off x="4374090" y="2403583"/>
            <a:ext cx="5144654" cy="2434449"/>
          </a:xfrm>
          <a:prstGeom prst="rect">
            <a:avLst/>
          </a:prstGeom>
          <a:noFill/>
        </p:spPr>
        <p:txBody>
          <a:bodyPr wrap="square">
            <a:spAutoFit/>
          </a:bodyPr>
          <a:lstStyle/>
          <a:p>
            <a:pPr marL="114300">
              <a:lnSpc>
                <a:spcPct val="120000"/>
              </a:lnSpc>
              <a:spcAft>
                <a:spcPts val="600"/>
              </a:spcAft>
            </a:pPr>
            <a:r>
              <a:rPr lang="en-US" sz="2000" b="0" i="0" dirty="0">
                <a:effectLst/>
                <a:latin typeface="MarkBook"/>
              </a:rPr>
              <a:t>would be sold and shipped to other islands. </a:t>
            </a:r>
          </a:p>
          <a:p>
            <a:pPr marL="342900" indent="-228600">
              <a:lnSpc>
                <a:spcPct val="120000"/>
              </a:lnSpc>
              <a:spcAft>
                <a:spcPts val="600"/>
              </a:spcAft>
              <a:buFont typeface="Arial" panose="020B0604020202020204" pitchFamily="34" charset="0"/>
              <a:buChar char="•"/>
            </a:pPr>
            <a:r>
              <a:rPr lang="en-US" sz="2000" b="0" i="0" dirty="0">
                <a:effectLst/>
                <a:latin typeface="MarkBook"/>
              </a:rPr>
              <a:t>During the Napoleonic Wars, the British invaded and took control of Aruba, but the Netherlands took it back in 1816. </a:t>
            </a:r>
          </a:p>
          <a:p>
            <a:pPr marL="342900" indent="-228600">
              <a:lnSpc>
                <a:spcPct val="120000"/>
              </a:lnSpc>
              <a:spcAft>
                <a:spcPts val="600"/>
              </a:spcAft>
              <a:buFont typeface="Arial" panose="020B0604020202020204" pitchFamily="34" charset="0"/>
              <a:buChar char="•"/>
            </a:pPr>
            <a:r>
              <a:rPr lang="en-US" sz="2000" b="0" i="0" dirty="0">
                <a:effectLst/>
                <a:latin typeface="MarkBook"/>
              </a:rPr>
              <a:t>Aruba officially became part of the Netherlands Antilles in 1845.</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437522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2623</Words>
  <Application>Microsoft Office PowerPoint</Application>
  <PresentationFormat>Custom</PresentationFormat>
  <Paragraphs>194</Paragraphs>
  <Slides>27</Slides>
  <Notes>23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27</vt:i4>
      </vt:variant>
    </vt:vector>
  </HeadingPairs>
  <TitlesOfParts>
    <vt:vector size="43" baseType="lpstr">
      <vt:lpstr>Arial</vt:lpstr>
      <vt:lpstr>Calibri</vt:lpstr>
      <vt:lpstr>Century Gothic</vt:lpstr>
      <vt:lpstr>Droid Serif</vt:lpstr>
      <vt:lpstr>Figtree</vt:lpstr>
      <vt:lpstr>Liberation Sans</vt:lpstr>
      <vt:lpstr>MarkBook</vt:lpstr>
      <vt:lpstr>Patua One</vt:lpstr>
      <vt:lpstr>Roboto</vt:lpstr>
      <vt:lpstr>Tahoma</vt:lpstr>
      <vt:lpstr>Times New Roman</vt:lpstr>
      <vt:lpstr>Wingdings</vt:lpstr>
      <vt:lpstr>Wingdings 3</vt:lpstr>
      <vt:lpstr>Blue_Curve1</vt:lpstr>
      <vt:lpstr>Default</vt:lpstr>
      <vt:lpstr>Ion</vt:lpstr>
      <vt:lpstr>Oranjestad, Aruba Presented by Fellow Cruiser Marc Silver</vt:lpstr>
      <vt:lpstr>What I Will Cover</vt:lpstr>
      <vt:lpstr>My Port Philosophy</vt:lpstr>
      <vt:lpstr>PowerPoint Presentation</vt:lpstr>
      <vt:lpstr>PowerPoint Presentation</vt:lpstr>
      <vt:lpstr>Aruba’s History</vt:lpstr>
      <vt:lpstr>Aruba’s History Cont.</vt:lpstr>
      <vt:lpstr>Aruba’s History Cont.</vt:lpstr>
      <vt:lpstr>Aruba’s History Cont.</vt:lpstr>
      <vt:lpstr>Aruba Today</vt:lpstr>
      <vt:lpstr>Area  Map of Aruba</vt:lpstr>
      <vt:lpstr>Map of Oranjestad</vt:lpstr>
      <vt:lpstr>Oranjestad Trolley</vt:lpstr>
      <vt:lpstr>Oranjestad Buses </vt:lpstr>
      <vt:lpstr>Oranjestad Transportation </vt:lpstr>
      <vt:lpstr>Oranjestad Tour Companies </vt:lpstr>
      <vt:lpstr>PowerPoint Presentation</vt:lpstr>
      <vt:lpstr>PowerPoint Presentation</vt:lpstr>
      <vt:lpstr>PowerPoint Presentation</vt:lpstr>
      <vt:lpstr>PowerPoint Presentation</vt:lpstr>
      <vt:lpstr>The Butterfly Farm</vt:lpstr>
      <vt:lpstr>Aruba Ostrich Farm</vt:lpstr>
      <vt:lpstr>PowerPoint Presentation</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151</cp:revision>
  <dcterms:created xsi:type="dcterms:W3CDTF">2023-03-25T21:24:27Z</dcterms:created>
  <dcterms:modified xsi:type="dcterms:W3CDTF">2024-08-22T00:48:58Z</dcterms:modified>
</cp:coreProperties>
</file>