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259" r:id="rId9"/>
    <p:sldId id="276" r:id="rId10"/>
    <p:sldId id="260" r:id="rId11"/>
    <p:sldId id="277" r:id="rId12"/>
    <p:sldId id="278" r:id="rId13"/>
    <p:sldId id="263" r:id="rId14"/>
    <p:sldId id="279" r:id="rId15"/>
    <p:sldId id="261" r:id="rId16"/>
    <p:sldId id="280" r:id="rId17"/>
    <p:sldId id="281" r:id="rId18"/>
    <p:sldId id="264" r:id="rId19"/>
    <p:sldId id="265" r:id="rId20"/>
    <p:sldId id="267" r:id="rId21"/>
    <p:sldId id="268" r:id="rId22"/>
    <p:sldId id="275" r:id="rId23"/>
    <p:sldId id="282"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74" d="100"/>
          <a:sy n="74" d="100"/>
        </p:scale>
        <p:origin x="8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273374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94713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18</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132086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11</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http://www.trainose.gr/"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www.greeka.com/peloponnese/olympia/sightseeing/ancient-stadiu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577798"/>
            <a:ext cx="10080625" cy="757130"/>
          </a:xfrm>
        </p:spPr>
        <p:txBody>
          <a:bodyPr vert="horz" wrap="square">
            <a:spAutoFit/>
          </a:bodyPr>
          <a:lstStyle/>
          <a:p>
            <a:pPr lvl="0" algn="ctr" rtl="0"/>
            <a:r>
              <a:rPr lang="en-US" sz="4800" b="1" dirty="0">
                <a:latin typeface="Times New Roman" panose="02020603050405020304" pitchFamily="18" charset="0"/>
                <a:cs typeface="Times New Roman" panose="02020603050405020304" pitchFamily="18" charset="0"/>
              </a:rPr>
              <a:t>Olympia</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DE85162-0995-2938-C5AD-96F2256BA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0" y="1534157"/>
            <a:ext cx="3577801" cy="36448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36F7E-44DD-40B5-3777-CA8ADD668CD6}"/>
              </a:ext>
            </a:extLst>
          </p:cNvPr>
          <p:cNvSpPr txBox="1"/>
          <p:nvPr/>
        </p:nvSpPr>
        <p:spPr>
          <a:xfrm>
            <a:off x="113017" y="831273"/>
            <a:ext cx="5619964" cy="4154984"/>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Olympia is located close to many other locations of the Peloponnese that you might want to visit. Especially if you have your own private vehicle, you should not miss the chance to go on a small road trip and have a taste of the surrounding area! Among others, some of the most popular spots nearby are the following:</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Pyrgos: 21,3 km</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Katakolo: 32,2 km – Our Port</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Amaliada: 37,7 km</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Ancient </a:t>
            </a:r>
            <a:r>
              <a:rPr lang="en-US" sz="2200" dirty="0" err="1">
                <a:latin typeface="Times New Roman" panose="02020603050405020304" pitchFamily="18" charset="0"/>
                <a:cs typeface="Times New Roman" panose="02020603050405020304" pitchFamily="18" charset="0"/>
              </a:rPr>
              <a:t>Ilida</a:t>
            </a:r>
            <a:r>
              <a:rPr lang="en-US" sz="2200" dirty="0">
                <a:latin typeface="Times New Roman" panose="02020603050405020304" pitchFamily="18" charset="0"/>
                <a:cs typeface="Times New Roman" panose="02020603050405020304" pitchFamily="18" charset="0"/>
              </a:rPr>
              <a:t>: 44 km</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Andritsaina: 44,2 km</a:t>
            </a:r>
          </a:p>
        </p:txBody>
      </p:sp>
      <p:sp>
        <p:nvSpPr>
          <p:cNvPr id="5" name="TextBox 4">
            <a:extLst>
              <a:ext uri="{FF2B5EF4-FFF2-40B4-BE49-F238E27FC236}">
                <a16:creationId xmlns:a16="http://schemas.microsoft.com/office/drawing/2014/main" id="{8FC3092F-0785-0C17-E55D-22895AC2A106}"/>
              </a:ext>
            </a:extLst>
          </p:cNvPr>
          <p:cNvSpPr txBox="1"/>
          <p:nvPr/>
        </p:nvSpPr>
        <p:spPr>
          <a:xfrm>
            <a:off x="0" y="278"/>
            <a:ext cx="10080625" cy="830997"/>
          </a:xfrm>
          <a:prstGeom prst="rect">
            <a:avLst/>
          </a:prstGeom>
          <a:noFill/>
        </p:spPr>
        <p:txBody>
          <a:bodyPr wrap="square">
            <a:sp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Nearby </a:t>
            </a:r>
            <a:r>
              <a:rPr lang="en-US" sz="4800" b="1" dirty="0" err="1">
                <a:solidFill>
                  <a:srgbClr val="000000"/>
                </a:solidFill>
                <a:latin typeface="Times New Roman" panose="02020603050405020304" pitchFamily="18" charset="0"/>
                <a:cs typeface="Times New Roman" panose="02020603050405020304" pitchFamily="18" charset="0"/>
              </a:rPr>
              <a:t>Desinations</a:t>
            </a:r>
            <a:endParaRPr lang="en-US" sz="4800" b="1" dirty="0"/>
          </a:p>
        </p:txBody>
      </p:sp>
      <p:pic>
        <p:nvPicPr>
          <p:cNvPr id="7" name="Picture 6">
            <a:extLst>
              <a:ext uri="{FF2B5EF4-FFF2-40B4-BE49-F238E27FC236}">
                <a16:creationId xmlns:a16="http://schemas.microsoft.com/office/drawing/2014/main" id="{87394055-007B-4B58-A2A4-3DCEA929B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799" y="831273"/>
            <a:ext cx="4300809" cy="2839206"/>
          </a:xfrm>
          <a:prstGeom prst="rect">
            <a:avLst/>
          </a:prstGeom>
        </p:spPr>
      </p:pic>
      <p:sp>
        <p:nvSpPr>
          <p:cNvPr id="9" name="TextBox 8">
            <a:extLst>
              <a:ext uri="{FF2B5EF4-FFF2-40B4-BE49-F238E27FC236}">
                <a16:creationId xmlns:a16="http://schemas.microsoft.com/office/drawing/2014/main" id="{AB52646E-8F1F-E9C5-DC7E-0AB523C43A88}"/>
              </a:ext>
            </a:extLst>
          </p:cNvPr>
          <p:cNvSpPr txBox="1"/>
          <p:nvPr/>
        </p:nvSpPr>
        <p:spPr>
          <a:xfrm>
            <a:off x="5666800" y="3959036"/>
            <a:ext cx="4300808"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Pyrgos</a:t>
            </a:r>
            <a:r>
              <a:rPr lang="en-US" sz="18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79559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8">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56F9505-B568-54E7-BD3E-794EC55D4E92}"/>
              </a:ext>
            </a:extLst>
          </p:cNvPr>
          <p:cNvSpPr>
            <a:spLocks noGrp="1"/>
          </p:cNvSpPr>
          <p:nvPr>
            <p:ph type="dt" sz="half" idx="10"/>
          </p:nvPr>
        </p:nvSpPr>
        <p:spPr/>
        <p:txBody>
          <a:bodyPr/>
          <a:lstStyle/>
          <a:p>
            <a:pPr lvl="0"/>
            <a:fld id="{FA341C3D-B162-43A1-975F-433821701681}" type="datetimeFigureOut">
              <a:t>4/17/2023</a:t>
            </a:fld>
            <a:endParaRPr lang="en-US"/>
          </a:p>
        </p:txBody>
      </p:sp>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t>11</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800" b="1" dirty="0">
                <a:solidFill>
                  <a:srgbClr val="000000"/>
                </a:solidFill>
                <a:latin typeface="Times New Roman" panose="02020603050405020304" pitchFamily="18" charset="0"/>
                <a:cs typeface="Times New Roman" panose="02020603050405020304" pitchFamily="18" charset="0"/>
              </a:rPr>
              <a:t>Hop-on Hop-off  Bus</a:t>
            </a:r>
          </a:p>
        </p:txBody>
      </p:sp>
      <p:sp>
        <p:nvSpPr>
          <p:cNvPr id="6" name="TextBox 5">
            <a:extLst>
              <a:ext uri="{FF2B5EF4-FFF2-40B4-BE49-F238E27FC236}">
                <a16:creationId xmlns:a16="http://schemas.microsoft.com/office/drawing/2014/main" id="{F0830A6F-6A9E-CBD6-A892-C6B807ADEF70}"/>
              </a:ext>
            </a:extLst>
          </p:cNvPr>
          <p:cNvSpPr txBox="1"/>
          <p:nvPr/>
        </p:nvSpPr>
        <p:spPr>
          <a:xfrm>
            <a:off x="206062" y="914399"/>
            <a:ext cx="6104586"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Drive through the scenic and beautiful landscape of the Peloponnese Peninsula to reach the birthplace of the Olympic Games. Admire the emblematic temples and athletic facilities and feel the era of the ancient classical period. Visit the modern Village of Olympia for shopping, traditional Greek food, and refreshments. Save time and money with our fast drive to Olympia. For your convenience and comfort departure is just a two-minute walk outside the cruise Terminal of Katakolo.</a:t>
            </a:r>
          </a:p>
        </p:txBody>
      </p:sp>
      <p:sp>
        <p:nvSpPr>
          <p:cNvPr id="10" name="TextBox 9">
            <a:extLst>
              <a:ext uri="{FF2B5EF4-FFF2-40B4-BE49-F238E27FC236}">
                <a16:creationId xmlns:a16="http://schemas.microsoft.com/office/drawing/2014/main" id="{AA36A124-1F71-8FBB-46A8-CD60564883EE}"/>
              </a:ext>
            </a:extLst>
          </p:cNvPr>
          <p:cNvSpPr txBox="1"/>
          <p:nvPr/>
        </p:nvSpPr>
        <p:spPr>
          <a:xfrm>
            <a:off x="6535716" y="4391696"/>
            <a:ext cx="3338847" cy="461665"/>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2400" b="1" i="1" u="none" strike="noStrike" kern="1200" dirty="0">
                <a:ln>
                  <a:noFill/>
                </a:ln>
                <a:latin typeface="Times New Roman" panose="02020603050405020304" pitchFamily="18" charset="0"/>
                <a:ea typeface="Lucida Sans Unicode" pitchFamily="2"/>
                <a:cs typeface="Times New Roman" panose="02020603050405020304" pitchFamily="18" charset="0"/>
              </a:rPr>
              <a:t>From </a:t>
            </a:r>
            <a:r>
              <a:rPr lang="en-US" sz="2400" b="1" i="1"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a:t>
            </a:r>
            <a:r>
              <a:rPr lang="en-US" sz="2400" b="1" i="1" baseline="0" dirty="0">
                <a:solidFill>
                  <a:srgbClr val="000000"/>
                </a:solidFill>
                <a:latin typeface="Times New Roman" panose="02020603050405020304" pitchFamily="18" charset="0"/>
                <a:ea typeface="Segoe UI" pitchFamily="34"/>
                <a:cs typeface="Times New Roman" panose="02020603050405020304" pitchFamily="18" charset="0"/>
              </a:rPr>
              <a:t>20</a:t>
            </a:r>
            <a:r>
              <a:rPr lang="en-US" sz="2400" b="1" i="1" u="none" strike="noStrike" kern="1200" dirty="0">
                <a:ln>
                  <a:noFill/>
                </a:ln>
                <a:latin typeface="Times New Roman" panose="02020603050405020304" pitchFamily="18" charset="0"/>
                <a:ea typeface="Lucida Sans Unicode" pitchFamily="2"/>
                <a:cs typeface="Times New Roman" panose="02020603050405020304" pitchFamily="18" charset="0"/>
              </a:rPr>
              <a:t> per person</a:t>
            </a:r>
          </a:p>
        </p:txBody>
      </p:sp>
      <p:pic>
        <p:nvPicPr>
          <p:cNvPr id="12" name="Picture 11">
            <a:extLst>
              <a:ext uri="{FF2B5EF4-FFF2-40B4-BE49-F238E27FC236}">
                <a16:creationId xmlns:a16="http://schemas.microsoft.com/office/drawing/2014/main" id="{43BE8E6A-B6FB-0467-C124-9D4676BDA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716" y="1778865"/>
            <a:ext cx="3429000" cy="228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36F7E-44DD-40B5-3777-CA8ADD668CD6}"/>
              </a:ext>
            </a:extLst>
          </p:cNvPr>
          <p:cNvSpPr txBox="1"/>
          <p:nvPr/>
        </p:nvSpPr>
        <p:spPr>
          <a:xfrm>
            <a:off x="113017" y="831273"/>
            <a:ext cx="5619964"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For the more adventurous, you do have other options.</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Train</a:t>
            </a:r>
          </a:p>
          <a:p>
            <a:r>
              <a:rPr lang="en-US" sz="2400" dirty="0">
                <a:latin typeface="Times New Roman" panose="02020603050405020304" pitchFamily="18" charset="0"/>
                <a:cs typeface="Times New Roman" panose="02020603050405020304" pitchFamily="18" charset="0"/>
              </a:rPr>
              <a:t>In case you prefer a train for your transfers, there is a special line that departs from the port of Katakolo and carries out routes to the ancient site of Olympia. You can find further information on </a:t>
            </a:r>
            <a:r>
              <a:rPr lang="en-US" sz="2400" dirty="0">
                <a:latin typeface="Times New Roman" panose="02020603050405020304" pitchFamily="18" charset="0"/>
                <a:cs typeface="Times New Roman" panose="02020603050405020304" pitchFamily="18" charset="0"/>
                <a:hlinkClick r:id="rId3"/>
              </a:rPr>
              <a:t>www.trainose.gr</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FC3092F-0785-0C17-E55D-22895AC2A106}"/>
              </a:ext>
            </a:extLst>
          </p:cNvPr>
          <p:cNvSpPr txBox="1"/>
          <p:nvPr/>
        </p:nvSpPr>
        <p:spPr>
          <a:xfrm>
            <a:off x="0" y="278"/>
            <a:ext cx="10080625" cy="830997"/>
          </a:xfrm>
          <a:prstGeom prst="rect">
            <a:avLst/>
          </a:prstGeom>
          <a:noFill/>
        </p:spPr>
        <p:txBody>
          <a:bodyPr wrap="square">
            <a:sp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Getting Around</a:t>
            </a:r>
            <a:endParaRPr lang="en-US" sz="4800" b="1" dirty="0"/>
          </a:p>
        </p:txBody>
      </p:sp>
      <p:pic>
        <p:nvPicPr>
          <p:cNvPr id="4" name="Picture 3">
            <a:extLst>
              <a:ext uri="{FF2B5EF4-FFF2-40B4-BE49-F238E27FC236}">
                <a16:creationId xmlns:a16="http://schemas.microsoft.com/office/drawing/2014/main" id="{36B886D3-20F1-D99A-152E-9294FB88040E}"/>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6604000" y="831273"/>
            <a:ext cx="3476625" cy="2667000"/>
          </a:xfrm>
          <a:prstGeom prst="rect">
            <a:avLst/>
          </a:prstGeom>
        </p:spPr>
      </p:pic>
      <p:sp>
        <p:nvSpPr>
          <p:cNvPr id="7" name="TextBox 6">
            <a:extLst>
              <a:ext uri="{FF2B5EF4-FFF2-40B4-BE49-F238E27FC236}">
                <a16:creationId xmlns:a16="http://schemas.microsoft.com/office/drawing/2014/main" id="{BC27726B-EBFB-3658-6BB0-BDE8F8DF7E80}"/>
              </a:ext>
            </a:extLst>
          </p:cNvPr>
          <p:cNvSpPr txBox="1"/>
          <p:nvPr/>
        </p:nvSpPr>
        <p:spPr>
          <a:xfrm>
            <a:off x="125895" y="3822904"/>
            <a:ext cx="9954729" cy="1569660"/>
          </a:xfrm>
          <a:prstGeom prst="rect">
            <a:avLst/>
          </a:prstGeom>
          <a:noFill/>
        </p:spPr>
        <p:txBody>
          <a:bodyPr wrap="square">
            <a:spAutoFit/>
          </a:bodyPr>
          <a:lstStyle/>
          <a:p>
            <a:pPr marL="342900" indent="-342900">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Bus</a:t>
            </a:r>
          </a:p>
          <a:p>
            <a:r>
              <a:rPr lang="en-US" sz="2400" dirty="0" err="1">
                <a:effectLst/>
                <a:latin typeface="Times New Roman" panose="02020603050405020304" pitchFamily="18" charset="0"/>
                <a:cs typeface="Times New Roman" panose="02020603050405020304" pitchFamily="18" charset="0"/>
              </a:rPr>
              <a:t>Katakolon</a:t>
            </a:r>
            <a:r>
              <a:rPr lang="en-US" sz="2400" dirty="0">
                <a:effectLst/>
                <a:latin typeface="Times New Roman" panose="02020603050405020304" pitchFamily="18" charset="0"/>
                <a:cs typeface="Times New Roman" panose="02020603050405020304" pitchFamily="18" charset="0"/>
              </a:rPr>
              <a:t> to Ancient Olympia via Pyrgos</a:t>
            </a:r>
            <a:br>
              <a:rPr lang="el-GR"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Ticket Cost: </a:t>
            </a:r>
            <a:r>
              <a:rPr lang="en-US" sz="2400" dirty="0">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3.9 Euro Estimate Time: 75 min</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44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p:txBody>
          <a:bodyPr/>
          <a:lstStyle/>
          <a:p>
            <a:pPr lvl="0"/>
            <a:fld id="{12C53A42-FDC9-48E4-B9B6-1F3136EDA0A4}" type="datetimeFigureOut">
              <a:t>4/17/2023</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t>13</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21960"/>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Olympia Transport Tickets </a:t>
            </a:r>
          </a:p>
        </p:txBody>
      </p:sp>
      <p:sp>
        <p:nvSpPr>
          <p:cNvPr id="3" name="TextBox 2">
            <a:extLst>
              <a:ext uri="{FF2B5EF4-FFF2-40B4-BE49-F238E27FC236}">
                <a16:creationId xmlns:a16="http://schemas.microsoft.com/office/drawing/2014/main" id="{8E4A7305-3999-B419-FE75-784BC6D0E8E3}"/>
              </a:ext>
            </a:extLst>
          </p:cNvPr>
          <p:cNvSpPr txBox="1"/>
          <p:nvPr/>
        </p:nvSpPr>
        <p:spPr>
          <a:xfrm>
            <a:off x="72000" y="806400"/>
            <a:ext cx="4343400" cy="2603520"/>
          </a:xfrm>
          <a:prstGeom prst="rect">
            <a:avLst/>
          </a:prstGeom>
          <a:noFill/>
          <a:ln>
            <a:noFill/>
          </a:ln>
        </p:spPr>
        <p:txBody>
          <a:bodyPr vert="horz" wrap="none" lIns="90000" tIns="45000" rIns="90000" bIns="45000" anchorCtr="0" compatLnSpc="0">
            <a:noAutofit/>
          </a:bodyPr>
          <a:lstStyle/>
          <a:p>
            <a:r>
              <a:rPr lang="en-US" sz="2400" dirty="0">
                <a:latin typeface="Times New Roman" panose="02020603050405020304" pitchFamily="18" charset="0"/>
                <a:cs typeface="Times New Roman" panose="02020603050405020304" pitchFamily="18" charset="0"/>
              </a:rPr>
              <a:t>The public transport system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Olympia offers various kinds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electronic tickets, monthly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yearly travel cards that are easily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rechargeable. The price of transport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tickets in Olympia are cheaper than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most other European cities.</a:t>
            </a:r>
          </a:p>
          <a:p>
            <a:r>
              <a:rPr lang="en-US" sz="2400" dirty="0">
                <a:latin typeface="Times New Roman" panose="02020603050405020304" pitchFamily="18" charset="0"/>
                <a:cs typeface="Times New Roman" panose="02020603050405020304" pitchFamily="18" charset="0"/>
              </a:rPr>
              <a:t>The following tickets are valid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city’s public buses, trolleybuses, </a:t>
            </a:r>
          </a:p>
          <a:p>
            <a:r>
              <a:rPr lang="en-US" sz="2400" dirty="0">
                <a:latin typeface="Times New Roman" panose="02020603050405020304" pitchFamily="18" charset="0"/>
                <a:cs typeface="Times New Roman" panose="02020603050405020304" pitchFamily="18" charset="0"/>
              </a:rPr>
              <a:t>metro, tram and commuter trains.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90-minute ticket: € 1.20 (US$ 1.30)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24-hour ticket: € 4.10 (US$ 4.50)</a:t>
            </a:r>
          </a:p>
        </p:txBody>
      </p:sp>
      <p:pic>
        <p:nvPicPr>
          <p:cNvPr id="8" name="Picture 7">
            <a:extLst>
              <a:ext uri="{FF2B5EF4-FFF2-40B4-BE49-F238E27FC236}">
                <a16:creationId xmlns:a16="http://schemas.microsoft.com/office/drawing/2014/main" id="{746EB1B6-3043-ABAC-BE9C-2E4175041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866" y="1275120"/>
            <a:ext cx="4762500" cy="31718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Archaeological Museum</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AFC1A7C-AD55-C7D6-0878-1EE6C15BE68B}"/>
              </a:ext>
            </a:extLst>
          </p:cNvPr>
          <p:cNvSpPr txBox="1"/>
          <p:nvPr/>
        </p:nvSpPr>
        <p:spPr>
          <a:xfrm>
            <a:off x="167425" y="967522"/>
            <a:ext cx="9835928" cy="378565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Olympia's Archaeological Museum has some of the most </a:t>
            </a:r>
          </a:p>
          <a:p>
            <a:r>
              <a:rPr lang="en-US" sz="2400" dirty="0">
                <a:latin typeface="Times New Roman" panose="02020603050405020304" pitchFamily="18" charset="0"/>
                <a:cs typeface="Times New Roman" panose="02020603050405020304" pitchFamily="18" charset="0"/>
              </a:rPr>
              <a:t>significant exhibitions of the ancient world displaying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long history of the Sanctuary of Zeus and the Olympic </a:t>
            </a:r>
          </a:p>
          <a:p>
            <a:r>
              <a:rPr lang="en-US" sz="2400" dirty="0">
                <a:latin typeface="Times New Roman" panose="02020603050405020304" pitchFamily="18" charset="0"/>
                <a:cs typeface="Times New Roman" panose="02020603050405020304" pitchFamily="18" charset="0"/>
              </a:rPr>
              <a:t>Games, as well as artwork date back thousands of years.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Museum, which houses finds from the excavation of the Sanctuary of Zeus, is one of the most important museums of Greece. The exhibition also contains great masterpieces from the long history of the Olympic Games' birthplace and thousands of years of art. The exhibits are displayed in chronological and thematic order from Prehistoric down to Roman times.</a:t>
            </a:r>
          </a:p>
        </p:txBody>
      </p:sp>
      <p:sp>
        <p:nvSpPr>
          <p:cNvPr id="6" name="TextBox 5">
            <a:extLst>
              <a:ext uri="{FF2B5EF4-FFF2-40B4-BE49-F238E27FC236}">
                <a16:creationId xmlns:a16="http://schemas.microsoft.com/office/drawing/2014/main" id="{D7FBC7AC-F42F-0A6C-21C0-3C57B51AA390}"/>
              </a:ext>
            </a:extLst>
          </p:cNvPr>
          <p:cNvSpPr txBox="1"/>
          <p:nvPr/>
        </p:nvSpPr>
        <p:spPr>
          <a:xfrm>
            <a:off x="7749869" y="4628762"/>
            <a:ext cx="2330756" cy="369332"/>
          </a:xfrm>
          <a:prstGeom prst="rect">
            <a:avLst/>
          </a:prstGeom>
          <a:noFill/>
        </p:spPr>
        <p:txBody>
          <a:bodyPr wrap="square">
            <a:spAutoFit/>
          </a:bodyPr>
          <a:lstStyle/>
          <a:p>
            <a:r>
              <a:rPr lang="en-US" dirty="0"/>
              <a:t>Admission: 12 €</a:t>
            </a:r>
          </a:p>
        </p:txBody>
      </p:sp>
      <p:pic>
        <p:nvPicPr>
          <p:cNvPr id="8" name="Picture 7">
            <a:extLst>
              <a:ext uri="{FF2B5EF4-FFF2-40B4-BE49-F238E27FC236}">
                <a16:creationId xmlns:a16="http://schemas.microsoft.com/office/drawing/2014/main" id="{8E59AF17-C0D0-6BBD-A901-2D2A73CDB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3978" y="903820"/>
            <a:ext cx="2619375" cy="1743075"/>
          </a:xfrm>
          <a:prstGeom prst="rect">
            <a:avLst/>
          </a:prstGeom>
        </p:spPr>
      </p:pic>
    </p:spTree>
    <p:extLst>
      <p:ext uri="{BB962C8B-B14F-4D97-AF65-F5344CB8AC3E}">
        <p14:creationId xmlns:p14="http://schemas.microsoft.com/office/powerpoint/2010/main" val="335920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55967"/>
            <a:ext cx="10080625"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Archimedes Museum</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AFC1A7C-AD55-C7D6-0878-1EE6C15BE68B}"/>
              </a:ext>
            </a:extLst>
          </p:cNvPr>
          <p:cNvSpPr txBox="1"/>
          <p:nvPr/>
        </p:nvSpPr>
        <p:spPr>
          <a:xfrm>
            <a:off x="167425" y="787216"/>
            <a:ext cx="9835928"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This unique museum in the center of Ancient Olympia is dedicated to one of the greatest mind of all time! Reconstructed inventions of Archimedes and his time. Interactive replicas of the ancient Greek world.</a:t>
            </a:r>
          </a:p>
          <a:p>
            <a:r>
              <a:rPr lang="en-US" sz="2400" dirty="0">
                <a:latin typeface="Times New Roman" panose="02020603050405020304" pitchFamily="18" charset="0"/>
                <a:cs typeface="Times New Roman" panose="02020603050405020304" pitchFamily="18" charset="0"/>
              </a:rPr>
              <a:t>						 The exhibits are accompanied by 						  rich audio-visual material (in 						  Greek and English), such as 							  explanatory labels and giant p						  posters with a lot of information, 						  detailed diagrams, photos and 						  complete bibliographical 							  references. </a:t>
            </a:r>
          </a:p>
        </p:txBody>
      </p:sp>
      <p:sp>
        <p:nvSpPr>
          <p:cNvPr id="6" name="TextBox 5">
            <a:extLst>
              <a:ext uri="{FF2B5EF4-FFF2-40B4-BE49-F238E27FC236}">
                <a16:creationId xmlns:a16="http://schemas.microsoft.com/office/drawing/2014/main" id="{D7FBC7AC-F42F-0A6C-21C0-3C57B51AA390}"/>
              </a:ext>
            </a:extLst>
          </p:cNvPr>
          <p:cNvSpPr txBox="1"/>
          <p:nvPr/>
        </p:nvSpPr>
        <p:spPr>
          <a:xfrm>
            <a:off x="7749869" y="4564367"/>
            <a:ext cx="2330756" cy="369332"/>
          </a:xfrm>
          <a:prstGeom prst="rect">
            <a:avLst/>
          </a:prstGeom>
          <a:noFill/>
        </p:spPr>
        <p:txBody>
          <a:bodyPr wrap="square">
            <a:spAutoFit/>
          </a:bodyPr>
          <a:lstStyle/>
          <a:p>
            <a:pPr algn="ctr"/>
            <a:r>
              <a:rPr lang="en-US" b="1" dirty="0"/>
              <a:t>Admission</a:t>
            </a:r>
            <a:r>
              <a:rPr lang="en-US" dirty="0"/>
              <a:t>: 9 €</a:t>
            </a:r>
          </a:p>
        </p:txBody>
      </p:sp>
      <p:pic>
        <p:nvPicPr>
          <p:cNvPr id="5" name="Picture 4">
            <a:extLst>
              <a:ext uri="{FF2B5EF4-FFF2-40B4-BE49-F238E27FC236}">
                <a16:creationId xmlns:a16="http://schemas.microsoft.com/office/drawing/2014/main" id="{547A991B-B507-62A8-9C4C-83AAD76C6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25" y="2068188"/>
            <a:ext cx="5589431" cy="2776509"/>
          </a:xfrm>
          <a:prstGeom prst="rect">
            <a:avLst/>
          </a:prstGeom>
        </p:spPr>
      </p:pic>
    </p:spTree>
    <p:extLst>
      <p:ext uri="{BB962C8B-B14F-4D97-AF65-F5344CB8AC3E}">
        <p14:creationId xmlns:p14="http://schemas.microsoft.com/office/powerpoint/2010/main" val="64585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727AED1-D40F-DC54-ECBE-0631348300B6}"/>
              </a:ext>
            </a:extLst>
          </p:cNvPr>
          <p:cNvSpPr>
            <a:spLocks noGrp="1"/>
          </p:cNvSpPr>
          <p:nvPr>
            <p:ph type="dt" sz="half" idx="10"/>
          </p:nvPr>
        </p:nvSpPr>
        <p:spPr/>
        <p:txBody>
          <a:bodyPr/>
          <a:lstStyle/>
          <a:p>
            <a:pPr lvl="0"/>
            <a:fld id="{EEBD806B-18AD-45AD-A29F-1B97AE0E21D0}" type="datetimeFigureOut">
              <a:t>4/17/2023</a:t>
            </a:fld>
            <a:endParaRPr lang="en-US"/>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t>16</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174658"/>
            <a:ext cx="9360000" cy="1093518"/>
          </a:xfrm>
        </p:spPr>
        <p:txBody>
          <a:bodyPr vert="horz"/>
          <a:lstStyle/>
          <a:p>
            <a:pPr rtl="0"/>
            <a:r>
              <a:rPr lang="en-US" sz="4800" b="1" dirty="0">
                <a:solidFill>
                  <a:schemeClr val="tx1"/>
                </a:solidFill>
                <a:latin typeface="Times New Roman" panose="02020603050405020304" pitchFamily="18" charset="0"/>
                <a:cs typeface="Times New Roman" panose="02020603050405020304" pitchFamily="18" charset="0"/>
                <a:hlinkClick r:id="rId4" tooltip="Ancient Stadium">
                  <a:extLst>
                    <a:ext uri="{A12FA001-AC4F-418D-AE19-62706E023703}">
                      <ahyp:hlinkClr xmlns:ahyp="http://schemas.microsoft.com/office/drawing/2018/hyperlinkcolor" val="tx"/>
                    </a:ext>
                  </a:extLst>
                </a:hlinkClick>
              </a:rPr>
              <a:t>Ancient Stadium</a:t>
            </a:r>
            <a:br>
              <a:rPr lang="en-US" sz="4800" b="1" dirty="0">
                <a:solidFill>
                  <a:schemeClr val="tx1"/>
                </a:solidFill>
                <a:latin typeface="Times New Roman" panose="02020603050405020304" pitchFamily="18" charset="0"/>
                <a:cs typeface="Times New Roman" panose="02020603050405020304" pitchFamily="18" charset="0"/>
              </a:rPr>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4" name="TextBox 3">
            <a:extLst>
              <a:ext uri="{FF2B5EF4-FFF2-40B4-BE49-F238E27FC236}">
                <a16:creationId xmlns:a16="http://schemas.microsoft.com/office/drawing/2014/main" id="{3E6B36D5-CF6F-5747-57C3-8E212C7C1FEF}"/>
              </a:ext>
            </a:extLst>
          </p:cNvPr>
          <p:cNvSpPr txBox="1"/>
          <p:nvPr/>
        </p:nvSpPr>
        <p:spPr>
          <a:xfrm>
            <a:off x="154546" y="759853"/>
            <a:ext cx="6323527"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 Ancient Stadium of Olympia</a:t>
            </a:r>
            <a:r>
              <a:rPr lang="en-US" sz="2400" dirty="0">
                <a:latin typeface="Times New Roman" panose="02020603050405020304" pitchFamily="18" charset="0"/>
                <a:cs typeface="Times New Roman" panose="02020603050405020304" pitchFamily="18" charset="0"/>
              </a:rPr>
              <a:t>: The stadium of Ancient Olympia was a holy place for the ancient Greeks, where all the sports activities were held dedicated to the god Zeus. Originally, the stadium was constructed in such a manner that spectators could view the events from the slopes of Mount </a:t>
            </a:r>
            <a:r>
              <a:rPr lang="en-US" sz="2400" dirty="0" err="1">
                <a:latin typeface="Times New Roman" panose="02020603050405020304" pitchFamily="18" charset="0"/>
                <a:cs typeface="Times New Roman" panose="02020603050405020304" pitchFamily="18" charset="0"/>
              </a:rPr>
              <a:t>Cronion</a:t>
            </a:r>
            <a:r>
              <a:rPr lang="en-US" sz="2400" dirty="0">
                <a:latin typeface="Times New Roman" panose="02020603050405020304" pitchFamily="18" charset="0"/>
                <a:cs typeface="Times New Roman" panose="02020603050405020304" pitchFamily="18" charset="0"/>
              </a:rPr>
              <a:t>. But the stadium was gradually moved further east, and eventually, it was placed outside the temple of Zeus.</a:t>
            </a:r>
          </a:p>
          <a:p>
            <a:r>
              <a:rPr lang="en-US" sz="2400" dirty="0">
                <a:latin typeface="Times New Roman" panose="02020603050405020304" pitchFamily="18" charset="0"/>
                <a:cs typeface="Times New Roman" panose="02020603050405020304" pitchFamily="18" charset="0"/>
              </a:rPr>
              <a:t>The stadium had a seating capacity of 20,000 spectators and almost all seats were made of mud.</a:t>
            </a:r>
          </a:p>
        </p:txBody>
      </p:sp>
      <p:pic>
        <p:nvPicPr>
          <p:cNvPr id="9" name="Picture 8">
            <a:extLst>
              <a:ext uri="{FF2B5EF4-FFF2-40B4-BE49-F238E27FC236}">
                <a16:creationId xmlns:a16="http://schemas.microsoft.com/office/drawing/2014/main" id="{ABE03E05-DDEE-DA72-137B-F3781173C6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548" y="1584101"/>
            <a:ext cx="3601077" cy="27066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t>4/17/2023</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t>17</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81072"/>
            <a:ext cx="9360000" cy="794160"/>
          </a:xfrm>
        </p:spPr>
        <p:txBody>
          <a:bodyPr vert="horz"/>
          <a:lstStyle/>
          <a:p>
            <a:pPr rtl="0">
              <a:lnSpc>
                <a:spcPct val="115000"/>
              </a:lnSpc>
              <a:spcAft>
                <a:spcPts val="1236"/>
              </a:spcAft>
            </a:pPr>
            <a:r>
              <a:rPr lang="en-US" sz="4800" b="1" dirty="0">
                <a:solidFill>
                  <a:schemeClr val="tx1"/>
                </a:solidFill>
                <a:latin typeface="Times New Roman" panose="02020603050405020304" pitchFamily="18" charset="0"/>
                <a:cs typeface="Times New Roman" panose="02020603050405020304" pitchFamily="18" charset="0"/>
              </a:rPr>
              <a:t>Temple of Zeus</a:t>
            </a:r>
            <a:endParaRPr lang="en-US" sz="4000" b="1" dirty="0">
              <a:solidFill>
                <a:srgbClr val="000000"/>
              </a:solidFill>
              <a:latin typeface="Alef" pitchFamily="18"/>
              <a:cs typeface="Alef" pitchFamily="2"/>
            </a:endParaRPr>
          </a:p>
        </p:txBody>
      </p:sp>
      <p:sp>
        <p:nvSpPr>
          <p:cNvPr id="5" name="TextBox 4">
            <a:extLst>
              <a:ext uri="{FF2B5EF4-FFF2-40B4-BE49-F238E27FC236}">
                <a16:creationId xmlns:a16="http://schemas.microsoft.com/office/drawing/2014/main" id="{E0D3E9BE-0FC1-E5B8-EAEA-BC8327ED7665}"/>
              </a:ext>
            </a:extLst>
          </p:cNvPr>
          <p:cNvSpPr txBox="1"/>
          <p:nvPr/>
        </p:nvSpPr>
        <p:spPr>
          <a:xfrm>
            <a:off x="103031" y="862884"/>
            <a:ext cx="9823045"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Olympia Temple of Zeus</a:t>
            </a:r>
            <a:r>
              <a:rPr lang="en-US" sz="2400" dirty="0">
                <a:latin typeface="Times New Roman" panose="02020603050405020304" pitchFamily="18" charset="0"/>
                <a:cs typeface="Times New Roman" panose="02020603050405020304" pitchFamily="18" charset="0"/>
              </a:rPr>
              <a:t>: The ruined Temple of Zeus that stands today in the archaeological site of Olympia was built to honor the chief of the gods. It was probably constructed around 470 B.C when the ancient Olympic Games were at their peak. In fact, there is an interesting </a:t>
            </a:r>
          </a:p>
          <a:p>
            <a:r>
              <a:rPr lang="en-US" sz="2400" dirty="0">
                <a:latin typeface="Times New Roman" panose="02020603050405020304" pitchFamily="18" charset="0"/>
                <a:cs typeface="Times New Roman" panose="02020603050405020304" pitchFamily="18" charset="0"/>
              </a:rPr>
              <a:t>story behind the construction of this temple. </a:t>
            </a:r>
          </a:p>
          <a:p>
            <a:r>
              <a:rPr lang="en-US" sz="2400" dirty="0">
                <a:latin typeface="Times New Roman" panose="02020603050405020304" pitchFamily="18" charset="0"/>
                <a:cs typeface="Times New Roman" panose="02020603050405020304" pitchFamily="18" charset="0"/>
              </a:rPr>
              <a:t>In 470 B.C, there was a war between Elis </a:t>
            </a:r>
          </a:p>
          <a:p>
            <a:r>
              <a:rPr lang="en-US" sz="2400" dirty="0">
                <a:latin typeface="Times New Roman" panose="02020603050405020304" pitchFamily="18" charset="0"/>
                <a:cs typeface="Times New Roman" panose="02020603050405020304" pitchFamily="18" charset="0"/>
              </a:rPr>
              <a:t>and Pisa, two neighboring powers in the area </a:t>
            </a:r>
          </a:p>
          <a:p>
            <a:r>
              <a:rPr lang="en-US" sz="2400" dirty="0">
                <a:latin typeface="Times New Roman" panose="02020603050405020304" pitchFamily="18" charset="0"/>
                <a:cs typeface="Times New Roman" panose="02020603050405020304" pitchFamily="18" charset="0"/>
              </a:rPr>
              <a:t>of Olympia. Finally, </a:t>
            </a:r>
            <a:r>
              <a:rPr lang="en-US" sz="2400" dirty="0" err="1">
                <a:latin typeface="Times New Roman" panose="02020603050405020304" pitchFamily="18" charset="0"/>
                <a:cs typeface="Times New Roman" panose="02020603050405020304" pitchFamily="18" charset="0"/>
              </a:rPr>
              <a:t>Elean</a:t>
            </a:r>
            <a:r>
              <a:rPr lang="en-US" sz="2400" dirty="0">
                <a:latin typeface="Times New Roman" panose="02020603050405020304" pitchFamily="18" charset="0"/>
                <a:cs typeface="Times New Roman" panose="02020603050405020304" pitchFamily="18" charset="0"/>
              </a:rPr>
              <a:t> was defeated, and </a:t>
            </a:r>
          </a:p>
          <a:p>
            <a:r>
              <a:rPr lang="en-US" sz="2400" dirty="0">
                <a:latin typeface="Times New Roman" panose="02020603050405020304" pitchFamily="18" charset="0"/>
                <a:cs typeface="Times New Roman" panose="02020603050405020304" pitchFamily="18" charset="0"/>
              </a:rPr>
              <a:t>as a penalty, the town gave the funds for </a:t>
            </a:r>
          </a:p>
          <a:p>
            <a:r>
              <a:rPr lang="en-US" sz="2400" dirty="0">
                <a:latin typeface="Times New Roman" panose="02020603050405020304" pitchFamily="18" charset="0"/>
                <a:cs typeface="Times New Roman" panose="02020603050405020304" pitchFamily="18" charset="0"/>
              </a:rPr>
              <a:t>building a magnificent temple right outside </a:t>
            </a:r>
          </a:p>
          <a:p>
            <a:r>
              <a:rPr lang="en-US" sz="2400" dirty="0">
                <a:latin typeface="Times New Roman" panose="02020603050405020304" pitchFamily="18" charset="0"/>
                <a:cs typeface="Times New Roman" panose="02020603050405020304" pitchFamily="18" charset="0"/>
              </a:rPr>
              <a:t>the stadium of Olympia.</a:t>
            </a:r>
          </a:p>
        </p:txBody>
      </p:sp>
      <p:pic>
        <p:nvPicPr>
          <p:cNvPr id="10" name="Picture 9">
            <a:extLst>
              <a:ext uri="{FF2B5EF4-FFF2-40B4-BE49-F238E27FC236}">
                <a16:creationId xmlns:a16="http://schemas.microsoft.com/office/drawing/2014/main" id="{8C532062-CF2B-1B86-E94D-C6DB00707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196" y="2107243"/>
            <a:ext cx="4327429" cy="2910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C822D774-6032-269C-21DE-6E68C4E03C16}"/>
              </a:ext>
            </a:extLst>
          </p:cNvPr>
          <p:cNvSpPr>
            <a:spLocks noGrp="1"/>
          </p:cNvSpPr>
          <p:nvPr>
            <p:ph type="dt" sz="half" idx="10"/>
          </p:nvPr>
        </p:nvSpPr>
        <p:spPr/>
        <p:txBody>
          <a:bodyPr/>
          <a:lstStyle/>
          <a:p>
            <a:pPr lvl="0"/>
            <a:fld id="{4F1FFA54-7CE9-4392-8005-0DA2CD4AD1C1}" type="datetimeFigureOut">
              <a:t>4/17/2023</a:t>
            </a:fld>
            <a:endParaRPr lang="en-US"/>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t>18</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16677"/>
            <a:ext cx="9360000" cy="794160"/>
          </a:xfrm>
        </p:spPr>
        <p:txBody>
          <a:bodyPr vert="horz"/>
          <a:lstStyle/>
          <a:p>
            <a:pPr rtl="0"/>
            <a:r>
              <a:rPr lang="en-US" sz="4800" b="1" dirty="0">
                <a:solidFill>
                  <a:schemeClr val="tx1"/>
                </a:solidFill>
                <a:latin typeface="Times New Roman" panose="02020603050405020304" pitchFamily="18" charset="0"/>
                <a:cs typeface="Times New Roman" panose="02020603050405020304" pitchFamily="18" charset="0"/>
              </a:rPr>
              <a:t>The Temple of Hera</a:t>
            </a:r>
          </a:p>
        </p:txBody>
      </p:sp>
      <p:sp>
        <p:nvSpPr>
          <p:cNvPr id="8" name="TextBox 7">
            <a:extLst>
              <a:ext uri="{FF2B5EF4-FFF2-40B4-BE49-F238E27FC236}">
                <a16:creationId xmlns:a16="http://schemas.microsoft.com/office/drawing/2014/main" id="{C16DCF5E-E495-A4CF-4EB0-B09C51869A48}"/>
              </a:ext>
            </a:extLst>
          </p:cNvPr>
          <p:cNvSpPr txBox="1"/>
          <p:nvPr/>
        </p:nvSpPr>
        <p:spPr>
          <a:xfrm>
            <a:off x="195209" y="816121"/>
            <a:ext cx="4633645"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temple of goddess Hera in Ancient Olympia was originally a temple for both Zeus and Hera. In the 7th century, this temple was built of wood, but eventually, the wood was replaced by stone. One of the oldest monuments in Greece, the Temple of Hera became solely dedicated to the goddess when the great Temple of Zeus was constructed nearby.</a:t>
            </a:r>
          </a:p>
        </p:txBody>
      </p:sp>
      <p:pic>
        <p:nvPicPr>
          <p:cNvPr id="4" name="Picture 3">
            <a:extLst>
              <a:ext uri="{FF2B5EF4-FFF2-40B4-BE49-F238E27FC236}">
                <a16:creationId xmlns:a16="http://schemas.microsoft.com/office/drawing/2014/main" id="{CF4F6F25-1F65-5A2B-92E0-74FD09CB3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854" y="1167989"/>
            <a:ext cx="5240007" cy="34940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10"/>
          </p:nvPr>
        </p:nvSpPr>
        <p:spPr/>
        <p:txBody>
          <a:bodyPr/>
          <a:lstStyle/>
          <a:p>
            <a:pPr lvl="0"/>
            <a:fld id="{05B28AD7-8F31-444D-8A55-3AE8464CD932}" type="datetimeFigureOut">
              <a:t>4/17/2023</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t>19</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pPr rtl="0"/>
            <a:r>
              <a:rPr lang="en-US" sz="4800" b="1" dirty="0" err="1">
                <a:latin typeface="Times New Roman" panose="02020603050405020304" pitchFamily="18" charset="0"/>
                <a:cs typeface="Times New Roman" panose="02020603050405020304" pitchFamily="18" charset="0"/>
              </a:rPr>
              <a:t>Philippeion</a:t>
            </a:r>
            <a:endParaRPr lang="en-US" sz="48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9" name="TextBox 8">
            <a:extLst>
              <a:ext uri="{FF2B5EF4-FFF2-40B4-BE49-F238E27FC236}">
                <a16:creationId xmlns:a16="http://schemas.microsoft.com/office/drawing/2014/main" id="{20A288A7-4E80-45B7-9C06-8474BBF4E2AB}"/>
              </a:ext>
            </a:extLst>
          </p:cNvPr>
          <p:cNvSpPr txBox="1"/>
          <p:nvPr/>
        </p:nvSpPr>
        <p:spPr>
          <a:xfrm>
            <a:off x="177695" y="776778"/>
            <a:ext cx="3995705"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Philippieion, the only circular building inside the Altis, is one of the finest examples of ancient Greek architecture. Located west of the temple of Hera, it was dedicated to Zeus by Philip II of Macedon.</a:t>
            </a:r>
          </a:p>
        </p:txBody>
      </p:sp>
      <p:pic>
        <p:nvPicPr>
          <p:cNvPr id="4" name="Picture 3">
            <a:extLst>
              <a:ext uri="{FF2B5EF4-FFF2-40B4-BE49-F238E27FC236}">
                <a16:creationId xmlns:a16="http://schemas.microsoft.com/office/drawing/2014/main" id="{A8C6D59D-0CAD-371C-0759-6894A3058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400" y="776778"/>
            <a:ext cx="5907225" cy="43103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1" y="1204722"/>
            <a:ext cx="4946346" cy="5670949"/>
          </a:xfrm>
        </p:spPr>
        <p:txBody>
          <a:bodyPr>
            <a:normAutofit/>
          </a:bodyPr>
          <a:lstStyle/>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My Port Philosophy</a:t>
            </a:r>
            <a:endParaRPr lang="en-US" altLang="en-US" sz="3000"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About Olympia</a:t>
            </a: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Map of Greece</a:t>
            </a:r>
          </a:p>
          <a:p>
            <a:pPr algn="l">
              <a:buFont typeface="Wingdings" panose="05000000000000000000" pitchFamily="2" charset="2"/>
              <a:buChar char=""/>
            </a:pPr>
            <a:r>
              <a:rPr lang="en-US" altLang="en-US" sz="3000" dirty="0">
                <a:latin typeface="Times New Roman" panose="02020603050405020304" pitchFamily="18" charset="0"/>
                <a:cs typeface="Times New Roman" panose="02020603050405020304" pitchFamily="18" charset="0"/>
              </a:rPr>
              <a:t>Map of Olympia</a:t>
            </a:r>
            <a:endParaRPr lang="en-US" altLang="en-US" sz="3000"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Near by Destinations</a:t>
            </a:r>
            <a:endParaRPr lang="en-US" dirty="0"/>
          </a:p>
        </p:txBody>
      </p:sp>
      <p:sp>
        <p:nvSpPr>
          <p:cNvPr id="5" name="TextBox 4">
            <a:extLst>
              <a:ext uri="{FF2B5EF4-FFF2-40B4-BE49-F238E27FC236}">
                <a16:creationId xmlns:a16="http://schemas.microsoft.com/office/drawing/2014/main" id="{03BEE362-5C4D-8264-6D04-D1D93A78DC2A}"/>
              </a:ext>
            </a:extLst>
          </p:cNvPr>
          <p:cNvSpPr txBox="1"/>
          <p:nvPr/>
        </p:nvSpPr>
        <p:spPr>
          <a:xfrm>
            <a:off x="4237150" y="924091"/>
            <a:ext cx="5843476" cy="2215991"/>
          </a:xfrm>
          <a:prstGeom prst="rect">
            <a:avLst/>
          </a:prstGeom>
          <a:noFill/>
        </p:spPr>
        <p:txBody>
          <a:bodyPr wrap="square">
            <a:spAutoFit/>
          </a:bodyPr>
          <a:lstStyle/>
          <a:p>
            <a:pPr algn="l">
              <a:buFont typeface="Wingdings" panose="05000000000000000000" pitchFamily="2" charset="2"/>
              <a:buChar char=""/>
            </a:pPr>
            <a:endParaRPr lang="en-US" altLang="en-US" sz="18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Hop On – Hop Off</a:t>
            </a:r>
          </a:p>
          <a:p>
            <a:pPr algn="l">
              <a:buFont typeface="Wingdings" panose="05000000000000000000" pitchFamily="2" charset="2"/>
              <a:buChar char=""/>
            </a:pPr>
            <a:r>
              <a:rPr lang="en-US" sz="3000" dirty="0">
                <a:solidFill>
                  <a:srgbClr val="000000"/>
                </a:solidFill>
                <a:latin typeface="Times New Roman" panose="02020603050405020304" pitchFamily="18" charset="0"/>
                <a:cs typeface="Times New Roman" panose="02020603050405020304" pitchFamily="18" charset="0"/>
              </a:rPr>
              <a:t>Getting Around</a:t>
            </a:r>
            <a:endParaRPr lang="en-US" altLang="en-US" sz="3000"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3000" dirty="0">
                <a:solidFill>
                  <a:schemeClr val="tx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55967"/>
            <a:ext cx="10080625"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Palaestra</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9E63534-976A-8AB3-2CA9-D60F5A114E31}"/>
              </a:ext>
            </a:extLst>
          </p:cNvPr>
          <p:cNvSpPr txBox="1"/>
          <p:nvPr/>
        </p:nvSpPr>
        <p:spPr>
          <a:xfrm>
            <a:off x="206062" y="903820"/>
            <a:ext cx="4507606" cy="2677656"/>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Palaestra is situated west of the Altis enclosure, near the </a:t>
            </a:r>
            <a:r>
              <a:rPr lang="en-US" sz="2400" dirty="0" err="1">
                <a:latin typeface="Times New Roman" panose="02020603050405020304" pitchFamily="18" charset="0"/>
                <a:cs typeface="Times New Roman" panose="02020603050405020304" pitchFamily="18" charset="0"/>
              </a:rPr>
              <a:t>Kladeos</a:t>
            </a:r>
            <a:r>
              <a:rPr lang="en-US" sz="2400" dirty="0">
                <a:latin typeface="Times New Roman" panose="02020603050405020304" pitchFamily="18" charset="0"/>
                <a:cs typeface="Times New Roman" panose="02020603050405020304" pitchFamily="18" charset="0"/>
              </a:rPr>
              <a:t> River. Built-in the third century BC as part of the gymnasium complex, it was used to practice boxing, wrestling and jumping.</a:t>
            </a:r>
          </a:p>
        </p:txBody>
      </p:sp>
      <p:pic>
        <p:nvPicPr>
          <p:cNvPr id="10" name="Picture 9">
            <a:extLst>
              <a:ext uri="{FF2B5EF4-FFF2-40B4-BE49-F238E27FC236}">
                <a16:creationId xmlns:a16="http://schemas.microsoft.com/office/drawing/2014/main" id="{E0BA4934-B23A-145F-D4F5-6D339D998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33" y="1017430"/>
            <a:ext cx="5639292" cy="384176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55967"/>
            <a:ext cx="10080625"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Bouleuterion</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9E63534-976A-8AB3-2CA9-D60F5A114E31}"/>
              </a:ext>
            </a:extLst>
          </p:cNvPr>
          <p:cNvSpPr txBox="1"/>
          <p:nvPr/>
        </p:nvSpPr>
        <p:spPr>
          <a:xfrm>
            <a:off x="206062" y="903820"/>
            <a:ext cx="4713326"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Bouleuterion (Council House) of Ancient Olympia</a:t>
            </a:r>
            <a:r>
              <a:rPr lang="en-US" sz="2400" dirty="0">
                <a:latin typeface="Times New Roman" panose="02020603050405020304" pitchFamily="18" charset="0"/>
                <a:cs typeface="Times New Roman" panose="02020603050405020304" pitchFamily="18" charset="0"/>
              </a:rPr>
              <a:t> was a building inside the archaeological site of Olympia. A bouleuterion was an assembly house for local legislatures and other meetings. </a:t>
            </a:r>
          </a:p>
          <a:p>
            <a:r>
              <a:rPr lang="en-US" sz="2400" dirty="0">
                <a:latin typeface="Times New Roman" panose="02020603050405020304" pitchFamily="18" charset="0"/>
                <a:cs typeface="Times New Roman" panose="02020603050405020304" pitchFamily="18" charset="0"/>
              </a:rPr>
              <a:t>Building complex comprising two main buildings, a square room, and a stoa. The edifices were erected south of the Temple of Zeus and date back to the 6th - 4th Century BC.</a:t>
            </a:r>
          </a:p>
        </p:txBody>
      </p:sp>
      <p:pic>
        <p:nvPicPr>
          <p:cNvPr id="4" name="Picture 3">
            <a:extLst>
              <a:ext uri="{FF2B5EF4-FFF2-40B4-BE49-F238E27FC236}">
                <a16:creationId xmlns:a16="http://schemas.microsoft.com/office/drawing/2014/main" id="{EB7363B8-91E4-769E-FA7B-CC1B451B3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388" y="1114022"/>
            <a:ext cx="5161237" cy="3442505"/>
          </a:xfrm>
          <a:prstGeom prst="rect">
            <a:avLst/>
          </a:prstGeom>
        </p:spPr>
      </p:pic>
    </p:spTree>
    <p:extLst>
      <p:ext uri="{BB962C8B-B14F-4D97-AF65-F5344CB8AC3E}">
        <p14:creationId xmlns:p14="http://schemas.microsoft.com/office/powerpoint/2010/main" val="373335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t>4/17/2023</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Olympia is a beautiful City with a rich history and numerous attractions. Regardless of what you're looking for, Olympia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Olympia!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Olympia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43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a:t>
            </a:r>
            <a:r>
              <a:rPr lang="en-US" altLang="en-US" sz="2400">
                <a:solidFill>
                  <a:srgbClr val="000000"/>
                </a:solidFill>
                <a:latin typeface="Times New Roman" panose="02020603050405020304" pitchFamily="18" charset="0"/>
              </a:rPr>
              <a:t>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419671"/>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 to 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wait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74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a:ln>
                  <a:noFill/>
                </a:ln>
                <a:solidFill>
                  <a:srgbClr val="000000"/>
                </a:solidFill>
                <a:latin typeface="Times New Roman" pitchFamily="18"/>
                <a:ea typeface="Times New Roman" pitchFamily="18"/>
                <a:cs typeface="Times New Roman" pitchFamily="18"/>
              </a:rPr>
              <a:t>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1076400"/>
            <a:ext cx="8686800" cy="1796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euro is the official currency of 20 European Union countries which collectively make up the euro area, also known as the euro-zone</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$1.079 US to €1</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Euro">
            <a:extLst>
              <a:ext uri="{FF2B5EF4-FFF2-40B4-BE49-F238E27FC236}">
                <a16:creationId xmlns:a16="http://schemas.microsoft.com/office/drawing/2014/main" id="{0C4787A3-E431-DBB0-078C-E16F33B8A21E}"/>
              </a:ext>
            </a:extLst>
          </p:cNvPr>
          <p:cNvPicPr>
            <a:picLocks noChangeAspect="1"/>
          </p:cNvPicPr>
          <p:nvPr/>
        </p:nvPicPr>
        <p:blipFill>
          <a:blip r:embed="rId4">
            <a:lum/>
            <a:alphaModFix/>
          </a:blip>
          <a:srcRect b="10972"/>
          <a:stretch>
            <a:fillRect/>
          </a:stretch>
        </p:blipFill>
        <p:spPr>
          <a:xfrm>
            <a:off x="3024000" y="2590919"/>
            <a:ext cx="3962160" cy="2825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a:lstStyle/>
          <a:p>
            <a:pPr lvl="0"/>
            <a:fld id="{725BFCD4-FF11-47AA-9F14-ECCCD51CFFA2}" type="datetimeFigureOut">
              <a:t>4/17/2023</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Olympia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60000" y="874520"/>
            <a:ext cx="9360000" cy="4509138"/>
          </a:xfrm>
        </p:spPr>
        <p:txBody>
          <a:bodyPr vert="horz"/>
          <a:lstStyle/>
          <a:p>
            <a:pPr marL="342900" indent="-342900">
              <a:buFont typeface="Wingdings" panose="05000000000000000000" pitchFamily="2" charset="2"/>
              <a:buChar char="Ø"/>
            </a:pPr>
            <a:r>
              <a:rPr lang="en-US" i="1" dirty="0">
                <a:solidFill>
                  <a:schemeClr val="tx1"/>
                </a:solidFill>
                <a:latin typeface="Times New Roman" panose="02020603050405020304" pitchFamily="18" charset="0"/>
                <a:cs typeface="Times New Roman" panose="02020603050405020304" pitchFamily="18" charset="0"/>
              </a:rPr>
              <a:t>Olympia</a:t>
            </a:r>
            <a:r>
              <a:rPr lang="en-US" dirty="0">
                <a:solidFill>
                  <a:schemeClr val="tx1"/>
                </a:solidFill>
                <a:latin typeface="Times New Roman" panose="02020603050405020304" pitchFamily="18" charset="0"/>
                <a:cs typeface="Times New Roman" panose="02020603050405020304" pitchFamily="18" charset="0"/>
              </a:rPr>
              <a:t> was an ancient Greek sanctuary site dedicated to the worship of Zeus located in the western Peloponnese. The Pan-Hellenic Olympic Games were held at the site in honor of Zeus every four years from 776 BCE to 393 CE. Olympia is listed by UNESCO as a World Heritage Site.</a:t>
            </a:r>
          </a:p>
          <a:p>
            <a:pPr marL="342900" indent="-342900">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first large building at the famous ancient sanctuary site was the Heraion, a temple dedicated to Hera built around 650-600 BCE. In the 5th century BCE the sanctuary reached its peak of prosperity, and the massive 6 x 13 column Temple of Zeus was completed in 457 BCE in order to house a huge ivory and gold statue of the leader of the Olympian gods. Designed by Libon of Elis, the Doric temple was the biggest in Greece at the time.</a:t>
            </a:r>
          </a:p>
          <a:p>
            <a:pPr lvl="0" rtl="0"/>
            <a:endParaRPr lang="en-US" dirty="0">
              <a:solidFill>
                <a:srgbClr val="000000"/>
              </a:solidFill>
              <a:latin typeface="Alef" pitchFamily="18"/>
              <a:cs typeface="Alef"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a:lstStyle/>
          <a:p>
            <a:pPr lvl="0"/>
            <a:fld id="{725BFCD4-FF11-47AA-9F14-ECCCD51CFFA2}" type="datetimeFigureOut">
              <a:t>4/17/2023</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Olympia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49726" y="823150"/>
            <a:ext cx="9360000" cy="4509138"/>
          </a:xfrm>
        </p:spPr>
        <p:txBody>
          <a:bodyPr vert="horz"/>
          <a:lstStyle/>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Sporting events were originally associated with funeral rituals, for example, the funeral games instigated by Achilles in honour of Patroklos in Homer's </a:t>
            </a:r>
            <a:r>
              <a:rPr lang="en-US" sz="2000" i="1" dirty="0">
                <a:solidFill>
                  <a:schemeClr val="tx1"/>
                </a:solidFill>
                <a:latin typeface="Times New Roman" panose="02020603050405020304" pitchFamily="18" charset="0"/>
                <a:cs typeface="Times New Roman" panose="02020603050405020304" pitchFamily="18" charset="0"/>
              </a:rPr>
              <a:t>Iliad</a:t>
            </a:r>
            <a:r>
              <a:rPr lang="en-US" sz="2000" dirty="0">
                <a:solidFill>
                  <a:schemeClr val="tx1"/>
                </a:solidFill>
                <a:latin typeface="Times New Roman" panose="02020603050405020304" pitchFamily="18" charset="0"/>
                <a:cs typeface="Times New Roman" panose="02020603050405020304" pitchFamily="18" charset="0"/>
              </a:rPr>
              <a:t>. Some mythological accounts credit Zeus with beginning the Games to celebrate his victory over Kronos; other accounts state Pelops began them in honor of Oinomaos. In any case, sport, a healthy body, and a competitive spirit were a large part of Greek education, so it is hardly surprising that organized athletic competitions would at some point be created.</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first Olympic Games were held in 776 BCE at the first full moon after the summer solstice. The winner of the first and only event, the </a:t>
            </a:r>
            <a:r>
              <a:rPr lang="en-US" sz="2000" i="1" dirty="0">
                <a:solidFill>
                  <a:schemeClr val="tx1"/>
                </a:solidFill>
                <a:latin typeface="Times New Roman" panose="02020603050405020304" pitchFamily="18" charset="0"/>
                <a:cs typeface="Times New Roman" panose="02020603050405020304" pitchFamily="18" charset="0"/>
              </a:rPr>
              <a:t>stadion</a:t>
            </a:r>
            <a:r>
              <a:rPr lang="en-US" sz="2000" dirty="0">
                <a:solidFill>
                  <a:schemeClr val="tx1"/>
                </a:solidFill>
                <a:latin typeface="Times New Roman" panose="02020603050405020304" pitchFamily="18" charset="0"/>
                <a:cs typeface="Times New Roman" panose="02020603050405020304" pitchFamily="18" charset="0"/>
              </a:rPr>
              <a:t> foot-race (one length of the stadium track, 600 feet or 192 m), was Koroibos of Elis, and from then on every victor was recorded and each Olympiad was named after them, thus giving us the first accurate chronology of the Greek world.</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Over time other events were added to the Games such as longer foot-races, wrestling, boxing, chariot racing, discus, javelin, jumping, and the pentathlon.</a:t>
            </a:r>
          </a:p>
          <a:p>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p:txBody>
          <a:bodyPr/>
          <a:lstStyle/>
          <a:p>
            <a:pPr lvl="0"/>
            <a:fld id="{B4F54A55-245A-45DC-BA14-3526431F34C2}" type="datetimeFigureOut">
              <a:t>4/17/2023</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Greece</a:t>
            </a:r>
          </a:p>
        </p:txBody>
      </p:sp>
      <p:pic>
        <p:nvPicPr>
          <p:cNvPr id="5" name="Picture 4">
            <a:extLst>
              <a:ext uri="{FF2B5EF4-FFF2-40B4-BE49-F238E27FC236}">
                <a16:creationId xmlns:a16="http://schemas.microsoft.com/office/drawing/2014/main" id="{BF9EB609-B7EA-EC1E-8DF4-467FA07D0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009" y="727768"/>
            <a:ext cx="6031333" cy="43168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p:txBody>
          <a:bodyPr/>
          <a:lstStyle/>
          <a:p>
            <a:pPr lvl="0"/>
            <a:fld id="{B4F54A55-245A-45DC-BA14-3526431F34C2}" type="datetimeFigureOut">
              <a:t>4/17/2023</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Olympia</a:t>
            </a:r>
          </a:p>
        </p:txBody>
      </p:sp>
      <p:pic>
        <p:nvPicPr>
          <p:cNvPr id="7" name="Picture 6">
            <a:extLst>
              <a:ext uri="{FF2B5EF4-FFF2-40B4-BE49-F238E27FC236}">
                <a16:creationId xmlns:a16="http://schemas.microsoft.com/office/drawing/2014/main" id="{423586CE-E78B-84BD-C16C-D8535197B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929" y="795462"/>
            <a:ext cx="5913135" cy="4229062"/>
          </a:xfrm>
          <a:prstGeom prst="rect">
            <a:avLst/>
          </a:prstGeom>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1850</Words>
  <Application>Microsoft Office PowerPoint</Application>
  <PresentationFormat>Custom</PresentationFormat>
  <Paragraphs>144</Paragraphs>
  <Slides>23</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Alef</vt:lpstr>
      <vt:lpstr>Arial</vt:lpstr>
      <vt:lpstr>Calibri</vt:lpstr>
      <vt:lpstr>Calibri Light</vt:lpstr>
      <vt:lpstr>Liberation Sans</vt:lpstr>
      <vt:lpstr>Times New Roman</vt:lpstr>
      <vt:lpstr>Wingdings</vt:lpstr>
      <vt:lpstr>Blue_Curve1</vt:lpstr>
      <vt:lpstr>Default</vt:lpstr>
      <vt:lpstr>Office Theme</vt:lpstr>
      <vt:lpstr>Olympia</vt:lpstr>
      <vt:lpstr>What I Will Cover</vt:lpstr>
      <vt:lpstr>My Port Philosophy</vt:lpstr>
      <vt:lpstr>PowerPoint Presentation</vt:lpstr>
      <vt:lpstr>PowerPoint Presentation</vt:lpstr>
      <vt:lpstr>About Olympia</vt:lpstr>
      <vt:lpstr>About Olympia</vt:lpstr>
      <vt:lpstr>Map of Greece</vt:lpstr>
      <vt:lpstr>Map of Olympia</vt:lpstr>
      <vt:lpstr>PowerPoint Presentation</vt:lpstr>
      <vt:lpstr>Hop-on Hop-off  Bus</vt:lpstr>
      <vt:lpstr>PowerPoint Presentation</vt:lpstr>
      <vt:lpstr>Olympia Transport Tickets </vt:lpstr>
      <vt:lpstr>PowerPoint Presentation</vt:lpstr>
      <vt:lpstr>PowerPoint Presentation</vt:lpstr>
      <vt:lpstr>Ancient Stadium </vt:lpstr>
      <vt:lpstr>Temple of Zeus</vt:lpstr>
      <vt:lpstr>The Temple of Hera</vt:lpstr>
      <vt:lpstr>Philippeion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112</cp:revision>
  <dcterms:created xsi:type="dcterms:W3CDTF">2023-03-25T21:24:27Z</dcterms:created>
  <dcterms:modified xsi:type="dcterms:W3CDTF">2023-04-17T20:40:52Z</dcterms:modified>
</cp:coreProperties>
</file>