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72" r:id="rId5"/>
    <p:sldId id="273" r:id="rId6"/>
    <p:sldId id="274" r:id="rId7"/>
    <p:sldId id="275" r:id="rId8"/>
    <p:sldId id="276" r:id="rId9"/>
    <p:sldId id="259" r:id="rId10"/>
    <p:sldId id="260" r:id="rId11"/>
    <p:sldId id="261" r:id="rId12"/>
    <p:sldId id="262" r:id="rId13"/>
    <p:sldId id="263" r:id="rId14"/>
    <p:sldId id="266" r:id="rId15"/>
    <p:sldId id="267" r:id="rId16"/>
    <p:sldId id="268" r:id="rId17"/>
    <p:sldId id="270" r:id="rId18"/>
    <p:sldId id="269" r:id="rId19"/>
    <p:sldId id="271" r:id="rId20"/>
    <p:sldId id="264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81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7AB50-A166-449B-9C44-C4AD31EE6E3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D4745-6545-44DF-95C5-80A3C0A16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76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They’ve all been enlisted to reflect the human condition — from foolish to funny, stubborn to sad.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18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Japan, turning 60 is a rebirth — not a decline. You’ve completed the zodiac cycle and get to start fresh. It’s celebrated with red clothes, family, and respect.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15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haunting Greek image of someone slowly eaten away by regret or worry — not all at once, just bit by bit, until there's nothing solid left.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39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Hungary, when you’re broke, even the birds are in on the joke. It's poverty so obvious, the sparrows can’t help but laugh.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23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rock-bottom broke — not even enough for a coin that’s too rusty to spend. You’ve got pockets, just no purpose for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5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Thai, being broke feels like being cornered — no exits, no backup. Just you, the walls, and nowhere to go.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48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classic Yiddish understatement — broke, yes, but said with a shrug, maybe a joke, and always a touch of dignity.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76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about holding your head high even when your wallet’s empty. You may be broke, but you’re not giving up on elegance — just shoes.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21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Brazil, if you're left waving your hand, you’ve got nothing. Not a deal, not a dime — not even the courtesy of being let down gently.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6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Spain, calling someone a goat means they’re a bit wild or offbeat — but harmless. It’s not you acting crazy, it’s the goat.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66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one’s about being totally out of your depth — like handing a bouquet to a monkey. It’s admiration without understanding.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27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Germany, if the bear's dancing, you’ve found the hotspot. It's their way of saying, “This party’s alive.” When even the bear can’t sit still, you know it’s 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53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one’s for the person who shows up late and acts shocked there’s nothing left — like finding the dog in the stew pot and wondering where dinner went.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52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China’s poetic way of saying, “You’re wasting your breath.” You can play your heart out, but the cow’s not clapping.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18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one’s a jab at elders who’ve aged on the outside but stayed immature inside. It's a reminder: wisdom isn’t automatic — you still have to earn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21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Italians don’t say you’re old — they say you’ve entered your third age. It’s not an ending, it’s a new chapter, ideally with more wisdom and better wine.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79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 French way of saying someone’s slipping a bit upstairs — softly, with affection. It’s less judgment, more resigned empathy... and maybe a little wine.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4745-6545-44DF-95C5-80A3C0A16F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42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7F0AC-D1D3-06E3-2F24-8FD7A2C22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BB9ED-E154-E3AC-E2E9-606F632EA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8185D-F134-2A0A-25F3-E9C7D9CE4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8EEB-EF26-44B6-BC4F-638C441AA0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2B2FC-D776-70BB-70FC-04A3FB61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D0407-F1AA-A524-0D58-595DACB14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C217-7698-44EA-9629-01D6C2D98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9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03BB5-8AEC-6C3F-2844-FFD0C5AD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FAFF7-C277-DA03-61B5-55C3B9A92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DD4F7-1602-8D50-7782-520A6CDA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8EEB-EF26-44B6-BC4F-638C441AA0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7A8B-B3F0-3015-04CC-88B42782A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E1337-AD7D-04DC-A3F1-6CA1CAAE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C217-7698-44EA-9629-01D6C2D98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42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DA6AB1-0A74-C613-28C6-937BE0788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1D2A5-81D5-B079-0262-469D70CFF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2F520-6E19-35D9-B8F3-F05CA8746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8EEB-EF26-44B6-BC4F-638C441AA0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94645-2DB7-C7EC-2523-06717A737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AF6C8-84BD-E15E-802D-873BCF7AB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C217-7698-44EA-9629-01D6C2D98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4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8BD38-E82D-75D2-8835-D161C126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50CF3-7EE9-2EC7-6DB9-14057262D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F173B-4F9C-AE17-D82D-61D39C1D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8EEB-EF26-44B6-BC4F-638C441AA0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D6AAA-1D28-83ED-AFA8-DA4FF697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2CDBF-2E34-06EA-954B-3C199706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C217-7698-44EA-9629-01D6C2D98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39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35287-A92A-5362-819D-754056589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D5E54-EDC6-3BAD-D795-A227F91F5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05CFB-8AA5-7832-17AA-63E8F7BF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8EEB-EF26-44B6-BC4F-638C441AA0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A4BEB-E035-A326-3EC0-0B26D6E2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739B1-4B0C-BAA3-1D60-8BE041E8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C217-7698-44EA-9629-01D6C2D98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2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C0FE-5B2F-F7EB-94C9-E1E5BEDBA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A7449-B77B-B4F7-24E3-FEE9E1C25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273C6-A793-5E40-9EFA-87A5613A2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EA85E-2E3B-366C-0A06-64591E7D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8EEB-EF26-44B6-BC4F-638C441AA0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B8F38-40CE-D3A7-51C5-84DF47BF4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185A6-8D69-3E90-9C54-2072FCBC9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C217-7698-44EA-9629-01D6C2D98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0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56117-1415-E5EE-BA8D-636F66EB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D7A65-D5BD-F7E9-DFA3-AF589279B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75BA3-4B2A-2EA0-AC1C-75F7F878D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5D7B93-831E-83D1-853E-737F1DD33C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5F5CDF-50C5-B5F7-37DE-17CBBDE91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8C1F96-1447-6E27-CE65-32042F0FE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8EEB-EF26-44B6-BC4F-638C441AA0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15EE52-8B1B-4832-AF8B-9986B60A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259D3A-10E5-76D7-454A-32A0E6CE2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C217-7698-44EA-9629-01D6C2D98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6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6C3FD-9B6B-C750-6261-05304C50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5B2C9-CC8B-4912-B586-DCC3A4473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8EEB-EF26-44B6-BC4F-638C441AA0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DEE263-41A7-D8D3-A988-83B77981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EB913F-1E2E-50A7-0BF5-715CC5BA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C217-7698-44EA-9629-01D6C2D98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43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B4A14A-5A41-72F8-66AF-A490E68D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8EEB-EF26-44B6-BC4F-638C441AA0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91FCF-D34F-6F5B-23EC-F4F13D07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824A0-9C3E-81F9-D67F-6114336D3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C217-7698-44EA-9629-01D6C2D98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7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ABEB5-ADBB-4EDD-A589-8AF029817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B2A81-BAA1-72E9-A2A1-EA9A0C86A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05B02-D893-B867-A65C-BA9EC58C4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D86CE-A41F-48B2-B8E2-F7988E149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8EEB-EF26-44B6-BC4F-638C441AA0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39012-4C91-76EA-0A4D-0D56AF1A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7F240-3BCF-D68C-F67E-B5540F87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C217-7698-44EA-9629-01D6C2D98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22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6DC9-5F34-0F98-50CE-FB21ED774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12B70D-948A-445B-B90E-7993F73C76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AA5C5-26ED-316B-AC1D-7F50BFE65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4998B-E1A6-2BBB-FA9F-F004EE6B0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8EEB-EF26-44B6-BC4F-638C441AA0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62A37-92F7-FA03-1310-F8AB4EEB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60244-E0CC-4781-627D-747E671C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C217-7698-44EA-9629-01D6C2D98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27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0BC35-42D9-DDD9-6985-6A9705EC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E3963-C3C0-9154-28C6-128D1EF31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70D51-B71C-E38D-BE67-0DF32C0CC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78EEB-EF26-44B6-BC4F-638C441AA08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9722F-912A-D508-7B2F-F6B444D66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3ACF7-1A55-EDBC-9FFE-4577F0D7F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2C217-7698-44EA-9629-01D6C2D98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7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406520-F202-9D2D-5FD3-2CD9113D5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242645"/>
            <a:ext cx="5334000" cy="2274276"/>
          </a:xfrm>
        </p:spPr>
        <p:txBody>
          <a:bodyPr>
            <a:noAutofit/>
          </a:bodyPr>
          <a:lstStyle/>
          <a:p>
            <a:pPr marL="511810" marR="0" indent="-283210" algn="ctr">
              <a:lnSpc>
                <a:spcPct val="115000"/>
              </a:lnSpc>
              <a:spcAft>
                <a:spcPts val="800"/>
              </a:spcAft>
            </a:pPr>
            <a: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Of Mice, Money, and Getting Old</a:t>
            </a:r>
            <a:b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Presented by: Marc Silver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960F0D-8D6F-CCC8-3162-117B1B9B0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0" y="3821721"/>
            <a:ext cx="5334000" cy="35978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Idioms About Animals, Aging, and Being Broke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5B7AA-6A22-1E8C-3694-DBC266CD1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27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9B4BB-C998-874E-7B1F-F7FFE4EA5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08399-96F5-DDA0-CC0D-13D828FC2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1230"/>
          </a:xfrm>
        </p:spPr>
        <p:txBody>
          <a:bodyPr>
            <a:normAutofit/>
          </a:bodyPr>
          <a:lstStyle/>
          <a:p>
            <a:pPr algn="ctr"/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Aging Idioms</a:t>
            </a:r>
            <a:b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Gray Hair, Sharp Tongues, and Worn-Out Legs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AA7E1-EAFB-6442-609E-1DA54F21F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1231"/>
            <a:ext cx="7707923" cy="4535732"/>
          </a:xfrm>
        </p:spPr>
        <p:txBody>
          <a:bodyPr>
            <a:normAutofit/>
          </a:bodyPr>
          <a:lstStyle/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French: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“Il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n’a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plus toute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tête”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“He no longer has all his head.”</a:t>
            </a:r>
          </a:p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gentle nudge at forgetfulness or mental decline. Often said with a shrug and a sigh.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02E65-9B5A-D7BC-D18D-5B64CA764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1630" y="1627908"/>
            <a:ext cx="3540369" cy="52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69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FA679-06BD-F0F5-85DD-3950DC55F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464-8001-2DA1-983B-1C9978C9D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1230"/>
          </a:xfrm>
        </p:spPr>
        <p:txBody>
          <a:bodyPr>
            <a:normAutofit/>
          </a:bodyPr>
          <a:lstStyle/>
          <a:p>
            <a:pPr algn="ctr"/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Aging Idioms</a:t>
            </a:r>
            <a:b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Gray Hair, Sharp Tongues, and Worn-Out Legs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CE83-8A6A-86CF-17DE-D7111A816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630" y="1641231"/>
            <a:ext cx="5990493" cy="4535732"/>
          </a:xfrm>
        </p:spPr>
        <p:txBody>
          <a:bodyPr>
            <a:normAutofit/>
          </a:bodyPr>
          <a:lstStyle/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Japanese: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400" i="1" kern="100" dirty="0" err="1">
                <a:effectLst/>
                <a:latin typeface="MS Gothic" panose="020B0609070205080204" pitchFamily="49" charset="-128"/>
                <a:ea typeface="Calibri" panose="020F0502020204030204" pitchFamily="34" charset="0"/>
                <a:cs typeface="Times New Roman" panose="02020603050405020304" pitchFamily="18" charset="0"/>
              </a:rPr>
              <a:t>還暦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 (Kanreki)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Refers to turning 60, symbolizing a return to the zodiac sign of your birth.</a:t>
            </a:r>
          </a:p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Not just getting older—coming full circle. Celebrated, not dreaded.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2BBC9-62F7-759A-5968-F301C589A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1587703"/>
            <a:ext cx="5603631" cy="52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9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DEACB-7948-C343-3020-C3CE777EE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1932C-A566-1467-DE50-6BDDCBB01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608276" cy="16412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Aging Idioms</a:t>
            </a:r>
            <a:b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Gray Hair, Sharp Tongues, and Worn-Out Legs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3A5B4-E5C0-2C88-A54F-341F44264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70076" cy="435133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Greek: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Τον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έφ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αγε το σαράκι” – “He was eaten by the woodworm.”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Used to describe someone consumed by worry or bitterness with age. Slowly gnawed from the inside out.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6CD77-3B03-F973-3D7D-29051A715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8276" y="0"/>
            <a:ext cx="4583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62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6177-09E4-FF90-89BE-B69C601FB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B03A9-D532-C0BC-E34C-004BC85E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9" y="1"/>
            <a:ext cx="7608275" cy="1641230"/>
          </a:xfrm>
        </p:spPr>
        <p:txBody>
          <a:bodyPr>
            <a:normAutofit/>
          </a:bodyPr>
          <a:lstStyle/>
          <a:p>
            <a:pPr marL="511810" marR="0" indent="-283210" algn="ctr">
              <a:lnSpc>
                <a:spcPct val="115000"/>
              </a:lnSpc>
              <a:spcAft>
                <a:spcPts val="800"/>
              </a:spcAft>
            </a:pP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Broke Idioms</a:t>
            </a:r>
            <a:b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When the Wallet Echoes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8934-BF4C-DFFD-C38B-61D21BAC9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725" y="1825625"/>
            <a:ext cx="7596552" cy="4351338"/>
          </a:xfrm>
        </p:spPr>
        <p:txBody>
          <a:bodyPr>
            <a:normAutofit/>
          </a:bodyPr>
          <a:lstStyle/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Hungary: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Még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verebek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is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kiröhögik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“Even the sparrows laugh at you.”</a:t>
            </a:r>
          </a:p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 poor it’s public knowledge—and the wildlife’s mocking you.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1927E6-4F36-F43A-51F7-581461559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4" y="-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2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4FF7D-A696-4CAC-A97A-5DBBFD484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F844-C21A-5DB1-2CB1-14110A166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620000" cy="1641230"/>
          </a:xfrm>
        </p:spPr>
        <p:txBody>
          <a:bodyPr>
            <a:normAutofit/>
          </a:bodyPr>
          <a:lstStyle/>
          <a:p>
            <a:pPr algn="ctr"/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Broke Idioms</a:t>
            </a:r>
            <a:b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When the Wallet Echoes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10C39-7546-EF49-C5F2-76E99B68F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7010400" cy="4351338"/>
          </a:xfrm>
        </p:spPr>
        <p:txBody>
          <a:bodyPr>
            <a:normAutofit/>
          </a:bodyPr>
          <a:lstStyle/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Portuguese: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“Nem um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tostão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furado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“Not even a rusty coin.”</a:t>
            </a:r>
          </a:p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Completely broke. Not a cent. Not even one worth throwing away.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D7E5F3-BF1E-C1D2-1BA5-020FB20C7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53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6FD66-A769-94B8-2A5F-4EE499BE8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E5357-5C43-950B-20DF-6AAA04D2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1230"/>
          </a:xfrm>
        </p:spPr>
        <p:txBody>
          <a:bodyPr>
            <a:normAutofit/>
          </a:bodyPr>
          <a:lstStyle/>
          <a:p>
            <a:pPr algn="ctr"/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Broke Idioms</a:t>
            </a:r>
            <a:b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When the Wallet Echoes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AD187-2726-73AD-21DC-33F361FB4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058" y="1825625"/>
            <a:ext cx="4552434" cy="4351338"/>
          </a:xfrm>
        </p:spPr>
        <p:txBody>
          <a:bodyPr>
            <a:normAutofit/>
          </a:bodyPr>
          <a:lstStyle/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Thai: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400" i="1" kern="100" dirty="0" err="1">
                <a:effectLst/>
                <a:latin typeface="Leelawadee UI" panose="020B0502040204020203" pitchFamily="34" charset="-34"/>
                <a:ea typeface="Calibri" panose="020F0502020204030204" pitchFamily="34" charset="0"/>
                <a:cs typeface="Arial" panose="020B0604020202020204" pitchFamily="34" charset="0"/>
              </a:rPr>
              <a:t>จนตรอก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 (Jon-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trok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“Trapped in an alley.”</a:t>
            </a:r>
          </a:p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No options. No way out. Used when someone’s hit financial rock bottom.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BECBE-2DE8-52D7-9134-F33A7E557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" y="1825625"/>
            <a:ext cx="7534058" cy="503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43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E8926-C768-5C29-0A40-0E531307F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383E3-584A-86B8-0C0E-C11283CE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168" y="1"/>
            <a:ext cx="7584831" cy="1641230"/>
          </a:xfrm>
        </p:spPr>
        <p:txBody>
          <a:bodyPr>
            <a:normAutofit/>
          </a:bodyPr>
          <a:lstStyle/>
          <a:p>
            <a:pPr algn="ctr"/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Broke Idioms</a:t>
            </a:r>
            <a:b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When the Wallet Echoes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1EB39-E559-0FC1-CF2A-FBF5024BB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1825625"/>
            <a:ext cx="7186246" cy="435133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Yiddish: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“Er hot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kein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Groshn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nit”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“He doesn’t have a penny.”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Said with the universal tone of someone checking their pockets and coming up empty.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F00ADA-5FCC-FA7A-096F-33C558E11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4607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57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B417B-2190-D3FA-88AE-C7427A197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4F66-9DC2-EEC3-D09F-1F0C04E3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20000" cy="1641230"/>
          </a:xfrm>
        </p:spPr>
        <p:txBody>
          <a:bodyPr>
            <a:normAutofit/>
          </a:bodyPr>
          <a:lstStyle/>
          <a:p>
            <a:pPr algn="ctr"/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Broke Idioms</a:t>
            </a:r>
            <a:b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When the Wallet Echoes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3BFE6-1BAA-9FB7-1F82-AA8C2756C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262" y="1825624"/>
            <a:ext cx="7080738" cy="435133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Romanian: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“A face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foamea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cu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stil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“To starve with style.”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No money, but still keeping up appearances. Think lipstick and bare foot.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611B6-8191-DC9B-F788-E2FE84206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43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30C5A-D6C1-C092-8524-A29FD832F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72A87-4D58-AD81-59B9-CE0D893D4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"/>
            <a:ext cx="7620000" cy="1641230"/>
          </a:xfrm>
        </p:spPr>
        <p:txBody>
          <a:bodyPr>
            <a:normAutofit/>
          </a:bodyPr>
          <a:lstStyle/>
          <a:p>
            <a:pPr algn="ctr"/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Broke Idioms</a:t>
            </a:r>
            <a:b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When the Wallet Echoes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B190F-6773-E1AE-84F1-2A3FF228E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825625"/>
            <a:ext cx="7362092" cy="435133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Brazil (Portuguese):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Ficar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com a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mão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abanando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“To be left waving your hand.”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Used when you walk away with nothing—no deal, no cash, not even a thank-you.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4ADC7-E3F6-AA71-AC14-4F94C0951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79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441AB-7A50-39D8-194F-689D2C9FC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CC5AF-07F9-F1AA-D7DC-0DA8C8FEF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1230"/>
          </a:xfrm>
        </p:spPr>
        <p:txBody>
          <a:bodyPr>
            <a:normAutofit/>
          </a:bodyPr>
          <a:lstStyle/>
          <a:p>
            <a:pPr marL="511810" marR="0" indent="-283210" algn="ctr">
              <a:lnSpc>
                <a:spcPct val="115000"/>
              </a:lnSpc>
              <a:spcAft>
                <a:spcPts val="800"/>
              </a:spcAft>
            </a:pPr>
            <a: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Final Thoughts</a:t>
            </a:r>
            <a:b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Fur, Wrinkles, and Empty Pockets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9FCA5-F142-9778-EC30-4A9734603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54" y="1641231"/>
            <a:ext cx="6283567" cy="5122984"/>
          </a:xfrm>
        </p:spPr>
        <p:txBody>
          <a:bodyPr>
            <a:normAutofit/>
          </a:bodyPr>
          <a:lstStyle/>
          <a:p>
            <a:pPr marL="571500" indent="-34290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Across languages, animals do the talking when people won’t. </a:t>
            </a:r>
          </a:p>
          <a:p>
            <a:pPr marL="571500" indent="-34290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Age is respected, mocked, or quietly mourned. And being broke? That’s a universal joke we’re all invited to laugh at—often through our teeth.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These idioms reveal the soft belly of everyday life. We laugh, we age, we misplace our money—and still find a way to turn it all into poetry.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EA17D-A029-0EA6-669C-EF9E07C17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722" y="1629507"/>
            <a:ext cx="5322277" cy="53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68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CDBB0-D975-9FD6-4256-6D86B1286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1230"/>
          </a:xfrm>
        </p:spPr>
        <p:txBody>
          <a:bodyPr>
            <a:normAutofit/>
          </a:bodyPr>
          <a:lstStyle/>
          <a:p>
            <a:pPr algn="ctr"/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Idioms About Animals, Aging, and Being Broke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C1FD6-164E-48D8-5892-5B7AAEE2F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323" y="1641231"/>
            <a:ext cx="6353909" cy="4535732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What do cats, goats, sparrows, and donkeys have in common?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They all show up in idioms that reveal how we feel about life’s harder truths—getting older, losing money, and making a fool of ourselves along the way.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 whether you’re broke, gray, or just trying to avoid looking like a bewildered chicken, these global expressions have something to say.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B72A6-2369-66C0-EE81-F30C28810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232" y="1641231"/>
            <a:ext cx="5216768" cy="52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57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9522-0002-244F-AD15-B09CF11C0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82F46-E3C5-1AAD-90A7-EBD0DA9A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1230"/>
          </a:xfrm>
        </p:spPr>
        <p:txBody>
          <a:bodyPr>
            <a:normAutofit/>
          </a:bodyPr>
          <a:lstStyle/>
          <a:p>
            <a:pPr marL="511810" marR="0" indent="-28321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Next Time</a:t>
            </a:r>
            <a:endParaRPr lang="en-US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C6D21-8BCE-F21A-4FD2-852D63882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Idioms about fear, bravery, and foolishness. </a:t>
            </a:r>
          </a:p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(Spoiler: In the Czech Republic, when you’re terrified, you’ve got a hamster in your stomach.)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837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AA0FB-056F-E53B-77D6-EDB9867BD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D468D-3330-A60C-8D99-12451AB49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1230"/>
          </a:xfrm>
        </p:spPr>
        <p:txBody>
          <a:bodyPr>
            <a:normAutofit/>
          </a:bodyPr>
          <a:lstStyle/>
          <a:p>
            <a:pPr algn="ctr"/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Thanks for Coming!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9C0AE-B72D-CC06-82DF-5DBA17E4B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720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40D9E-0568-974E-1E3C-454AEF20C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2FF1-DED0-6FD8-67B5-5CF6460C8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1230"/>
          </a:xfrm>
        </p:spPr>
        <p:txBody>
          <a:bodyPr>
            <a:normAutofit/>
          </a:bodyPr>
          <a:lstStyle/>
          <a:p>
            <a:pPr marL="511810" indent="-283210" algn="ctr">
              <a:lnSpc>
                <a:spcPct val="115000"/>
              </a:lnSpc>
              <a:spcAft>
                <a:spcPts val="800"/>
              </a:spcAft>
            </a:pPr>
            <a:r>
              <a:rPr lang="en-US" sz="4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Animal Idioms</a:t>
            </a:r>
            <a:br>
              <a:rPr lang="en-US" sz="4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Because Humans Can’t Take All the Blame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936D5-54CA-97F4-592B-18C9ABB5E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1754" y="1825625"/>
            <a:ext cx="7872046" cy="435133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Spain: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“Estar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como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una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cabra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“To be like a goat.”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It means: 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You’re wild, unpredictable, maybe a little nuts. </a:t>
            </a:r>
            <a:b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goat’s to blame, not you.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4419D-47DC-3120-B1AD-B90535EF7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5367"/>
            <a:ext cx="3481754" cy="522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33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C4A79-2B3E-CA64-733C-BD7032F0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89C5-07D5-D893-2B04-3529292E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1230"/>
          </a:xfrm>
        </p:spPr>
        <p:txBody>
          <a:bodyPr>
            <a:normAutofit/>
          </a:bodyPr>
          <a:lstStyle/>
          <a:p>
            <a:pPr marL="511810" indent="-283210" algn="ctr">
              <a:lnSpc>
                <a:spcPct val="115000"/>
              </a:lnSpc>
              <a:spcAft>
                <a:spcPts val="800"/>
              </a:spcAft>
            </a:pPr>
            <a:r>
              <a:rPr lang="en-US" sz="4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Animal Idioms</a:t>
            </a:r>
            <a:br>
              <a:rPr lang="en-US" sz="4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Because Humans Can’t Take All the Blame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6E655-4D66-BB38-2808-9A5F92206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567246" cy="4351338"/>
          </a:xfrm>
        </p:spPr>
        <p:txBody>
          <a:bodyPr/>
          <a:lstStyle/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Malaysia: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Seperti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kera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mendapat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bunga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“Like a monkey getting flowers.”</a:t>
            </a:r>
          </a:p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Having something beautiful but not knowing what to do with it. </a:t>
            </a:r>
            <a:b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Clueless appreciation at its finest.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5590A-44A8-7214-BC6F-9920FDB5E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05446" y="1765936"/>
            <a:ext cx="3786552" cy="50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7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AF3BF-3C08-668C-4F58-3107DBB00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5EF32-5AA4-4B0F-A65C-2B650740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1230"/>
          </a:xfrm>
        </p:spPr>
        <p:txBody>
          <a:bodyPr>
            <a:normAutofit/>
          </a:bodyPr>
          <a:lstStyle/>
          <a:p>
            <a:pPr marL="511810" indent="-283210" algn="ctr">
              <a:lnSpc>
                <a:spcPct val="115000"/>
              </a:lnSpc>
              <a:spcAft>
                <a:spcPts val="800"/>
              </a:spcAft>
            </a:pPr>
            <a:r>
              <a:rPr lang="en-US" sz="4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Animal Idioms</a:t>
            </a:r>
            <a:br>
              <a:rPr lang="en-US" sz="4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Because Humans Can’t Take All the Blame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3BC14-B119-C955-0B5E-48FBD873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7968" y="1749851"/>
            <a:ext cx="8487508" cy="4427112"/>
          </a:xfrm>
        </p:spPr>
        <p:txBody>
          <a:bodyPr/>
          <a:lstStyle/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Germany: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“Da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steppt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der Bär”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“That’s where the bear dances.”</a:t>
            </a:r>
          </a:p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That’s the place to be. It’s hopping. The party is so good, even bears can’t help but break into a jig.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47EEE1-5E4A-8C71-1F31-8F1960E6C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1749851"/>
            <a:ext cx="3387969" cy="510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62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79CBA-5626-DC63-060A-EAB32B3A3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79D60-95D6-F9B7-B847-071ACB0F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1230"/>
          </a:xfrm>
        </p:spPr>
        <p:txBody>
          <a:bodyPr>
            <a:normAutofit/>
          </a:bodyPr>
          <a:lstStyle/>
          <a:p>
            <a:pPr marL="511810" indent="-283210" algn="ctr">
              <a:lnSpc>
                <a:spcPct val="115000"/>
              </a:lnSpc>
              <a:spcAft>
                <a:spcPts val="800"/>
              </a:spcAft>
            </a:pPr>
            <a:r>
              <a:rPr lang="en-US" sz="4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Animal Idioms</a:t>
            </a:r>
            <a:br>
              <a:rPr lang="en-US" sz="4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Because Humans Can’t Take All the Blame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30874-0E41-DE78-8403-D33544125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24446" cy="4351338"/>
          </a:xfrm>
        </p:spPr>
        <p:txBody>
          <a:bodyPr/>
          <a:lstStyle/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Netherlands: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“Hij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doet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alsof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hij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hond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in de pot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gevonden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heeft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“He acts like he found the dog in the cooking pot.”</a:t>
            </a:r>
          </a:p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Disappointed too late. Used when someone misses out and shows up after the action’s over.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30D12-CDBB-09F8-6A79-8482AECAA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646" y="1863968"/>
            <a:ext cx="3329354" cy="49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64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D98AA-ECAB-4BF6-4C29-50D36ED55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15F0C-3D42-7E7A-7462-95B665BB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1230"/>
          </a:xfrm>
        </p:spPr>
        <p:txBody>
          <a:bodyPr>
            <a:normAutofit/>
          </a:bodyPr>
          <a:lstStyle/>
          <a:p>
            <a:pPr marL="511810" indent="-283210" algn="ctr">
              <a:lnSpc>
                <a:spcPct val="115000"/>
              </a:lnSpc>
              <a:spcAft>
                <a:spcPts val="800"/>
              </a:spcAft>
            </a:pPr>
            <a:r>
              <a:rPr lang="en-US" sz="4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Animal Idioms</a:t>
            </a:r>
            <a:br>
              <a:rPr lang="en-US" sz="4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Because Humans Can’t Take All the Blame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26A7-AF6A-2657-564D-FE8555394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5152" y="1825625"/>
            <a:ext cx="4191002" cy="4351338"/>
          </a:xfrm>
        </p:spPr>
        <p:txBody>
          <a:bodyPr>
            <a:normAutofit/>
          </a:bodyPr>
          <a:lstStyle/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China: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400" i="1" kern="100" dirty="0" err="1">
                <a:effectLst/>
                <a:latin typeface="Microsoft JhengHei" panose="020B0604030504040204" pitchFamily="34" charset="-120"/>
                <a:ea typeface="Calibri" panose="020F0502020204030204" pitchFamily="34" charset="0"/>
                <a:cs typeface="Times New Roman" panose="02020603050405020304" pitchFamily="18" charset="0"/>
              </a:rPr>
              <a:t>对牛弹琴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 (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duì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niú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tán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qín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“Playing a lute to a cow.”</a:t>
            </a:r>
          </a:p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Trying to impress or explain something to someone who just doesn’t get it. </a:t>
            </a:r>
            <a:b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Think: arguing logic with a rock.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2DA4D-2EAF-29F4-D9F4-2D234F48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1231"/>
            <a:ext cx="7825152" cy="52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02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0D7F1-2B9E-E88D-BEB8-229F8306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EC29D-07ED-89AA-FC2E-923481670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1230"/>
          </a:xfrm>
        </p:spPr>
        <p:txBody>
          <a:bodyPr>
            <a:normAutofit/>
          </a:bodyPr>
          <a:lstStyle/>
          <a:p>
            <a:pPr marL="511810" marR="0" indent="-283210" algn="ctr">
              <a:lnSpc>
                <a:spcPct val="115000"/>
              </a:lnSpc>
              <a:spcAft>
                <a:spcPts val="800"/>
              </a:spcAft>
            </a:pP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Aging Idioms</a:t>
            </a:r>
            <a:b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Gray Hair, Sharp Tongues, and Worn-Out Legs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6FFD4-D586-6903-8CD2-A7CF108A2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Arabic: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قلبه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وقع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رجليه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“Old in age, small in mind.”</a:t>
            </a:r>
          </a:p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Getting older doesn’t guarantee </a:t>
            </a:r>
            <a:b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wisdom. </a:t>
            </a:r>
            <a:b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cautionary phrase for the </a:t>
            </a:r>
            <a:b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cranky elder who forgot </a:t>
            </a:r>
            <a:b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 grow up.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B1BEE-D321-CBFB-B22E-FF6E4B806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892" y="2317260"/>
            <a:ext cx="6811108" cy="45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15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F4CC-78A3-4AA0-F164-FE1C483A3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79B-3E9A-0908-2009-06D05AE8B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1230"/>
          </a:xfrm>
        </p:spPr>
        <p:txBody>
          <a:bodyPr>
            <a:normAutofit/>
          </a:bodyPr>
          <a:lstStyle/>
          <a:p>
            <a:pPr algn="ctr"/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Aging Idioms</a:t>
            </a:r>
            <a:b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Gray Hair, Sharp Tongues, and Worn-Out Legs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DE480-B6C3-465D-0A6C-CA28E7633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769" y="1641231"/>
            <a:ext cx="6846277" cy="4351338"/>
          </a:xfrm>
        </p:spPr>
        <p:txBody>
          <a:bodyPr>
            <a:normAutofit/>
          </a:bodyPr>
          <a:lstStyle/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Italian: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Essere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nella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terza </a:t>
            </a:r>
            <a:r>
              <a:rPr lang="en-US" sz="24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età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“To be in the third age.”</a:t>
            </a:r>
          </a:p>
          <a:p>
            <a:pPr marL="511810" marR="0" indent="-283210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graceful way to describe elderhood. Less about decline, more about entering a final act—with wisdom and retirement discounts.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1F1A8-D144-A80E-D7CE-7E3F531B1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41231"/>
            <a:ext cx="5216768" cy="52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23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169</TotalTime>
  <Words>1477</Words>
  <Application>Microsoft Office PowerPoint</Application>
  <PresentationFormat>Widescreen</PresentationFormat>
  <Paragraphs>97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Microsoft JhengHei</vt:lpstr>
      <vt:lpstr>MS Gothic</vt:lpstr>
      <vt:lpstr>Arial</vt:lpstr>
      <vt:lpstr>Calibri</vt:lpstr>
      <vt:lpstr>Calibri Light</vt:lpstr>
      <vt:lpstr>Leelawadee UI</vt:lpstr>
      <vt:lpstr>Times New Roman</vt:lpstr>
      <vt:lpstr>Office Theme</vt:lpstr>
      <vt:lpstr>Of Mice, Money, and Getting Old Presented by: Marc Silver</vt:lpstr>
      <vt:lpstr>Idioms About Animals, Aging, and Being Broke</vt:lpstr>
      <vt:lpstr>Animal Idioms Because Humans Can’t Take All the Blame</vt:lpstr>
      <vt:lpstr>Animal Idioms Because Humans Can’t Take All the Blame</vt:lpstr>
      <vt:lpstr>Animal Idioms Because Humans Can’t Take All the Blame</vt:lpstr>
      <vt:lpstr>Animal Idioms Because Humans Can’t Take All the Blame</vt:lpstr>
      <vt:lpstr>Animal Idioms Because Humans Can’t Take All the Blame</vt:lpstr>
      <vt:lpstr>Aging Idioms Gray Hair, Sharp Tongues, and Worn-Out Legs</vt:lpstr>
      <vt:lpstr>Aging Idioms Gray Hair, Sharp Tongues, and Worn-Out Legs</vt:lpstr>
      <vt:lpstr>Aging Idioms Gray Hair, Sharp Tongues, and Worn-Out Legs</vt:lpstr>
      <vt:lpstr>Aging Idioms Gray Hair, Sharp Tongues, and Worn-Out Legs</vt:lpstr>
      <vt:lpstr>Aging Idioms Gray Hair, Sharp Tongues, and Worn-Out Legs</vt:lpstr>
      <vt:lpstr>Broke Idioms When the Wallet Echoes</vt:lpstr>
      <vt:lpstr>Broke Idioms When the Wallet Echoes</vt:lpstr>
      <vt:lpstr>Broke Idioms When the Wallet Echoes</vt:lpstr>
      <vt:lpstr>Broke Idioms When the Wallet Echoes</vt:lpstr>
      <vt:lpstr>Broke Idioms When the Wallet Echoes</vt:lpstr>
      <vt:lpstr>Broke Idioms When the Wallet Echoes</vt:lpstr>
      <vt:lpstr>Final Thoughts Fur, Wrinkles, and Empty Pockets</vt:lpstr>
      <vt:lpstr>Next Time</vt:lpstr>
      <vt:lpstr>Thanks for Coming!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 Silver</dc:creator>
  <cp:lastModifiedBy>Marc Silver</cp:lastModifiedBy>
  <cp:revision>5</cp:revision>
  <dcterms:created xsi:type="dcterms:W3CDTF">2025-04-12T22:19:21Z</dcterms:created>
  <dcterms:modified xsi:type="dcterms:W3CDTF">2025-04-13T01:09:11Z</dcterms:modified>
</cp:coreProperties>
</file>