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56" r:id="rId2"/>
    <p:sldId id="273" r:id="rId3"/>
    <p:sldId id="257" r:id="rId4"/>
    <p:sldId id="274" r:id="rId5"/>
    <p:sldId id="258" r:id="rId6"/>
    <p:sldId id="276" r:id="rId7"/>
    <p:sldId id="261" r:id="rId8"/>
    <p:sldId id="284" r:id="rId9"/>
    <p:sldId id="285" r:id="rId10"/>
    <p:sldId id="260" r:id="rId11"/>
    <p:sldId id="277" r:id="rId12"/>
    <p:sldId id="286" r:id="rId13"/>
    <p:sldId id="288" r:id="rId14"/>
    <p:sldId id="287" r:id="rId15"/>
    <p:sldId id="297" r:id="rId16"/>
    <p:sldId id="264" r:id="rId17"/>
    <p:sldId id="293" r:id="rId18"/>
    <p:sldId id="266" r:id="rId19"/>
    <p:sldId id="282" r:id="rId20"/>
    <p:sldId id="268" r:id="rId21"/>
    <p:sldId id="267" r:id="rId22"/>
    <p:sldId id="291" r:id="rId23"/>
    <p:sldId id="278" r:id="rId24"/>
    <p:sldId id="289" r:id="rId25"/>
    <p:sldId id="292" r:id="rId26"/>
    <p:sldId id="280" r:id="rId27"/>
    <p:sldId id="281" r:id="rId28"/>
    <p:sldId id="290" r:id="rId29"/>
    <p:sldId id="295" r:id="rId30"/>
    <p:sldId id="294" r:id="rId31"/>
    <p:sldId id="275" r:id="rId32"/>
    <p:sldId id="271" r:id="rId33"/>
    <p:sldId id="272" r:id="rId3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B67F-74F3-AADE-6351-D303EF6750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5036E8-EB55-BE3C-2576-B6BE492ECF71}"/>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2A08EEFC-EBC3-72E9-BF3F-D3AA3E0F25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A1E6BA6-51F8-8AAF-1A8F-A8FB4971224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68473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D0252-8BC8-5E55-2D63-DC98537A222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2ABB8D-288B-CA57-AB90-D6F0B5471955}"/>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5963E550-750C-5907-6BAD-6CB34B5A55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E910A62-A191-5971-AADB-2803C6FF5029}"/>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3551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D0AF-0577-3239-98B1-6C7C90A7A65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B4F498-5ED1-E02B-ABE3-243D5A5A1B6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15E07E54-304E-22D0-ACC0-CEC87A879FA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D64D8BB-F14B-DFC2-A0B7-2A9C88E6F4E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23852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ECD2-E725-F224-D6E9-BEE83628C33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0942B2A-654F-78ED-A6D5-8876382394D1}"/>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15</a:t>
            </a:fld>
            <a:endParaRPr lang="en-US"/>
          </a:p>
        </p:txBody>
      </p:sp>
      <p:sp>
        <p:nvSpPr>
          <p:cNvPr id="2" name="Slide Image Placeholder 1">
            <a:extLst>
              <a:ext uri="{FF2B5EF4-FFF2-40B4-BE49-F238E27FC236}">
                <a16:creationId xmlns:a16="http://schemas.microsoft.com/office/drawing/2014/main" id="{A26F0350-AA4C-4057-70FC-5441F56C349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4884380-6DD8-ECAB-DF1E-10F7D0D14FF5}"/>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70015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FF69-270F-BACF-72CC-E13738D35F4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EBC7E3B-2CF9-8525-1C9D-E931897FBDED}"/>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3D40BA50-87A7-AC6B-1E79-843AF460C99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4E5D1A-16E1-576F-3D56-DF60D79D9012}"/>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6060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D0BF-DD0B-96F9-667B-2E0DD129692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843A21B-7853-AAC4-7732-874D38422DCA}"/>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19</a:t>
            </a:fld>
            <a:endParaRPr lang="en-US"/>
          </a:p>
        </p:txBody>
      </p:sp>
      <p:sp>
        <p:nvSpPr>
          <p:cNvPr id="2" name="Slide Image Placeholder 1">
            <a:extLst>
              <a:ext uri="{FF2B5EF4-FFF2-40B4-BE49-F238E27FC236}">
                <a16:creationId xmlns:a16="http://schemas.microsoft.com/office/drawing/2014/main" id="{C9CCF553-8045-719F-116D-C8923FBBFD8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76A1B91-E98C-0211-7617-16E42442ACE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09857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21</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E22F-26E1-8F9C-C41B-866AD8A9D16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D7B368-D27A-E2FD-B44E-D28AB5665A38}"/>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22</a:t>
            </a:fld>
            <a:endParaRPr lang="en-US"/>
          </a:p>
        </p:txBody>
      </p:sp>
      <p:sp>
        <p:nvSpPr>
          <p:cNvPr id="2" name="Slide Image Placeholder 1">
            <a:extLst>
              <a:ext uri="{FF2B5EF4-FFF2-40B4-BE49-F238E27FC236}">
                <a16:creationId xmlns:a16="http://schemas.microsoft.com/office/drawing/2014/main" id="{345D1AB7-FE2F-8AB5-83FB-A1473821053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68D4BC1-F34D-1869-6718-487CCBC81571}"/>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141800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02F7B-CB45-B56B-7D82-25953F43E07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109B3E-4951-0B36-7A10-FAF1EDB36A22}"/>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A453025F-9377-7A57-6CE0-41532AF9964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E283360-32B3-9B93-8555-6409A3BF705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89996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F73A-06A2-2490-77F3-9B95F03AF3E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A02FFE9-B2D5-ED33-1E40-E9641DB6D866}"/>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841483E3-20FB-6E97-5030-4BADF6D0ADA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C05E47-14DF-F735-5B4D-A06E3878362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135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B62E-087E-0E49-580D-7828F36B8BA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0D54EB-0F76-5F32-E946-661EE7230E6B}"/>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EF7B9647-BDCD-C7B5-6E3F-033668F585E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B58015C-0421-2318-5039-3FDAC237BB35}"/>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74611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5053-A540-40E2-0A58-187A1144F0F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EBE046C-2F29-4148-04E5-D00275FD602B}"/>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CF4E7428-4889-6EA6-31F3-79C060B6BB8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0358625-E813-2387-DA8C-4976436852A8}"/>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472081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112A-BD77-7734-55AC-132801E8620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753ABA4-355A-CDA9-2B8A-CD3646EFBF96}"/>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91EFEA4B-CBBE-CE67-8532-CBC785A76E4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5340D4A-098F-0D76-B27C-9D0ED31EF45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92203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0769-4497-3E73-EEA4-532EEA17D7C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BBF0FE6-FC9C-BBB9-61C7-7B1FFE27CF09}"/>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EABDDE4D-C888-0D56-2798-9B6582B4BDE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EE9F7E3-03EA-9EC1-0EFA-A55EF842833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0785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C2F6-EC62-4F4A-C9F0-F27E03BBDF3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7410E1-B1D0-FE8C-F4DD-9E7D9FDA23C0}"/>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6AD18B68-348D-BB7B-E3E4-8CA90E79CB7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4FC1507-1E20-5A56-E9A8-418E68B032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6832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CE86-7A68-AC55-5145-9974C964C147}"/>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14F46BE-BC5D-2220-BAAC-5C5D0A5CE1E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8ACE168B-341E-22C4-ABA3-43902AC6A434}"/>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5" name="Footer Placeholder 4">
            <a:extLst>
              <a:ext uri="{FF2B5EF4-FFF2-40B4-BE49-F238E27FC236}">
                <a16:creationId xmlns:a16="http://schemas.microsoft.com/office/drawing/2014/main" id="{2EDAB9B2-36BB-9F51-3CF9-E30FBCB6D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C2780-5537-0279-313F-CE1906062D63}"/>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82927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B120-1AA1-90BF-576B-687399EEC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2DB8E-E950-7B3D-2491-00E6AD1B4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28FC7-61F9-E1F6-DE90-412CE07BF28E}"/>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5" name="Footer Placeholder 4">
            <a:extLst>
              <a:ext uri="{FF2B5EF4-FFF2-40B4-BE49-F238E27FC236}">
                <a16:creationId xmlns:a16="http://schemas.microsoft.com/office/drawing/2014/main" id="{A131493C-68D2-72A6-E087-056D51A16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B6CC9-6464-E2CC-1B23-1F0221476C68}"/>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2414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6564D-5117-7BAA-2590-02892AC4319C}"/>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C8C07-3D98-BF74-B5DD-0DF5F1A7D5AC}"/>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B6FFA-0251-F7AB-F5EE-653988216EAE}"/>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5" name="Footer Placeholder 4">
            <a:extLst>
              <a:ext uri="{FF2B5EF4-FFF2-40B4-BE49-F238E27FC236}">
                <a16:creationId xmlns:a16="http://schemas.microsoft.com/office/drawing/2014/main" id="{89EF5048-1EC1-9D28-48C5-A1B9451FE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94FCD-F4E1-AB73-9034-C961B93064BD}"/>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266713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8FF4-4B2D-5DE9-C59D-375DF5ECA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DF179-0886-33AE-D1B4-32F2CFED0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AA5F5-E2A6-5B2D-68D5-2BC07CC1AB23}"/>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5" name="Footer Placeholder 4">
            <a:extLst>
              <a:ext uri="{FF2B5EF4-FFF2-40B4-BE49-F238E27FC236}">
                <a16:creationId xmlns:a16="http://schemas.microsoft.com/office/drawing/2014/main" id="{B5FAD1DF-4C39-D6E1-5290-7841DF525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4FA79-3BBC-BEFD-109E-DBECB8760DDA}"/>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59744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3A68-B30C-4B2E-5581-FDDC70666CB8}"/>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001698-4F97-48DA-54F4-970B4B10439A}"/>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FCE727-3179-2038-1754-3AB22EB8B343}"/>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5" name="Footer Placeholder 4">
            <a:extLst>
              <a:ext uri="{FF2B5EF4-FFF2-40B4-BE49-F238E27FC236}">
                <a16:creationId xmlns:a16="http://schemas.microsoft.com/office/drawing/2014/main" id="{AF9A9900-2054-7D8F-521F-8E8F82A9F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EE97-F377-AD47-8743-30C9090A01A7}"/>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298385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1358-2CBD-206E-CB55-877FE4C0B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A2E8B-3242-D9E0-A55E-40B586B67DD9}"/>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A507C0-0C92-F8FF-29B4-390C1E22E347}"/>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15015-08A5-B28C-472F-B2EFB24096C7}"/>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6" name="Footer Placeholder 5">
            <a:extLst>
              <a:ext uri="{FF2B5EF4-FFF2-40B4-BE49-F238E27FC236}">
                <a16:creationId xmlns:a16="http://schemas.microsoft.com/office/drawing/2014/main" id="{A6160D6C-6A94-F22A-3B2B-81345731D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DBF01-2952-0EFC-C553-F7625CEA7822}"/>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133061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0A61-9E4C-90E8-4914-BC5D696A400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A5BA1-9AB4-52B8-0EDF-C4F2CF375185}"/>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A7462115-4E07-B7FC-640C-13B1612422F1}"/>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1DDD3C-C17A-36F0-241D-3080A6573544}"/>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EE6222A-279D-7221-5E25-9270A82A251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370E-2624-92EB-1846-527715394F47}"/>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8" name="Footer Placeholder 7">
            <a:extLst>
              <a:ext uri="{FF2B5EF4-FFF2-40B4-BE49-F238E27FC236}">
                <a16:creationId xmlns:a16="http://schemas.microsoft.com/office/drawing/2014/main" id="{0930C651-612E-C679-5055-86B48D594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B1029B-7F96-8EEA-DEB2-4F9F2984AA0B}"/>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215286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6A78-CFC4-8565-6CEE-3D2B2ED8C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42C15-10F2-0188-C43F-036227E1D09C}"/>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4" name="Footer Placeholder 3">
            <a:extLst>
              <a:ext uri="{FF2B5EF4-FFF2-40B4-BE49-F238E27FC236}">
                <a16:creationId xmlns:a16="http://schemas.microsoft.com/office/drawing/2014/main" id="{055E39A0-B61A-7D5D-6963-9B6068C9A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EFFD1-008A-6787-3BC2-98B7B02617C9}"/>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360842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CC640-A947-A469-1381-73C9DBAAB177}"/>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3" name="Footer Placeholder 2">
            <a:extLst>
              <a:ext uri="{FF2B5EF4-FFF2-40B4-BE49-F238E27FC236}">
                <a16:creationId xmlns:a16="http://schemas.microsoft.com/office/drawing/2014/main" id="{AC04F905-9A51-9BD0-C4DE-5CB7A7B9D5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4A0DF-D5F7-560A-AC7F-33105D6CB1A0}"/>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17318675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9BFD-394D-1F7A-F3B0-BAB37FFB11DD}"/>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CEA94011-AB5D-4534-4F77-2638A3F8BFF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56E9AC-F295-90B3-6467-974BB1BCA949}"/>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C70D763-4BA6-81AB-D717-D3EE6D0C5696}"/>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6" name="Footer Placeholder 5">
            <a:extLst>
              <a:ext uri="{FF2B5EF4-FFF2-40B4-BE49-F238E27FC236}">
                <a16:creationId xmlns:a16="http://schemas.microsoft.com/office/drawing/2014/main" id="{5466C2B2-AC92-0483-A6DF-FCDD6ECA5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E10C5-E3BB-8910-14D8-7E47213647F2}"/>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403127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ABA0-8B9F-5535-F627-BB89A9050793}"/>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1040BCDC-EB14-3995-F16F-9275F2D057BB}"/>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B5F8D980-19E4-446E-FFDF-BBF06074566F}"/>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44226F9-709D-6DD3-E492-CDDE45F87495}"/>
              </a:ext>
            </a:extLst>
          </p:cNvPr>
          <p:cNvSpPr>
            <a:spLocks noGrp="1"/>
          </p:cNvSpPr>
          <p:nvPr>
            <p:ph type="dt" sz="half" idx="10"/>
          </p:nvPr>
        </p:nvSpPr>
        <p:spPr/>
        <p:txBody>
          <a:bodyPr/>
          <a:lstStyle/>
          <a:p>
            <a:fld id="{CA5EACB6-AE25-412C-B8EF-5F6F6265DE93}" type="datetimeFigureOut">
              <a:rPr lang="en-US" smtClean="0"/>
              <a:t>8/21/2024</a:t>
            </a:fld>
            <a:endParaRPr lang="en-US"/>
          </a:p>
        </p:txBody>
      </p:sp>
      <p:sp>
        <p:nvSpPr>
          <p:cNvPr id="6" name="Footer Placeholder 5">
            <a:extLst>
              <a:ext uri="{FF2B5EF4-FFF2-40B4-BE49-F238E27FC236}">
                <a16:creationId xmlns:a16="http://schemas.microsoft.com/office/drawing/2014/main" id="{708EAD60-FEEB-CEDD-4354-2FC68330D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07025-04F0-72A0-3099-B78C404C013F}"/>
              </a:ext>
            </a:extLst>
          </p:cNvPr>
          <p:cNvSpPr>
            <a:spLocks noGrp="1"/>
          </p:cNvSpPr>
          <p:nvPr>
            <p:ph type="sldNum" sz="quarter" idx="12"/>
          </p:nvPr>
        </p:nvSpPr>
        <p:spPr/>
        <p:txBody>
          <a:bodyPr/>
          <a:lstStyle/>
          <a:p>
            <a:fld id="{1B9754AB-2ADD-4DE4-BA31-F96E96A3B6FE}" type="slidenum">
              <a:rPr lang="en-US" smtClean="0"/>
              <a:t>‹#›</a:t>
            </a:fld>
            <a:endParaRPr lang="en-US"/>
          </a:p>
        </p:txBody>
      </p:sp>
    </p:spTree>
    <p:extLst>
      <p:ext uri="{BB962C8B-B14F-4D97-AF65-F5344CB8AC3E}">
        <p14:creationId xmlns:p14="http://schemas.microsoft.com/office/powerpoint/2010/main" val="170959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D001C-0ED4-0998-A3B9-DA4190E1DCE7}"/>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4D97E3-6869-AF57-8F3F-F2DF49CB2FEB}"/>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42BB-8BD1-7669-399B-A6C207643956}"/>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CA5EACB6-AE25-412C-B8EF-5F6F6265DE93}" type="datetimeFigureOut">
              <a:rPr lang="en-US" smtClean="0"/>
              <a:t>8/21/2024</a:t>
            </a:fld>
            <a:endParaRPr lang="en-US"/>
          </a:p>
        </p:txBody>
      </p:sp>
      <p:sp>
        <p:nvSpPr>
          <p:cNvPr id="5" name="Footer Placeholder 4">
            <a:extLst>
              <a:ext uri="{FF2B5EF4-FFF2-40B4-BE49-F238E27FC236}">
                <a16:creationId xmlns:a16="http://schemas.microsoft.com/office/drawing/2014/main" id="{2591AA18-E9D4-C5AC-060F-325AB2B80F92}"/>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1AE857-8CDC-D93D-59E7-52C52F3C2679}"/>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1B9754AB-2ADD-4DE4-BA31-F96E96A3B6FE}" type="slidenum">
              <a:rPr lang="en-US" smtClean="0"/>
              <a:t>‹#›</a:t>
            </a:fld>
            <a:endParaRPr lang="en-US"/>
          </a:p>
        </p:txBody>
      </p:sp>
    </p:spTree>
    <p:extLst>
      <p:ext uri="{BB962C8B-B14F-4D97-AF65-F5344CB8AC3E}">
        <p14:creationId xmlns:p14="http://schemas.microsoft.com/office/powerpoint/2010/main" val="178106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673225"/>
            <a:ext cx="6011863" cy="2363788"/>
          </a:xfrm>
          <a:prstGeom prst="rect">
            <a:avLst/>
          </a:prstGeom>
        </p:spPr>
        <p:txBody>
          <a:bodyPr vert="horz" wrap="square">
            <a:spAutoFit/>
          </a:bodyPr>
          <a:lstStyle/>
          <a:p>
            <a:pPr algn="ctr" fontAlgn="base"/>
            <a:r>
              <a:rPr lang="en-US" sz="4800" b="1" i="0" dirty="0">
                <a:solidFill>
                  <a:srgbClr val="202124"/>
                </a:solidFill>
                <a:effectLst/>
                <a:latin typeface="Times New Roman" panose="02020603050405020304" pitchFamily="18" charset="0"/>
                <a:cs typeface="Times New Roman" panose="02020603050405020304" pitchFamily="18" charset="0"/>
              </a:rPr>
              <a:t>Ocho Rios</a:t>
            </a:r>
            <a:br>
              <a:rPr lang="en-US" sz="4800" b="1" i="0" dirty="0">
                <a:solidFill>
                  <a:srgbClr val="202124"/>
                </a:solidFill>
                <a:effectLst/>
                <a:latin typeface="Times New Roman" panose="02020603050405020304" pitchFamily="18" charset="0"/>
                <a:cs typeface="Times New Roman" panose="02020603050405020304" pitchFamily="18" charset="0"/>
              </a:rPr>
            </a:br>
            <a:r>
              <a:rPr lang="en-US" sz="4800" b="1" i="0" dirty="0">
                <a:solidFill>
                  <a:srgbClr val="202124"/>
                </a:solidFill>
                <a:effectLst/>
                <a:latin typeface="Times New Roman" panose="02020603050405020304" pitchFamily="18" charset="0"/>
                <a:cs typeface="Times New Roman" panose="02020603050405020304" pitchFamily="18" charset="0"/>
              </a:rPr>
              <a:t>Jamaica</a:t>
            </a:r>
            <a:br>
              <a:rPr lang="en-US" sz="4000" b="1" i="0" dirty="0">
                <a:solidFill>
                  <a:srgbClr val="202124"/>
                </a:solidFill>
                <a:effectLst/>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E7C97689-60F2-FADB-14EE-9DC801BA5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1585779"/>
            <a:ext cx="5038726"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normAutofit fontScale="90000"/>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Jamaica</a:t>
            </a:r>
          </a:p>
        </p:txBody>
      </p:sp>
      <p:pic>
        <p:nvPicPr>
          <p:cNvPr id="1026" name="Picture 2" descr="Jamaica Maps &amp; Facts | Jamaica map, Jamaica travel, Jamaica island">
            <a:extLst>
              <a:ext uri="{FF2B5EF4-FFF2-40B4-BE49-F238E27FC236}">
                <a16:creationId xmlns:a16="http://schemas.microsoft.com/office/drawing/2014/main" id="{6FF71177-B75E-82BD-C0B9-19956DA3B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 t="23398" r="999" b="21962"/>
          <a:stretch/>
        </p:blipFill>
        <p:spPr bwMode="auto">
          <a:xfrm>
            <a:off x="609600" y="879107"/>
            <a:ext cx="8884356" cy="4781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4"/>
            <a:ext cx="10080624" cy="880367"/>
          </a:xfrm>
          <a:prstGeom prst="rect">
            <a:avLst/>
          </a:prstGeom>
        </p:spPr>
        <p:txBody>
          <a:bodyPr vert="horz">
            <a:norm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t>
            </a:r>
            <a:r>
              <a:rPr lang="en-US" sz="4800" b="1" i="0" dirty="0">
                <a:solidFill>
                  <a:srgbClr val="202124"/>
                </a:solidFill>
                <a:effectLst/>
                <a:latin typeface="Times New Roman" panose="02020603050405020304" pitchFamily="18" charset="0"/>
                <a:cs typeface="Times New Roman" panose="02020603050405020304" pitchFamily="18" charset="0"/>
              </a:rPr>
              <a:t>Ocho Rios</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9C8D3F58-3E70-979E-AE34-1A5669709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53392"/>
            <a:ext cx="10080625" cy="4717158"/>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A7A6DF6-F901-6A6A-4DE6-A63FF98C1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4CFC9-7231-CCA4-7DC9-0C5B3857B51C}"/>
              </a:ext>
            </a:extLst>
          </p:cNvPr>
          <p:cNvSpPr txBox="1">
            <a:spLocks noGrp="1"/>
          </p:cNvSpPr>
          <p:nvPr>
            <p:ph type="title" idx="4294967295"/>
          </p:nvPr>
        </p:nvSpPr>
        <p:spPr>
          <a:xfrm>
            <a:off x="0" y="328613"/>
            <a:ext cx="10080625" cy="755650"/>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Ocho Rios Taxis</a:t>
            </a:r>
          </a:p>
        </p:txBody>
      </p:sp>
      <p:sp>
        <p:nvSpPr>
          <p:cNvPr id="5" name="TextBox 4">
            <a:extLst>
              <a:ext uri="{FF2B5EF4-FFF2-40B4-BE49-F238E27FC236}">
                <a16:creationId xmlns:a16="http://schemas.microsoft.com/office/drawing/2014/main" id="{343A0DCF-9846-E435-12CF-267ABC926DE3}"/>
              </a:ext>
            </a:extLst>
          </p:cNvPr>
          <p:cNvSpPr txBox="1"/>
          <p:nvPr/>
        </p:nvSpPr>
        <p:spPr>
          <a:xfrm>
            <a:off x="0" y="1084084"/>
            <a:ext cx="10080624"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Getting around Jamaica by taxi is very easy. Private taxis are provided for visitors to Jamaica, while Route Taxis are designed for locals and operate similarly to buses with specific routes they travel. These drivers are only licensed to drive in a specific area. These taxis can stop anywhere to pick up and drop off passengers and usually carry multiple people at any time.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can tell a taxi by its Red license Plate. Also, their route will be shown on the side of the taxi.</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prices are set by the government. Typically, $1 or $2 US.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Because the Route Taxis make more money the more people they carry, often they will over pack the car. If the Taxi is packed just wait for another.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Chartered Route Taxi, means you will be the only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passengers but you need to agree to a price before getting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taxi. They will then post a Chartered Sign in the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window.</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Mini Route Buses run from city to city. Prices run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between $3 and $6 US depending upon the distance.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pic>
        <p:nvPicPr>
          <p:cNvPr id="7" name="Picture 6" descr="A black van with people in it&#10;&#10;Description automatically generated">
            <a:extLst>
              <a:ext uri="{FF2B5EF4-FFF2-40B4-BE49-F238E27FC236}">
                <a16:creationId xmlns:a16="http://schemas.microsoft.com/office/drawing/2014/main" id="{E058BD96-0A0F-529C-1138-39EFB6004A95}"/>
              </a:ext>
            </a:extLst>
          </p:cNvPr>
          <p:cNvPicPr>
            <a:picLocks noChangeAspect="1"/>
          </p:cNvPicPr>
          <p:nvPr/>
        </p:nvPicPr>
        <p:blipFill rotWithShape="1">
          <a:blip r:embed="rId3">
            <a:extLst>
              <a:ext uri="{28A0092B-C50C-407E-A947-70E740481C1C}">
                <a14:useLocalDpi xmlns:a14="http://schemas.microsoft.com/office/drawing/2010/main" val="0"/>
              </a:ext>
            </a:extLst>
          </a:blip>
          <a:srcRect b="16273"/>
          <a:stretch/>
        </p:blipFill>
        <p:spPr>
          <a:xfrm>
            <a:off x="5981816" y="3096683"/>
            <a:ext cx="4098808" cy="2573867"/>
          </a:xfrm>
          <a:prstGeom prst="rect">
            <a:avLst/>
          </a:prstGeom>
        </p:spPr>
      </p:pic>
    </p:spTree>
    <p:extLst>
      <p:ext uri="{BB962C8B-B14F-4D97-AF65-F5344CB8AC3E}">
        <p14:creationId xmlns:p14="http://schemas.microsoft.com/office/powerpoint/2010/main" val="190501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3F238F7F-7F3D-8B94-9562-86C8C4161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239FB-1504-71AE-8DD7-566FAF0A7AC0}"/>
              </a:ext>
            </a:extLst>
          </p:cNvPr>
          <p:cNvSpPr txBox="1">
            <a:spLocks noGrp="1"/>
          </p:cNvSpPr>
          <p:nvPr>
            <p:ph type="title" idx="4294967295"/>
          </p:nvPr>
        </p:nvSpPr>
        <p:spPr>
          <a:xfrm>
            <a:off x="0" y="328613"/>
            <a:ext cx="10080625" cy="755650"/>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Ocho Rios Tourist Taxis</a:t>
            </a:r>
          </a:p>
        </p:txBody>
      </p:sp>
      <p:sp>
        <p:nvSpPr>
          <p:cNvPr id="5" name="TextBox 4">
            <a:extLst>
              <a:ext uri="{FF2B5EF4-FFF2-40B4-BE49-F238E27FC236}">
                <a16:creationId xmlns:a16="http://schemas.microsoft.com/office/drawing/2014/main" id="{6DF8FF17-2825-9F89-5D47-178CC974A5B2}"/>
              </a:ext>
            </a:extLst>
          </p:cNvPr>
          <p:cNvSpPr txBox="1"/>
          <p:nvPr/>
        </p:nvSpPr>
        <p:spPr>
          <a:xfrm>
            <a:off x="0" y="1084084"/>
            <a:ext cx="10080624"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can Recognize a tourist taxi by its Red license plate, and they will have the name of their company on the front and back of the taxi. All tourist taxis must’ to be less than 5 years old and in good condition. They are also all air-conditioned and insured.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JUTA, are private taxis that primarily due tours for tourists. They are knowledgeable and drive much safer than the Route Taxis. A tour could run $200 US for an all-day tour but realize the taxi expenses could run as high as $150 for fuel, license fees, maintenance, and commission fees.</a:t>
            </a:r>
          </a:p>
          <a:p>
            <a:endParaRPr lang="en-US" b="1" dirty="0"/>
          </a:p>
        </p:txBody>
      </p:sp>
      <p:pic>
        <p:nvPicPr>
          <p:cNvPr id="4" name="Picture 3" descr="A white van with black trim&#10;&#10;Description automatically generated">
            <a:extLst>
              <a:ext uri="{FF2B5EF4-FFF2-40B4-BE49-F238E27FC236}">
                <a16:creationId xmlns:a16="http://schemas.microsoft.com/office/drawing/2014/main" id="{9E4AF3C9-2870-E724-20DE-0E0685A24A09}"/>
              </a:ext>
            </a:extLst>
          </p:cNvPr>
          <p:cNvPicPr>
            <a:picLocks noChangeAspect="1"/>
          </p:cNvPicPr>
          <p:nvPr/>
        </p:nvPicPr>
        <p:blipFill rotWithShape="1">
          <a:blip r:embed="rId3">
            <a:extLst>
              <a:ext uri="{28A0092B-C50C-407E-A947-70E740481C1C}">
                <a14:useLocalDpi xmlns:a14="http://schemas.microsoft.com/office/drawing/2010/main" val="0"/>
              </a:ext>
            </a:extLst>
          </a:blip>
          <a:srcRect t="8284" b="10792"/>
          <a:stretch/>
        </p:blipFill>
        <p:spPr>
          <a:xfrm>
            <a:off x="0" y="2835275"/>
            <a:ext cx="5715000" cy="2867378"/>
          </a:xfrm>
          <a:prstGeom prst="rect">
            <a:avLst/>
          </a:prstGeom>
        </p:spPr>
      </p:pic>
      <p:sp>
        <p:nvSpPr>
          <p:cNvPr id="8" name="TextBox 7">
            <a:extLst>
              <a:ext uri="{FF2B5EF4-FFF2-40B4-BE49-F238E27FC236}">
                <a16:creationId xmlns:a16="http://schemas.microsoft.com/office/drawing/2014/main" id="{3DFF4426-B167-76B4-3938-A96EF071CD2F}"/>
              </a:ext>
            </a:extLst>
          </p:cNvPr>
          <p:cNvSpPr txBox="1"/>
          <p:nvPr/>
        </p:nvSpPr>
        <p:spPr>
          <a:xfrm>
            <a:off x="5806910" y="2931736"/>
            <a:ext cx="3987539"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 do take a taxi tour, and had a great time, remember to tip your driver.</a:t>
            </a:r>
          </a:p>
        </p:txBody>
      </p:sp>
    </p:spTree>
    <p:extLst>
      <p:ext uri="{BB962C8B-B14F-4D97-AF65-F5344CB8AC3E}">
        <p14:creationId xmlns:p14="http://schemas.microsoft.com/office/powerpoint/2010/main" val="14260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065B189C-3F7A-CD4D-FDCE-D2BC8FCBB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16222-00BE-79F7-72B6-B1E1372736E4}"/>
              </a:ext>
            </a:extLst>
          </p:cNvPr>
          <p:cNvSpPr txBox="1">
            <a:spLocks noGrp="1"/>
          </p:cNvSpPr>
          <p:nvPr>
            <p:ph type="title" idx="4294967295"/>
          </p:nvPr>
        </p:nvSpPr>
        <p:spPr>
          <a:xfrm>
            <a:off x="0" y="328613"/>
            <a:ext cx="10080625" cy="755650"/>
          </a:xfrm>
          <a:prstGeom prst="rect">
            <a:avLst/>
          </a:prstGeom>
        </p:spPr>
        <p:txBody>
          <a:bodyPr vert="horz"/>
          <a:lstStyle/>
          <a:p>
            <a:pPr algn="ctr"/>
            <a:r>
              <a:rPr lang="en-US" sz="4000" b="1" dirty="0" err="1">
                <a:latin typeface="Times New Roman" panose="02020603050405020304" pitchFamily="18" charset="0"/>
                <a:cs typeface="Times New Roman" panose="02020603050405020304" pitchFamily="18" charset="0"/>
              </a:rPr>
              <a:t>Knutford</a:t>
            </a:r>
            <a:r>
              <a:rPr lang="en-US" sz="4000" b="1" dirty="0">
                <a:latin typeface="Times New Roman" panose="02020603050405020304" pitchFamily="18" charset="0"/>
                <a:cs typeface="Times New Roman" panose="02020603050405020304" pitchFamily="18" charset="0"/>
              </a:rPr>
              <a:t> Express</a:t>
            </a:r>
          </a:p>
        </p:txBody>
      </p:sp>
      <p:sp>
        <p:nvSpPr>
          <p:cNvPr id="5" name="TextBox 4">
            <a:extLst>
              <a:ext uri="{FF2B5EF4-FFF2-40B4-BE49-F238E27FC236}">
                <a16:creationId xmlns:a16="http://schemas.microsoft.com/office/drawing/2014/main" id="{F5443A78-282E-052B-AFEE-9D6DAB215553}"/>
              </a:ext>
            </a:extLst>
          </p:cNvPr>
          <p:cNvSpPr txBox="1"/>
          <p:nvPr/>
        </p:nvSpPr>
        <p:spPr>
          <a:xfrm>
            <a:off x="0" y="1084084"/>
            <a:ext cx="10080624" cy="2246769"/>
          </a:xfrm>
          <a:prstGeom prst="rect">
            <a:avLst/>
          </a:prstGeom>
          <a:noFill/>
        </p:spPr>
        <p:txBody>
          <a:bodyPr wrap="square">
            <a:spAutoFit/>
          </a:bodyPr>
          <a:lstStyle/>
          <a:p>
            <a:pPr marL="285750" indent="-28575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Knutford</a:t>
            </a:r>
            <a:r>
              <a:rPr lang="en-US" sz="2000" dirty="0">
                <a:latin typeface="Times New Roman" panose="02020603050405020304" pitchFamily="18" charset="0"/>
                <a:cs typeface="Times New Roman" panose="02020603050405020304" pitchFamily="18" charset="0"/>
              </a:rPr>
              <a:t> Express is a luxury passenger and courier transportation company offering safe, reliable, comfortable, and cost-effective scheduled services.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offer scheduled services from convenient locations on Jamaica's north and south coasts Passengers can traverse the island to points in Portland, St. Mary, Manchester, Negril, Trelawny and Kingston in spacious, air-conditioned coaches.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tickets run $10 to $30 US. Chances are you won’t use this service, but I hope this is good information.</a:t>
            </a:r>
            <a:endParaRPr lang="en-US" b="1" dirty="0">
              <a:latin typeface="Times New Roman" panose="02020603050405020304" pitchFamily="18" charset="0"/>
              <a:cs typeface="Times New Roman" panose="02020603050405020304" pitchFamily="18" charset="0"/>
            </a:endParaRPr>
          </a:p>
        </p:txBody>
      </p:sp>
      <p:pic>
        <p:nvPicPr>
          <p:cNvPr id="4" name="Picture 3" descr="A person standing on a bus&#10;&#10;Description automatically generated">
            <a:extLst>
              <a:ext uri="{FF2B5EF4-FFF2-40B4-BE49-F238E27FC236}">
                <a16:creationId xmlns:a16="http://schemas.microsoft.com/office/drawing/2014/main" id="{AA0E9B0A-80EE-A0A4-D815-021AE23651FC}"/>
              </a:ext>
            </a:extLst>
          </p:cNvPr>
          <p:cNvPicPr>
            <a:picLocks noChangeAspect="1"/>
          </p:cNvPicPr>
          <p:nvPr/>
        </p:nvPicPr>
        <p:blipFill rotWithShape="1">
          <a:blip r:embed="rId3">
            <a:extLst>
              <a:ext uri="{28A0092B-C50C-407E-A947-70E740481C1C}">
                <a14:useLocalDpi xmlns:a14="http://schemas.microsoft.com/office/drawing/2010/main" val="0"/>
              </a:ext>
            </a:extLst>
          </a:blip>
          <a:srcRect b="8953"/>
          <a:stretch/>
        </p:blipFill>
        <p:spPr>
          <a:xfrm>
            <a:off x="6042581" y="3222597"/>
            <a:ext cx="4038044" cy="2447953"/>
          </a:xfrm>
          <a:prstGeom prst="rect">
            <a:avLst/>
          </a:prstGeom>
        </p:spPr>
      </p:pic>
      <p:sp>
        <p:nvSpPr>
          <p:cNvPr id="10" name="TextBox 9">
            <a:extLst>
              <a:ext uri="{FF2B5EF4-FFF2-40B4-BE49-F238E27FC236}">
                <a16:creationId xmlns:a16="http://schemas.microsoft.com/office/drawing/2014/main" id="{201A9AB3-6B6B-256D-E84A-0060ACEA6116}"/>
              </a:ext>
            </a:extLst>
          </p:cNvPr>
          <p:cNvSpPr txBox="1"/>
          <p:nvPr/>
        </p:nvSpPr>
        <p:spPr>
          <a:xfrm>
            <a:off x="0" y="3330854"/>
            <a:ext cx="5649012"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want to travel from Ocho Rios to Negril this bus makes sense, otherwise, a Route Taxi is a better choice.</a:t>
            </a:r>
          </a:p>
        </p:txBody>
      </p:sp>
    </p:spTree>
    <p:extLst>
      <p:ext uri="{BB962C8B-B14F-4D97-AF65-F5344CB8AC3E}">
        <p14:creationId xmlns:p14="http://schemas.microsoft.com/office/powerpoint/2010/main" val="197411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73DA6F5-AD0B-BE6E-D4FC-845E0FACC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B77EB-BD5B-4488-0D0C-34DE1BB945D9}"/>
              </a:ext>
            </a:extLst>
          </p:cNvPr>
          <p:cNvSpPr txBox="1">
            <a:spLocks noGrp="1"/>
          </p:cNvSpPr>
          <p:nvPr>
            <p:ph type="title" idx="4294967295"/>
          </p:nvPr>
        </p:nvSpPr>
        <p:spPr>
          <a:xfrm>
            <a:off x="0" y="73024"/>
            <a:ext cx="10080624" cy="880367"/>
          </a:xfrm>
          <a:prstGeom prst="rect">
            <a:avLst/>
          </a:prstGeom>
        </p:spPr>
        <p:txBody>
          <a:bodyPr vert="horz">
            <a:norm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t>
            </a:r>
            <a:r>
              <a:rPr lang="en-US" sz="4800" b="1" i="0" dirty="0">
                <a:solidFill>
                  <a:srgbClr val="202124"/>
                </a:solidFill>
                <a:effectLst/>
                <a:latin typeface="Times New Roman" panose="02020603050405020304" pitchFamily="18" charset="0"/>
                <a:cs typeface="Times New Roman" panose="02020603050405020304" pitchFamily="18" charset="0"/>
              </a:rPr>
              <a:t>Local Attractions</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map of the ocean&#10;&#10;Description automatically generated">
            <a:extLst>
              <a:ext uri="{FF2B5EF4-FFF2-40B4-BE49-F238E27FC236}">
                <a16:creationId xmlns:a16="http://schemas.microsoft.com/office/drawing/2014/main" id="{B45FF3EE-DFF6-175F-0649-308DA6C97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3083"/>
            <a:ext cx="10080624" cy="4827468"/>
          </a:xfrm>
          <a:prstGeom prst="rect">
            <a:avLst/>
          </a:prstGeom>
        </p:spPr>
      </p:pic>
    </p:spTree>
    <p:extLst>
      <p:ext uri="{BB962C8B-B14F-4D97-AF65-F5344CB8AC3E}">
        <p14:creationId xmlns:p14="http://schemas.microsoft.com/office/powerpoint/2010/main" val="72833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E4969A48-D42D-46A9-B6C4-1B83C0ED4970}" type="slidenum">
              <a:rPr lang="en-US" sz="800">
                <a:solidFill>
                  <a:schemeClr val="tx1">
                    <a:lumMod val="50000"/>
                    <a:lumOff val="50000"/>
                  </a:schemeClr>
                </a:solidFill>
                <a:latin typeface="Calibri" panose="020F0502020204030204"/>
              </a:rPr>
              <a:pPr algn="r">
                <a:spcAft>
                  <a:spcPts val="600"/>
                </a:spcAft>
                <a:defRPr/>
              </a:pPr>
              <a:t>16</a:t>
            </a:fld>
            <a:endParaRPr lang="en-US" sz="800">
              <a:solidFill>
                <a:schemeClr val="tx1">
                  <a:lumMod val="50000"/>
                  <a:lumOff val="50000"/>
                </a:schemeClr>
              </a:solidFill>
              <a:latin typeface="Calibri" panose="020F0502020204030204"/>
            </a:endParaRPr>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707063" y="112713"/>
            <a:ext cx="4373562" cy="1208087"/>
          </a:xfrm>
          <a:prstGeom prst="rect">
            <a:avLst/>
          </a:prstGeom>
        </p:spPr>
        <p:txBody>
          <a:bodyPr vert="horz" lIns="91440" tIns="45720" rIns="91440" bIns="45720" rtlCol="0" anchor="ctr">
            <a:normAutofit fontScale="90000"/>
          </a:bodyPr>
          <a:lstStyle/>
          <a:p>
            <a:r>
              <a:rPr lang="en-US" sz="4000" b="0" i="0" dirty="0">
                <a:effectLst/>
                <a:latin typeface="Times New Roman" panose="02020603050405020304" pitchFamily="18" charset="0"/>
                <a:cs typeface="Times New Roman" panose="02020603050405020304" pitchFamily="18" charset="0"/>
              </a:rPr>
              <a:t>Dunn's River Falls</a:t>
            </a:r>
            <a:br>
              <a:rPr lang="en-US" sz="4000" b="0" i="0" dirty="0">
                <a:effectLst/>
                <a:latin typeface="Times New Roman" panose="02020603050405020304" pitchFamily="18" charset="0"/>
                <a:cs typeface="Times New Roman" panose="02020603050405020304" pitchFamily="18" charset="0"/>
              </a:rPr>
            </a:br>
            <a:br>
              <a:rPr lang="en-US" sz="2400" b="1" dirty="0"/>
            </a:br>
            <a:endParaRPr lang="en-US" sz="2400" b="1" i="0" u="none" strike="noStrike" dirty="0">
              <a:ln>
                <a:noFill/>
              </a:ln>
            </a:endParaRPr>
          </a:p>
        </p:txBody>
      </p:sp>
      <p:pic>
        <p:nvPicPr>
          <p:cNvPr id="1026" name="Picture 2" descr="Central Gardens opens at Dunn's River Falls: Travel Weekly">
            <a:extLst>
              <a:ext uri="{FF2B5EF4-FFF2-40B4-BE49-F238E27FC236}">
                <a16:creationId xmlns:a16="http://schemas.microsoft.com/office/drawing/2014/main" id="{E65BCAE0-6FB2-96D1-DC8B-1FB81C9C7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3" r="18409" b="-2"/>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51172A-BC85-FDA3-E36B-DA6F8B7692DE}"/>
              </a:ext>
            </a:extLst>
          </p:cNvPr>
          <p:cNvSpPr txBox="1"/>
          <p:nvPr/>
        </p:nvSpPr>
        <p:spPr>
          <a:xfrm>
            <a:off x="5706490" y="677333"/>
            <a:ext cx="4374116" cy="5670540"/>
          </a:xfrm>
          <a:prstGeom prst="rect">
            <a:avLst/>
          </a:prstGeom>
        </p:spPr>
        <p:txBody>
          <a:bodyPr vert="horz" lIns="91440" tIns="45720" rIns="91440" bIns="45720" rtlCol="0">
            <a:normAutofit fontScale="40000" lnSpcReduction="20000"/>
          </a:bodyPr>
          <a:lstStyle/>
          <a:p>
            <a:pPr indent="-228600">
              <a:lnSpc>
                <a:spcPct val="120000"/>
              </a:lnSpc>
              <a:spcAft>
                <a:spcPts val="600"/>
              </a:spcAft>
              <a:buFont typeface="Arial" panose="020B0604020202020204" pitchFamily="34" charset="0"/>
              <a:buChar char="•"/>
            </a:pPr>
            <a:r>
              <a:rPr lang="en-US" sz="4200" b="0" i="0" dirty="0">
                <a:effectLst/>
                <a:latin typeface="Times New Roman" panose="02020603050405020304" pitchFamily="18" charset="0"/>
                <a:cs typeface="Times New Roman" panose="02020603050405020304" pitchFamily="18" charset="0"/>
              </a:rPr>
              <a:t>On my first visit to Jamaica, I climbed Dunn’s River Falls. </a:t>
            </a:r>
            <a:r>
              <a:rPr lang="en-US" sz="4200" dirty="0">
                <a:latin typeface="Times New Roman" panose="02020603050405020304" pitchFamily="18" charset="0"/>
                <a:cs typeface="Times New Roman" panose="02020603050405020304" pitchFamily="18" charset="0"/>
              </a:rPr>
              <a:t>It is </a:t>
            </a:r>
            <a:r>
              <a:rPr lang="en-US" sz="4200" b="0" i="0" dirty="0">
                <a:effectLst/>
                <a:latin typeface="Times New Roman" panose="02020603050405020304" pitchFamily="18" charset="0"/>
                <a:cs typeface="Times New Roman" panose="02020603050405020304" pitchFamily="18" charset="0"/>
              </a:rPr>
              <a:t>180 feet high and 600 feet long, and the waterfalls are naturally terraced like giant natural stairs. Even in the heat of Summer, the Falls are refreshingly cold. </a:t>
            </a:r>
          </a:p>
          <a:p>
            <a:pPr indent="-228600">
              <a:lnSpc>
                <a:spcPct val="120000"/>
              </a:lnSpc>
              <a:spcAft>
                <a:spcPts val="600"/>
              </a:spcAft>
              <a:buFont typeface="Arial" panose="020B0604020202020204" pitchFamily="34" charset="0"/>
              <a:buChar char="•"/>
            </a:pPr>
            <a:r>
              <a:rPr lang="en-US" sz="4200" b="0" i="0" dirty="0">
                <a:effectLst/>
                <a:latin typeface="Times New Roman" panose="02020603050405020304" pitchFamily="18" charset="0"/>
                <a:cs typeface="Times New Roman" panose="02020603050405020304" pitchFamily="18" charset="0"/>
              </a:rPr>
              <a:t>Climbing the waterfalls is a popular tourist activity and is </a:t>
            </a:r>
            <a:r>
              <a:rPr lang="en-US" sz="4200" dirty="0">
                <a:latin typeface="Times New Roman" panose="02020603050405020304" pitchFamily="18" charset="0"/>
                <a:cs typeface="Times New Roman" panose="02020603050405020304" pitchFamily="18" charset="0"/>
              </a:rPr>
              <a:t>normally</a:t>
            </a:r>
            <a:r>
              <a:rPr lang="en-US" sz="4200" b="0" i="0" dirty="0">
                <a:effectLst/>
                <a:latin typeface="Times New Roman" panose="02020603050405020304" pitchFamily="18" charset="0"/>
                <a:cs typeface="Times New Roman" panose="02020603050405020304" pitchFamily="18" charset="0"/>
              </a:rPr>
              <a:t> performed with the help of tour guides from the park. It takes about 1-1.5 hours to climb with short breaks for photographs taken by your guide. There are also stairs alongside the falls for those who do not want to get wet or are unable to manage the rocky, uneven terrain of the actual waterfall.</a:t>
            </a:r>
          </a:p>
          <a:p>
            <a:pPr indent="-228600">
              <a:lnSpc>
                <a:spcPct val="120000"/>
              </a:lnSpc>
              <a:spcAft>
                <a:spcPts val="600"/>
              </a:spcAft>
              <a:buFont typeface="Arial" panose="020B0604020202020204" pitchFamily="34" charset="0"/>
              <a:buChar char="•"/>
            </a:pPr>
            <a:r>
              <a:rPr lang="en-US" sz="4200" b="0" i="0" dirty="0">
                <a:effectLst/>
                <a:latin typeface="Times New Roman" panose="02020603050405020304" pitchFamily="18" charset="0"/>
                <a:cs typeface="Times New Roman" panose="02020603050405020304" pitchFamily="18" charset="0"/>
              </a:rPr>
              <a:t>The falls are bordered by lush, green vegetation that shades the area from the sun and keeps the area, and climbers, cool. The climb can be relatively hard but with help from your guide, it is much easier.</a:t>
            </a:r>
          </a:p>
          <a:p>
            <a:pPr indent="-228600">
              <a:lnSpc>
                <a:spcPct val="90000"/>
              </a:lnSpc>
              <a:spcAft>
                <a:spcPts val="600"/>
              </a:spcAft>
              <a:buFont typeface="Arial" panose="020B0604020202020204" pitchFamily="34" charset="0"/>
              <a:buChar char="•"/>
            </a:pP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EFE52142-F0A3-9D0D-8874-085EBF249D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8B42FC1-DEAB-7694-4EC7-57BEB71FAE5F}"/>
              </a:ext>
            </a:extLst>
          </p:cNvPr>
          <p:cNvSpPr txBox="1"/>
          <p:nvPr/>
        </p:nvSpPr>
        <p:spPr>
          <a:xfrm>
            <a:off x="0" y="120087"/>
            <a:ext cx="10080625" cy="707886"/>
          </a:xfrm>
          <a:prstGeom prst="rect">
            <a:avLst/>
          </a:prstGeom>
          <a:noFill/>
        </p:spPr>
        <p:txBody>
          <a:bodyPr wrap="square">
            <a:spAutoFit/>
          </a:bodyPr>
          <a:lstStyle/>
          <a:p>
            <a:pPr algn="ctr"/>
            <a:r>
              <a:rPr lang="en-US" sz="4000" b="1" dirty="0">
                <a:solidFill>
                  <a:srgbClr val="4A4A4A"/>
                </a:solidFill>
                <a:effectLst/>
                <a:latin typeface="Times New Roman" panose="02020603050405020304" pitchFamily="18" charset="0"/>
                <a:cs typeface="Times New Roman" panose="02020603050405020304" pitchFamily="18" charset="0"/>
              </a:rPr>
              <a:t>Nine Mile Village</a:t>
            </a:r>
          </a:p>
        </p:txBody>
      </p:sp>
      <p:sp>
        <p:nvSpPr>
          <p:cNvPr id="3" name="TextBox 2">
            <a:extLst>
              <a:ext uri="{FF2B5EF4-FFF2-40B4-BE49-F238E27FC236}">
                <a16:creationId xmlns:a16="http://schemas.microsoft.com/office/drawing/2014/main" id="{84EBE16A-FF10-D4F5-CF91-E276DE7E9B7C}"/>
              </a:ext>
            </a:extLst>
          </p:cNvPr>
          <p:cNvSpPr txBox="1"/>
          <p:nvPr/>
        </p:nvSpPr>
        <p:spPr>
          <a:xfrm>
            <a:off x="65988" y="948267"/>
            <a:ext cx="9902102" cy="4401205"/>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Located about 30 miles from the cruise terminal is Nine Mile Village. Located in Saint Ann Parish, this is the </a:t>
            </a:r>
            <a:r>
              <a:rPr lang="en-US" sz="2000" i="0" dirty="0">
                <a:effectLst/>
                <a:latin typeface="Times New Roman" panose="02020603050405020304" pitchFamily="18" charset="0"/>
                <a:cs typeface="Times New Roman" panose="02020603050405020304" pitchFamily="18" charset="0"/>
              </a:rPr>
              <a:t>birthplace and final resting place for Reggae icon Bob Marley</a:t>
            </a:r>
            <a:r>
              <a:rPr lang="en-US" sz="2000" b="0" i="0" dirty="0">
                <a:effectLst/>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fact has made the area tremendously popular with music fans, and you can do a guided tour of the local museum and the mausoleum where the popular musician was buried.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tour offers an opportunity to learn about the Rastafarian religion and the life of Bob Marley.</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You can either book a tour here through the ship or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find one on shore. These packages cost about $100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to $150 per person and often include, ziplining or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river tubing. Plan on spending about six hours, so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plan on using most of the day for the activity.</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Local tours can cost as little as $50 to $80 per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person.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84855419-A9F1-CC5B-7B84-AF3DFC11A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87" y="2564464"/>
            <a:ext cx="4141738" cy="310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1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131763"/>
            <a:ext cx="10080625" cy="839787"/>
          </a:xfrm>
          <a:prstGeom prst="rect">
            <a:avLst/>
          </a:prstGeom>
        </p:spPr>
        <p:txBody>
          <a:bodyPr vert="horz">
            <a:normAutofit/>
          </a:bodyPr>
          <a:lstStyle/>
          <a:p>
            <a:pPr algn="ctr" fontAlgn="base"/>
            <a:r>
              <a:rPr lang="en-US" sz="4000" b="1" dirty="0">
                <a:solidFill>
                  <a:srgbClr val="4A4A4A"/>
                </a:solidFill>
                <a:effectLst/>
                <a:latin typeface="Times New Roman" panose="02020603050405020304" pitchFamily="18" charset="0"/>
                <a:cs typeface="Times New Roman" panose="02020603050405020304" pitchFamily="18" charset="0"/>
              </a:rPr>
              <a:t>Green Grotto Caves</a:t>
            </a:r>
            <a:r>
              <a:rPr lang="en-US" sz="4000" b="1" i="0" dirty="0">
                <a:solidFill>
                  <a:srgbClr val="202124"/>
                </a:solidFill>
                <a:effectLst/>
                <a:latin typeface="Times New Roman" panose="02020603050405020304" pitchFamily="18" charset="0"/>
                <a:cs typeface="Times New Roman" panose="02020603050405020304" pitchFamily="18" charset="0"/>
              </a:rPr>
              <a:t> </a:t>
            </a:r>
          </a:p>
        </p:txBody>
      </p:sp>
      <p:pic>
        <p:nvPicPr>
          <p:cNvPr id="4098" name="Picture 2">
            <a:extLst>
              <a:ext uri="{FF2B5EF4-FFF2-40B4-BE49-F238E27FC236}">
                <a16:creationId xmlns:a16="http://schemas.microsoft.com/office/drawing/2014/main" id="{817AED9B-FA58-28EC-D037-BB5A7F865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5100"/>
            <a:ext cx="5370897" cy="2685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906268-6056-470E-83DA-5B45417E10ED}"/>
              </a:ext>
            </a:extLst>
          </p:cNvPr>
          <p:cNvSpPr txBox="1"/>
          <p:nvPr/>
        </p:nvSpPr>
        <p:spPr>
          <a:xfrm>
            <a:off x="0" y="971550"/>
            <a:ext cx="9992411" cy="2031325"/>
          </a:xfrm>
          <a:prstGeom prst="rect">
            <a:avLst/>
          </a:prstGeom>
          <a:noFill/>
        </p:spPr>
        <p:txBody>
          <a:bodyPr wrap="square">
            <a:spAutoFit/>
          </a:bodyPr>
          <a:lstStyle/>
          <a:p>
            <a:pPr marL="285750" indent="-28575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20 miles west of the port is a speleologist’s dream at Green Grotto Caves. The Caves are surrounded by thick vegetation and are supplied with pristine waters flowing from its secret depths. Its rich history can be identified with diverse groups of people including its first inhabitants, the Arawak Indians who used the caves. Proof of this is evident in the multiple fragments of pottery and artifacts that are unearthed from time to time.</a:t>
            </a:r>
          </a:p>
          <a:p>
            <a:pPr marL="285750" indent="-28575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During the 17th century, the English invaded the island of Jamaica and discovered the Green Grotto Caves were used as a hideout for the Spaniards who were being driven out of the country. </a:t>
            </a:r>
          </a:p>
        </p:txBody>
      </p:sp>
      <p:sp>
        <p:nvSpPr>
          <p:cNvPr id="7" name="TextBox 6">
            <a:extLst>
              <a:ext uri="{FF2B5EF4-FFF2-40B4-BE49-F238E27FC236}">
                <a16:creationId xmlns:a16="http://schemas.microsoft.com/office/drawing/2014/main" id="{C35930A4-5797-6D23-A9DF-870164C19667}"/>
              </a:ext>
            </a:extLst>
          </p:cNvPr>
          <p:cNvSpPr txBox="1"/>
          <p:nvPr/>
        </p:nvSpPr>
        <p:spPr>
          <a:xfrm>
            <a:off x="5391293" y="4821308"/>
            <a:ext cx="4689332" cy="646331"/>
          </a:xfrm>
          <a:prstGeom prst="rect">
            <a:avLst/>
          </a:prstGeom>
          <a:noFill/>
        </p:spPr>
        <p:txBody>
          <a:bodyPr wrap="square">
            <a:spAutoFit/>
          </a:bodyPr>
          <a:lstStyle/>
          <a:p>
            <a:pPr algn="ctr" fontAlgn="base"/>
            <a:r>
              <a:rPr lang="en-US" b="1" i="0" dirty="0">
                <a:effectLst/>
                <a:latin typeface="Times New Roman" panose="02020603050405020304" pitchFamily="18" charset="0"/>
                <a:cs typeface="Times New Roman" panose="02020603050405020304" pitchFamily="18" charset="0"/>
              </a:rPr>
              <a:t>Admission: </a:t>
            </a:r>
            <a:r>
              <a:rPr lang="en-US" b="0" i="0" dirty="0">
                <a:effectLst/>
                <a:latin typeface="Times New Roman" panose="02020603050405020304" pitchFamily="18" charset="0"/>
                <a:cs typeface="Times New Roman" panose="02020603050405020304" pitchFamily="18" charset="0"/>
              </a:rPr>
              <a:t>Adults US$20 </a:t>
            </a:r>
          </a:p>
          <a:p>
            <a:pPr algn="ctr" fontAlgn="base"/>
            <a:r>
              <a:rPr lang="en-US" dirty="0">
                <a:latin typeface="Times New Roman" panose="02020603050405020304" pitchFamily="18" charset="0"/>
                <a:cs typeface="Times New Roman" panose="02020603050405020304" pitchFamily="18" charset="0"/>
              </a:rPr>
              <a:t>Children under </a:t>
            </a:r>
            <a:r>
              <a:rPr lang="en-US" b="0" i="0" dirty="0">
                <a:effectLst/>
                <a:latin typeface="Times New Roman" panose="02020603050405020304" pitchFamily="18" charset="0"/>
                <a:cs typeface="Times New Roman" panose="02020603050405020304" pitchFamily="18" charset="0"/>
              </a:rPr>
              <a:t>12: US$10</a:t>
            </a:r>
          </a:p>
        </p:txBody>
      </p:sp>
      <p:sp>
        <p:nvSpPr>
          <p:cNvPr id="9" name="TextBox 8">
            <a:extLst>
              <a:ext uri="{FF2B5EF4-FFF2-40B4-BE49-F238E27FC236}">
                <a16:creationId xmlns:a16="http://schemas.microsoft.com/office/drawing/2014/main" id="{0C77C063-BDA3-C085-E0D6-6707EF2DE1B4}"/>
              </a:ext>
            </a:extLst>
          </p:cNvPr>
          <p:cNvSpPr txBox="1"/>
          <p:nvPr/>
        </p:nvSpPr>
        <p:spPr>
          <a:xfrm>
            <a:off x="5370898" y="2944937"/>
            <a:ext cx="4689332" cy="1754326"/>
          </a:xfrm>
          <a:prstGeom prst="rect">
            <a:avLst/>
          </a:prstGeom>
          <a:noFill/>
        </p:spPr>
        <p:txBody>
          <a:bodyPr wrap="square">
            <a:spAutoFit/>
          </a:bodyPr>
          <a:lstStyle/>
          <a:p>
            <a:pPr marL="285750" indent="-28575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In the mid-20th Century, between the two world wars, they were used by smugglers running arms to Cuba. In the latter years during the Second World War, the Government of Jamaica used the entrance of the cave as a storeroom for rum in barrels.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19571B-1612-80CD-C8A3-B1A7E0913DDC}"/>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481CF-2005-188C-4414-E0B75DADDC85}"/>
              </a:ext>
            </a:extLst>
          </p:cNvPr>
          <p:cNvSpPr txBox="1">
            <a:spLocks noGrp="1"/>
          </p:cNvSpPr>
          <p:nvPr>
            <p:ph type="title" idx="4294967295"/>
          </p:nvPr>
        </p:nvSpPr>
        <p:spPr>
          <a:xfrm>
            <a:off x="104785" y="301904"/>
            <a:ext cx="5043150" cy="1064269"/>
          </a:xfrm>
          <a:prstGeom prst="rect">
            <a:avLst/>
          </a:prstGeom>
        </p:spPr>
        <p:txBody>
          <a:bodyPr vert="horz" lIns="91440" tIns="45720" rIns="91440" bIns="45720" rtlCol="0" anchor="ctr">
            <a:normAutofit/>
          </a:bodyPr>
          <a:lstStyle/>
          <a:p>
            <a:pPr algn="ctr" defTabSz="914400" fontAlgn="base"/>
            <a:r>
              <a:rPr lang="en-US" sz="4400" b="1" i="0" dirty="0">
                <a:effectLst/>
                <a:latin typeface="Times New Roman" panose="02020603050405020304" pitchFamily="18" charset="0"/>
                <a:cs typeface="Times New Roman" panose="02020603050405020304" pitchFamily="18" charset="0"/>
              </a:rPr>
              <a:t>Blue Hole</a:t>
            </a:r>
          </a:p>
        </p:txBody>
      </p:sp>
      <p:sp>
        <p:nvSpPr>
          <p:cNvPr id="4" name="TextBox 3">
            <a:extLst>
              <a:ext uri="{FF2B5EF4-FFF2-40B4-BE49-F238E27FC236}">
                <a16:creationId xmlns:a16="http://schemas.microsoft.com/office/drawing/2014/main" id="{8030E536-85DC-999F-3F1B-E90B039A0805}"/>
              </a:ext>
            </a:extLst>
          </p:cNvPr>
          <p:cNvSpPr txBox="1"/>
          <p:nvPr/>
        </p:nvSpPr>
        <p:spPr>
          <a:xfrm>
            <a:off x="104786" y="1366174"/>
            <a:ext cx="5043150" cy="374126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a:t>
            </a:r>
            <a:r>
              <a:rPr lang="en-US" sz="2000" b="0" i="0" dirty="0">
                <a:effectLst/>
                <a:latin typeface="Times New Roman" panose="02020603050405020304" pitchFamily="18" charset="0"/>
                <a:cs typeface="Times New Roman" panose="02020603050405020304" pitchFamily="18" charset="0"/>
              </a:rPr>
              <a:t>ou will want to check out the famous Blue Hole, </a:t>
            </a:r>
            <a:r>
              <a:rPr lang="en-US" sz="2000" i="0" dirty="0">
                <a:effectLst/>
                <a:latin typeface="Times New Roman" panose="02020603050405020304" pitchFamily="18" charset="0"/>
                <a:cs typeface="Times New Roman" panose="02020603050405020304" pitchFamily="18" charset="0"/>
              </a:rPr>
              <a:t>also known as the </a:t>
            </a:r>
            <a:r>
              <a:rPr lang="en-US" sz="2000" i="0" dirty="0" err="1">
                <a:effectLst/>
                <a:latin typeface="Times New Roman" panose="02020603050405020304" pitchFamily="18" charset="0"/>
                <a:cs typeface="Times New Roman" panose="02020603050405020304" pitchFamily="18" charset="0"/>
              </a:rPr>
              <a:t>Irie</a:t>
            </a:r>
            <a:r>
              <a:rPr lang="en-US" sz="2000" i="0" dirty="0">
                <a:effectLst/>
                <a:latin typeface="Times New Roman" panose="02020603050405020304" pitchFamily="18" charset="0"/>
                <a:cs typeface="Times New Roman" panose="02020603050405020304" pitchFamily="18" charset="0"/>
              </a:rPr>
              <a:t> Blue Hole.</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is essentially a group of natural pools fed by waterfalls in the mountains, and the attraction goes by many names. It is not usually as crowded as Dunn’s River Falls, and it is located just about 25 minutes from Ocho Rios.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 are guides, and rope swings, and rivers to cross, and it’s a good idea to wear water shoes to avoid slipping on the rocks during this fun-filled encounter.</a:t>
            </a:r>
            <a:endParaRPr lang="en-US" sz="20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234AB41C-1BD5-CB51-A7DD-A520DBB40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775"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6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24472" y="1130157"/>
            <a:ext cx="9631679" cy="567094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a:t>
            </a:r>
            <a:r>
              <a:rPr lang="en-US" sz="2200" b="1" i="0" dirty="0">
                <a:solidFill>
                  <a:srgbClr val="202124"/>
                </a:solidFill>
                <a:effectLst/>
                <a:latin typeface="Times New Roman" panose="02020603050405020304" pitchFamily="18" charset="0"/>
                <a:cs typeface="Times New Roman" panose="02020603050405020304" pitchFamily="18" charset="0"/>
              </a:rPr>
              <a:t>Ocho Rios, Jamaica</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a:t>
            </a:r>
            <a:r>
              <a:rPr lang="en-US" sz="2200" b="1" i="0" dirty="0">
                <a:solidFill>
                  <a:srgbClr val="202124"/>
                </a:solidFill>
                <a:effectLst/>
                <a:latin typeface="Times New Roman" panose="02020603050405020304" pitchFamily="18" charset="0"/>
                <a:cs typeface="Times New Roman" panose="02020603050405020304" pitchFamily="18" charset="0"/>
              </a:rPr>
              <a:t>Jamaica</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a:t>
            </a:r>
            <a:r>
              <a:rPr lang="en-US" sz="2200" b="1" i="0" dirty="0">
                <a:solidFill>
                  <a:srgbClr val="202124"/>
                </a:solidFill>
                <a:effectLst/>
                <a:latin typeface="Times New Roman" panose="02020603050405020304" pitchFamily="18" charset="0"/>
                <a:cs typeface="Times New Roman" panose="02020603050405020304" pitchFamily="18" charset="0"/>
              </a:rPr>
              <a:t>Ocho Rios</a:t>
            </a:r>
          </a:p>
          <a:p>
            <a:pPr algn="l">
              <a:buFont typeface="Wingdings" panose="05000000000000000000" pitchFamily="2" charset="2"/>
              <a:buChar char=""/>
            </a:pPr>
            <a:r>
              <a:rPr lang="en-US" sz="2200" b="1" i="0" dirty="0">
                <a:solidFill>
                  <a:srgbClr val="202124"/>
                </a:solidFill>
                <a:effectLst/>
                <a:latin typeface="Times New Roman" panose="02020603050405020304" pitchFamily="18" charset="0"/>
                <a:cs typeface="Times New Roman" panose="02020603050405020304" pitchFamily="18" charset="0"/>
              </a:rPr>
              <a:t>Ocho Rios </a:t>
            </a:r>
            <a:r>
              <a:rPr lang="en-US" sz="22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301904"/>
            <a:ext cx="5034952" cy="744471"/>
          </a:xfrm>
          <a:prstGeom prst="rect">
            <a:avLst/>
          </a:prstGeom>
        </p:spPr>
        <p:txBody>
          <a:bodyPr vert="horz" lIns="91440" tIns="45720" rIns="91440" bIns="45720" rtlCol="0" anchor="ctr">
            <a:normAutofit/>
          </a:bodyPr>
          <a:lstStyle/>
          <a:p>
            <a:pPr algn="ctr" defTabSz="914400"/>
            <a:r>
              <a:rPr lang="en-US" sz="4400" b="1" i="0" dirty="0">
                <a:effectLst/>
                <a:latin typeface="Times New Roman" panose="02020603050405020304" pitchFamily="18" charset="0"/>
                <a:cs typeface="Times New Roman" panose="02020603050405020304" pitchFamily="18" charset="0"/>
              </a:rPr>
              <a:t>White River</a:t>
            </a:r>
          </a:p>
        </p:txBody>
      </p:sp>
      <p:sp>
        <p:nvSpPr>
          <p:cNvPr id="5" name="TextBox 4">
            <a:extLst>
              <a:ext uri="{FF2B5EF4-FFF2-40B4-BE49-F238E27FC236}">
                <a16:creationId xmlns:a16="http://schemas.microsoft.com/office/drawing/2014/main" id="{0FDF8D1B-31FB-A274-D7E2-092927E05555}"/>
              </a:ext>
            </a:extLst>
          </p:cNvPr>
          <p:cNvSpPr txBox="1"/>
          <p:nvPr/>
        </p:nvSpPr>
        <p:spPr>
          <a:xfrm>
            <a:off x="160256" y="1046376"/>
            <a:ext cx="4930168" cy="4511288"/>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Get up close and personal with the Chukka White River Valley location, offering stunning natural beauty and historic landmarks. The clarity of the water at White River Valley and the consistency of the river flow make it stand out above other locations on the island.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limestone bedrock filters the river’s water so it remains crystal clear even when there’s flooding. Located in St. Mary, Jamaica, this location is home to beautiful wildlife and an extensive history. With the exciting zipline adventure and thrilling river tubing journey, this location is the perfect piece of paradise when paired with the Blue Hole experience!</a:t>
            </a:r>
            <a:r>
              <a:rPr lang="en-US" sz="2000" dirty="0">
                <a:latin typeface="Times New Roman" panose="02020603050405020304" pitchFamily="18" charset="0"/>
                <a:cs typeface="Times New Roman" panose="02020603050405020304" pitchFamily="18" charset="0"/>
              </a:rPr>
              <a:t>.</a:t>
            </a:r>
          </a:p>
        </p:txBody>
      </p:sp>
      <p:pic>
        <p:nvPicPr>
          <p:cNvPr id="11266" name="Picture 2">
            <a:extLst>
              <a:ext uri="{FF2B5EF4-FFF2-40B4-BE49-F238E27FC236}">
                <a16:creationId xmlns:a16="http://schemas.microsoft.com/office/drawing/2014/main" id="{875176EE-A9B2-9045-038A-84C3D6F653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97" r="26186"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a:prstGeom prst="rect">
            <a:avLst/>
          </a:prstGeom>
        </p:spPr>
        <p:txBody>
          <a:bodyPr vert="horz" lIns="91440" tIns="45720" rIns="91440" bIns="45720" rtlCol="0" anchor="ctr">
            <a:normAutofit/>
          </a:bodyPr>
          <a:lstStyle/>
          <a:p>
            <a:pPr>
              <a:spcAft>
                <a:spcPts val="600"/>
              </a:spcAft>
              <a:defRPr/>
            </a:pPr>
            <a:fld id="{208CE974-47AF-47AF-99E9-12A62538A846}" type="slidenum">
              <a:rPr lang="en-US" sz="1200">
                <a:solidFill>
                  <a:srgbClr val="FFFFFF"/>
                </a:solidFill>
                <a:latin typeface="Calibri" panose="020F0502020204030204"/>
              </a:rPr>
              <a:pPr>
                <a:spcAft>
                  <a:spcPts val="600"/>
                </a:spcAft>
                <a:defRPr/>
              </a:pPr>
              <a:t>20</a:t>
            </a:fld>
            <a:endParaRPr lang="en-US" sz="1200">
              <a:solidFill>
                <a:srgbClr val="FFFFFF"/>
              </a:solidFill>
              <a:latin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5650271" y="0"/>
            <a:ext cx="4374096" cy="1100407"/>
          </a:xfrm>
          <a:prstGeom prst="rect">
            <a:avLst/>
          </a:prstGeom>
        </p:spPr>
        <p:txBody>
          <a:bodyPr vert="horz" lIns="91440" tIns="45720" rIns="91440" bIns="45720" rtlCol="0" anchor="ctr">
            <a:noAutofit/>
          </a:bodyPr>
          <a:lstStyle/>
          <a:p>
            <a:pPr defTabSz="914400"/>
            <a:r>
              <a:rPr lang="en-US" sz="4000" b="1" dirty="0">
                <a:effectLst/>
                <a:latin typeface="Times New Roman" panose="02020603050405020304" pitchFamily="18" charset="0"/>
                <a:cs typeface="Times New Roman" panose="02020603050405020304" pitchFamily="18" charset="0"/>
              </a:rPr>
              <a:t>Mahogany Beach</a:t>
            </a:r>
          </a:p>
        </p:txBody>
      </p:sp>
      <p:pic>
        <p:nvPicPr>
          <p:cNvPr id="6146" name="Picture 2">
            <a:extLst>
              <a:ext uri="{FF2B5EF4-FFF2-40B4-BE49-F238E27FC236}">
                <a16:creationId xmlns:a16="http://schemas.microsoft.com/office/drawing/2014/main" id="{AFA73CAD-C162-FAF8-B06E-47E03BC58E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28"/>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B2FF1F-06C1-AFE1-A19D-8FD436990F96}"/>
              </a:ext>
            </a:extLst>
          </p:cNvPr>
          <p:cNvSpPr txBox="1"/>
          <p:nvPr/>
        </p:nvSpPr>
        <p:spPr>
          <a:xfrm>
            <a:off x="5706509" y="999242"/>
            <a:ext cx="4261579" cy="467130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Mahogany Beach in Ocho Rios is loved by both tourists and locals. </a:t>
            </a:r>
          </a:p>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It is most lively on the weekend when you can find bustling beach football matches and barbeques filling the air with the scent of delicious foods. The beach is well-maintained, and there is no admission fee. </a:t>
            </a:r>
          </a:p>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Mahogany Beach is on the small side, but it is a good spot to relax with family or friends, grab some snacks from the beachside shop, and sink into an amazing beach day. Mahogany Beach is about 1 km from the Ocho Rios town center.</a:t>
            </a:r>
            <a:endParaRPr lang="en-US" sz="20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119441" y="5255759"/>
            <a:ext cx="2268141" cy="301905"/>
          </a:xfrm>
          <a:prstGeom prst="rect">
            <a:avLst/>
          </a:prstGeom>
        </p:spPr>
        <p:txBody>
          <a:bodyPr vert="horz" lIns="91440" tIns="45720" rIns="91440" bIns="45720" rtlCol="0" anchor="ctr">
            <a:normAutofit/>
          </a:bodyPr>
          <a:lstStyle/>
          <a:p>
            <a:pPr>
              <a:spcAft>
                <a:spcPts val="600"/>
              </a:spcAft>
              <a:defRPr/>
            </a:pPr>
            <a:fld id="{668CC87C-C6DF-43F2-841E-AFCE33E4256F}" type="slidenum">
              <a:rPr lang="en-US" sz="800">
                <a:solidFill>
                  <a:schemeClr val="tx1">
                    <a:lumMod val="50000"/>
                    <a:lumOff val="50000"/>
                  </a:schemeClr>
                </a:solidFill>
                <a:latin typeface="Calibri" panose="020F0502020204030204"/>
              </a:rPr>
              <a:pPr>
                <a:spcAft>
                  <a:spcPts val="600"/>
                </a:spcAft>
                <a:defRPr/>
              </a:pPr>
              <a:t>21</a:t>
            </a:fld>
            <a:endParaRPr lang="en-US" sz="800">
              <a:solidFill>
                <a:schemeClr val="tx1">
                  <a:lumMod val="50000"/>
                  <a:lumOff val="50000"/>
                </a:schemeClr>
              </a:solidFill>
              <a:latin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037426-8392-5819-89E7-C0E1F7184EE2}"/>
            </a:ext>
          </a:extLst>
        </p:cNvPr>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BDA3A-E903-C008-43BC-8D6561BF87B9}"/>
              </a:ext>
            </a:extLst>
          </p:cNvPr>
          <p:cNvSpPr txBox="1">
            <a:spLocks noGrp="1"/>
          </p:cNvSpPr>
          <p:nvPr>
            <p:ph type="title" idx="4294967295"/>
          </p:nvPr>
        </p:nvSpPr>
        <p:spPr>
          <a:xfrm>
            <a:off x="104785" y="301904"/>
            <a:ext cx="4930168" cy="791605"/>
          </a:xfrm>
          <a:prstGeom prst="rect">
            <a:avLst/>
          </a:prstGeom>
        </p:spPr>
        <p:txBody>
          <a:bodyPr vert="horz" lIns="91440" tIns="45720" rIns="91440" bIns="45720" rtlCol="0" anchor="ctr">
            <a:normAutofit/>
          </a:bodyPr>
          <a:lstStyle/>
          <a:p>
            <a:pPr algn="ctr" defTabSz="914400"/>
            <a:r>
              <a:rPr lang="en-US" sz="4000" b="1" dirty="0">
                <a:effectLst/>
                <a:latin typeface="Times New Roman" panose="02020603050405020304" pitchFamily="18" charset="0"/>
                <a:cs typeface="Times New Roman" panose="02020603050405020304" pitchFamily="18" charset="0"/>
              </a:rPr>
              <a:t>James Bond Beach</a:t>
            </a:r>
          </a:p>
        </p:txBody>
      </p:sp>
      <p:sp>
        <p:nvSpPr>
          <p:cNvPr id="5" name="TextBox 4">
            <a:extLst>
              <a:ext uri="{FF2B5EF4-FFF2-40B4-BE49-F238E27FC236}">
                <a16:creationId xmlns:a16="http://schemas.microsoft.com/office/drawing/2014/main" id="{31246035-12B6-FB44-F5DB-E07CEE58C6D9}"/>
              </a:ext>
            </a:extLst>
          </p:cNvPr>
          <p:cNvSpPr txBox="1"/>
          <p:nvPr/>
        </p:nvSpPr>
        <p:spPr>
          <a:xfrm>
            <a:off x="102264" y="1093510"/>
            <a:ext cx="5045672" cy="4392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Ian Flemming is a household name in Jamaica, as the man behind the creation of the James Bond series is known to have written his novels on the island. </a:t>
            </a:r>
          </a:p>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The James Bond Beach, which is near the Goldeneye property, where Flemming put pen to paper for the famous novels, is also featured in the James Bond film ‘Dr. No.’ Although it is not one of the favorite beaches close to Ocho Rios, James Bond Beach is as beautiful on the big screen as it is in real life. While there you can try freshly grilled seafood right on the beach while taking in the sunshine. Take lots of photos to share later, you will have earned the bragging rights!</a:t>
            </a:r>
            <a:endParaRPr lang="en-US" sz="20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FEC77B59-14E3-7B19-E9E7-6070E125FD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09" r="39084" b="-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3CAA2955-16FA-A072-2EC7-FC4BEE2E20AA}"/>
              </a:ext>
            </a:extLst>
          </p:cNvPr>
          <p:cNvSpPr>
            <a:spLocks noGrp="1"/>
          </p:cNvSpPr>
          <p:nvPr>
            <p:ph type="sldNum" sz="quarter" idx="12"/>
          </p:nvPr>
        </p:nvSpPr>
        <p:spPr>
          <a:xfrm>
            <a:off x="7119441" y="5255759"/>
            <a:ext cx="2268141" cy="301905"/>
          </a:xfrm>
          <a:prstGeom prst="rect">
            <a:avLst/>
          </a:prstGeom>
        </p:spPr>
        <p:txBody>
          <a:bodyPr vert="horz" lIns="91440" tIns="45720" rIns="91440" bIns="45720" rtlCol="0" anchor="ctr">
            <a:normAutofit/>
          </a:bodyPr>
          <a:lstStyle/>
          <a:p>
            <a:pPr>
              <a:spcAft>
                <a:spcPts val="600"/>
              </a:spcAft>
              <a:defRPr/>
            </a:pPr>
            <a:fld id="{668CC87C-C6DF-43F2-841E-AFCE33E4256F}" type="slidenum">
              <a:rPr lang="en-US" sz="1200">
                <a:solidFill>
                  <a:srgbClr val="FFFFFF"/>
                </a:solidFill>
                <a:latin typeface="Calibri" panose="020F0502020204030204"/>
              </a:rPr>
              <a:pPr>
                <a:spcAft>
                  <a:spcPts val="600"/>
                </a:spcAft>
                <a:defRPr/>
              </a:pPr>
              <a:t>22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588644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 y="149650"/>
            <a:ext cx="10080625" cy="707886"/>
          </a:xfrm>
          <a:prstGeom prst="rect">
            <a:avLst/>
          </a:prstGeom>
          <a:noFill/>
        </p:spPr>
        <p:txBody>
          <a:bodyPr wrap="square">
            <a:spAutoFit/>
          </a:bodyPr>
          <a:lstStyle/>
          <a:p>
            <a:pPr algn="ctr"/>
            <a:r>
              <a:rPr lang="en-US" sz="4000" b="1" i="0" dirty="0">
                <a:solidFill>
                  <a:srgbClr val="000000"/>
                </a:solidFill>
                <a:effectLst/>
                <a:latin typeface="Times New Roman" panose="02020603050405020304" pitchFamily="18" charset="0"/>
                <a:cs typeface="Times New Roman" panose="02020603050405020304" pitchFamily="18" charset="0"/>
              </a:rPr>
              <a:t>Boat Cruise with Snorkeling</a:t>
            </a:r>
          </a:p>
        </p:txBody>
      </p:sp>
      <p:pic>
        <p:nvPicPr>
          <p:cNvPr id="8194" name="Picture 2">
            <a:extLst>
              <a:ext uri="{FF2B5EF4-FFF2-40B4-BE49-F238E27FC236}">
                <a16:creationId xmlns:a16="http://schemas.microsoft.com/office/drawing/2014/main" id="{1AE027AA-6B35-211E-A63D-B5742FC2BB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02" r="13879"/>
          <a:stretch/>
        </p:blipFill>
        <p:spPr bwMode="auto">
          <a:xfrm>
            <a:off x="0" y="999241"/>
            <a:ext cx="5063668" cy="46713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C599F2-4FFB-986F-FD3B-0E4C01E7DC52}"/>
              </a:ext>
            </a:extLst>
          </p:cNvPr>
          <p:cNvSpPr txBox="1"/>
          <p:nvPr/>
        </p:nvSpPr>
        <p:spPr>
          <a:xfrm>
            <a:off x="5137608" y="999241"/>
            <a:ext cx="4864667" cy="4770537"/>
          </a:xfrm>
          <a:prstGeom prst="rect">
            <a:avLst/>
          </a:prstGeom>
          <a:noFill/>
        </p:spPr>
        <p:txBody>
          <a:bodyPr wrap="square">
            <a:spAutoFit/>
          </a:bodyPr>
          <a:lstStyle/>
          <a:p>
            <a:pPr marL="342900" indent="-342900">
              <a:buFont typeface="Arial" panose="020B0604020202020204" pitchFamily="34" charset="0"/>
              <a:buChar char="•"/>
            </a:pPr>
            <a:r>
              <a:rPr lang="en-US" sz="2200" b="0" i="0" dirty="0">
                <a:solidFill>
                  <a:srgbClr val="212529"/>
                </a:solidFill>
                <a:effectLst/>
                <a:latin typeface="Times New Roman" panose="02020603050405020304" pitchFamily="18" charset="0"/>
                <a:cs typeface="Times New Roman" panose="02020603050405020304" pitchFamily="18" charset="0"/>
              </a:rPr>
              <a:t>Set sail to one of the Caribbean’s best snorkeling spots filled with brilliantly colored exotic marine life. </a:t>
            </a:r>
          </a:p>
          <a:p>
            <a:pPr marL="342900" indent="-342900">
              <a:buFont typeface="Arial" panose="020B0604020202020204" pitchFamily="34" charset="0"/>
              <a:buChar char="•"/>
            </a:pPr>
            <a:r>
              <a:rPr lang="en-US" sz="2200" b="0" i="0" dirty="0">
                <a:solidFill>
                  <a:srgbClr val="212529"/>
                </a:solidFill>
                <a:effectLst/>
                <a:latin typeface="Times New Roman" panose="02020603050405020304" pitchFamily="18" charset="0"/>
                <a:cs typeface="Times New Roman" panose="02020603050405020304" pitchFamily="18" charset="0"/>
              </a:rPr>
              <a:t>Every boat will offer thirst-quenching tropical refreshments, tasty snacks, and music so you can sing at the top of your lungs, and sway to the rhythm of the islands. </a:t>
            </a:r>
          </a:p>
          <a:p>
            <a:pPr marL="342900" indent="-342900">
              <a:buFont typeface="Arial" panose="020B0604020202020204" pitchFamily="34" charset="0"/>
              <a:buChar char="•"/>
            </a:pPr>
            <a:r>
              <a:rPr lang="en-US" sz="2200" b="0" i="0" dirty="0">
                <a:solidFill>
                  <a:srgbClr val="212529"/>
                </a:solidFill>
                <a:effectLst/>
                <a:latin typeface="Times New Roman" panose="02020603050405020304" pitchFamily="18" charset="0"/>
                <a:cs typeface="Times New Roman" panose="02020603050405020304" pitchFamily="18" charset="0"/>
              </a:rPr>
              <a:t>I have been on dozens of these excursions and feel they are great fun. </a:t>
            </a:r>
          </a:p>
          <a:p>
            <a:pPr marL="342900" indent="-342900">
              <a:buFont typeface="Arial" panose="020B0604020202020204" pitchFamily="34" charset="0"/>
              <a:buChar char="•"/>
            </a:pPr>
            <a:r>
              <a:rPr lang="en-US" sz="2200" dirty="0">
                <a:solidFill>
                  <a:srgbClr val="212529"/>
                </a:solidFill>
                <a:latin typeface="Times New Roman" panose="02020603050405020304" pitchFamily="18" charset="0"/>
                <a:cs typeface="Times New Roman" panose="02020603050405020304" pitchFamily="18" charset="0"/>
              </a:rPr>
              <a:t>Be sure to bring a t</a:t>
            </a:r>
            <a:r>
              <a:rPr lang="en-US" sz="2200" b="0" i="0" dirty="0">
                <a:solidFill>
                  <a:srgbClr val="212529"/>
                </a:solidFill>
                <a:effectLst/>
                <a:latin typeface="Times New Roman" panose="02020603050405020304" pitchFamily="18" charset="0"/>
                <a:cs typeface="Times New Roman" panose="02020603050405020304" pitchFamily="18" charset="0"/>
              </a:rPr>
              <a:t>owel, sunscreen, swimwear, some cash, a credit card and of course you ship’s card. </a:t>
            </a:r>
          </a:p>
          <a:p>
            <a:r>
              <a:rPr lang="en-US" dirty="0"/>
              <a:t>,</a:t>
            </a:r>
          </a:p>
        </p:txBody>
      </p:sp>
    </p:spTree>
    <p:extLst>
      <p:ext uri="{BB962C8B-B14F-4D97-AF65-F5344CB8AC3E}">
        <p14:creationId xmlns:p14="http://schemas.microsoft.com/office/powerpoint/2010/main" val="21968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053C1DB-7AEE-7EAC-811C-6E6A73D8CDB8}"/>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6657D76-0B34-D726-E3D4-B43FFD42E97D}"/>
              </a:ext>
            </a:extLst>
          </p:cNvPr>
          <p:cNvSpPr txBox="1"/>
          <p:nvPr/>
        </p:nvSpPr>
        <p:spPr>
          <a:xfrm>
            <a:off x="104785" y="94512"/>
            <a:ext cx="4930168" cy="81964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Times New Roman" panose="02020603050405020304" pitchFamily="18" charset="0"/>
                <a:ea typeface="+mj-ea"/>
                <a:cs typeface="Times New Roman" panose="02020603050405020304" pitchFamily="18" charset="0"/>
              </a:rPr>
              <a:t>Konoko Falls &amp; Park</a:t>
            </a:r>
          </a:p>
        </p:txBody>
      </p:sp>
      <p:sp>
        <p:nvSpPr>
          <p:cNvPr id="4" name="TextBox 3">
            <a:extLst>
              <a:ext uri="{FF2B5EF4-FFF2-40B4-BE49-F238E27FC236}">
                <a16:creationId xmlns:a16="http://schemas.microsoft.com/office/drawing/2014/main" id="{F475A77B-1D01-E058-19AF-ECB3E9C4C2E2}"/>
              </a:ext>
            </a:extLst>
          </p:cNvPr>
          <p:cNvSpPr txBox="1"/>
          <p:nvPr/>
        </p:nvSpPr>
        <p:spPr>
          <a:xfrm>
            <a:off x="102264" y="810702"/>
            <a:ext cx="5176746" cy="469455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Rainforests in Jamaica are peaceful, scenic, and fun. There are so many options when it comes to doing explorations of this nature, but it can be difficult to choose just one.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If you have limited time and want to try a waterfall tour that won’t disappoint, try the </a:t>
            </a:r>
            <a:r>
              <a:rPr lang="en-US" sz="2000" i="0" u="none" strike="noStrike" dirty="0">
                <a:effectLst/>
                <a:latin typeface="Times New Roman" panose="02020603050405020304" pitchFamily="18" charset="0"/>
                <a:cs typeface="Times New Roman" panose="02020603050405020304" pitchFamily="18" charset="0"/>
              </a:rPr>
              <a:t>Konoko Falls Rainforest Trek</a:t>
            </a:r>
            <a:r>
              <a:rPr lang="en-US" sz="2000" b="0" i="0" dirty="0">
                <a:effectLst/>
                <a:latin typeface="Times New Roman" panose="02020603050405020304" pitchFamily="18" charset="0"/>
                <a:cs typeface="Times New Roman" panose="02020603050405020304" pitchFamily="18" charset="0"/>
              </a:rPr>
              <a:t>. This is one of the more exciting rainforest expeditions on the island where you’ll get a chance to </a:t>
            </a:r>
            <a:r>
              <a:rPr lang="en-US" sz="2000" i="0" dirty="0">
                <a:effectLst/>
                <a:latin typeface="Times New Roman" panose="02020603050405020304" pitchFamily="18" charset="0"/>
                <a:cs typeface="Times New Roman" panose="02020603050405020304" pitchFamily="18" charset="0"/>
              </a:rPr>
              <a:t>climb a waterfall</a:t>
            </a:r>
            <a:r>
              <a:rPr lang="en-US" sz="2000" b="0" i="0" dirty="0">
                <a:effectLst/>
                <a:latin typeface="Times New Roman" panose="02020603050405020304" pitchFamily="18" charset="0"/>
                <a:cs typeface="Times New Roman" panose="02020603050405020304" pitchFamily="18" charset="0"/>
              </a:rPr>
              <a:t>, visit the botanical gardens, a museum, and a bird aviary, with still enough time for a cooking demo.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cooking demonstration involves learning how to make tasty jerk meals, and it is the perfect addition to a tour that teaches about Jamaica and fulfills the need for adventure.</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9218" name="Picture 2">
            <a:extLst>
              <a:ext uri="{FF2B5EF4-FFF2-40B4-BE49-F238E27FC236}">
                <a16:creationId xmlns:a16="http://schemas.microsoft.com/office/drawing/2014/main" id="{AAC394E7-A8E8-CD02-F477-138E4FAC5A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93" r="18600"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5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9807805C-C40F-25D6-15C0-596B211E40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2C06F0-F02F-7D84-7D58-C26DE75B34E0}"/>
              </a:ext>
            </a:extLst>
          </p:cNvPr>
          <p:cNvSpPr txBox="1"/>
          <p:nvPr/>
        </p:nvSpPr>
        <p:spPr>
          <a:xfrm>
            <a:off x="131844" y="1"/>
            <a:ext cx="9946260" cy="886120"/>
          </a:xfrm>
          <a:prstGeom prst="rect">
            <a:avLst/>
          </a:prstGeom>
        </p:spPr>
        <p:txBody>
          <a:bodyPr vert="horz" lIns="91440" tIns="45720" rIns="91440" bIns="45720" rtlCol="0" anchor="ctr">
            <a:noAutofit/>
          </a:bodyPr>
          <a:lstStyle/>
          <a:p>
            <a:pPr algn="ctr"/>
            <a:r>
              <a:rPr lang="en-US" sz="4000" b="1" dirty="0">
                <a:solidFill>
                  <a:srgbClr val="4A4A4A"/>
                </a:solidFill>
                <a:effectLst/>
                <a:latin typeface="Times New Roman" panose="02020603050405020304" pitchFamily="18" charset="0"/>
                <a:cs typeface="Times New Roman" panose="02020603050405020304" pitchFamily="18" charset="0"/>
              </a:rPr>
              <a:t>Fern Gully</a:t>
            </a:r>
          </a:p>
        </p:txBody>
      </p:sp>
      <p:pic>
        <p:nvPicPr>
          <p:cNvPr id="10242" name="Picture 2">
            <a:extLst>
              <a:ext uri="{FF2B5EF4-FFF2-40B4-BE49-F238E27FC236}">
                <a16:creationId xmlns:a16="http://schemas.microsoft.com/office/drawing/2014/main" id="{64E747A6-DDC2-52C9-EFBD-49C1472BE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16818"/>
            <a:ext cx="4430598" cy="2953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B0413F-805D-B3B6-1557-0AC909F97073}"/>
              </a:ext>
            </a:extLst>
          </p:cNvPr>
          <p:cNvSpPr txBox="1"/>
          <p:nvPr/>
        </p:nvSpPr>
        <p:spPr>
          <a:xfrm>
            <a:off x="131844" y="791852"/>
            <a:ext cx="9816937" cy="193899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 former riverbed, it is now possible to walk three miles through the valley in the shadows of magnificent ferns and hardwood trees. Jamaica has more than 500 species of ferns, and you can see at least 300 of them in this dark, shaded gorge almost 3 miles in length.</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Until an earthquake around 1907, the gorge was one of the eight flowing rivers of the Ocho Rios area. The river disappeared during the earthquake and the river bed was turned into a paved road.</a:t>
            </a:r>
          </a:p>
        </p:txBody>
      </p:sp>
      <p:sp>
        <p:nvSpPr>
          <p:cNvPr id="6" name="TextBox 5">
            <a:extLst>
              <a:ext uri="{FF2B5EF4-FFF2-40B4-BE49-F238E27FC236}">
                <a16:creationId xmlns:a16="http://schemas.microsoft.com/office/drawing/2014/main" id="{34F603BA-AB62-F9E7-6908-F43BB643F1AA}"/>
              </a:ext>
            </a:extLst>
          </p:cNvPr>
          <p:cNvSpPr txBox="1"/>
          <p:nvPr/>
        </p:nvSpPr>
        <p:spPr>
          <a:xfrm>
            <a:off x="4562442" y="2716818"/>
            <a:ext cx="5038626" cy="286232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dense fern growth appears to have been growing in place since the beginning of time, despite such a recent start.</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trip up Fern Gully is breathtaking. At one time it was a stream that had cut a deep valley in the mountain and over time has been populated with dense rain forest vegetation, including many varieties of ferns, hence the name Fern Gully.</a:t>
            </a:r>
          </a:p>
        </p:txBody>
      </p:sp>
    </p:spTree>
    <p:extLst>
      <p:ext uri="{BB962C8B-B14F-4D97-AF65-F5344CB8AC3E}">
        <p14:creationId xmlns:p14="http://schemas.microsoft.com/office/powerpoint/2010/main" val="315926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0FE7EBE-720C-97A8-BFC5-336EB63412FF}"/>
            </a:ext>
          </a:extLst>
        </p:cNvPr>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53184-2A91-7494-91D7-2400F4B651AA}"/>
              </a:ext>
            </a:extLst>
          </p:cNvPr>
          <p:cNvSpPr txBox="1">
            <a:spLocks noGrp="1"/>
          </p:cNvSpPr>
          <p:nvPr>
            <p:ph type="title" idx="4294967295"/>
          </p:nvPr>
        </p:nvSpPr>
        <p:spPr>
          <a:xfrm>
            <a:off x="104784" y="85088"/>
            <a:ext cx="5749261" cy="914154"/>
          </a:xfrm>
          <a:prstGeom prst="rect">
            <a:avLst/>
          </a:prstGeom>
        </p:spPr>
        <p:txBody>
          <a:bodyPr vert="horz" lIns="91440" tIns="45720" rIns="91440" bIns="45720" rtlCol="0" anchor="ctr">
            <a:normAutofit/>
          </a:bodyPr>
          <a:lstStyle/>
          <a:p>
            <a:pPr algn="ctr" defTabSz="914400"/>
            <a:r>
              <a:rPr lang="en-US" sz="4000" b="1" i="0" dirty="0">
                <a:effectLst/>
                <a:latin typeface="Times New Roman" panose="02020603050405020304" pitchFamily="18" charset="0"/>
                <a:cs typeface="Times New Roman" panose="02020603050405020304" pitchFamily="18" charset="0"/>
              </a:rPr>
              <a:t>Island Village</a:t>
            </a:r>
          </a:p>
        </p:txBody>
      </p:sp>
      <p:sp>
        <p:nvSpPr>
          <p:cNvPr id="4" name="TextBox 3">
            <a:extLst>
              <a:ext uri="{FF2B5EF4-FFF2-40B4-BE49-F238E27FC236}">
                <a16:creationId xmlns:a16="http://schemas.microsoft.com/office/drawing/2014/main" id="{CCB8AC81-4248-5831-A7AF-14EE75C6CA2D}"/>
              </a:ext>
            </a:extLst>
          </p:cNvPr>
          <p:cNvSpPr txBox="1"/>
          <p:nvPr/>
        </p:nvSpPr>
        <p:spPr>
          <a:xfrm>
            <a:off x="102263" y="867265"/>
            <a:ext cx="5629233" cy="5467548"/>
          </a:xfrm>
          <a:prstGeom prst="rect">
            <a:avLst/>
          </a:prstGeom>
        </p:spPr>
        <p:txBody>
          <a:bodyPr vert="horz" lIns="91440" tIns="45720" rIns="91440" bIns="45720" rtlCol="0">
            <a:normAutofit fontScale="47500" lnSpcReduction="20000"/>
          </a:bodyPr>
          <a:lstStyle/>
          <a:p>
            <a:pPr indent="-228600">
              <a:lnSpc>
                <a:spcPct val="120000"/>
              </a:lnSpc>
              <a:spcAft>
                <a:spcPts val="600"/>
              </a:spcAft>
              <a:buFont typeface="Arial" panose="020B0604020202020204" pitchFamily="34" charset="0"/>
              <a:buChar char="•"/>
            </a:pPr>
            <a:r>
              <a:rPr lang="en-US" sz="4200" b="0" i="0" dirty="0">
                <a:effectLst/>
                <a:latin typeface="Times New Roman" panose="02020603050405020304" pitchFamily="18" charset="0"/>
                <a:cs typeface="Times New Roman" panose="02020603050405020304" pitchFamily="18" charset="0"/>
              </a:rPr>
              <a:t>Island Village is just minutes south of the Cruise Ship Pier, Island Village offers the perfect mix of retail and entertainment facilities all in one convenient stop. </a:t>
            </a:r>
          </a:p>
          <a:p>
            <a:pPr indent="-228600">
              <a:lnSpc>
                <a:spcPct val="120000"/>
              </a:lnSpc>
              <a:spcAft>
                <a:spcPts val="600"/>
              </a:spcAft>
              <a:buFont typeface="Arial" panose="020B0604020202020204" pitchFamily="34" charset="0"/>
              <a:buChar char="•"/>
            </a:pPr>
            <a:r>
              <a:rPr lang="en-US" sz="4200" b="0" i="0" dirty="0">
                <a:effectLst/>
                <a:latin typeface="Times New Roman" panose="02020603050405020304" pitchFamily="18" charset="0"/>
                <a:cs typeface="Times New Roman" panose="02020603050405020304" pitchFamily="18" charset="0"/>
              </a:rPr>
              <a:t>This picturesque open-air setting incorporating natural spring lagoons and beautiful flowering trees, this complex has the remarkable feeling of being almost at “One With Nature”. It manages to recreate the ambiance of a picturesque Caribbean village setting while at the same time housing retail and entertainment facilities. </a:t>
            </a:r>
          </a:p>
          <a:p>
            <a:pPr indent="-228600">
              <a:lnSpc>
                <a:spcPct val="120000"/>
              </a:lnSpc>
              <a:spcAft>
                <a:spcPts val="600"/>
              </a:spcAft>
              <a:buFont typeface="Arial" panose="020B0604020202020204" pitchFamily="34" charset="0"/>
              <a:buChar char="•"/>
            </a:pPr>
            <a:r>
              <a:rPr lang="en-US" sz="4200" b="0" i="0" dirty="0">
                <a:effectLst/>
                <a:latin typeface="Times New Roman" panose="02020603050405020304" pitchFamily="18" charset="0"/>
                <a:cs typeface="Times New Roman" panose="02020603050405020304" pitchFamily="18" charset="0"/>
              </a:rPr>
              <a:t>Island Village is located on the beach and stays true to its tropical location, gardens, scenic boardwalk, and water features for a relaxed shopping experience. </a:t>
            </a:r>
          </a:p>
          <a:p>
            <a:pPr indent="-228600">
              <a:lnSpc>
                <a:spcPct val="90000"/>
              </a:lnSpc>
              <a:spcAft>
                <a:spcPts val="600"/>
              </a:spcAft>
              <a:buFont typeface="Arial" panose="020B0604020202020204" pitchFamily="34" charset="0"/>
              <a:buChar char="•"/>
            </a:pPr>
            <a:endParaRPr lang="en-US" sz="1200" dirty="0"/>
          </a:p>
        </p:txBody>
      </p:sp>
      <p:pic>
        <p:nvPicPr>
          <p:cNvPr id="13314" name="Picture 2">
            <a:extLst>
              <a:ext uri="{FF2B5EF4-FFF2-40B4-BE49-F238E27FC236}">
                <a16:creationId xmlns:a16="http://schemas.microsoft.com/office/drawing/2014/main" id="{8C6E99AF-054A-B2DA-7143-7298CF63B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07" r="18086" b="1"/>
          <a:stretch/>
        </p:blipFill>
        <p:spPr bwMode="auto">
          <a:xfrm>
            <a:off x="5626711" y="547784"/>
            <a:ext cx="4453914" cy="512276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34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D82AC0C-9C9A-7784-1D39-E664B38D6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2D05B-D0A6-DEC8-24AB-DA16B2E6B794}"/>
              </a:ext>
            </a:extLst>
          </p:cNvPr>
          <p:cNvSpPr txBox="1">
            <a:spLocks noGrp="1"/>
          </p:cNvSpPr>
          <p:nvPr>
            <p:ph type="title" idx="4294967295"/>
          </p:nvPr>
        </p:nvSpPr>
        <p:spPr>
          <a:xfrm>
            <a:off x="5040312" y="99356"/>
            <a:ext cx="5040312" cy="796190"/>
          </a:xfrm>
          <a:prstGeom prst="rect">
            <a:avLst/>
          </a:prstGeom>
        </p:spPr>
        <p:txBody>
          <a:bodyPr vert="horz" lIns="91440" tIns="45720" rIns="91440" bIns="45720" rtlCol="0" anchor="b">
            <a:normAutofit/>
          </a:bodyPr>
          <a:lstStyle/>
          <a:p>
            <a:pPr algn="ctr" defTabSz="914400"/>
            <a:r>
              <a:rPr lang="en-US" sz="4000" b="1" i="0" dirty="0">
                <a:effectLst/>
                <a:latin typeface="Times New Roman" panose="02020603050405020304" pitchFamily="18" charset="0"/>
                <a:cs typeface="Times New Roman" panose="02020603050405020304" pitchFamily="18" charset="0"/>
              </a:rPr>
              <a:t>Turtle River Park</a:t>
            </a:r>
          </a:p>
        </p:txBody>
      </p:sp>
      <p:pic>
        <p:nvPicPr>
          <p:cNvPr id="14338" name="Picture 2">
            <a:extLst>
              <a:ext uri="{FF2B5EF4-FFF2-40B4-BE49-F238E27FC236}">
                <a16:creationId xmlns:a16="http://schemas.microsoft.com/office/drawing/2014/main" id="{A1DE32B4-FAB0-A900-BD97-B8D5B96956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21" r="-2" b="-2"/>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2ABD62-6A9D-7743-ED55-97AD033107EF}"/>
              </a:ext>
            </a:extLst>
          </p:cNvPr>
          <p:cNvSpPr txBox="1"/>
          <p:nvPr/>
        </p:nvSpPr>
        <p:spPr>
          <a:xfrm>
            <a:off x="5040312" y="993590"/>
            <a:ext cx="5040312" cy="477500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a:t>
            </a:r>
            <a:r>
              <a:rPr lang="en-US" sz="2000" i="0" dirty="0">
                <a:effectLst/>
                <a:latin typeface="Times New Roman" panose="02020603050405020304" pitchFamily="18" charset="0"/>
                <a:cs typeface="Times New Roman" panose="02020603050405020304" pitchFamily="18" charset="0"/>
              </a:rPr>
              <a:t>ust a 10-minute walk from the pier.  You may want to bring along a swimsuit when you go, as the Turtle River Falls and Gardens located in Ocho Rios have 14 waterfalls all in one place</a:t>
            </a:r>
            <a:r>
              <a:rPr lang="en-US" sz="2000" dirty="0">
                <a:latin typeface="Times New Roman" panose="02020603050405020304" pitchFamily="18" charset="0"/>
                <a:cs typeface="Times New Roman" panose="02020603050405020304" pitchFamily="18" charset="0"/>
              </a:rPr>
              <a:t>.</a:t>
            </a:r>
            <a:r>
              <a:rPr lang="en-US" sz="2000" i="0" dirty="0">
                <a:effectLst/>
                <a:latin typeface="Times New Roman" panose="02020603050405020304" pitchFamily="18" charset="0"/>
                <a:cs typeface="Times New Roman" panose="02020603050405020304" pitchFamily="18" charset="0"/>
              </a:rPr>
              <a:t> This is a great activity for families with children. </a:t>
            </a:r>
          </a:p>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The kids will have a fun time at this attraction which also includes 15 acres of gardens in the mountainside, small pools, hammocks, a koi pond, and an aviary. Your kids can explore this area and have a chance to hand-feed the birds in the aviary as part of the guided tour.</a:t>
            </a:r>
          </a:p>
          <a:p>
            <a:pPr>
              <a:lnSpc>
                <a:spcPct val="90000"/>
              </a:lnSpc>
              <a:spcAft>
                <a:spcPts val="600"/>
              </a:spcAft>
            </a:pPr>
            <a:r>
              <a:rPr lang="en-US" sz="2000" dirty="0">
                <a:latin typeface="Times New Roman" panose="02020603050405020304" pitchFamily="18" charset="0"/>
                <a:cs typeface="Times New Roman" panose="02020603050405020304" pitchFamily="18" charset="0"/>
              </a:rPr>
              <a:t>ADMISSION: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Adult $20US / Child under 11 $10US</a:t>
            </a:r>
          </a:p>
        </p:txBody>
      </p:sp>
    </p:spTree>
    <p:extLst>
      <p:ext uri="{BB962C8B-B14F-4D97-AF65-F5344CB8AC3E}">
        <p14:creationId xmlns:p14="http://schemas.microsoft.com/office/powerpoint/2010/main" val="389285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9B97A3C-E62A-FB3F-E680-2F762C7A6FA3}"/>
            </a:ext>
          </a:extLst>
        </p:cNvPr>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5" y="0"/>
            <a:ext cx="10080624" cy="56705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DD979-E0E3-A2AF-5ADC-5EE114C3944E}"/>
              </a:ext>
            </a:extLst>
          </p:cNvPr>
          <p:cNvSpPr txBox="1">
            <a:spLocks noGrp="1"/>
          </p:cNvSpPr>
          <p:nvPr>
            <p:ph type="title" idx="4294967295"/>
          </p:nvPr>
        </p:nvSpPr>
        <p:spPr>
          <a:xfrm>
            <a:off x="190586" y="195182"/>
            <a:ext cx="3900689" cy="994485"/>
          </a:xfrm>
          <a:prstGeom prst="rect">
            <a:avLst/>
          </a:prstGeom>
        </p:spPr>
        <p:txBody>
          <a:bodyPr vert="horz" lIns="91440" tIns="45720" rIns="91440" bIns="45720" rtlCol="0" anchor="ctr">
            <a:normAutofit fontScale="90000"/>
          </a:bodyPr>
          <a:lstStyle/>
          <a:p>
            <a:pPr algn="ctr" defTabSz="914400"/>
            <a:r>
              <a:rPr lang="en-US" sz="3400" b="1" dirty="0">
                <a:effectLst/>
                <a:latin typeface="Times New Roman" panose="02020603050405020304" pitchFamily="18" charset="0"/>
                <a:cs typeface="Times New Roman" panose="02020603050405020304" pitchFamily="18" charset="0"/>
              </a:rPr>
              <a:t>Shaw Park Gardens</a:t>
            </a:r>
          </a:p>
        </p:txBody>
      </p:sp>
      <p:sp>
        <p:nvSpPr>
          <p:cNvPr id="4" name="TextBox 3">
            <a:extLst>
              <a:ext uri="{FF2B5EF4-FFF2-40B4-BE49-F238E27FC236}">
                <a16:creationId xmlns:a16="http://schemas.microsoft.com/office/drawing/2014/main" id="{48D6D1C4-A728-87BC-AA63-0E0AD58C44CA}"/>
              </a:ext>
            </a:extLst>
          </p:cNvPr>
          <p:cNvSpPr txBox="1"/>
          <p:nvPr/>
        </p:nvSpPr>
        <p:spPr>
          <a:xfrm>
            <a:off x="94268" y="1008668"/>
            <a:ext cx="3900689" cy="477938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Shaw Park Gardens is less than a mile walk up the mountain and is a great place to go if you want to get away from it.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Great place for people who just love being surrounded by trees, plants, and flowers, and who want to find out all they can about the </a:t>
            </a:r>
            <a:r>
              <a:rPr lang="en-US" sz="2000" i="0" dirty="0">
                <a:effectLst/>
                <a:latin typeface="Times New Roman" panose="02020603050405020304" pitchFamily="18" charset="0"/>
                <a:cs typeface="Times New Roman" panose="02020603050405020304" pitchFamily="18" charset="0"/>
              </a:rPr>
              <a:t>exotic flora and fauna of Jamaica. </a:t>
            </a:r>
          </a:p>
          <a:p>
            <a:pPr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T</a:t>
            </a:r>
            <a:r>
              <a:rPr lang="en-US" sz="2000" b="0" i="0" dirty="0">
                <a:effectLst/>
                <a:latin typeface="Times New Roman" panose="02020603050405020304" pitchFamily="18" charset="0"/>
                <a:cs typeface="Times New Roman" panose="02020603050405020304" pitchFamily="18" charset="0"/>
              </a:rPr>
              <a:t>ake in views of cascading waterfalls and enjoy the breezy atmosphere. Take lots of photos as you stroll through this 25-acre property with the friendly and well-informed guides.</a:t>
            </a:r>
            <a:endParaRPr lang="en-US" sz="2000" dirty="0">
              <a:latin typeface="Times New Roman" panose="02020603050405020304" pitchFamily="18" charset="0"/>
              <a:cs typeface="Times New Roman" panose="02020603050405020304" pitchFamily="18" charset="0"/>
            </a:endParaRPr>
          </a:p>
        </p:txBody>
      </p:sp>
      <p:pic>
        <p:nvPicPr>
          <p:cNvPr id="15362" name="Picture 2">
            <a:extLst>
              <a:ext uri="{FF2B5EF4-FFF2-40B4-BE49-F238E27FC236}">
                <a16:creationId xmlns:a16="http://schemas.microsoft.com/office/drawing/2014/main" id="{003A836A-4397-31AA-12BE-6F567A8083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93" r="9054"/>
          <a:stretch/>
        </p:blipFill>
        <p:spPr bwMode="auto">
          <a:xfrm>
            <a:off x="4091275" y="10"/>
            <a:ext cx="5989350" cy="567054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8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381E5A6-0AFB-8C88-9F7A-A6AFF10B1670}"/>
            </a:ext>
          </a:extLst>
        </p:cNvPr>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A3DB4-CE9D-050C-BB84-A47EAB4AE71E}"/>
              </a:ext>
            </a:extLst>
          </p:cNvPr>
          <p:cNvSpPr txBox="1">
            <a:spLocks noGrp="1"/>
          </p:cNvSpPr>
          <p:nvPr>
            <p:ph type="title" idx="4294967295"/>
          </p:nvPr>
        </p:nvSpPr>
        <p:spPr>
          <a:xfrm>
            <a:off x="5706509" y="1"/>
            <a:ext cx="4374096" cy="1275644"/>
          </a:xfrm>
          <a:prstGeom prst="rect">
            <a:avLst/>
          </a:prstGeom>
        </p:spPr>
        <p:txBody>
          <a:bodyPr vert="horz" lIns="91440" tIns="45720" rIns="91440" bIns="45720" rtlCol="0" anchor="ctr">
            <a:noAutofit/>
          </a:bodyPr>
          <a:lstStyle/>
          <a:p>
            <a:pPr algn="ctr" defTabSz="914400"/>
            <a:r>
              <a:rPr lang="en-US" sz="4000" b="1" i="0" dirty="0">
                <a:effectLst/>
                <a:latin typeface="Times New Roman" panose="02020603050405020304" pitchFamily="18" charset="0"/>
                <a:cs typeface="Times New Roman" panose="02020603050405020304" pitchFamily="18" charset="0"/>
              </a:rPr>
              <a:t>Cranbrook Flower Forest</a:t>
            </a:r>
          </a:p>
        </p:txBody>
      </p:sp>
      <p:pic>
        <p:nvPicPr>
          <p:cNvPr id="16386" name="Picture 2">
            <a:extLst>
              <a:ext uri="{FF2B5EF4-FFF2-40B4-BE49-F238E27FC236}">
                <a16:creationId xmlns:a16="http://schemas.microsoft.com/office/drawing/2014/main" id="{5F1F7778-94A8-2176-D41D-AABB7B87F0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50" r="13175" b="1"/>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E74F6E-AC8F-D73E-1705-9173980866F5}"/>
              </a:ext>
            </a:extLst>
          </p:cNvPr>
          <p:cNvSpPr txBox="1"/>
          <p:nvPr/>
        </p:nvSpPr>
        <p:spPr>
          <a:xfrm>
            <a:off x="5520267" y="1219198"/>
            <a:ext cx="4560337" cy="482035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solidFill>
                  <a:srgbClr val="333333"/>
                </a:solidFill>
                <a:effectLst/>
                <a:latin typeface="Trip Sans VF"/>
              </a:rPr>
              <a:t>Located about a half hour up the coast you will find an abundant eco-attraction featuring botanical gardens, rainforest, blue hole, waterfalls, and beautiful tropical flora and fauna.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beautiful park is a must-see for anyone who wants to experience the lush beauty of Jamaica away from the crowds.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Beautiful examples of croton, ginger, heliconia, bird of paradise, and begonias. The grounds are perfect for a picnic.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Other activities include bird watching, pond fishing, croquet, donkey rides, and volleyball.</a:t>
            </a:r>
          </a:p>
        </p:txBody>
      </p:sp>
    </p:spTree>
    <p:extLst>
      <p:ext uri="{BB962C8B-B14F-4D97-AF65-F5344CB8AC3E}">
        <p14:creationId xmlns:p14="http://schemas.microsoft.com/office/powerpoint/2010/main" val="167412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C68333D5-52C0-4F15-98E1-3945B1790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54662-7314-7A0A-AF82-D275D683E526}"/>
              </a:ext>
            </a:extLst>
          </p:cNvPr>
          <p:cNvSpPr txBox="1">
            <a:spLocks noGrp="1"/>
          </p:cNvSpPr>
          <p:nvPr>
            <p:ph type="title" idx="4294967295"/>
          </p:nvPr>
        </p:nvSpPr>
        <p:spPr>
          <a:xfrm>
            <a:off x="0" y="139700"/>
            <a:ext cx="10080625" cy="1035050"/>
          </a:xfrm>
          <a:prstGeom prst="rect">
            <a:avLst/>
          </a:prstGeom>
        </p:spPr>
        <p:txBody>
          <a:bodyPr vert="horz">
            <a:normAutofit/>
          </a:bodyPr>
          <a:lstStyle/>
          <a:p>
            <a:pPr algn="ctr"/>
            <a:r>
              <a:rPr lang="en-US" sz="4000" b="1" dirty="0">
                <a:solidFill>
                  <a:srgbClr val="4A4A4A"/>
                </a:solidFill>
                <a:effectLst/>
                <a:latin typeface="Times New Roman" panose="02020603050405020304" pitchFamily="18" charset="0"/>
                <a:cs typeface="Times New Roman" panose="02020603050405020304" pitchFamily="18" charset="0"/>
              </a:rPr>
              <a:t>Mystic Mountain</a:t>
            </a:r>
          </a:p>
        </p:txBody>
      </p:sp>
      <p:sp>
        <p:nvSpPr>
          <p:cNvPr id="4" name="TextBox 3">
            <a:extLst>
              <a:ext uri="{FF2B5EF4-FFF2-40B4-BE49-F238E27FC236}">
                <a16:creationId xmlns:a16="http://schemas.microsoft.com/office/drawing/2014/main" id="{1E0DA97E-B89D-9F78-DC3D-798F204C5187}"/>
              </a:ext>
            </a:extLst>
          </p:cNvPr>
          <p:cNvSpPr txBox="1"/>
          <p:nvPr/>
        </p:nvSpPr>
        <p:spPr>
          <a:xfrm>
            <a:off x="112888" y="1061156"/>
            <a:ext cx="9840004" cy="1631216"/>
          </a:xfrm>
          <a:prstGeom prst="rect">
            <a:avLst/>
          </a:prstGeom>
          <a:noFill/>
        </p:spPr>
        <p:txBody>
          <a:bodyPr wrap="square">
            <a:spAutoFit/>
          </a:bodyPr>
          <a:lstStyle/>
          <a:p>
            <a:pPr marL="342900" indent="-342900" algn="l">
              <a:buFont typeface="Arial" panose="020B0604020202020204" pitchFamily="34" charset="0"/>
              <a:buChar char="•"/>
            </a:pPr>
            <a:r>
              <a:rPr lang="en-US" sz="2000" i="0" dirty="0">
                <a:solidFill>
                  <a:srgbClr val="141617"/>
                </a:solidFill>
                <a:effectLst/>
                <a:latin typeface="Times New Roman" panose="02020603050405020304" pitchFamily="18" charset="0"/>
                <a:cs typeface="Times New Roman" panose="02020603050405020304" pitchFamily="18" charset="0"/>
              </a:rPr>
              <a:t>Mystic Mountain is one of the top attractions in Ocho Rios, Jamaica.</a:t>
            </a:r>
          </a:p>
          <a:p>
            <a:pPr marL="342900" indent="-342900" algn="l">
              <a:buFont typeface="Arial" panose="020B0604020202020204" pitchFamily="34" charset="0"/>
              <a:buChar char="•"/>
            </a:pPr>
            <a:r>
              <a:rPr lang="en-US" sz="2000" i="0" dirty="0">
                <a:solidFill>
                  <a:srgbClr val="141617"/>
                </a:solidFill>
                <a:effectLst/>
                <a:latin typeface="Times New Roman" panose="02020603050405020304" pitchFamily="18" charset="0"/>
                <a:cs typeface="Times New Roman" panose="02020603050405020304" pitchFamily="18" charset="0"/>
              </a:rPr>
              <a:t>There is so much to do there – from zip lining and bobsledding to bird watching.</a:t>
            </a:r>
          </a:p>
          <a:p>
            <a:pPr marL="342900" indent="-342900">
              <a:buFont typeface="Arial" panose="020B0604020202020204" pitchFamily="34" charset="0"/>
              <a:buChar char="•"/>
            </a:pPr>
            <a:r>
              <a:rPr lang="en-US" sz="2000" i="0" dirty="0">
                <a:solidFill>
                  <a:srgbClr val="4A4A4A"/>
                </a:solidFill>
                <a:effectLst/>
                <a:latin typeface="Times New Roman" panose="02020603050405020304" pitchFamily="18" charset="0"/>
                <a:cs typeface="Times New Roman" panose="02020603050405020304" pitchFamily="18" charset="0"/>
              </a:rPr>
              <a:t>A great activity to bring the kids. With a name like Mystic Mountain, you’ll have them intrigued before you even get to this location. Once there, you’ll be able to ride up the mountainside on the Sky Explorer, a chairlift that rises over the rainforest. </a:t>
            </a:r>
            <a:endParaRPr lang="en-US" sz="2000" dirty="0">
              <a:latin typeface="Times New Roman" panose="02020603050405020304" pitchFamily="18" charset="0"/>
              <a:cs typeface="Times New Roman" panose="02020603050405020304" pitchFamily="18" charset="0"/>
            </a:endParaRPr>
          </a:p>
        </p:txBody>
      </p:sp>
      <p:pic>
        <p:nvPicPr>
          <p:cNvPr id="17410" name="Picture 2">
            <a:extLst>
              <a:ext uri="{FF2B5EF4-FFF2-40B4-BE49-F238E27FC236}">
                <a16:creationId xmlns:a16="http://schemas.microsoft.com/office/drawing/2014/main" id="{5D000CFC-CF3D-1EBA-8FD3-B2112C363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835274"/>
            <a:ext cx="5670550" cy="283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372213-3718-513D-B4F0-CD7F0E69CF68}"/>
              </a:ext>
            </a:extLst>
          </p:cNvPr>
          <p:cNvSpPr txBox="1"/>
          <p:nvPr/>
        </p:nvSpPr>
        <p:spPr>
          <a:xfrm>
            <a:off x="112888" y="2620783"/>
            <a:ext cx="4297187" cy="2862322"/>
          </a:xfrm>
          <a:prstGeom prst="rect">
            <a:avLst/>
          </a:prstGeom>
          <a:noFill/>
        </p:spPr>
        <p:txBody>
          <a:bodyPr wrap="square">
            <a:spAutoFit/>
          </a:bodyPr>
          <a:lstStyle/>
          <a:p>
            <a:pPr marL="342900" indent="-342900">
              <a:buFont typeface="Arial" panose="020B0604020202020204" pitchFamily="34" charset="0"/>
              <a:buChar char="•"/>
            </a:pPr>
            <a:r>
              <a:rPr lang="en-US" sz="2000" i="0" dirty="0">
                <a:solidFill>
                  <a:srgbClr val="4A4A4A"/>
                </a:solidFill>
                <a:effectLst/>
                <a:latin typeface="Times New Roman" panose="02020603050405020304" pitchFamily="18" charset="0"/>
                <a:cs typeface="Times New Roman" panose="02020603050405020304" pitchFamily="18" charset="0"/>
              </a:rPr>
              <a:t>This affords amazing views of the cruise ship port and the coastline, and once you’re at the top you can go for guided walks, jump in the infinity pool, go ziplining, ride a bobsled down the mountain, or do other fun activities. </a:t>
            </a:r>
          </a:p>
          <a:p>
            <a:pPr marL="342900" indent="-342900">
              <a:buFont typeface="Arial" panose="020B0604020202020204" pitchFamily="34" charset="0"/>
              <a:buChar char="•"/>
            </a:pPr>
            <a:r>
              <a:rPr lang="en-US" sz="2000" dirty="0">
                <a:solidFill>
                  <a:srgbClr val="4A4A4A"/>
                </a:solidFill>
                <a:latin typeface="Times New Roman" panose="02020603050405020304" pitchFamily="18" charset="0"/>
                <a:cs typeface="Times New Roman" panose="02020603050405020304" pitchFamily="18" charset="0"/>
              </a:rPr>
              <a:t>My one caveat is you can spend more money here than Disneyland!</a:t>
            </a:r>
            <a:endParaRPr lang="en-US" sz="2000" dirty="0"/>
          </a:p>
        </p:txBody>
      </p:sp>
    </p:spTree>
    <p:extLst>
      <p:ext uri="{BB962C8B-B14F-4D97-AF65-F5344CB8AC3E}">
        <p14:creationId xmlns:p14="http://schemas.microsoft.com/office/powerpoint/2010/main" val="4552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813554"/>
            <a:ext cx="10091110" cy="6740307"/>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a:t>
            </a:r>
            <a:r>
              <a:rPr lang="en-US" sz="2400" i="0" dirty="0">
                <a:solidFill>
                  <a:srgbClr val="202124"/>
                </a:solidFill>
                <a:effectLst/>
                <a:latin typeface="Times New Roman" panose="02020603050405020304" pitchFamily="18" charset="0"/>
                <a:cs typeface="Times New Roman" panose="02020603050405020304" pitchFamily="18" charset="0"/>
              </a:rPr>
              <a:t>Ocho Rios</a:t>
            </a:r>
            <a:r>
              <a:rPr lang="en-US" altLang="en-US" sz="2400" dirty="0">
                <a:latin typeface="Times New Roman" panose="02020603050405020304" pitchFamily="18" charset="0"/>
                <a:cs typeface="Times New Roman" panose="02020603050405020304" pitchFamily="18" charset="0"/>
              </a:rPr>
              <a:t>. Especially for seafood. </a:t>
            </a:r>
          </a:p>
          <a:p>
            <a:pPr algn="l"/>
            <a:r>
              <a:rPr lang="en-US" altLang="en-US" sz="2400" dirty="0">
                <a:latin typeface="Times New Roman" panose="02020603050405020304" pitchFamily="18" charset="0"/>
                <a:cs typeface="Times New Roman" panose="02020603050405020304" pitchFamily="18" charset="0"/>
              </a:rPr>
              <a:t>Here are some recommendations: </a:t>
            </a:r>
            <a:br>
              <a:rPr lang="en-US" altLang="en-US" sz="2400" dirty="0">
                <a:latin typeface="Times New Roman" panose="02020603050405020304" pitchFamily="18" charset="0"/>
                <a:cs typeface="Times New Roman" panose="02020603050405020304" pitchFamily="18" charset="0"/>
              </a:rPr>
            </a:br>
            <a:r>
              <a:rPr lang="en-US" sz="2000" b="1" i="0" dirty="0">
                <a:solidFill>
                  <a:srgbClr val="000000"/>
                </a:solidFill>
                <a:effectLst/>
                <a:latin typeface="Times New Roman" panose="02020603050405020304" pitchFamily="18" charset="0"/>
                <a:cs typeface="Times New Roman" panose="02020603050405020304" pitchFamily="18" charset="0"/>
              </a:rPr>
              <a:t>Bamboo Blu $</a:t>
            </a:r>
            <a:r>
              <a:rPr lang="en-US" sz="2000" b="0" i="0" u="none" strike="noStrike" dirty="0">
                <a:effectLst/>
                <a:latin typeface="Times New Roman" panose="02020603050405020304" pitchFamily="18" charset="0"/>
                <a:cs typeface="Times New Roman" panose="02020603050405020304" pitchFamily="18" charset="0"/>
              </a:rPr>
              <a:t>$ - $$$ Caribbean,  Bar, Seafood</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Mammee Bay Estate, Mammee Bay Next to Riu Hotel, Ocho Rio</a:t>
            </a:r>
          </a:p>
          <a:p>
            <a:pPr algn="l"/>
            <a:r>
              <a:rPr lang="en-US" sz="2000" b="1" i="0" dirty="0">
                <a:solidFill>
                  <a:srgbClr val="000000"/>
                </a:solidFill>
                <a:effectLst/>
                <a:latin typeface="Times New Roman" panose="02020603050405020304" pitchFamily="18" charset="0"/>
                <a:cs typeface="Times New Roman" panose="02020603050405020304" pitchFamily="18" charset="0"/>
              </a:rPr>
              <a:t>Miss T's Kitchen </a:t>
            </a:r>
            <a:r>
              <a:rPr lang="en-US" sz="2000" b="0" i="0" u="none" strike="noStrike" dirty="0">
                <a:effectLst/>
                <a:latin typeface="Times New Roman" panose="02020603050405020304" pitchFamily="18" charset="0"/>
                <a:cs typeface="Times New Roman" panose="02020603050405020304" pitchFamily="18" charset="0"/>
              </a:rPr>
              <a:t>$$ - $$$ Caribbean, Healthy, Jamaican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65 Main Street, Ocho Rios</a:t>
            </a:r>
          </a:p>
          <a:p>
            <a:pPr algn="l"/>
            <a:r>
              <a:rPr lang="en-US" sz="2000" b="1" i="0" dirty="0">
                <a:solidFill>
                  <a:srgbClr val="000000"/>
                </a:solidFill>
                <a:effectLst/>
                <a:latin typeface="Times New Roman" panose="02020603050405020304" pitchFamily="18" charset="0"/>
                <a:cs typeface="Times New Roman" panose="02020603050405020304" pitchFamily="18" charset="0"/>
              </a:rPr>
              <a:t>Evita's Italian Restaurant </a:t>
            </a:r>
            <a:r>
              <a:rPr lang="en-US" sz="2000" b="0" i="0" u="none" strike="noStrike" dirty="0">
                <a:effectLst/>
                <a:latin typeface="Times New Roman" panose="02020603050405020304" pitchFamily="18" charset="0"/>
                <a:cs typeface="Times New Roman" panose="02020603050405020304" pitchFamily="18" charset="0"/>
              </a:rPr>
              <a:t>$$ - $$$ Italian, Caribbean, Fusion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Eden Bower Rd. Off Da Costa Drive, Ocho Rios</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solidFill>
                  <a:srgbClr val="000000"/>
                </a:solidFill>
                <a:effectLst/>
                <a:latin typeface="Times New Roman" panose="02020603050405020304" pitchFamily="18" charset="0"/>
                <a:cs typeface="Times New Roman" panose="02020603050405020304" pitchFamily="18" charset="0"/>
              </a:rPr>
              <a:t>Mom’s </a:t>
            </a:r>
            <a:r>
              <a:rPr lang="en-US" sz="2000" b="0" i="0" u="none" strike="noStrike" dirty="0">
                <a:effectLst/>
                <a:latin typeface="Times New Roman" panose="02020603050405020304" pitchFamily="18" charset="0"/>
                <a:cs typeface="Times New Roman" panose="02020603050405020304" pitchFamily="18" charset="0"/>
              </a:rPr>
              <a:t>$ Caribbean, Jamaican, 7 Evelyn St, Ocho Rios</a:t>
            </a:r>
          </a:p>
          <a:p>
            <a:pPr algn="l"/>
            <a:r>
              <a:rPr lang="en-US" sz="2000" b="1" i="0" dirty="0">
                <a:solidFill>
                  <a:srgbClr val="000000"/>
                </a:solidFill>
                <a:effectLst/>
                <a:latin typeface="Times New Roman" panose="02020603050405020304" pitchFamily="18" charset="0"/>
                <a:cs typeface="Times New Roman" panose="02020603050405020304" pitchFamily="18" charset="0"/>
              </a:rPr>
              <a:t>Oceans On The Ridge </a:t>
            </a:r>
            <a:r>
              <a:rPr lang="en-US" sz="2000" b="0" i="0" u="none" strike="noStrike" dirty="0">
                <a:effectLst/>
                <a:latin typeface="Times New Roman" panose="02020603050405020304" pitchFamily="18" charset="0"/>
                <a:cs typeface="Times New Roman" panose="02020603050405020304" pitchFamily="18" charset="0"/>
              </a:rPr>
              <a:t>$$ - $$$ Caribbean, Bar, Seafood</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Shaw Park, Ocho Rios </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solidFill>
                  <a:srgbClr val="000000"/>
                </a:solidFill>
                <a:effectLst/>
                <a:latin typeface="Times New Roman" panose="02020603050405020304" pitchFamily="18" charset="0"/>
                <a:cs typeface="Times New Roman" panose="02020603050405020304" pitchFamily="18" charset="0"/>
              </a:rPr>
              <a:t>Bamboo Blu </a:t>
            </a:r>
            <a:r>
              <a:rPr lang="en-US" sz="2000" b="0" i="0" u="none" strike="noStrike" dirty="0">
                <a:effectLst/>
                <a:latin typeface="Times New Roman" panose="02020603050405020304" pitchFamily="18" charset="0"/>
                <a:cs typeface="Times New Roman" panose="02020603050405020304" pitchFamily="18" charset="0"/>
              </a:rPr>
              <a:t>$$ - $$$ Caribbean, Bar, Seafood</a:t>
            </a:r>
            <a:br>
              <a:rPr lang="en-US" sz="2000" dirty="0">
                <a:latin typeface="Times New Roman" panose="02020603050405020304" pitchFamily="18" charset="0"/>
                <a:cs typeface="Times New Roman" panose="02020603050405020304" pitchFamily="18" charset="0"/>
              </a:rPr>
            </a:br>
            <a:r>
              <a:rPr lang="en-US" sz="2000" b="0" i="0" u="none" strike="noStrike" dirty="0">
                <a:effectLst/>
                <a:latin typeface="Times New Roman" panose="02020603050405020304" pitchFamily="18" charset="0"/>
                <a:cs typeface="Times New Roman" panose="02020603050405020304" pitchFamily="18" charset="0"/>
              </a:rPr>
              <a:t>Mammee Bay Estate, Mammee Bay Next to Riu Hotel, Ocho Rios</a:t>
            </a:r>
            <a:endParaRPr lang="en-US" sz="2400" b="0" i="0" dirty="0">
              <a:effectLst/>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 hope you enjoy your culinary adventures in Ocho Rios!</a:t>
            </a:r>
            <a:endParaRPr lang="en-US" sz="2400" b="0" i="0" dirty="0">
              <a:effectLst/>
              <a:latin typeface="Times New Roman" panose="02020603050405020304" pitchFamily="18" charset="0"/>
              <a:cs typeface="Times New Roman" panose="02020603050405020304" pitchFamily="18" charset="0"/>
            </a:endParaRPr>
          </a:p>
          <a:p>
            <a:pPr algn="l"/>
            <a:endParaRPr lang="en-US" sz="2400" b="0" i="0" dirty="0">
              <a:effectLst/>
              <a:latin typeface="Trip Sans VF"/>
            </a:endParaRPr>
          </a:p>
          <a:p>
            <a:pPr algn="l"/>
            <a:endParaRPr lang="en-US" sz="2400" b="0" i="0" dirty="0">
              <a:effectLst/>
              <a:latin typeface="Trip Sans VF"/>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a:extLst>
              <a:ext uri="{FF2B5EF4-FFF2-40B4-BE49-F238E27FC236}">
                <a16:creationId xmlns:a16="http://schemas.microsoft.com/office/drawing/2014/main" id="{38288E5B-2DDA-5881-FF6B-B2499D539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477" y="2209880"/>
            <a:ext cx="3549633" cy="236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32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10080625" cy="584200"/>
          </a:xfrm>
          <a:prstGeom prst="rect">
            <a:avLst/>
          </a:prstGeom>
        </p:spPr>
        <p:txBody>
          <a:bodyPr vert="horz">
            <a:normAutofit fontScale="90000"/>
          </a:bodyPr>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20615" y="1287463"/>
            <a:ext cx="8499232" cy="2105025"/>
          </a:xfrm>
          <a:prstGeom prst="rect">
            <a:avLst/>
          </a:prstGeom>
        </p:spPr>
        <p:txBody>
          <a:bodyPr vert="horz">
            <a:normAutofit fontScale="92500"/>
          </a:bodyPr>
          <a:lstStyle/>
          <a:p>
            <a:pPr lvl="0" rtl="0"/>
            <a:r>
              <a:rPr lang="en-US" sz="2800" i="0" dirty="0">
                <a:solidFill>
                  <a:srgbClr val="202124"/>
                </a:solidFill>
                <a:effectLst/>
                <a:latin typeface="Times New Roman" panose="02020603050405020304" pitchFamily="18" charset="0"/>
                <a:cs typeface="Times New Roman" panose="02020603050405020304" pitchFamily="18" charset="0"/>
              </a:rPr>
              <a:t>Ocho Rios</a:t>
            </a:r>
            <a:r>
              <a:rPr lang="en-US" sz="2800" dirty="0">
                <a:solidFill>
                  <a:srgbClr val="000000"/>
                </a:solidFill>
                <a:latin typeface="Times New Roman" panose="02020603050405020304" pitchFamily="18" charset="0"/>
                <a:cs typeface="Times New Roman" panose="02020603050405020304" pitchFamily="18" charset="0"/>
              </a:rPr>
              <a:t> is a beautiful Area with a rich history and seemingly endless attractions. </a:t>
            </a:r>
          </a:p>
          <a:p>
            <a:pPr lvl="0" rtl="0"/>
            <a:r>
              <a:rPr lang="en-US" sz="2800" dirty="0">
                <a:solidFill>
                  <a:srgbClr val="000000"/>
                </a:solidFill>
                <a:latin typeface="Times New Roman" panose="02020603050405020304" pitchFamily="18" charset="0"/>
                <a:cs typeface="Times New Roman" panose="02020603050405020304" pitchFamily="18" charset="0"/>
              </a:rPr>
              <a:t>Regardless of what you're looking for, </a:t>
            </a:r>
            <a:r>
              <a:rPr lang="en-US" sz="2800" i="0" dirty="0">
                <a:solidFill>
                  <a:srgbClr val="202124"/>
                </a:solidFill>
                <a:effectLst/>
                <a:latin typeface="Times New Roman" panose="02020603050405020304" pitchFamily="18" charset="0"/>
                <a:cs typeface="Times New Roman" panose="02020603050405020304" pitchFamily="18" charset="0"/>
              </a:rPr>
              <a:t>Ocho Rios </a:t>
            </a:r>
            <a:r>
              <a:rPr lang="en-US" sz="2800" dirty="0">
                <a:solidFill>
                  <a:srgbClr val="000000"/>
                </a:solidFill>
                <a:latin typeface="Times New Roman" panose="02020603050405020304" pitchFamily="18" charset="0"/>
                <a:cs typeface="Times New Roman" panose="02020603050405020304" pitchFamily="18" charset="0"/>
              </a:rPr>
              <a:t>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i="0" dirty="0">
                <a:solidFill>
                  <a:srgbClr val="202124"/>
                </a:solidFill>
                <a:effectLst/>
                <a:latin typeface="Times New Roman" panose="02020603050405020304" pitchFamily="18" charset="0"/>
                <a:cs typeface="Times New Roman" panose="02020603050405020304" pitchFamily="18" charset="0"/>
              </a:rPr>
              <a:t>Ocho Rios</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i="0" dirty="0">
                <a:solidFill>
                  <a:srgbClr val="202124"/>
                </a:solidFill>
                <a:effectLst/>
                <a:latin typeface="Times New Roman" panose="02020603050405020304" pitchFamily="18" charset="0"/>
                <a:cs typeface="Times New Roman" panose="02020603050405020304" pitchFamily="18" charset="0"/>
              </a:rPr>
              <a:t>Ocho Rios</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00265"/>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Pay attention to the time. - Ship time and local time are often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a ship-sponsored excursion is late returning to port, the ship will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Have your Passport, Credit Card, and phone numbers for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What to Do If You Miss the Ship</a:t>
            </a:r>
            <a:br>
              <a:rPr lang="en-US" altLang="en-US" b="1"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The Port Officials can help you with contacting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60972"/>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1740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kern="1200" baseline="0" dirty="0">
                <a:ln>
                  <a:noFill/>
                </a:ln>
                <a:latin typeface="Times New Roman" panose="02020603050405020304" pitchFamily="18" charset="0"/>
                <a:ea typeface="Arial" pitchFamily="34"/>
                <a:cs typeface="Times New Roman" panose="02020603050405020304" pitchFamily="18" charset="0"/>
              </a:rPr>
              <a:t>The Jamaican Dollar is the official currency of Jamaica</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kern="1200" baseline="0" dirty="0">
                <a:ln>
                  <a:noFill/>
                </a:ln>
                <a:latin typeface="Times New Roman" panose="02020603050405020304" pitchFamily="18" charset="0"/>
                <a:ea typeface="Segoe UI" pitchFamily="34"/>
                <a:cs typeface="Times New Roman" panose="02020603050405020304" pitchFamily="18" charset="0"/>
              </a:rPr>
              <a:t>The official Exchange is </a:t>
            </a:r>
            <a:r>
              <a:rPr lang="en-US" sz="2400" i="0" dirty="0">
                <a:effectLst/>
                <a:latin typeface="Times New Roman" panose="02020603050405020304" pitchFamily="18" charset="0"/>
                <a:cs typeface="Times New Roman" panose="02020603050405020304" pitchFamily="18" charset="0"/>
              </a:rPr>
              <a:t>155.06 Jamaican Dollars</a:t>
            </a:r>
            <a:r>
              <a:rPr lang="en-US" sz="2400" i="0" u="none" strike="noStrike" kern="1200" baseline="0" dirty="0">
                <a:ln>
                  <a:noFill/>
                </a:ln>
                <a:latin typeface="Times New Roman" panose="02020603050405020304" pitchFamily="18" charset="0"/>
                <a:ea typeface="Segoe UI" pitchFamily="34"/>
                <a:cs typeface="Times New Roman" panose="02020603050405020304" pitchFamily="18" charset="0"/>
              </a:rPr>
              <a:t> for $1 US Dollar.</a:t>
            </a:r>
          </a:p>
          <a:p>
            <a:pPr algn="ctr"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dirty="0">
                <a:effectLst/>
                <a:latin typeface="Times New Roman" panose="02020603050405020304" pitchFamily="18" charset="0"/>
                <a:cs typeface="Times New Roman" panose="02020603050405020304" pitchFamily="18" charset="0"/>
              </a:rPr>
              <a:t>The Jamaican Dollar symbol is JMD</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2050" name="Picture 2" descr="Jamaican Currency and Exchange Rate to British Pounds - Carib Shipping">
            <a:extLst>
              <a:ext uri="{FF2B5EF4-FFF2-40B4-BE49-F238E27FC236}">
                <a16:creationId xmlns:a16="http://schemas.microsoft.com/office/drawing/2014/main" id="{3330AB4C-38E0-9E30-ACFD-F57EC4237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12" y="2041407"/>
            <a:ext cx="5443714" cy="3629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413455" y="5255759"/>
            <a:ext cx="2268141" cy="301905"/>
          </a:xfrm>
          <a:prstGeom prst="rect">
            <a:avLst/>
          </a:prstGeom>
        </p:spPr>
        <p:txBody>
          <a:bodyPr vert="horz" lIns="91440" tIns="45720" rIns="91440" bIns="45720" rtlCol="0" anchor="ctr">
            <a:normAutofit/>
          </a:bodyPr>
          <a:lstStyle/>
          <a:p>
            <a:pPr algn="r">
              <a:spcAft>
                <a:spcPts val="600"/>
              </a:spcAft>
              <a:defRPr/>
            </a:pPr>
            <a:fld id="{76B031AB-4808-4E5A-B41A-FC677859455F}" type="slidenum">
              <a:rPr lang="en-US" sz="1000">
                <a:solidFill>
                  <a:prstClr val="white"/>
                </a:solidFill>
                <a:latin typeface="Calibri" panose="020F0502020204030204"/>
              </a:rPr>
              <a:pPr algn="r">
                <a:spcAft>
                  <a:spcPts val="600"/>
                </a:spcAft>
                <a:defRPr/>
              </a:pPr>
              <a:t>6</a:t>
            </a:fld>
            <a:endParaRPr lang="en-US" sz="1000">
              <a:solidFill>
                <a:prstClr val="white"/>
              </a:solidFill>
              <a:latin typeface="Calibri" panose="020F0502020204030204"/>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10080625" cy="847725"/>
          </a:xfrm>
          <a:prstGeom prst="rect">
            <a:avLst/>
          </a:prstGeom>
        </p:spPr>
        <p:txBody>
          <a:bodyPr vert="horz" lIns="91440" tIns="45720" rIns="91440" bIns="45720" rtlCol="0" anchor="ctr">
            <a:normAutofit/>
          </a:bodyPr>
          <a:lstStyle/>
          <a:p>
            <a:pPr lvl="0" algn="ctr"/>
            <a:r>
              <a:rPr lang="en-US" sz="4000" b="1" dirty="0">
                <a:latin typeface="Times New Roman" panose="02020603050405020304" pitchFamily="18" charset="0"/>
                <a:cs typeface="Times New Roman" panose="02020603050405020304" pitchFamily="18" charset="0"/>
              </a:rPr>
              <a:t>About </a:t>
            </a:r>
            <a:r>
              <a:rPr lang="en-US" sz="4000" b="1" i="0" dirty="0">
                <a:effectLst/>
                <a:latin typeface="Times New Roman" panose="02020603050405020304" pitchFamily="18" charset="0"/>
                <a:cs typeface="Times New Roman" panose="02020603050405020304" pitchFamily="18" charset="0"/>
              </a:rPr>
              <a:t>Ocho Rios</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924CFD7-91F1-F2D8-2745-6EF2B6D488B7}"/>
              </a:ext>
            </a:extLst>
          </p:cNvPr>
          <p:cNvSpPr txBox="1"/>
          <p:nvPr/>
        </p:nvSpPr>
        <p:spPr>
          <a:xfrm>
            <a:off x="207390" y="848412"/>
            <a:ext cx="7315200" cy="4708981"/>
          </a:xfrm>
          <a:prstGeom prst="rect">
            <a:avLst/>
          </a:prstGeom>
          <a:noFill/>
        </p:spPr>
        <p:txBody>
          <a:bodyPr wrap="square">
            <a:spAutoFit/>
          </a:bodyPr>
          <a:lstStyle/>
          <a:p>
            <a:r>
              <a:rPr lang="en-US" sz="2000" b="1" i="0" dirty="0">
                <a:effectLst/>
                <a:latin typeface="Times New Roman" panose="02020603050405020304" pitchFamily="18" charset="0"/>
                <a:cs typeface="Times New Roman" panose="02020603050405020304" pitchFamily="18" charset="0"/>
              </a:rPr>
              <a:t>Ocho Rios</a:t>
            </a:r>
            <a:r>
              <a:rPr lang="en-US" sz="2000" b="0" i="0" dirty="0">
                <a:effectLst/>
                <a:latin typeface="Times New Roman" panose="02020603050405020304" pitchFamily="18" charset="0"/>
                <a:cs typeface="Times New Roman" panose="02020603050405020304" pitchFamily="18" charset="0"/>
              </a:rPr>
              <a:t> (Spanish for "Eight Rivers") is one of Jamacia’s most beautiful resort areas. Beginning as a sleepy fishing village, Ocho Rios has seen explosive growth in recent decades to become a popular tourist destination featuring duty-free shopping, a cruise-ship terminal, world-renowned tourist attractions, and several beaches and acclaimed resorts. </a:t>
            </a:r>
          </a:p>
          <a:p>
            <a:r>
              <a:rPr lang="en-US" sz="2000" b="0" i="0" dirty="0">
                <a:effectLst/>
                <a:latin typeface="Times New Roman" panose="02020603050405020304" pitchFamily="18" charset="0"/>
                <a:cs typeface="Times New Roman" panose="02020603050405020304" pitchFamily="18" charset="0"/>
              </a:rPr>
              <a:t>In addition to being a port of call for cruise ships</a:t>
            </a:r>
            <a:r>
              <a:rPr lang="en-US" sz="2000"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 Ocho Rios also hosts cargo ships at the Reynolds Pier for the exportation of sugar, limestone, and in the past, bauxite.</a:t>
            </a:r>
            <a:r>
              <a:rPr lang="en-US" sz="2000" b="0" i="0" u="none" strike="noStrike" baseline="30000" dirty="0">
                <a:effectLst/>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 </a:t>
            </a:r>
          </a:p>
          <a:p>
            <a:r>
              <a:rPr lang="en-US" sz="2000" b="0" i="0" dirty="0">
                <a:effectLst/>
                <a:latin typeface="Times New Roman" panose="02020603050405020304" pitchFamily="18" charset="0"/>
                <a:cs typeface="Times New Roman" panose="02020603050405020304" pitchFamily="18" charset="0"/>
              </a:rPr>
              <a:t>The estimated population of the town in 2011 was 16,671, which is nearly 10% of the total population of St. Ann. The town is served by both </a:t>
            </a:r>
            <a:r>
              <a:rPr lang="en-US" sz="2000" b="0" i="0" u="none" strike="noStrike" dirty="0">
                <a:effectLst/>
                <a:latin typeface="Times New Roman" panose="02020603050405020304" pitchFamily="18" charset="0"/>
                <a:cs typeface="Times New Roman" panose="02020603050405020304" pitchFamily="18" charset="0"/>
              </a:rPr>
              <a:t>Sangster International Airport</a:t>
            </a:r>
            <a:r>
              <a:rPr lang="en-US" sz="2000" b="0" i="0" dirty="0">
                <a:effectLst/>
                <a:latin typeface="Times New Roman" panose="02020603050405020304" pitchFamily="18" charset="0"/>
                <a:cs typeface="Times New Roman" panose="02020603050405020304" pitchFamily="18" charset="0"/>
              </a:rPr>
              <a:t> (97 km west of Ocho Rios) and </a:t>
            </a:r>
            <a:r>
              <a:rPr lang="en-US" sz="2000" b="0" i="0" u="none" strike="noStrike" dirty="0">
                <a:effectLst/>
                <a:latin typeface="Times New Roman" panose="02020603050405020304" pitchFamily="18" charset="0"/>
                <a:cs typeface="Times New Roman" panose="02020603050405020304" pitchFamily="18" charset="0"/>
              </a:rPr>
              <a:t>Ian Fleming International Airport</a:t>
            </a:r>
            <a:r>
              <a:rPr lang="en-US" sz="2000" b="0" i="0" dirty="0">
                <a:effectLst/>
                <a:latin typeface="Times New Roman" panose="02020603050405020304" pitchFamily="18" charset="0"/>
                <a:cs typeface="Times New Roman" panose="02020603050405020304" pitchFamily="18" charset="0"/>
              </a:rPr>
              <a:t> (17 km east of Ocho Rios). </a:t>
            </a:r>
            <a:r>
              <a:rPr lang="en-US" sz="2000" b="0" i="0" u="none" strike="noStrike" dirty="0">
                <a:effectLst/>
                <a:latin typeface="Times New Roman" panose="02020603050405020304" pitchFamily="18" charset="0"/>
                <a:cs typeface="Times New Roman" panose="02020603050405020304" pitchFamily="18" charset="0"/>
              </a:rPr>
              <a:t>Scuba diving</a:t>
            </a:r>
            <a:r>
              <a:rPr lang="en-US" sz="2000" b="0" i="0" dirty="0">
                <a:effectLst/>
                <a:latin typeface="Times New Roman" panose="02020603050405020304" pitchFamily="18" charset="0"/>
                <a:cs typeface="Times New Roman" panose="02020603050405020304" pitchFamily="18" charset="0"/>
              </a:rPr>
              <a:t> and other </a:t>
            </a:r>
            <a:r>
              <a:rPr lang="en-US" sz="2000" b="0" i="0" u="none" strike="noStrike" dirty="0">
                <a:effectLst/>
                <a:latin typeface="Times New Roman" panose="02020603050405020304" pitchFamily="18" charset="0"/>
                <a:cs typeface="Times New Roman" panose="02020603050405020304" pitchFamily="18" charset="0"/>
              </a:rPr>
              <a:t>water sports</a:t>
            </a:r>
            <a:r>
              <a:rPr lang="en-US" sz="2000" b="0" i="0" dirty="0">
                <a:effectLst/>
                <a:latin typeface="Times New Roman" panose="02020603050405020304" pitchFamily="18" charset="0"/>
                <a:cs typeface="Times New Roman" panose="02020603050405020304" pitchFamily="18" charset="0"/>
              </a:rPr>
              <a:t> are offered in the town's vicinity.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69850"/>
            <a:ext cx="10077450"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Natives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663DEE-022A-9D35-2E66-5EF33F64183C}"/>
              </a:ext>
            </a:extLst>
          </p:cNvPr>
          <p:cNvSpPr txBox="1"/>
          <p:nvPr/>
        </p:nvSpPr>
        <p:spPr>
          <a:xfrm>
            <a:off x="0" y="743048"/>
            <a:ext cx="6730738" cy="5016758"/>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Ocho Rios was originally settled by a tribe of Arawak people, who had settled in </a:t>
            </a:r>
            <a:r>
              <a:rPr lang="en-US" sz="2000" b="0" i="0" u="none" strike="noStrike" dirty="0">
                <a:effectLst/>
                <a:latin typeface="Times New Roman" panose="02020603050405020304" pitchFamily="18" charset="0"/>
                <a:cs typeface="Times New Roman" panose="02020603050405020304" pitchFamily="18" charset="0"/>
              </a:rPr>
              <a:t>Jamaica</a:t>
            </a:r>
            <a:r>
              <a:rPr lang="en-US" sz="2000" b="0" i="0" dirty="0">
                <a:effectLst/>
                <a:latin typeface="Times New Roman" panose="02020603050405020304" pitchFamily="18" charset="0"/>
                <a:cs typeface="Times New Roman" panose="02020603050405020304" pitchFamily="18" charset="0"/>
              </a:rPr>
              <a:t> around 1,000 BCE and called the land Xamayca, meaning land of wood and water.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Caribbean Island of Jamaica was inhabited in approximately 600 AD by the Redware people, often associated with redware pottery,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After </a:t>
            </a:r>
            <a:r>
              <a:rPr lang="en-US" sz="2000" b="0" i="0" u="none" strike="noStrike" dirty="0">
                <a:effectLst/>
                <a:latin typeface="Times New Roman" panose="02020603050405020304" pitchFamily="18" charset="0"/>
                <a:cs typeface="Times New Roman" panose="02020603050405020304" pitchFamily="18" charset="0"/>
              </a:rPr>
              <a:t>Christopher Columbus</a:t>
            </a:r>
            <a:r>
              <a:rPr lang="en-US" sz="2000" b="0" i="0" dirty="0">
                <a:effectLst/>
                <a:latin typeface="Times New Roman" panose="02020603050405020304" pitchFamily="18" charset="0"/>
                <a:cs typeface="Times New Roman" panose="02020603050405020304" pitchFamily="18" charset="0"/>
              </a:rPr>
              <a:t> landed in 1494 he claimed the island for </a:t>
            </a:r>
            <a:r>
              <a:rPr lang="en-US" sz="2000" b="0" i="0" u="none" strike="noStrike" dirty="0">
                <a:effectLst/>
                <a:latin typeface="Times New Roman" panose="02020603050405020304" pitchFamily="18" charset="0"/>
                <a:cs typeface="Times New Roman" panose="02020603050405020304" pitchFamily="18" charset="0"/>
              </a:rPr>
              <a:t>Spain</a:t>
            </a:r>
            <a:r>
              <a:rPr lang="en-US" sz="2000" b="0" i="0" dirty="0">
                <a:effectLst/>
                <a:latin typeface="Times New Roman" panose="02020603050405020304" pitchFamily="18" charset="0"/>
                <a:cs typeface="Times New Roman" panose="02020603050405020304" pitchFamily="18" charset="0"/>
              </a:rPr>
              <a:t>, Ocho </a:t>
            </a:r>
            <a:r>
              <a:rPr lang="en-US" sz="2000" b="0" i="0" dirty="0">
                <a:solidFill>
                  <a:srgbClr val="202122"/>
                </a:solidFill>
                <a:effectLst/>
                <a:latin typeface="Times New Roman" panose="02020603050405020304" pitchFamily="18" charset="0"/>
                <a:cs typeface="Times New Roman" panose="02020603050405020304" pitchFamily="18" charset="0"/>
              </a:rPr>
              <a:t>Rios was named Las Chorreras, meaning rapid rivers.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Spanish enslaved the Arawak, who were ravaged further by diseases that the Spanish brought with them. By 1602, the Arawak-speaking Taino tribes were extinct.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some of the Taino escaped into the forested mountains of the interior, where they mixed with runaway African slaves, and survived free from first Spanish, and then English, rule.</a:t>
            </a:r>
          </a:p>
        </p:txBody>
      </p:sp>
      <p:pic>
        <p:nvPicPr>
          <p:cNvPr id="7" name="Picture 6" descr="A black and white drawing of a person wearing a feathered headdress&#10;&#10;Description automatically generated">
            <a:extLst>
              <a:ext uri="{FF2B5EF4-FFF2-40B4-BE49-F238E27FC236}">
                <a16:creationId xmlns:a16="http://schemas.microsoft.com/office/drawing/2014/main" id="{40348195-5B00-101E-2E2D-48D5AE16A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140" y="980388"/>
            <a:ext cx="3398563" cy="46901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A85D3CC3-A382-D27D-B3F9-951B3FA96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728A3-40A0-CA67-C406-2D9B54771929}"/>
              </a:ext>
            </a:extLst>
          </p:cNvPr>
          <p:cNvSpPr txBox="1">
            <a:spLocks noGrp="1"/>
          </p:cNvSpPr>
          <p:nvPr>
            <p:ph type="title" idx="4294967295"/>
          </p:nvPr>
        </p:nvSpPr>
        <p:spPr>
          <a:xfrm>
            <a:off x="0" y="128588"/>
            <a:ext cx="10077450" cy="795337"/>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a:t>
            </a:r>
            <a:r>
              <a:rPr lang="en-US" sz="4800" b="1" dirty="0">
                <a:solidFill>
                  <a:srgbClr val="202124"/>
                </a:solidFill>
                <a:latin typeface="Times New Roman" panose="02020603050405020304" pitchFamily="18" charset="0"/>
                <a:cs typeface="Times New Roman" panose="02020603050405020304" pitchFamily="18" charset="0"/>
              </a:rPr>
              <a:t>Early Settlements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4E0F268-10A8-C66E-CC11-40D06E01AC3A}"/>
              </a:ext>
            </a:extLst>
          </p:cNvPr>
          <p:cNvSpPr txBox="1"/>
          <p:nvPr/>
        </p:nvSpPr>
        <p:spPr>
          <a:xfrm>
            <a:off x="3474259" y="1066626"/>
            <a:ext cx="6465174" cy="424349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1655, the English invaded Jamaica and defeated the Spanish. Some African enslaved people took advantage of the political turmoil and escaped to the island's interior mountains, forming independent communities that became known as the Maroons.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Meanwhile, on the coast, the English built the settlement of Port Royal, a base of operations where piracy flourished as so many European rebels had been rejected from their countries to serve sentences on the seas.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Captain Henry Morgan, a Welsh plantation owner and privateer, raided settlements and shipping bases from Port Royal, earning him his reputation as one of the richest pirates in the Caribbean. </a:t>
            </a:r>
          </a:p>
        </p:txBody>
      </p:sp>
      <p:pic>
        <p:nvPicPr>
          <p:cNvPr id="8" name="Picture 7" descr="A pirate sitting on a barrel&#10;&#10;Description automatically generated">
            <a:extLst>
              <a:ext uri="{FF2B5EF4-FFF2-40B4-BE49-F238E27FC236}">
                <a16:creationId xmlns:a16="http://schemas.microsoft.com/office/drawing/2014/main" id="{4454679E-C608-8749-6D04-A2E9641F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1089204"/>
            <a:ext cx="3448050" cy="4572000"/>
          </a:xfrm>
          <a:prstGeom prst="rect">
            <a:avLst/>
          </a:prstGeom>
        </p:spPr>
      </p:pic>
    </p:spTree>
    <p:extLst>
      <p:ext uri="{BB962C8B-B14F-4D97-AF65-F5344CB8AC3E}">
        <p14:creationId xmlns:p14="http://schemas.microsoft.com/office/powerpoint/2010/main" val="179525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7171EB5-0F6E-CC63-62F0-B70116AA4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B5C25-BC2A-7F30-F08C-79C9F6A77F30}"/>
              </a:ext>
            </a:extLst>
          </p:cNvPr>
          <p:cNvSpPr txBox="1">
            <a:spLocks noGrp="1"/>
          </p:cNvSpPr>
          <p:nvPr>
            <p:ph type="title" idx="4294967295"/>
          </p:nvPr>
        </p:nvSpPr>
        <p:spPr>
          <a:xfrm>
            <a:off x="0" y="119063"/>
            <a:ext cx="10077450" cy="795337"/>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Colonization</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1DA5DC-F38E-C902-342A-A12B656D95AD}"/>
              </a:ext>
            </a:extLst>
          </p:cNvPr>
          <p:cNvSpPr txBox="1"/>
          <p:nvPr/>
        </p:nvSpPr>
        <p:spPr>
          <a:xfrm>
            <a:off x="79022" y="752475"/>
            <a:ext cx="6513992" cy="4401205"/>
          </a:xfrm>
          <a:prstGeom prst="rect">
            <a:avLst/>
          </a:prstGeom>
          <a:noFill/>
        </p:spPr>
        <p:txBody>
          <a:bodyPr wrap="square">
            <a:spAutoFit/>
          </a:bodyPr>
          <a:lstStyle/>
          <a:p>
            <a:endParaRPr lang="en-US" sz="2000" dirty="0"/>
          </a:p>
          <a:p>
            <a:pPr marL="342900" indent="-342900">
              <a:buFont typeface="Arial" panose="020B0604020202020204" pitchFamily="34" charset="0"/>
              <a:buChar char="•"/>
            </a:pPr>
            <a:r>
              <a:rPr lang="en-US" sz="2000" dirty="0"/>
              <a:t>In the 18th century, sugar cane replaced piracy as British Jamaica's main source of income. The sugar industry was labor-intensive, and the British brought hundreds of thousands of enslaved black Africans to the island. By 1850, the black and mulatto Jamaican population outnumbered the white population by a ratio of twenty to one. </a:t>
            </a:r>
          </a:p>
          <a:p>
            <a:pPr marL="342900" indent="-342900">
              <a:buFont typeface="Arial" panose="020B0604020202020204" pitchFamily="34" charset="0"/>
              <a:buChar char="•"/>
            </a:pPr>
            <a:r>
              <a:rPr lang="en-US" sz="2000" dirty="0"/>
              <a:t>Enslaved Jamaicans mounted over a dozen major uprisings during the 18th century, including Tacky's Revolt in 1760. There were also periodic skirmishes between the British and the mountain communities of the Jamaican Maroons, culminating in the First Maroon War of the 1730s and the Second Maroon War of 1795–1796</a:t>
            </a:r>
          </a:p>
        </p:txBody>
      </p:sp>
      <p:pic>
        <p:nvPicPr>
          <p:cNvPr id="4" name="Picture 3" descr="A person holding an object&#10;&#10;Description automatically generated">
            <a:extLst>
              <a:ext uri="{FF2B5EF4-FFF2-40B4-BE49-F238E27FC236}">
                <a16:creationId xmlns:a16="http://schemas.microsoft.com/office/drawing/2014/main" id="{D84BE8C5-7710-11A3-253A-3310EBE11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601" y="1055649"/>
            <a:ext cx="3429103" cy="4615212"/>
          </a:xfrm>
          <a:prstGeom prst="rect">
            <a:avLst/>
          </a:prstGeom>
        </p:spPr>
      </p:pic>
    </p:spTree>
    <p:extLst>
      <p:ext uri="{BB962C8B-B14F-4D97-AF65-F5344CB8AC3E}">
        <p14:creationId xmlns:p14="http://schemas.microsoft.com/office/powerpoint/2010/main" val="268761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1558</TotalTime>
  <Words>3569</Words>
  <Application>Microsoft Office PowerPoint</Application>
  <PresentationFormat>Custom</PresentationFormat>
  <Paragraphs>203</Paragraphs>
  <Slides>33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Liberation Sans</vt:lpstr>
      <vt:lpstr>Times New Roman</vt:lpstr>
      <vt:lpstr>Trip Sans VF</vt:lpstr>
      <vt:lpstr>Wingdings</vt:lpstr>
      <vt:lpstr>Office Theme</vt:lpstr>
      <vt:lpstr>Ocho Rios Jamaica Presented by Marc Silver</vt:lpstr>
      <vt:lpstr>What I Will Cover</vt:lpstr>
      <vt:lpstr>My Port Philosophy</vt:lpstr>
      <vt:lpstr>PowerPoint Presentation</vt:lpstr>
      <vt:lpstr>PowerPoint Presentation</vt:lpstr>
      <vt:lpstr>About Ocho Rios</vt:lpstr>
      <vt:lpstr>Jamaican Natives</vt:lpstr>
      <vt:lpstr>Jamaican Early Settlements</vt:lpstr>
      <vt:lpstr>Jamaican Colonization</vt:lpstr>
      <vt:lpstr>Map of Jamaica</vt:lpstr>
      <vt:lpstr>Map of Ocho Rios</vt:lpstr>
      <vt:lpstr>Ocho Rios Taxis</vt:lpstr>
      <vt:lpstr>Ocho Rios Tourist Taxis</vt:lpstr>
      <vt:lpstr>Knutford Express</vt:lpstr>
      <vt:lpstr>Map of Local Attractions</vt:lpstr>
      <vt:lpstr>Dunn's River Falls  </vt:lpstr>
      <vt:lpstr>PowerPoint Presentation</vt:lpstr>
      <vt:lpstr>Green Grotto Caves </vt:lpstr>
      <vt:lpstr>Blue Hole</vt:lpstr>
      <vt:lpstr>White River</vt:lpstr>
      <vt:lpstr>Mahogany Beach</vt:lpstr>
      <vt:lpstr>James Bond Beach</vt:lpstr>
      <vt:lpstr>PowerPoint Presentation</vt:lpstr>
      <vt:lpstr>PowerPoint Presentation</vt:lpstr>
      <vt:lpstr>PowerPoint Presentation</vt:lpstr>
      <vt:lpstr>Island Village</vt:lpstr>
      <vt:lpstr>Turtle River Park</vt:lpstr>
      <vt:lpstr>Shaw Park Gardens</vt:lpstr>
      <vt:lpstr>Cranbrook Flower Forest</vt:lpstr>
      <vt:lpstr>Mystic Mountain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148</cp:revision>
  <dcterms:created xsi:type="dcterms:W3CDTF">2023-03-25T21:24:27Z</dcterms:created>
  <dcterms:modified xsi:type="dcterms:W3CDTF">2024-08-22T00:47:15Z</dcterms:modified>
</cp:coreProperties>
</file>