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showGuides="1">
      <p:cViewPr varScale="1">
        <p:scale>
          <a:sx n="82" d="100"/>
          <a:sy n="82"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4/22/2025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1209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4/22/2025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7280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4/22/2025</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03652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4/22/2025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1906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4/22/2025</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98389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4/22/2025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450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4/22/2025</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06500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4/22/2025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952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4/22/2025</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9035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4/22/2025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1006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4/22/2025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913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4/22/2025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725365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feinnorway.net/norway-world-war-two/" TargetMode="External"/><Relationship Id="rId2" Type="http://schemas.openxmlformats.org/officeDocument/2006/relationships/hyperlink" Target="https://www.lifeinnorway.net/norway-in-world-war-o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EB03-80E4-3622-005E-B9743BCDB22F}"/>
              </a:ext>
            </a:extLst>
          </p:cNvPr>
          <p:cNvSpPr>
            <a:spLocks noGrp="1"/>
          </p:cNvSpPr>
          <p:nvPr>
            <p:ph type="ctrTitle"/>
          </p:nvPr>
        </p:nvSpPr>
        <p:spPr/>
        <p:txBody>
          <a:bodyPr>
            <a:noAutofit/>
          </a:bodyPr>
          <a:lstStyle/>
          <a:p>
            <a:r>
              <a:rPr lang="en-US" sz="60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Norway’s History </a:t>
            </a:r>
            <a:br>
              <a:rPr lang="en-US" sz="60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60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60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Time Line</a:t>
            </a:r>
            <a:endParaRPr lang="en-US" sz="6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4310F82-895C-9BA3-60D7-E32EBE9A069D}"/>
              </a:ext>
            </a:extLst>
          </p:cNvPr>
          <p:cNvSpPr>
            <a:spLocks noGrp="1"/>
          </p:cNvSpPr>
          <p:nvPr>
            <p:ph type="subTitle" idx="1"/>
          </p:nvPr>
        </p:nvSpPr>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Presented by</a:t>
            </a:r>
          </a:p>
          <a:p>
            <a:r>
              <a:rPr lang="en-US" sz="5000" b="1" dirty="0">
                <a:solidFill>
                  <a:srgbClr val="FF0000"/>
                </a:solidFill>
                <a:latin typeface="Times New Roman" panose="02020603050405020304" pitchFamily="18" charset="0"/>
                <a:cs typeface="Times New Roman" panose="02020603050405020304" pitchFamily="18" charset="0"/>
              </a:rPr>
              <a:t>Marc Silver</a:t>
            </a:r>
          </a:p>
        </p:txBody>
      </p:sp>
    </p:spTree>
    <p:extLst>
      <p:ext uri="{BB962C8B-B14F-4D97-AF65-F5344CB8AC3E}">
        <p14:creationId xmlns:p14="http://schemas.microsoft.com/office/powerpoint/2010/main" val="184037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dirty="0">
                <a:solidFill>
                  <a:srgbClr val="22222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Middle Ages</a:t>
            </a:r>
            <a:br>
              <a:rPr lang="en-US" sz="49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rPr>
            </a:br>
            <a:b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n-US"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5429955"/>
          </a:xfrm>
        </p:spPr>
        <p:txBody>
          <a:bodyPr>
            <a:normAutofit/>
          </a:bodyPr>
          <a:lstStyle/>
          <a:p>
            <a:pPr marR="0" indent="-457200">
              <a:lnSpc>
                <a:spcPct val="107000"/>
              </a:lnSpc>
              <a:spcBef>
                <a:spcPts val="0"/>
              </a:spcBef>
              <a:spcAft>
                <a:spcPts val="1920"/>
              </a:spcAft>
              <a:buFont typeface="Arial" panose="020B0604020202020204" pitchFamily="34" charset="0"/>
              <a:buChar char="•"/>
            </a:pPr>
            <a:endParaRPr lang="en-US" sz="68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192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0302619-D248-5DE1-015F-CE33E792DFDA}"/>
              </a:ext>
            </a:extLst>
          </p:cNvPr>
          <p:cNvSpPr txBox="1"/>
          <p:nvPr/>
        </p:nvSpPr>
        <p:spPr>
          <a:xfrm>
            <a:off x="457200" y="1253066"/>
            <a:ext cx="11396132" cy="4344266"/>
          </a:xfrm>
          <a:prstGeom prst="rect">
            <a:avLst/>
          </a:prstGeom>
          <a:noFill/>
        </p:spPr>
        <p:txBody>
          <a:bodyPr wrap="square">
            <a:spAutoFit/>
          </a:bodyPr>
          <a:lstStyle/>
          <a:p>
            <a:pPr marL="342900" marR="0" indent="-342900">
              <a:lnSpc>
                <a:spcPct val="107000"/>
              </a:lnSpc>
              <a:spcBef>
                <a:spcPts val="0"/>
              </a:spcBef>
              <a:spcAft>
                <a:spcPts val="1920"/>
              </a:spcAft>
              <a:buFont typeface="Arial" panose="020B0604020202020204" pitchFamily="34" charset="0"/>
              <a:buChar char="•"/>
            </a:pP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Many chieftains feared that Christianity would rob them of power, so it took centuries for the new faith to be fully accepted.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For many years people adopted both</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as a form of “insurance policy.” For example, carvings in some of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Norway’s oldest stave churches</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feature figures from Norse mythology.</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1100</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Population increased drastically. Many farms were divided into smaller plots of land, with some landowners turning over their land to the King or church during tough times.</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1130</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After almost a century of peace, ambiguous rules of succession led to a civil war.</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endParaRPr lang="en-US" sz="24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19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dirty="0">
                <a:solidFill>
                  <a:srgbClr val="22222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Middle Ages</a:t>
            </a:r>
            <a:br>
              <a:rPr lang="en-US" sz="49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br>
            <a:br>
              <a:rPr lang="en-US"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br>
            <a:endParaRPr lang="en-US"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5429955"/>
          </a:xfrm>
        </p:spPr>
        <p:txBody>
          <a:bodyPr>
            <a:normAutofit/>
          </a:bodyPr>
          <a:lstStyle/>
          <a:p>
            <a:pPr marR="0" indent="-457200">
              <a:lnSpc>
                <a:spcPct val="107000"/>
              </a:lnSpc>
              <a:spcBef>
                <a:spcPts val="0"/>
              </a:spcBef>
              <a:spcAft>
                <a:spcPts val="1920"/>
              </a:spcAft>
              <a:buFont typeface="Arial" panose="020B0604020202020204" pitchFamily="34" charset="0"/>
              <a:buChar char="•"/>
            </a:pPr>
            <a:endParaRPr lang="en-US" sz="68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192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0302619-D248-5DE1-015F-CE33E792DFDA}"/>
              </a:ext>
            </a:extLst>
          </p:cNvPr>
          <p:cNvSpPr txBox="1"/>
          <p:nvPr/>
        </p:nvSpPr>
        <p:spPr>
          <a:xfrm>
            <a:off x="457200" y="1253066"/>
            <a:ext cx="11396132" cy="3949094"/>
          </a:xfrm>
          <a:prstGeom prst="rect">
            <a:avLst/>
          </a:prstGeom>
          <a:noFill/>
        </p:spPr>
        <p:txBody>
          <a:bodyPr wrap="square">
            <a:spAutoFit/>
          </a:bodyPr>
          <a:lstStyle/>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1280</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Known as Norway's original ‘golden age', the late 13th and early 14th century was a peaceful time of increasing international relations.</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1349</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Many communities were entirely wiped out as the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Black Death arrived in Norway</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disease killed a third of the population within a year. The subsequent drop in tax income weakened the King so the church became more powerful.</a:t>
            </a:r>
          </a:p>
          <a:p>
            <a:pPr marL="342900" indent="-342900">
              <a:lnSpc>
                <a:spcPct val="107000"/>
              </a:lnSpc>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1360</a:t>
            </a:r>
            <a:r>
              <a:rPr lang="en-US" sz="2400" kern="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The Hanseatic League took control of a lot of international trade via its establishment in Bergen.</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endParaRPr lang="en-US" sz="24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35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dirty="0">
                <a:solidFill>
                  <a:srgbClr val="22222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Scandinavian Unions</a:t>
            </a:r>
            <a:br>
              <a:rPr lang="en-US" sz="49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br>
            <a:br>
              <a:rPr lang="en-US"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br>
            <a:endParaRPr lang="en-US"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5429955"/>
          </a:xfrm>
        </p:spPr>
        <p:txBody>
          <a:bodyPr>
            <a:normAutofit/>
          </a:bodyPr>
          <a:lstStyle/>
          <a:p>
            <a:pPr marR="0" indent="-457200">
              <a:lnSpc>
                <a:spcPct val="107000"/>
              </a:lnSpc>
              <a:spcBef>
                <a:spcPts val="0"/>
              </a:spcBef>
              <a:spcAft>
                <a:spcPts val="1920"/>
              </a:spcAft>
              <a:buFont typeface="Arial" panose="020B0604020202020204" pitchFamily="34" charset="0"/>
              <a:buChar char="•"/>
            </a:pPr>
            <a:endParaRPr lang="en-US" sz="68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192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0302619-D248-5DE1-015F-CE33E792DFDA}"/>
              </a:ext>
            </a:extLst>
          </p:cNvPr>
          <p:cNvSpPr txBox="1"/>
          <p:nvPr/>
        </p:nvSpPr>
        <p:spPr>
          <a:xfrm>
            <a:off x="457200" y="1253066"/>
            <a:ext cx="11396132" cy="2915093"/>
          </a:xfrm>
          <a:prstGeom prst="rect">
            <a:avLst/>
          </a:prstGeom>
          <a:noFill/>
        </p:spPr>
        <p:txBody>
          <a:bodyPr wrap="square">
            <a:spAutoFit/>
          </a:bodyPr>
          <a:lstStyle/>
          <a:p>
            <a:pPr marL="0" marR="0">
              <a:lnSpc>
                <a:spcPct val="107000"/>
              </a:lnSpc>
              <a:spcBef>
                <a:spcPts val="0"/>
              </a:spcBef>
              <a:spcAft>
                <a:spcPts val="1920"/>
              </a:spcAft>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1397–1523</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Kalmar Union</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was a personal union between Norway, Denmark and Sweden – which at the time also included much of modern Finland – under a single crown.</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1524–1814</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Kalmar Union dissolved, but Norway remained in a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personal union with Denmark</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While the crowns were united, the two countries retained their own laws, currencies and militaries.</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endParaRPr lang="en-US" sz="24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461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dirty="0">
                <a:solidFill>
                  <a:srgbClr val="22222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Norwegian Independence</a:t>
            </a:r>
            <a:br>
              <a:rPr lang="en-US" sz="49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rPr>
            </a:br>
            <a:b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n-US"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5429955"/>
          </a:xfrm>
        </p:spPr>
        <p:txBody>
          <a:bodyPr>
            <a:normAutofit/>
          </a:bodyPr>
          <a:lstStyle/>
          <a:p>
            <a:pPr marR="0" indent="-457200">
              <a:lnSpc>
                <a:spcPct val="107000"/>
              </a:lnSpc>
              <a:spcBef>
                <a:spcPts val="0"/>
              </a:spcBef>
              <a:spcAft>
                <a:spcPts val="1920"/>
              </a:spcAft>
              <a:buFont typeface="Arial" panose="020B0604020202020204" pitchFamily="34" charset="0"/>
              <a:buChar char="•"/>
            </a:pPr>
            <a:endParaRPr lang="en-US" sz="68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192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0302619-D248-5DE1-015F-CE33E792DFDA}"/>
              </a:ext>
            </a:extLst>
          </p:cNvPr>
          <p:cNvSpPr txBox="1"/>
          <p:nvPr/>
        </p:nvSpPr>
        <p:spPr>
          <a:xfrm>
            <a:off x="457200" y="1253066"/>
            <a:ext cx="11396132" cy="3553922"/>
          </a:xfrm>
          <a:prstGeom prst="rect">
            <a:avLst/>
          </a:prstGeom>
          <a:noFill/>
        </p:spPr>
        <p:txBody>
          <a:bodyPr wrap="square">
            <a:spAutoFit/>
          </a:bodyPr>
          <a:lstStyle/>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1814</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signing of the Norwegian constitution at </a:t>
            </a:r>
            <a:r>
              <a:rPr lang="en-US" sz="2400" u="none" strike="noStrike" kern="0" dirty="0" err="1">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Eidsvoll</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However, nationalistic aspirations were frustrated by Sweden's victory in a brief war.</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1814–1905</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Norway entered a personal union with Sweden. The countries shared a common monarch and conducted a common foreign policy.</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indent="-342900">
              <a:lnSpc>
                <a:spcPct val="107000"/>
              </a:lnSpc>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1905</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Negotiations between the two governments eventually led to full independence. Sweden </a:t>
            </a:r>
            <a:r>
              <a:rPr lang="en-US" sz="2400" kern="0" dirty="0" err="1">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recognised</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Norway as an independent constitutional monarchy.</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endParaRPr lang="en-US" sz="24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810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dirty="0">
                <a:solidFill>
                  <a:srgbClr val="22222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World Wars</a:t>
            </a:r>
            <a:br>
              <a:rPr lang="en-US" sz="49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rPr>
            </a:br>
            <a:b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n-US"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5429955"/>
          </a:xfrm>
        </p:spPr>
        <p:txBody>
          <a:bodyPr>
            <a:normAutofit/>
          </a:bodyPr>
          <a:lstStyle/>
          <a:p>
            <a:pPr marR="0" indent="-457200">
              <a:lnSpc>
                <a:spcPct val="107000"/>
              </a:lnSpc>
              <a:spcBef>
                <a:spcPts val="0"/>
              </a:spcBef>
              <a:spcAft>
                <a:spcPts val="1920"/>
              </a:spcAft>
              <a:buFont typeface="Arial" panose="020B0604020202020204" pitchFamily="34" charset="0"/>
              <a:buChar char="•"/>
            </a:pPr>
            <a:endParaRPr lang="en-US" sz="68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192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0302619-D248-5DE1-015F-CE33E792DFDA}"/>
              </a:ext>
            </a:extLst>
          </p:cNvPr>
          <p:cNvSpPr txBox="1"/>
          <p:nvPr/>
        </p:nvSpPr>
        <p:spPr>
          <a:xfrm>
            <a:off x="457200" y="1253066"/>
            <a:ext cx="11396132" cy="4344266"/>
          </a:xfrm>
          <a:prstGeom prst="rect">
            <a:avLst/>
          </a:prstGeom>
          <a:noFill/>
        </p:spPr>
        <p:txBody>
          <a:bodyPr wrap="square">
            <a:spAutoFit/>
          </a:bodyPr>
          <a:lstStyle/>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1914-1918</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Norway remained technically neutral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during World War I</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but wielded significant influence through trade and diplomacy.</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1940-1945</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Norway was occupied by German forces for much of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World War II</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country played host to some key moments, including the Battle of </a:t>
            </a:r>
            <a:r>
              <a:rPr lang="en-US" sz="2400" kern="0" dirty="0" err="1">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Narvik</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Operation Claymore and the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Heavy Water War</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1952</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Oslo hosted the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1952 Winter Olympics</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city put its name forward to show the world they had recovered from the war. In total, 694 athletes from 30 nations participated. Norway won 16 medals, 7 of them gold.</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endParaRPr lang="en-US" sz="24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72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dirty="0">
                <a:solidFill>
                  <a:srgbClr val="22222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Oil Age</a:t>
            </a:r>
            <a:br>
              <a:rPr lang="en-US" sz="49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br>
            <a:br>
              <a:rPr lang="en-US"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br>
            <a:endParaRPr lang="en-US"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5429955"/>
          </a:xfrm>
        </p:spPr>
        <p:txBody>
          <a:bodyPr>
            <a:normAutofit/>
          </a:bodyPr>
          <a:lstStyle/>
          <a:p>
            <a:pPr marR="0" indent="-457200">
              <a:lnSpc>
                <a:spcPct val="107000"/>
              </a:lnSpc>
              <a:spcBef>
                <a:spcPts val="0"/>
              </a:spcBef>
              <a:spcAft>
                <a:spcPts val="1920"/>
              </a:spcAft>
              <a:buFont typeface="Arial" panose="020B0604020202020204" pitchFamily="34" charset="0"/>
              <a:buChar char="•"/>
            </a:pPr>
            <a:endParaRPr lang="en-US" sz="68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192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0302619-D248-5DE1-015F-CE33E792DFDA}"/>
              </a:ext>
            </a:extLst>
          </p:cNvPr>
          <p:cNvSpPr txBox="1"/>
          <p:nvPr/>
        </p:nvSpPr>
        <p:spPr>
          <a:xfrm>
            <a:off x="457200" y="1253066"/>
            <a:ext cx="11396132" cy="4739439"/>
          </a:xfrm>
          <a:prstGeom prst="rect">
            <a:avLst/>
          </a:prstGeom>
          <a:noFill/>
        </p:spPr>
        <p:txBody>
          <a:bodyPr wrap="square">
            <a:spAutoFit/>
          </a:bodyPr>
          <a:lstStyle/>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1966</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first oil exploration well was dug in the North Sea. Oil was discovered within a year, but it was not thought to be economically viable.</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1969</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Initial oil exploration in the North Sea had proved disappointing until the Ocean Viking discovery. This find in what would become known as the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Ekofisk field</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kick-started a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new economic era</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for Norway.</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342900" marR="0" indent="-342900">
              <a:lnSpc>
                <a:spcPct val="107000"/>
              </a:lnSpc>
              <a:spcBef>
                <a:spcPts val="0"/>
              </a:spcBef>
              <a:spcAft>
                <a:spcPts val="1920"/>
              </a:spcAft>
              <a:buFont typeface="Arial" panose="020B0604020202020204" pitchFamily="34" charset="0"/>
              <a:buChar char="•"/>
            </a:pPr>
            <a:r>
              <a:rPr lang="en-US" sz="2400" b="1"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1972</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Norwegian government creates Statoil, which would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later become Equinor</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Building up Norwegian competence and participation on the </a:t>
            </a:r>
            <a:r>
              <a:rPr lang="en-US" sz="2400" u="none" strike="noStrike"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Norwegian continental shelf</a:t>
            </a:r>
            <a:r>
              <a:rPr lang="en-US" sz="2400" kern="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were the primary aims. The government of Norway remains the largest shareholder today.</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endParaRPr lang="en-US" sz="24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23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B38D-539B-76CC-65FD-6CA2BD0615CC}"/>
              </a:ext>
            </a:extLst>
          </p:cNvPr>
          <p:cNvSpPr>
            <a:spLocks noGrp="1"/>
          </p:cNvSpPr>
          <p:nvPr>
            <p:ph type="title"/>
          </p:nvPr>
        </p:nvSpPr>
        <p:spPr>
          <a:xfrm>
            <a:off x="22827" y="220110"/>
            <a:ext cx="5180945" cy="1316003"/>
          </a:xfrm>
        </p:spPr>
        <p:txBody>
          <a:bodyPr>
            <a:normAutofit/>
          </a:bodyPr>
          <a:lstStyle/>
          <a:p>
            <a:pPr algn="ctr"/>
            <a:r>
              <a:rPr lang="en-US" b="1" dirty="0">
                <a:solidFill>
                  <a:schemeClr val="tx2"/>
                </a:solidFill>
                <a:effectLst/>
              </a:rPr>
              <a:t>Norway’s Prehistory</a:t>
            </a:r>
            <a:endParaRPr lang="en-US" dirty="0">
              <a:solidFill>
                <a:schemeClr val="tx2"/>
              </a:solidFill>
            </a:endParaRPr>
          </a:p>
        </p:txBody>
      </p:sp>
      <p:sp>
        <p:nvSpPr>
          <p:cNvPr id="3" name="Content Placeholder 2">
            <a:extLst>
              <a:ext uri="{FF2B5EF4-FFF2-40B4-BE49-F238E27FC236}">
                <a16:creationId xmlns:a16="http://schemas.microsoft.com/office/drawing/2014/main" id="{101068A4-B6D7-6976-13F6-35ECBBDC0C04}"/>
              </a:ext>
            </a:extLst>
          </p:cNvPr>
          <p:cNvSpPr>
            <a:spLocks noGrp="1"/>
          </p:cNvSpPr>
          <p:nvPr>
            <p:ph idx="1"/>
          </p:nvPr>
        </p:nvSpPr>
        <p:spPr>
          <a:xfrm>
            <a:off x="215355" y="1671572"/>
            <a:ext cx="4980576" cy="4576828"/>
          </a:xfrm>
          <a:noFill/>
        </p:spPr>
        <p:txBody>
          <a:bodyPr>
            <a:noAutofit/>
          </a:bodyPr>
          <a:lstStyle/>
          <a:p>
            <a:pPr marL="457200" marR="0" indent="-457200">
              <a:lnSpc>
                <a:spcPct val="100000"/>
              </a:lnSpc>
              <a:spcBef>
                <a:spcPts val="0"/>
              </a:spcBef>
              <a:spcAft>
                <a:spcPts val="1920"/>
              </a:spcAft>
              <a:buFont typeface="Arial" panose="020B0604020202020204" pitchFamily="34" charset="0"/>
              <a:buChar char="•"/>
            </a:pPr>
            <a:r>
              <a:rPr lang="en-US" sz="2200" dirty="0">
                <a:solidFill>
                  <a:schemeClr val="tx2"/>
                </a:solidFill>
                <a:effectLst/>
                <a:highlight>
                  <a:srgbClr val="FFFFFF"/>
                </a:highlight>
                <a:latin typeface="Times New Roman" panose="02020603050405020304" pitchFamily="18" charset="0"/>
                <a:cs typeface="Times New Roman" panose="02020603050405020304" pitchFamily="18" charset="0"/>
              </a:rPr>
              <a:t>Norway's history has long been influenced by both the terrain and the Scandinavian climate. Most of the Scandinavian land mass has been covered by ice at least three times. Here are the key dates we know about:</a:t>
            </a:r>
          </a:p>
          <a:p>
            <a:pPr marL="457200" marR="0" indent="-457200">
              <a:lnSpc>
                <a:spcPct val="100000"/>
              </a:lnSpc>
              <a:spcBef>
                <a:spcPts val="0"/>
              </a:spcBef>
              <a:spcAft>
                <a:spcPts val="1920"/>
              </a:spcAft>
              <a:buFont typeface="Arial" panose="020B0604020202020204" pitchFamily="34" charset="0"/>
              <a:buChar char="•"/>
            </a:pPr>
            <a:r>
              <a:rPr lang="en-US" sz="2200" b="1" dirty="0">
                <a:solidFill>
                  <a:schemeClr val="tx2"/>
                </a:solidFill>
                <a:effectLst/>
                <a:highlight>
                  <a:srgbClr val="FFFFFF"/>
                </a:highlight>
                <a:latin typeface="Times New Roman" panose="02020603050405020304" pitchFamily="18" charset="0"/>
                <a:cs typeface="Times New Roman" panose="02020603050405020304" pitchFamily="18" charset="0"/>
              </a:rPr>
              <a:t>10000 BCE</a:t>
            </a:r>
            <a:r>
              <a:rPr lang="en-US" sz="2200" dirty="0">
                <a:solidFill>
                  <a:schemeClr val="tx2"/>
                </a:solidFill>
                <a:effectLst/>
                <a:highlight>
                  <a:srgbClr val="FFFFFF"/>
                </a:highlight>
                <a:latin typeface="Times New Roman" panose="02020603050405020304" pitchFamily="18" charset="0"/>
                <a:cs typeface="Times New Roman" panose="02020603050405020304" pitchFamily="18" charset="0"/>
              </a:rPr>
              <a:t>: Humans arrive in Scandinavia from the first time, attracted to </a:t>
            </a:r>
            <a:r>
              <a:rPr lang="en-US" sz="2200" u="none" strike="noStrike" dirty="0">
                <a:solidFill>
                  <a:schemeClr val="tx2"/>
                </a:solidFill>
                <a:effectLst/>
                <a:highlight>
                  <a:srgbClr val="FFFFFF"/>
                </a:highlight>
                <a:latin typeface="Times New Roman" panose="02020603050405020304" pitchFamily="18" charset="0"/>
                <a:cs typeface="Times New Roman" panose="02020603050405020304" pitchFamily="18" charset="0"/>
              </a:rPr>
              <a:t>the Norwegian coast</a:t>
            </a:r>
            <a:r>
              <a:rPr lang="en-US" sz="2200" dirty="0">
                <a:solidFill>
                  <a:schemeClr val="tx2"/>
                </a:solidFill>
                <a:effectLst/>
                <a:highlight>
                  <a:srgbClr val="FFFFFF"/>
                </a:highlight>
                <a:latin typeface="Times New Roman" panose="02020603050405020304" pitchFamily="18" charset="0"/>
                <a:cs typeface="Times New Roman" panose="02020603050405020304" pitchFamily="18" charset="0"/>
              </a:rPr>
              <a:t> by the good conditions for sealing, fishing, and hunting. They arrive from the south, but also from the northeast.</a:t>
            </a:r>
          </a:p>
        </p:txBody>
      </p:sp>
      <p:pic>
        <p:nvPicPr>
          <p:cNvPr id="6" name="Picture 5" descr="A map of europe with black text&#10;&#10;Description automatically generated">
            <a:extLst>
              <a:ext uri="{FF2B5EF4-FFF2-40B4-BE49-F238E27FC236}">
                <a16:creationId xmlns:a16="http://schemas.microsoft.com/office/drawing/2014/main" id="{518E6816-6F6C-E1FA-B56D-B272653FE360}"/>
              </a:ext>
            </a:extLst>
          </p:cNvPr>
          <p:cNvPicPr>
            <a:picLocks noChangeAspect="1"/>
          </p:cNvPicPr>
          <p:nvPr/>
        </p:nvPicPr>
        <p:blipFill rotWithShape="1">
          <a:blip r:embed="rId2">
            <a:extLst>
              <a:ext uri="{28A0092B-C50C-407E-A947-70E740481C1C}">
                <a14:useLocalDpi xmlns:a14="http://schemas.microsoft.com/office/drawing/2010/main" val="0"/>
              </a:ext>
            </a:extLst>
          </a:blip>
          <a:srcRect b="18690"/>
          <a:stretch/>
        </p:blipFill>
        <p:spPr>
          <a:xfrm>
            <a:off x="5390085" y="17698"/>
            <a:ext cx="6795701" cy="3743594"/>
          </a:xfrm>
          <a:prstGeom prst="rect">
            <a:avLst/>
          </a:prstGeom>
        </p:spPr>
      </p:pic>
      <p:sp>
        <p:nvSpPr>
          <p:cNvPr id="8" name="TextBox 7">
            <a:extLst>
              <a:ext uri="{FF2B5EF4-FFF2-40B4-BE49-F238E27FC236}">
                <a16:creationId xmlns:a16="http://schemas.microsoft.com/office/drawing/2014/main" id="{E3E007E8-98FD-24EA-75A8-7475FBD71A0E}"/>
              </a:ext>
            </a:extLst>
          </p:cNvPr>
          <p:cNvSpPr txBox="1"/>
          <p:nvPr/>
        </p:nvSpPr>
        <p:spPr>
          <a:xfrm>
            <a:off x="5398818" y="3970178"/>
            <a:ext cx="6786968" cy="2028761"/>
          </a:xfrm>
          <a:prstGeom prst="rect">
            <a:avLst/>
          </a:prstGeom>
          <a:noFill/>
        </p:spPr>
        <p:txBody>
          <a:bodyPr wrap="square">
            <a:spAutoFit/>
          </a:bodyPr>
          <a:lstStyle/>
          <a:p>
            <a:pPr marL="457200" marR="0" indent="-457200">
              <a:lnSpc>
                <a:spcPct val="100000"/>
              </a:lnSpc>
              <a:spcBef>
                <a:spcPts val="0"/>
              </a:spcBef>
              <a:spcAft>
                <a:spcPts val="1920"/>
              </a:spcAft>
              <a:buFont typeface="Arial" panose="020B0604020202020204" pitchFamily="34" charset="0"/>
              <a:buChar char="•"/>
            </a:pPr>
            <a:r>
              <a:rPr lang="en-US" sz="2200" b="1" dirty="0">
                <a:solidFill>
                  <a:schemeClr val="tx2"/>
                </a:solidFill>
                <a:effectLst/>
                <a:highlight>
                  <a:srgbClr val="FFFFFF"/>
                </a:highlight>
                <a:latin typeface="Times New Roman" panose="02020603050405020304" pitchFamily="18" charset="0"/>
                <a:cs typeface="Times New Roman" panose="02020603050405020304" pitchFamily="18" charset="0"/>
              </a:rPr>
              <a:t>8000 BCE</a:t>
            </a:r>
            <a:r>
              <a:rPr lang="en-US" sz="2200" dirty="0">
                <a:solidFill>
                  <a:schemeClr val="tx2"/>
                </a:solidFill>
                <a:effectLst/>
                <a:highlight>
                  <a:srgbClr val="FFFFFF"/>
                </a:highlight>
                <a:latin typeface="Times New Roman" panose="02020603050405020304" pitchFamily="18" charset="0"/>
                <a:cs typeface="Times New Roman" panose="02020603050405020304" pitchFamily="18" charset="0"/>
              </a:rPr>
              <a:t>: Nomadic groups begin to settle as the ice recedes along the entire coastline.</a:t>
            </a:r>
          </a:p>
          <a:p>
            <a:pPr marL="457200" marR="0" indent="-457200">
              <a:lnSpc>
                <a:spcPct val="100000"/>
              </a:lnSpc>
              <a:spcBef>
                <a:spcPts val="0"/>
              </a:spcBef>
              <a:spcAft>
                <a:spcPts val="1920"/>
              </a:spcAft>
              <a:buFont typeface="Arial" panose="020B0604020202020204" pitchFamily="34" charset="0"/>
              <a:buChar char="•"/>
            </a:pPr>
            <a:r>
              <a:rPr lang="en-US" sz="2200" b="1" dirty="0">
                <a:solidFill>
                  <a:schemeClr val="tx2"/>
                </a:solidFill>
                <a:effectLst/>
                <a:highlight>
                  <a:srgbClr val="FFFFFF"/>
                </a:highlight>
                <a:latin typeface="Times New Roman" panose="02020603050405020304" pitchFamily="18" charset="0"/>
                <a:cs typeface="Times New Roman" panose="02020603050405020304" pitchFamily="18" charset="0"/>
              </a:rPr>
              <a:t>4000 BCE</a:t>
            </a:r>
            <a:r>
              <a:rPr lang="en-US" sz="2200" dirty="0">
                <a:solidFill>
                  <a:schemeClr val="tx2"/>
                </a:solidFill>
                <a:effectLst/>
                <a:highlight>
                  <a:srgbClr val="FFFFFF"/>
                </a:highlight>
                <a:latin typeface="Times New Roman" panose="02020603050405020304" pitchFamily="18" charset="0"/>
                <a:cs typeface="Times New Roman" panose="02020603050405020304" pitchFamily="18" charset="0"/>
              </a:rPr>
              <a:t>: Farming begins along the </a:t>
            </a:r>
            <a:r>
              <a:rPr lang="en-US" sz="2200" dirty="0" err="1">
                <a:solidFill>
                  <a:schemeClr val="tx2"/>
                </a:solidFill>
                <a:effectLst/>
                <a:highlight>
                  <a:srgbClr val="FFFFFF"/>
                </a:highlight>
                <a:latin typeface="Times New Roman" panose="02020603050405020304" pitchFamily="18" charset="0"/>
                <a:cs typeface="Times New Roman" panose="02020603050405020304" pitchFamily="18" charset="0"/>
              </a:rPr>
              <a:t>Oslofjord</a:t>
            </a:r>
            <a:r>
              <a:rPr lang="en-US" sz="2200" dirty="0">
                <a:solidFill>
                  <a:schemeClr val="tx2"/>
                </a:solidFill>
                <a:effectLst/>
                <a:highlight>
                  <a:srgbClr val="FFFFFF"/>
                </a:highlight>
                <a:latin typeface="Times New Roman" panose="02020603050405020304" pitchFamily="18" charset="0"/>
                <a:cs typeface="Times New Roman" panose="02020603050405020304" pitchFamily="18" charset="0"/>
              </a:rPr>
              <a:t> at the start of the Neolithic period. Tools and techniques arrive from southern Scandinavia.</a:t>
            </a:r>
            <a:endParaRPr lang="en-US" sz="2200" dirty="0">
              <a:solidFill>
                <a:schemeClr val="tx2"/>
              </a:solidFill>
            </a:endParaRPr>
          </a:p>
        </p:txBody>
      </p:sp>
    </p:spTree>
    <p:extLst>
      <p:ext uri="{BB962C8B-B14F-4D97-AF65-F5344CB8AC3E}">
        <p14:creationId xmlns:p14="http://schemas.microsoft.com/office/powerpoint/2010/main" val="3599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a:xfrm>
            <a:off x="192527" y="327043"/>
            <a:ext cx="11762194" cy="1249922"/>
          </a:xfrm>
        </p:spPr>
        <p:txBody>
          <a:bodyPr>
            <a:normAutofit/>
          </a:bodyPr>
          <a:lstStyle/>
          <a:p>
            <a:pPr algn="ctr"/>
            <a:r>
              <a:rPr lang="en-US" b="1" dirty="0">
                <a:solidFill>
                  <a:schemeClr val="tx2"/>
                </a:solidFill>
                <a:effectLst/>
              </a:rPr>
              <a:t>Norway’s Prehistory Cont.</a:t>
            </a:r>
            <a:endParaRPr lang="en-US" dirty="0">
              <a:solidFill>
                <a:schemeClr val="tx2"/>
              </a:solidFill>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457201" y="1425080"/>
            <a:ext cx="11545320" cy="1563627"/>
          </a:xfrm>
        </p:spPr>
        <p:txBody>
          <a:bodyPr>
            <a:normAutofit/>
          </a:bodyPr>
          <a:lstStyle/>
          <a:p>
            <a:pPr marL="57150" marR="0" indent="-285750">
              <a:lnSpc>
                <a:spcPct val="100000"/>
              </a:lnSpc>
              <a:spcBef>
                <a:spcPts val="0"/>
              </a:spcBef>
              <a:spcAft>
                <a:spcPts val="1920"/>
              </a:spcAft>
              <a:buFont typeface="Arial" panose="020B0604020202020204" pitchFamily="34" charset="0"/>
              <a:buChar char="•"/>
            </a:pPr>
            <a:r>
              <a:rPr lang="en-US" sz="2400" b="1"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3000 BCE</a:t>
            </a:r>
            <a:r>
              <a:rPr lang="en-US" sz="2400"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The era of the fascinating </a:t>
            </a:r>
            <a:r>
              <a:rPr lang="en-US" sz="2400" u="none" strike="noStrike"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Scandinavian Battle-Axe culture</a:t>
            </a:r>
            <a:r>
              <a:rPr lang="en-US" sz="2400"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in coastal areas of Norway and Sweden. A recent research study suggested individuals have ancestry from the Pontic–Caspian steppe herders, with components originating from hunter–gatherers and Early Neolithic farmers. This means there was migration into Scandinavia.</a:t>
            </a:r>
            <a:endParaRPr lang="en-US" sz="1500" dirty="0">
              <a:solidFill>
                <a:schemeClr val="tx2"/>
              </a:solidFill>
            </a:endParaRPr>
          </a:p>
        </p:txBody>
      </p:sp>
      <p:pic>
        <p:nvPicPr>
          <p:cNvPr id="7" name="Picture 6" descr="A map of different languages&#10;&#10;Description automatically generated">
            <a:extLst>
              <a:ext uri="{FF2B5EF4-FFF2-40B4-BE49-F238E27FC236}">
                <a16:creationId xmlns:a16="http://schemas.microsoft.com/office/drawing/2014/main" id="{FAFCCDB4-6F80-B1E3-2482-08ABA0305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9" y="3002045"/>
            <a:ext cx="6795701" cy="3764865"/>
          </a:xfrm>
          <a:prstGeom prst="rect">
            <a:avLst/>
          </a:prstGeom>
        </p:spPr>
      </p:pic>
      <p:sp>
        <p:nvSpPr>
          <p:cNvPr id="9" name="TextBox 8">
            <a:extLst>
              <a:ext uri="{FF2B5EF4-FFF2-40B4-BE49-F238E27FC236}">
                <a16:creationId xmlns:a16="http://schemas.microsoft.com/office/drawing/2014/main" id="{245412AF-942B-E408-F74C-CC23552FB74E}"/>
              </a:ext>
            </a:extLst>
          </p:cNvPr>
          <p:cNvSpPr txBox="1"/>
          <p:nvPr/>
        </p:nvSpPr>
        <p:spPr>
          <a:xfrm>
            <a:off x="6963138" y="3083709"/>
            <a:ext cx="4882248" cy="1938992"/>
          </a:xfrm>
          <a:prstGeom prst="rect">
            <a:avLst/>
          </a:prstGeom>
          <a:noFill/>
        </p:spPr>
        <p:txBody>
          <a:bodyPr wrap="square">
            <a:spAutoFit/>
          </a:bodyPr>
          <a:lstStyle/>
          <a:p>
            <a:pPr marL="57150" marR="0" indent="-285750">
              <a:lnSpc>
                <a:spcPct val="100000"/>
              </a:lnSpc>
              <a:spcBef>
                <a:spcPts val="0"/>
              </a:spcBef>
              <a:spcAft>
                <a:spcPts val="1920"/>
              </a:spcAft>
              <a:buFont typeface="Arial" panose="020B0604020202020204" pitchFamily="34" charset="0"/>
              <a:buChar char="•"/>
            </a:pPr>
            <a:r>
              <a:rPr lang="en-US" sz="2400" b="1"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2800 BCE</a:t>
            </a:r>
            <a:r>
              <a:rPr lang="en-US" sz="2400"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Agriculture and farming modernizes and spreads across the country. Oats, barley, pigs, cattle, sheep and goats are now commonplace.</a:t>
            </a:r>
            <a:endParaRPr lang="en-US" sz="2400" kern="100" dirty="0">
              <a:solidFill>
                <a:schemeClr val="tx2"/>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628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a:xfrm>
            <a:off x="192527" y="259645"/>
            <a:ext cx="6005891" cy="1636048"/>
          </a:xfrm>
        </p:spPr>
        <p:txBody>
          <a:bodyPr>
            <a:normAutofit/>
          </a:bodyPr>
          <a:lstStyle/>
          <a:p>
            <a:pPr marL="0" marR="0" algn="ctr">
              <a:spcBef>
                <a:spcPts val="0"/>
              </a:spcBef>
              <a:spcAft>
                <a:spcPts val="1920"/>
              </a:spcAft>
            </a:pPr>
            <a:r>
              <a:rPr lang="en-US" b="1"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The Bronze Age in Norway</a:t>
            </a:r>
            <a:endParaRPr lang="en-US" kern="100" dirty="0">
              <a:solidFill>
                <a:schemeClr val="tx2"/>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215355" y="1839063"/>
            <a:ext cx="6285113" cy="5106861"/>
          </a:xfrm>
        </p:spPr>
        <p:txBody>
          <a:bodyPr>
            <a:normAutofit fontScale="85000" lnSpcReduction="20000"/>
          </a:bodyPr>
          <a:lstStyle/>
          <a:p>
            <a:pPr marL="57150" marR="0" indent="-285750">
              <a:lnSpc>
                <a:spcPct val="100000"/>
              </a:lnSpc>
              <a:spcBef>
                <a:spcPts val="0"/>
              </a:spcBef>
              <a:spcAft>
                <a:spcPts val="1920"/>
              </a:spcAft>
              <a:buFont typeface="Arial" panose="020B0604020202020204" pitchFamily="34" charset="0"/>
              <a:buChar char="•"/>
            </a:pPr>
            <a:r>
              <a:rPr lang="en-US"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The copper and tin in the bronze from the Bronze Age came from people far away. Globalization was now a thing for the first time. As a maritime society, scholars have suggested this could have been a </a:t>
            </a:r>
            <a:r>
              <a:rPr lang="en-US" u="none" strike="noStrike"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mini-Viking Age</a:t>
            </a:r>
            <a:r>
              <a:rPr lang="en-US"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t>
            </a:r>
            <a:endParaRPr lang="en-US" kern="10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57150" marR="0" indent="-285750">
              <a:lnSpc>
                <a:spcPct val="100000"/>
              </a:lnSpc>
              <a:spcBef>
                <a:spcPts val="0"/>
              </a:spcBef>
              <a:spcAft>
                <a:spcPts val="1920"/>
              </a:spcAft>
              <a:buFont typeface="Arial" panose="020B0604020202020204" pitchFamily="34" charset="0"/>
              <a:buChar char="•"/>
            </a:pPr>
            <a:r>
              <a:rPr lang="en-US" b="1"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1700 BCE</a:t>
            </a:r>
            <a:r>
              <a:rPr lang="en-US"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beginnings of the Early Bronze Age, triggered by the import of both metals and culture from central Europe.</a:t>
            </a:r>
          </a:p>
          <a:p>
            <a:pPr marL="57150" marR="0" indent="-285750">
              <a:lnSpc>
                <a:spcPct val="100000"/>
              </a:lnSpc>
              <a:spcBef>
                <a:spcPts val="0"/>
              </a:spcBef>
              <a:spcAft>
                <a:spcPts val="0"/>
              </a:spcAft>
              <a:buFont typeface="Arial" panose="020B0604020202020204" pitchFamily="34" charset="0"/>
              <a:buChar char="•"/>
            </a:pPr>
            <a:endParaRPr lang="en-US" kern="100" dirty="0">
              <a:solidFill>
                <a:schemeClr val="tx2"/>
              </a:solidFill>
              <a:effectLst/>
              <a:latin typeface="Times New Roman" panose="02020603050405020304" pitchFamily="18" charset="0"/>
              <a:ea typeface="Tahoma" panose="020B0604030504040204" pitchFamily="34" charset="0"/>
              <a:cs typeface="Times New Roman" panose="02020603050405020304" pitchFamily="18" charset="0"/>
            </a:endParaRPr>
          </a:p>
          <a:p>
            <a:pPr marL="57150" marR="0" indent="-285750">
              <a:lnSpc>
                <a:spcPct val="100000"/>
              </a:lnSpc>
              <a:spcBef>
                <a:spcPts val="0"/>
              </a:spcBef>
              <a:spcAft>
                <a:spcPts val="1920"/>
              </a:spcAft>
              <a:buFont typeface="Arial" panose="020B0604020202020204" pitchFamily="34" charset="0"/>
              <a:buChar char="•"/>
            </a:pPr>
            <a:r>
              <a:rPr lang="en-US" b="1"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1100 BCE</a:t>
            </a:r>
            <a:r>
              <a:rPr lang="en-US"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transition into the Late Bronze Age. People maintained close trade links with Mycenaean Greece, and became expert metalworkers. The number and density of metal deposits saw wealth develop.</a:t>
            </a:r>
            <a:endParaRPr lang="en-US" kern="10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0000"/>
              </a:lnSpc>
              <a:spcBef>
                <a:spcPts val="0"/>
              </a:spcBef>
              <a:spcAft>
                <a:spcPts val="1920"/>
              </a:spcAft>
            </a:pPr>
            <a:endParaRPr lang="en-US" sz="1100" kern="100" dirty="0">
              <a:solidFill>
                <a:schemeClr val="tx2"/>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en-US" sz="1100" dirty="0">
              <a:solidFill>
                <a:schemeClr val="tx2"/>
              </a:solidFill>
            </a:endParaRPr>
          </a:p>
        </p:txBody>
      </p:sp>
      <p:pic>
        <p:nvPicPr>
          <p:cNvPr id="5" name="Picture 4" descr="A person holding a large spoon next to a person holding a large spoon&#10;&#10;Description automatically generated">
            <a:extLst>
              <a:ext uri="{FF2B5EF4-FFF2-40B4-BE49-F238E27FC236}">
                <a16:creationId xmlns:a16="http://schemas.microsoft.com/office/drawing/2014/main" id="{1D9A081C-7011-2786-3A06-2CDBBFFE268C}"/>
              </a:ext>
            </a:extLst>
          </p:cNvPr>
          <p:cNvPicPr>
            <a:picLocks noChangeAspect="1"/>
          </p:cNvPicPr>
          <p:nvPr/>
        </p:nvPicPr>
        <p:blipFill rotWithShape="1">
          <a:blip r:embed="rId2">
            <a:extLst>
              <a:ext uri="{28A0092B-C50C-407E-A947-70E740481C1C}">
                <a14:useLocalDpi xmlns:a14="http://schemas.microsoft.com/office/drawing/2010/main" val="0"/>
              </a:ext>
            </a:extLst>
          </a:blip>
          <a:srcRect t="7513" r="2" b="4374"/>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9116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a:xfrm>
            <a:off x="5996631" y="40679"/>
            <a:ext cx="6135627" cy="1802607"/>
          </a:xfrm>
        </p:spPr>
        <p:txBody>
          <a:bodyPr>
            <a:normAutofit/>
          </a:bodyPr>
          <a:lstStyle/>
          <a:p>
            <a:pPr algn="ctr">
              <a:spcBef>
                <a:spcPts val="0"/>
              </a:spcBef>
              <a:spcAft>
                <a:spcPts val="1920"/>
              </a:spcAft>
            </a:pPr>
            <a:r>
              <a:rPr lang="en-US" b="1"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Iron Age in Norway</a:t>
            </a:r>
            <a:endParaRPr lang="en-US" kern="100" dirty="0">
              <a:solidFill>
                <a:schemeClr val="tx2"/>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6096001" y="1546579"/>
            <a:ext cx="5906520" cy="5303722"/>
          </a:xfrm>
        </p:spPr>
        <p:txBody>
          <a:bodyPr>
            <a:normAutofit fontScale="92500"/>
          </a:bodyPr>
          <a:lstStyle/>
          <a:p>
            <a:pPr marR="0" indent="-457200">
              <a:lnSpc>
                <a:spcPct val="100000"/>
              </a:lnSpc>
              <a:spcBef>
                <a:spcPts val="0"/>
              </a:spcBef>
              <a:spcAft>
                <a:spcPts val="1920"/>
              </a:spcAft>
              <a:buFont typeface="Arial" panose="020B0604020202020204" pitchFamily="34" charset="0"/>
              <a:buChar char="•"/>
            </a:pP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The transition into the Iron Age is marked by change. A changing climate caused a dramatic change in the flora and fauna leading to migration southwards.</a:t>
            </a:r>
            <a:endParaRPr lang="en-US" sz="2400" kern="10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0" indent="-457200">
              <a:lnSpc>
                <a:spcPct val="100000"/>
              </a:lnSpc>
              <a:spcBef>
                <a:spcPts val="0"/>
              </a:spcBef>
              <a:spcAft>
                <a:spcPts val="1920"/>
              </a:spcAft>
              <a:buFont typeface="Arial" panose="020B0604020202020204" pitchFamily="34" charset="0"/>
              <a:buChar char="•"/>
            </a:pP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Also, the expansion of Hallstatt culture from the south caused cultural shifts. Northern Iron Age culture was likely spearheaded by speakers of Germanic languages, long </a:t>
            </a:r>
            <a:r>
              <a:rPr lang="en-US" sz="2400" u="none" strike="noStrike"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before the Viking Age</a:t>
            </a: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came to the fore.</a:t>
            </a:r>
            <a:endParaRPr lang="en-US" sz="2400" kern="10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0" indent="-457200">
              <a:lnSpc>
                <a:spcPct val="100000"/>
              </a:lnSpc>
              <a:spcBef>
                <a:spcPts val="0"/>
              </a:spcBef>
              <a:spcAft>
                <a:spcPts val="1920"/>
              </a:spcAft>
              <a:buFont typeface="Arial" panose="020B0604020202020204" pitchFamily="34" charset="0"/>
              <a:buChar char="•"/>
            </a:pPr>
            <a:r>
              <a:rPr lang="en-US" sz="2400" b="1"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500 BCE</a:t>
            </a: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This period is often referred to as the “</a:t>
            </a:r>
            <a:r>
              <a:rPr lang="en-US" sz="2400" kern="0" dirty="0" err="1">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Findless</a:t>
            </a: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Age” due to the lack of archaeological evidence, consistent with a drop in population</a:t>
            </a:r>
            <a:r>
              <a:rPr lang="en-US" sz="1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t>
            </a:r>
            <a:endParaRPr lang="en-US" sz="1400" kern="10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0000"/>
              </a:lnSpc>
              <a:spcBef>
                <a:spcPts val="0"/>
              </a:spcBef>
              <a:spcAft>
                <a:spcPts val="1920"/>
              </a:spcAft>
            </a:pPr>
            <a:endParaRPr lang="en-US" sz="1400" kern="100" dirty="0">
              <a:solidFill>
                <a:schemeClr val="tx2"/>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en-US" sz="1400" dirty="0">
              <a:solidFill>
                <a:schemeClr val="tx2"/>
              </a:solidFill>
            </a:endParaRPr>
          </a:p>
        </p:txBody>
      </p:sp>
      <p:pic>
        <p:nvPicPr>
          <p:cNvPr id="5" name="Picture 4" descr="A group of ancient weapons on a wood surface&#10;&#10;Description automatically generated">
            <a:extLst>
              <a:ext uri="{FF2B5EF4-FFF2-40B4-BE49-F238E27FC236}">
                <a16:creationId xmlns:a16="http://schemas.microsoft.com/office/drawing/2014/main" id="{AE4B40BC-CAA6-9FBC-49B8-F73A19B8BDFC}"/>
              </a:ext>
            </a:extLst>
          </p:cNvPr>
          <p:cNvPicPr>
            <a:picLocks noChangeAspect="1"/>
          </p:cNvPicPr>
          <p:nvPr/>
        </p:nvPicPr>
        <p:blipFill rotWithShape="1">
          <a:blip r:embed="rId2">
            <a:extLst>
              <a:ext uri="{28A0092B-C50C-407E-A947-70E740481C1C}">
                <a14:useLocalDpi xmlns:a14="http://schemas.microsoft.com/office/drawing/2010/main" val="0"/>
              </a:ext>
            </a:extLst>
          </a:blip>
          <a:srcRect l="20171" r="13079"/>
          <a:stretch/>
        </p:blipFill>
        <p:spPr>
          <a:xfrm>
            <a:off x="91893" y="945122"/>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spTree>
    <p:extLst>
      <p:ext uri="{BB962C8B-B14F-4D97-AF65-F5344CB8AC3E}">
        <p14:creationId xmlns:p14="http://schemas.microsoft.com/office/powerpoint/2010/main" val="256079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a:xfrm>
            <a:off x="457200" y="167495"/>
            <a:ext cx="5638800" cy="1365096"/>
          </a:xfrm>
        </p:spPr>
        <p:txBody>
          <a:bodyPr>
            <a:normAutofit/>
          </a:bodyPr>
          <a:lstStyle/>
          <a:p>
            <a:pPr algn="ctr">
              <a:spcBef>
                <a:spcPts val="0"/>
              </a:spcBef>
              <a:spcAft>
                <a:spcPts val="1920"/>
              </a:spcAft>
            </a:pPr>
            <a:r>
              <a:rPr lang="en-US" b="1" kern="0" dirty="0">
                <a:solidFill>
                  <a:schemeClr val="tx2"/>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Iron Age in Norway</a:t>
            </a:r>
            <a:br>
              <a:rPr lang="en-US" kern="100" dirty="0">
                <a:solidFill>
                  <a:schemeClr val="tx2"/>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n-US" kern="100" dirty="0">
              <a:solidFill>
                <a:schemeClr val="tx2"/>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2143" y="1114381"/>
            <a:ext cx="6016275" cy="5571901"/>
          </a:xfrm>
        </p:spPr>
        <p:txBody>
          <a:bodyPr>
            <a:normAutofit fontScale="85000" lnSpcReduction="20000"/>
          </a:bodyPr>
          <a:lstStyle/>
          <a:p>
            <a:pPr marR="0" indent="-457200">
              <a:lnSpc>
                <a:spcPct val="100000"/>
              </a:lnSpc>
              <a:spcBef>
                <a:spcPts val="0"/>
              </a:spcBef>
              <a:spcAft>
                <a:spcPts val="1920"/>
              </a:spcAft>
              <a:buFont typeface="Arial" panose="020B0604020202020204" pitchFamily="34" charset="0"/>
              <a:buChar char="•"/>
            </a:pPr>
            <a:r>
              <a:rPr lang="en-US" sz="2400" b="1"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100 CE</a:t>
            </a: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The Roman Empire begin to exert pressure on the Germanic tribes throughout Northern Europe. This period became known as the Roman Iron Age. Significant trade took place, with coins, vessels, glass objects, buckles and weapons all making their way into Scandinavia.</a:t>
            </a:r>
            <a:endParaRPr lang="en-US" sz="2400" kern="10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0" indent="-457200">
              <a:lnSpc>
                <a:spcPct val="100000"/>
              </a:lnSpc>
              <a:spcBef>
                <a:spcPts val="0"/>
              </a:spcBef>
              <a:spcAft>
                <a:spcPts val="1920"/>
              </a:spcAft>
              <a:buFont typeface="Arial" panose="020B0604020202020204" pitchFamily="34" charset="0"/>
              <a:buChar char="•"/>
            </a:pPr>
            <a:r>
              <a:rPr lang="en-US" sz="2400" b="1"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250 CE</a:t>
            </a: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Germanic tribes that settled north of the Black Sea begin to influence Scandinavia. For example, the use of runes is seen for the first time. Sami people begin to settle in the north of Scandinavia. How far south they lived is debated.</a:t>
            </a:r>
          </a:p>
          <a:p>
            <a:pPr marL="0" marR="0">
              <a:lnSpc>
                <a:spcPct val="100000"/>
              </a:lnSpc>
              <a:spcBef>
                <a:spcPts val="0"/>
              </a:spcBef>
              <a:spcAft>
                <a:spcPts val="1920"/>
              </a:spcAft>
            </a:pPr>
            <a:r>
              <a:rPr lang="en-US" sz="2400" b="1"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450 CE</a:t>
            </a: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Scandinavians return to the region with silver and gold from the Roman Empire. Trading in such luxury goods begins to increase.</a:t>
            </a:r>
            <a:endParaRPr lang="en-US" sz="2400" kern="10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0000"/>
              </a:lnSpc>
              <a:spcBef>
                <a:spcPts val="0"/>
              </a:spcBef>
              <a:spcAft>
                <a:spcPts val="1920"/>
              </a:spcAft>
            </a:pPr>
            <a:r>
              <a:rPr lang="en-US" sz="2400" b="1"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550 CE</a:t>
            </a:r>
            <a:r>
              <a:rPr lang="en-US" sz="2400" kern="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Powerful farmers became chieftains and their power increased as other Germanic tribes migrated northwards and local farmers wanted protection.</a:t>
            </a:r>
            <a:endParaRPr lang="en-US" sz="2400" kern="100" dirty="0">
              <a:solidFill>
                <a:schemeClr val="tx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R="0" indent="-457200">
              <a:lnSpc>
                <a:spcPct val="100000"/>
              </a:lnSpc>
              <a:spcBef>
                <a:spcPts val="0"/>
              </a:spcBef>
              <a:spcAft>
                <a:spcPts val="1920"/>
              </a:spcAft>
              <a:buFont typeface="Arial" panose="020B0604020202020204" pitchFamily="34" charset="0"/>
              <a:buChar char="•"/>
            </a:pPr>
            <a:endParaRPr lang="en-US" sz="1000" kern="100" dirty="0">
              <a:solidFill>
                <a:schemeClr val="tx2"/>
              </a:solidFill>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0000"/>
              </a:lnSpc>
              <a:spcBef>
                <a:spcPts val="0"/>
              </a:spcBef>
              <a:spcAft>
                <a:spcPts val="1920"/>
              </a:spcAft>
            </a:pPr>
            <a:endParaRPr lang="en-US" sz="1000" kern="100" dirty="0">
              <a:solidFill>
                <a:schemeClr val="tx2"/>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en-US" sz="1000" dirty="0">
              <a:solidFill>
                <a:schemeClr val="tx2"/>
              </a:solidFill>
            </a:endParaRPr>
          </a:p>
        </p:txBody>
      </p:sp>
      <p:pic>
        <p:nvPicPr>
          <p:cNvPr id="7" name="Picture 6" descr="A group of people fighting in a field&#10;&#10;Description automatically generated">
            <a:extLst>
              <a:ext uri="{FF2B5EF4-FFF2-40B4-BE49-F238E27FC236}">
                <a16:creationId xmlns:a16="http://schemas.microsoft.com/office/drawing/2014/main" id="{2AE613E5-3D81-80F2-DB1A-1EDFA872E6EF}"/>
              </a:ext>
            </a:extLst>
          </p:cNvPr>
          <p:cNvPicPr>
            <a:picLocks noChangeAspect="1"/>
          </p:cNvPicPr>
          <p:nvPr/>
        </p:nvPicPr>
        <p:blipFill rotWithShape="1">
          <a:blip r:embed="rId2">
            <a:extLst>
              <a:ext uri="{28A0092B-C50C-407E-A947-70E740481C1C}">
                <a14:useLocalDpi xmlns:a14="http://schemas.microsoft.com/office/drawing/2010/main" val="0"/>
              </a:ext>
            </a:extLst>
          </a:blip>
          <a:srcRect l="16430" r="25327"/>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9286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The Viking Age in Norway</a:t>
            </a:r>
            <a:br>
              <a:rPr lang="en-US" sz="4900" kern="100">
                <a:effectLst/>
                <a:highlight>
                  <a:srgbClr val="FFFFFF"/>
                </a:highlight>
                <a:latin typeface="Tahoma" panose="020B0604030504040204" pitchFamily="34" charset="0"/>
                <a:ea typeface="Tahoma" panose="020B0604030504040204" pitchFamily="34" charset="0"/>
                <a:cs typeface="Tahoma" panose="020B0604030504040204" pitchFamily="34" charset="0"/>
              </a:rPr>
            </a:br>
            <a:br>
              <a:rPr lang="en-US" sz="18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rPr>
            </a:br>
            <a:endParaRPr lang="en-US"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3116967"/>
          </a:xfrm>
        </p:spPr>
        <p:txBody>
          <a:bodyPr>
            <a:normAutofit/>
          </a:bodyPr>
          <a:lstStyle/>
          <a:p>
            <a:pPr marL="114300" marR="0" indent="-342900">
              <a:lnSpc>
                <a:spcPct val="107000"/>
              </a:lnSpc>
              <a:spcBef>
                <a:spcPts val="0"/>
              </a:spcBef>
              <a:spcAft>
                <a:spcPts val="1920"/>
              </a:spcAft>
              <a:buFont typeface="Arial" panose="020B0604020202020204" pitchFamily="34" charset="0"/>
              <a:buChar char="•"/>
            </a:pPr>
            <a:r>
              <a:rPr lang="en-US" sz="2400" kern="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An era of exploration and expansion. Yes, they were warriors, but the Norsemen of the time also created social institutions, oversaw the conversion to Christianity and left a big impact on European history. </a:t>
            </a:r>
            <a:endParaRPr lang="en-US" sz="2400" kern="10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114300" marR="0" indent="-342900">
              <a:lnSpc>
                <a:spcPct val="107000"/>
              </a:lnSpc>
              <a:spcBef>
                <a:spcPts val="0"/>
              </a:spcBef>
              <a:spcAft>
                <a:spcPts val="1920"/>
              </a:spcAft>
              <a:buFont typeface="Arial" panose="020B0604020202020204" pitchFamily="34" charset="0"/>
              <a:buChar char="•"/>
            </a:pPr>
            <a:r>
              <a:rPr lang="en-US" sz="2400" b="1" kern="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793</a:t>
            </a:r>
            <a:r>
              <a:rPr lang="en-US" sz="2400" kern="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Widely accepted as the “beginning” of the Viking Age, the </a:t>
            </a:r>
            <a:r>
              <a:rPr lang="en-US" sz="2400" u="none" strike="noStrike" kern="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raid on Lindisfarne</a:t>
            </a:r>
            <a:r>
              <a:rPr lang="en-US" sz="2400" kern="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was the most notable of the early attacks on the British Isles. According to written sources, “heathen men came and miserably destroyed God’s church on Lindisfarne, with plunder and						     slaughter.”</a:t>
            </a:r>
            <a:endParaRPr lang="en-US" sz="2400" kern="10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descr="A boat with people on it&#10;&#10;Description automatically generated">
            <a:extLst>
              <a:ext uri="{FF2B5EF4-FFF2-40B4-BE49-F238E27FC236}">
                <a16:creationId xmlns:a16="http://schemas.microsoft.com/office/drawing/2014/main" id="{4C1E734E-B56A-DDBA-CC37-01EB0C3E7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77519"/>
            <a:ext cx="5957427" cy="3116966"/>
          </a:xfrm>
          <a:prstGeom prst="rect">
            <a:avLst/>
          </a:prstGeom>
        </p:spPr>
      </p:pic>
      <p:sp>
        <p:nvSpPr>
          <p:cNvPr id="7" name="TextBox 6">
            <a:extLst>
              <a:ext uri="{FF2B5EF4-FFF2-40B4-BE49-F238E27FC236}">
                <a16:creationId xmlns:a16="http://schemas.microsoft.com/office/drawing/2014/main" id="{984DE61E-EC27-17FC-90D0-60415BDB5912}"/>
              </a:ext>
            </a:extLst>
          </p:cNvPr>
          <p:cNvSpPr txBox="1"/>
          <p:nvPr/>
        </p:nvSpPr>
        <p:spPr>
          <a:xfrm>
            <a:off x="6016976" y="4474520"/>
            <a:ext cx="6096000" cy="1646413"/>
          </a:xfrm>
          <a:prstGeom prst="rect">
            <a:avLst/>
          </a:prstGeom>
          <a:noFill/>
        </p:spPr>
        <p:txBody>
          <a:bodyPr wrap="square">
            <a:spAutoFit/>
          </a:bodyPr>
          <a:lstStyle/>
          <a:p>
            <a:pPr marL="114300" marR="0" indent="-342900">
              <a:lnSpc>
                <a:spcPct val="107000"/>
              </a:lnSpc>
              <a:spcBef>
                <a:spcPts val="0"/>
              </a:spcBef>
              <a:spcAft>
                <a:spcPts val="1920"/>
              </a:spcAft>
              <a:buFont typeface="Arial" panose="020B0604020202020204" pitchFamily="34" charset="0"/>
              <a:buChar char="•"/>
            </a:pPr>
            <a:r>
              <a:rPr lang="en-US" sz="2400" b="1" kern="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830</a:t>
            </a:r>
            <a:r>
              <a:rPr lang="en-US" sz="2400" kern="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Norway's Oseberg ship that was discovered near </a:t>
            </a:r>
            <a:r>
              <a:rPr lang="en-US" sz="2400" kern="0" dirty="0" err="1">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Tønsberg</a:t>
            </a:r>
            <a:r>
              <a:rPr lang="en-US" sz="2400" kern="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was buried around this time. It's known as the finest artefact to have survived from the era.</a:t>
            </a:r>
            <a:endParaRPr lang="en-US" sz="2400" kern="100" dirty="0">
              <a:solidFill>
                <a:schemeClr val="tx1"/>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8992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The Viking Age in Norway </a:t>
            </a:r>
            <a:r>
              <a:rPr lang="en-US" sz="31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Cont.</a:t>
            </a:r>
            <a:br>
              <a:rPr lang="en-US" sz="49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br>
            <a:br>
              <a:rPr lang="en-US"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br>
            <a:endParaRPr lang="en-US"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5429955"/>
          </a:xfrm>
        </p:spPr>
        <p:txBody>
          <a:bodyPr>
            <a:normAutofit/>
          </a:bodyPr>
          <a:lstStyle/>
          <a:p>
            <a:pPr marR="0" indent="-457200">
              <a:lnSpc>
                <a:spcPct val="107000"/>
              </a:lnSpc>
              <a:spcBef>
                <a:spcPts val="0"/>
              </a:spcBef>
              <a:spcAft>
                <a:spcPts val="1920"/>
              </a:spcAft>
              <a:buFont typeface="Arial" panose="020B0604020202020204" pitchFamily="34" charset="0"/>
              <a:buChar char="•"/>
            </a:pPr>
            <a:endParaRPr lang="en-US" sz="68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192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0302619-D248-5DE1-015F-CE33E792DFDA}"/>
              </a:ext>
            </a:extLst>
          </p:cNvPr>
          <p:cNvSpPr txBox="1"/>
          <p:nvPr/>
        </p:nvSpPr>
        <p:spPr>
          <a:xfrm>
            <a:off x="457200" y="1253066"/>
            <a:ext cx="11396132" cy="4100610"/>
          </a:xfrm>
          <a:prstGeom prst="rect">
            <a:avLst/>
          </a:prstGeom>
          <a:noFill/>
        </p:spPr>
        <p:txBody>
          <a:bodyPr wrap="square">
            <a:spAutoFit/>
          </a:bodyPr>
          <a:lstStyle/>
          <a:p>
            <a:pPr marL="0" marR="0">
              <a:lnSpc>
                <a:spcPct val="107000"/>
              </a:lnSpc>
              <a:spcBef>
                <a:spcPts val="0"/>
              </a:spcBef>
              <a:spcAft>
                <a:spcPts val="1920"/>
              </a:spcAft>
            </a:pPr>
            <a:r>
              <a:rPr lang="en-US" sz="24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872</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Icelandic historians believe Harald </a:t>
            </a:r>
            <a:r>
              <a:rPr lang="en-US" sz="2400" kern="0" dirty="0" err="1">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Fairhair</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a:t>
            </a:r>
            <a:r>
              <a:rPr lang="en-US" sz="2400" i="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(Harald </a:t>
            </a:r>
            <a:r>
              <a:rPr lang="en-US" sz="2400" i="1" kern="0" dirty="0" err="1">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hårfagre</a:t>
            </a:r>
            <a:r>
              <a:rPr lang="en-US" sz="2400" i="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became the first King of Norway. He is said to have unified Norway following the Battle of Hafrsfjord, commemorated by the famous </a:t>
            </a:r>
            <a:r>
              <a:rPr lang="en-US" sz="2400" u="none" strike="noStrike" kern="0" dirty="0">
                <a:solidFill>
                  <a:srgbClr val="91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swords sculpture of Stavanger</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r>
              <a:rPr lang="en-US" sz="24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900</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Battles continue in Britain over land and power, while Viking sail into France and along the Mediterranean.</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r>
              <a:rPr lang="en-US" sz="24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981</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Expelled from Norway and Iceland, Erik the Red settled in </a:t>
            </a:r>
            <a:r>
              <a:rPr lang="en-US" sz="2400" u="none" strike="noStrike" kern="0" dirty="0">
                <a:solidFill>
                  <a:srgbClr val="91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Greenland</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with 25 ships, people and goods. More than 3,000 Vikings were said to be living on Greenland as farmers at one point. Vikings also discovered Newfoundland after being blown off course on a voyage to Greenland.</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9616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8E4-4B05-F4D2-64E4-E1E709FC6885}"/>
              </a:ext>
            </a:extLst>
          </p:cNvPr>
          <p:cNvSpPr>
            <a:spLocks noGrp="1"/>
          </p:cNvSpPr>
          <p:nvPr>
            <p:ph type="title"/>
          </p:nvPr>
        </p:nvSpPr>
        <p:spPr/>
        <p:txBody>
          <a:bodyPr>
            <a:normAutofit fontScale="90000"/>
          </a:bodyPr>
          <a:lstStyle/>
          <a:p>
            <a:pPr algn="ctr">
              <a:lnSpc>
                <a:spcPct val="107000"/>
              </a:lnSpc>
              <a:spcBef>
                <a:spcPts val="0"/>
              </a:spcBef>
              <a:spcAft>
                <a:spcPts val="1920"/>
              </a:spcAft>
            </a:pPr>
            <a:r>
              <a:rPr lang="en-US" sz="49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The Viking Age in Norway </a:t>
            </a:r>
            <a:r>
              <a:rPr lang="en-US" sz="31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Cont.</a:t>
            </a:r>
            <a:br>
              <a:rPr lang="en-US" sz="49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br>
            <a:br>
              <a:rPr lang="en-US" sz="18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br>
            <a:endParaRPr lang="en-US"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F8A9F3-FADE-F25A-DE73-50EB18B3A155}"/>
              </a:ext>
            </a:extLst>
          </p:cNvPr>
          <p:cNvSpPr>
            <a:spLocks noGrp="1"/>
          </p:cNvSpPr>
          <p:nvPr>
            <p:ph idx="1"/>
          </p:nvPr>
        </p:nvSpPr>
        <p:spPr>
          <a:xfrm>
            <a:off x="180621" y="1253066"/>
            <a:ext cx="11672711" cy="5429955"/>
          </a:xfrm>
        </p:spPr>
        <p:txBody>
          <a:bodyPr>
            <a:normAutofit/>
          </a:bodyPr>
          <a:lstStyle/>
          <a:p>
            <a:pPr marR="0" indent="-457200">
              <a:lnSpc>
                <a:spcPct val="107000"/>
              </a:lnSpc>
              <a:spcBef>
                <a:spcPts val="0"/>
              </a:spcBef>
              <a:spcAft>
                <a:spcPts val="1920"/>
              </a:spcAft>
              <a:buFont typeface="Arial" panose="020B0604020202020204" pitchFamily="34" charset="0"/>
              <a:buChar char="•"/>
            </a:pPr>
            <a:endParaRPr lang="en-US" sz="6800" kern="100" dirty="0">
              <a:effectLst/>
              <a:highlight>
                <a:srgbClr val="FFFFFF"/>
              </a:highligh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1920"/>
              </a:spcAft>
            </a:pPr>
            <a:endPar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0302619-D248-5DE1-015F-CE33E792DFDA}"/>
              </a:ext>
            </a:extLst>
          </p:cNvPr>
          <p:cNvSpPr txBox="1"/>
          <p:nvPr/>
        </p:nvSpPr>
        <p:spPr>
          <a:xfrm>
            <a:off x="457200" y="1253066"/>
            <a:ext cx="11396132" cy="2276264"/>
          </a:xfrm>
          <a:prstGeom prst="rect">
            <a:avLst/>
          </a:prstGeom>
          <a:noFill/>
        </p:spPr>
        <p:txBody>
          <a:bodyPr wrap="square">
            <a:spAutoFit/>
          </a:bodyPr>
          <a:lstStyle/>
          <a:p>
            <a:pPr marL="0" marR="0">
              <a:lnSpc>
                <a:spcPct val="107000"/>
              </a:lnSpc>
              <a:spcBef>
                <a:spcPts val="0"/>
              </a:spcBef>
              <a:spcAft>
                <a:spcPts val="1920"/>
              </a:spcAft>
            </a:pPr>
            <a:r>
              <a:rPr lang="en-US" sz="24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995</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a:t>
            </a:r>
            <a:r>
              <a:rPr lang="en-US" sz="2400" u="none" strike="noStrike" kern="0" dirty="0">
                <a:solidFill>
                  <a:srgbClr val="91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Olav Tryggvason</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built the first Christian church in Norway. He would go on to found the city of Trondheim in 997.</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a:p>
            <a:pPr marL="0" marR="0">
              <a:lnSpc>
                <a:spcPct val="107000"/>
              </a:lnSpc>
              <a:spcBef>
                <a:spcPts val="0"/>
              </a:spcBef>
              <a:spcAft>
                <a:spcPts val="1920"/>
              </a:spcAft>
            </a:pPr>
            <a:r>
              <a:rPr lang="en-US" sz="2400" b="1"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1030</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Norway's Christian King Olav Haraldsson was defeated in the </a:t>
            </a:r>
            <a:r>
              <a:rPr lang="en-US" sz="2400" u="none" strike="noStrike" kern="0" dirty="0">
                <a:solidFill>
                  <a:srgbClr val="91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Battle of </a:t>
            </a:r>
            <a:r>
              <a:rPr lang="en-US" sz="2400" u="none" strike="noStrike" kern="0" dirty="0" err="1">
                <a:solidFill>
                  <a:srgbClr val="910000"/>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Stiklestad</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Churches and shrines to Saint Olav were built in his </a:t>
            </a:r>
            <a:r>
              <a:rPr lang="en-US" sz="2400" kern="0" dirty="0" err="1">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honour</a:t>
            </a:r>
            <a:r>
              <a:rPr lang="en-US" sz="2400" kern="0" dirty="0">
                <a:solidFill>
                  <a:srgbClr val="222222"/>
                </a:solidFill>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rPr>
              <a:t> across Europe. However, some historians doubt the authenticity of the battle.</a:t>
            </a:r>
            <a:endParaRPr lang="en-US" sz="2400" kern="100" dirty="0">
              <a:effectLst/>
              <a:highlight>
                <a:srgbClr val="FFFFFF"/>
              </a:highligh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690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95</TotalTime>
  <Words>1489</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Tahoma</vt:lpstr>
      <vt:lpstr>Times New Roman</vt:lpstr>
      <vt:lpstr>Office Theme</vt:lpstr>
      <vt:lpstr>Norway’s History  a  Time Line</vt:lpstr>
      <vt:lpstr>Norway’s Prehistory</vt:lpstr>
      <vt:lpstr>Norway’s Prehistory Cont.</vt:lpstr>
      <vt:lpstr>The Bronze Age in Norway</vt:lpstr>
      <vt:lpstr>Iron Age in Norway</vt:lpstr>
      <vt:lpstr>Iron Age in Norway </vt:lpstr>
      <vt:lpstr>The Viking Age in Norway  </vt:lpstr>
      <vt:lpstr>The Viking Age in Norway Cont.  </vt:lpstr>
      <vt:lpstr>The Viking Age in Norway Cont.  </vt:lpstr>
      <vt:lpstr>The Middle Ages  </vt:lpstr>
      <vt:lpstr>The Middle Ages  </vt:lpstr>
      <vt:lpstr>The Scandinavian Unions  </vt:lpstr>
      <vt:lpstr>Norwegian Independence  </vt:lpstr>
      <vt:lpstr>The World Wars  </vt:lpstr>
      <vt:lpstr>The Oil 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Norway’s History  a  Time Line</dc:title>
  <dc:creator>Marc Silver</dc:creator>
  <cp:lastModifiedBy>Marc Silver</cp:lastModifiedBy>
  <cp:revision>11</cp:revision>
  <dcterms:created xsi:type="dcterms:W3CDTF">2024-05-10T21:27:46Z</dcterms:created>
  <dcterms:modified xsi:type="dcterms:W3CDTF">2025-04-22T15:34:37Z</dcterms:modified>
</cp:coreProperties>
</file>