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2" r:id="rId3"/>
    <p:sldId id="397" r:id="rId4"/>
    <p:sldId id="377" r:id="rId5"/>
    <p:sldId id="412" r:id="rId6"/>
    <p:sldId id="413" r:id="rId7"/>
    <p:sldId id="379" r:id="rId8"/>
    <p:sldId id="407" r:id="rId9"/>
    <p:sldId id="410" r:id="rId10"/>
    <p:sldId id="423" r:id="rId11"/>
    <p:sldId id="426" r:id="rId12"/>
    <p:sldId id="414" r:id="rId13"/>
    <p:sldId id="418" r:id="rId14"/>
    <p:sldId id="415" r:id="rId15"/>
    <p:sldId id="419" r:id="rId16"/>
    <p:sldId id="424" r:id="rId17"/>
    <p:sldId id="416" r:id="rId18"/>
    <p:sldId id="420" r:id="rId19"/>
    <p:sldId id="417" r:id="rId20"/>
    <p:sldId id="421" r:id="rId21"/>
    <p:sldId id="391" r:id="rId22"/>
    <p:sldId id="422" r:id="rId23"/>
    <p:sldId id="386" r:id="rId24"/>
    <p:sldId id="398" r:id="rId25"/>
    <p:sldId id="360" r:id="rId26"/>
    <p:sldId id="395" r:id="rId27"/>
    <p:sldId id="428" r:id="rId28"/>
    <p:sldId id="352" r:id="rId29"/>
    <p:sldId id="304" r:id="rId30"/>
    <p:sldId id="29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2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13" autoAdjust="0"/>
    <p:restoredTop sz="95407" autoAdjust="0"/>
  </p:normalViewPr>
  <p:slideViewPr>
    <p:cSldViewPr snapToGrid="0" showGuides="1">
      <p:cViewPr>
        <p:scale>
          <a:sx n="87" d="100"/>
          <a:sy n="87" d="100"/>
        </p:scale>
        <p:origin x="528" y="84"/>
      </p:cViewPr>
      <p:guideLst>
        <p:guide orient="horz" pos="132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8A784-F01B-4042-BFDA-50419095861B}" type="datetimeFigureOut">
              <a:rPr lang="en-US" smtClean="0"/>
              <a:t>11/25/2024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87E49-3BF5-468C-94CD-AD0776A81355}" type="slidenum">
              <a:rPr lang="en-US" smtClean="0"/>
              <a:t>‹#›</a:t>
            </a:fld>
            <a:endParaRPr lang="en-US" dirty="0"/>
          </a:p>
        </p:txBody>
      </p:sp>
    </p:spTree>
    <p:extLst>
      <p:ext uri="{BB962C8B-B14F-4D97-AF65-F5344CB8AC3E}">
        <p14:creationId xmlns:p14="http://schemas.microsoft.com/office/powerpoint/2010/main" val="324257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a:t>
            </a:fld>
            <a:endParaRPr lang="en-US" dirty="0"/>
          </a:p>
        </p:txBody>
      </p:sp>
    </p:spTree>
    <p:extLst>
      <p:ext uri="{BB962C8B-B14F-4D97-AF65-F5344CB8AC3E}">
        <p14:creationId xmlns:p14="http://schemas.microsoft.com/office/powerpoint/2010/main" val="528397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FF05F-380D-39BF-1886-4C378DA364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523D4D-A3D5-CBEE-06F7-04F4DE2E1E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EF03B9-FF69-8634-7761-5CDCF95E4A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0B653F-C891-DBA9-4785-94CBADAD7F6B}"/>
              </a:ext>
            </a:extLst>
          </p:cNvPr>
          <p:cNvSpPr>
            <a:spLocks noGrp="1"/>
          </p:cNvSpPr>
          <p:nvPr>
            <p:ph type="sldNum" sz="quarter" idx="5"/>
          </p:nvPr>
        </p:nvSpPr>
        <p:spPr/>
        <p:txBody>
          <a:bodyPr/>
          <a:lstStyle/>
          <a:p>
            <a:fld id="{D8D87E49-3BF5-468C-94CD-AD0776A81355}" type="slidenum">
              <a:rPr lang="en-US" smtClean="0"/>
              <a:t>16</a:t>
            </a:fld>
            <a:endParaRPr lang="en-US" dirty="0"/>
          </a:p>
        </p:txBody>
      </p:sp>
    </p:spTree>
    <p:extLst>
      <p:ext uri="{BB962C8B-B14F-4D97-AF65-F5344CB8AC3E}">
        <p14:creationId xmlns:p14="http://schemas.microsoft.com/office/powerpoint/2010/main" val="2913460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1640C-7C78-153A-A9BC-1BE3E7B83B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C45898-8DBB-F528-8D77-FE852B67EC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58A079-DD13-3BA4-C75B-C545DC1EB0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F551C8-77CC-702A-8758-7E4EA743245C}"/>
              </a:ext>
            </a:extLst>
          </p:cNvPr>
          <p:cNvSpPr>
            <a:spLocks noGrp="1"/>
          </p:cNvSpPr>
          <p:nvPr>
            <p:ph type="sldNum" sz="quarter" idx="5"/>
          </p:nvPr>
        </p:nvSpPr>
        <p:spPr/>
        <p:txBody>
          <a:bodyPr/>
          <a:lstStyle/>
          <a:p>
            <a:fld id="{D8D87E49-3BF5-468C-94CD-AD0776A81355}" type="slidenum">
              <a:rPr lang="en-US" smtClean="0"/>
              <a:t>17</a:t>
            </a:fld>
            <a:endParaRPr lang="en-US" dirty="0"/>
          </a:p>
        </p:txBody>
      </p:sp>
    </p:spTree>
    <p:extLst>
      <p:ext uri="{BB962C8B-B14F-4D97-AF65-F5344CB8AC3E}">
        <p14:creationId xmlns:p14="http://schemas.microsoft.com/office/powerpoint/2010/main" val="187893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BDC9F-1E52-0DA9-6C59-CA7DAB1EB4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41EED8-7FD0-2044-E9C4-AF3DF0412D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F82C45-D034-3313-6E48-49FEA54D16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28E965-638B-D9EC-0C12-71EA90521C89}"/>
              </a:ext>
            </a:extLst>
          </p:cNvPr>
          <p:cNvSpPr>
            <a:spLocks noGrp="1"/>
          </p:cNvSpPr>
          <p:nvPr>
            <p:ph type="sldNum" sz="quarter" idx="5"/>
          </p:nvPr>
        </p:nvSpPr>
        <p:spPr/>
        <p:txBody>
          <a:bodyPr/>
          <a:lstStyle/>
          <a:p>
            <a:fld id="{D8D87E49-3BF5-468C-94CD-AD0776A81355}" type="slidenum">
              <a:rPr lang="en-US" smtClean="0"/>
              <a:t>18</a:t>
            </a:fld>
            <a:endParaRPr lang="en-US" dirty="0"/>
          </a:p>
        </p:txBody>
      </p:sp>
    </p:spTree>
    <p:extLst>
      <p:ext uri="{BB962C8B-B14F-4D97-AF65-F5344CB8AC3E}">
        <p14:creationId xmlns:p14="http://schemas.microsoft.com/office/powerpoint/2010/main" val="1620661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F74F7-C128-05F3-3331-16A73A72F7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F30CE9-24DA-CA08-7841-4DB9884C2C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8A116B-E666-1B9A-5C76-CB7E15FC6A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A5FDE6-F620-6255-2863-0AE7CBDCB44E}"/>
              </a:ext>
            </a:extLst>
          </p:cNvPr>
          <p:cNvSpPr>
            <a:spLocks noGrp="1"/>
          </p:cNvSpPr>
          <p:nvPr>
            <p:ph type="sldNum" sz="quarter" idx="5"/>
          </p:nvPr>
        </p:nvSpPr>
        <p:spPr/>
        <p:txBody>
          <a:bodyPr/>
          <a:lstStyle/>
          <a:p>
            <a:fld id="{D8D87E49-3BF5-468C-94CD-AD0776A81355}" type="slidenum">
              <a:rPr lang="en-US" smtClean="0"/>
              <a:t>19</a:t>
            </a:fld>
            <a:endParaRPr lang="en-US" dirty="0"/>
          </a:p>
        </p:txBody>
      </p:sp>
    </p:spTree>
    <p:extLst>
      <p:ext uri="{BB962C8B-B14F-4D97-AF65-F5344CB8AC3E}">
        <p14:creationId xmlns:p14="http://schemas.microsoft.com/office/powerpoint/2010/main" val="2097056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BCE9E-DF30-63FF-DAE4-089A5783DB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4B6C87-0611-F29C-AEE3-FDA5D47B20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C18422-61EB-078A-0408-F2E37058FD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5913A7-A974-53A7-28F3-27ED30FEF115}"/>
              </a:ext>
            </a:extLst>
          </p:cNvPr>
          <p:cNvSpPr>
            <a:spLocks noGrp="1"/>
          </p:cNvSpPr>
          <p:nvPr>
            <p:ph type="sldNum" sz="quarter" idx="5"/>
          </p:nvPr>
        </p:nvSpPr>
        <p:spPr/>
        <p:txBody>
          <a:bodyPr/>
          <a:lstStyle/>
          <a:p>
            <a:fld id="{D8D87E49-3BF5-468C-94CD-AD0776A81355}" type="slidenum">
              <a:rPr lang="en-US" smtClean="0"/>
              <a:t>20</a:t>
            </a:fld>
            <a:endParaRPr lang="en-US" dirty="0"/>
          </a:p>
        </p:txBody>
      </p:sp>
    </p:spTree>
    <p:extLst>
      <p:ext uri="{BB962C8B-B14F-4D97-AF65-F5344CB8AC3E}">
        <p14:creationId xmlns:p14="http://schemas.microsoft.com/office/powerpoint/2010/main" val="4277331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24</a:t>
            </a:fld>
            <a:endParaRPr lang="en-US" dirty="0"/>
          </a:p>
        </p:txBody>
      </p:sp>
    </p:spTree>
    <p:extLst>
      <p:ext uri="{BB962C8B-B14F-4D97-AF65-F5344CB8AC3E}">
        <p14:creationId xmlns:p14="http://schemas.microsoft.com/office/powerpoint/2010/main" val="3414139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25</a:t>
            </a:fld>
            <a:endParaRPr lang="en-US" dirty="0"/>
          </a:p>
        </p:txBody>
      </p:sp>
    </p:spTree>
    <p:extLst>
      <p:ext uri="{BB962C8B-B14F-4D97-AF65-F5344CB8AC3E}">
        <p14:creationId xmlns:p14="http://schemas.microsoft.com/office/powerpoint/2010/main" val="603818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26</a:t>
            </a:fld>
            <a:endParaRPr lang="en-US" dirty="0"/>
          </a:p>
        </p:txBody>
      </p:sp>
    </p:spTree>
    <p:extLst>
      <p:ext uri="{BB962C8B-B14F-4D97-AF65-F5344CB8AC3E}">
        <p14:creationId xmlns:p14="http://schemas.microsoft.com/office/powerpoint/2010/main" val="2995959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AF928-764C-66FC-B139-A4F1A2BFDE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839C7B-8BA7-3A9D-088A-4C58FEBFB6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40972F-9BDB-09CA-73A5-A8DAB3423F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662DCF-48F8-0D97-F1CD-D18FFF0F8E03}"/>
              </a:ext>
            </a:extLst>
          </p:cNvPr>
          <p:cNvSpPr>
            <a:spLocks noGrp="1"/>
          </p:cNvSpPr>
          <p:nvPr>
            <p:ph type="sldNum" sz="quarter" idx="5"/>
          </p:nvPr>
        </p:nvSpPr>
        <p:spPr/>
        <p:txBody>
          <a:bodyPr/>
          <a:lstStyle/>
          <a:p>
            <a:fld id="{D8D87E49-3BF5-468C-94CD-AD0776A81355}" type="slidenum">
              <a:rPr lang="en-US" smtClean="0"/>
              <a:t>27</a:t>
            </a:fld>
            <a:endParaRPr lang="en-US" dirty="0"/>
          </a:p>
        </p:txBody>
      </p:sp>
    </p:spTree>
    <p:extLst>
      <p:ext uri="{BB962C8B-B14F-4D97-AF65-F5344CB8AC3E}">
        <p14:creationId xmlns:p14="http://schemas.microsoft.com/office/powerpoint/2010/main" val="309631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28</a:t>
            </a:fld>
            <a:endParaRPr lang="en-US" dirty="0"/>
          </a:p>
        </p:txBody>
      </p:sp>
    </p:spTree>
    <p:extLst>
      <p:ext uri="{BB962C8B-B14F-4D97-AF65-F5344CB8AC3E}">
        <p14:creationId xmlns:p14="http://schemas.microsoft.com/office/powerpoint/2010/main" val="3296846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a:t>
            </a:fld>
            <a:endParaRPr lang="en-US" dirty="0"/>
          </a:p>
        </p:txBody>
      </p:sp>
    </p:spTree>
    <p:extLst>
      <p:ext uri="{BB962C8B-B14F-4D97-AF65-F5344CB8AC3E}">
        <p14:creationId xmlns:p14="http://schemas.microsoft.com/office/powerpoint/2010/main" val="1544113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29</a:t>
            </a:fld>
            <a:endParaRPr lang="en-US" dirty="0"/>
          </a:p>
        </p:txBody>
      </p:sp>
    </p:spTree>
    <p:extLst>
      <p:ext uri="{BB962C8B-B14F-4D97-AF65-F5344CB8AC3E}">
        <p14:creationId xmlns:p14="http://schemas.microsoft.com/office/powerpoint/2010/main" val="3238845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9</a:t>
            </a:fld>
            <a:endParaRPr lang="en-US" dirty="0"/>
          </a:p>
        </p:txBody>
      </p:sp>
    </p:spTree>
    <p:extLst>
      <p:ext uri="{BB962C8B-B14F-4D97-AF65-F5344CB8AC3E}">
        <p14:creationId xmlns:p14="http://schemas.microsoft.com/office/powerpoint/2010/main" val="4036718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83FD7-2EE5-1F0A-59A9-AC8FA839B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A04244-1C6C-5BCA-FAC4-950676E8BA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5D116E-7CEA-32E9-4B77-5CC7EE9742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81E95C-DBA3-C92F-1FD9-135DDA9AC036}"/>
              </a:ext>
            </a:extLst>
          </p:cNvPr>
          <p:cNvSpPr>
            <a:spLocks noGrp="1"/>
          </p:cNvSpPr>
          <p:nvPr>
            <p:ph type="sldNum" sz="quarter" idx="5"/>
          </p:nvPr>
        </p:nvSpPr>
        <p:spPr/>
        <p:txBody>
          <a:bodyPr/>
          <a:lstStyle/>
          <a:p>
            <a:fld id="{D8D87E49-3BF5-468C-94CD-AD0776A81355}" type="slidenum">
              <a:rPr lang="en-US" smtClean="0"/>
              <a:t>10</a:t>
            </a:fld>
            <a:endParaRPr lang="en-US" dirty="0"/>
          </a:p>
        </p:txBody>
      </p:sp>
    </p:spTree>
    <p:extLst>
      <p:ext uri="{BB962C8B-B14F-4D97-AF65-F5344CB8AC3E}">
        <p14:creationId xmlns:p14="http://schemas.microsoft.com/office/powerpoint/2010/main" val="1582960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BDEF5-62E1-4C85-8273-2CD4D82FC5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FABAFA-887A-154F-244F-03105821A2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4C95DA-15ED-6DCD-E078-44AD8F230B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8F9C00-8BE3-4AAB-B1E9-5FA4C285C1CB}"/>
              </a:ext>
            </a:extLst>
          </p:cNvPr>
          <p:cNvSpPr>
            <a:spLocks noGrp="1"/>
          </p:cNvSpPr>
          <p:nvPr>
            <p:ph type="sldNum" sz="quarter" idx="5"/>
          </p:nvPr>
        </p:nvSpPr>
        <p:spPr/>
        <p:txBody>
          <a:bodyPr/>
          <a:lstStyle/>
          <a:p>
            <a:fld id="{D8D87E49-3BF5-468C-94CD-AD0776A81355}" type="slidenum">
              <a:rPr lang="en-US" smtClean="0"/>
              <a:t>11</a:t>
            </a:fld>
            <a:endParaRPr lang="en-US" dirty="0"/>
          </a:p>
        </p:txBody>
      </p:sp>
    </p:spTree>
    <p:extLst>
      <p:ext uri="{BB962C8B-B14F-4D97-AF65-F5344CB8AC3E}">
        <p14:creationId xmlns:p14="http://schemas.microsoft.com/office/powerpoint/2010/main" val="2080323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38B18-2A4C-29CA-552F-A857C5DC36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6622-FCA8-B7C1-A358-53C0B081F7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D8D182-01EB-FC64-BDA7-59B2EE9626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C71EFF-F927-8674-CCF8-118C8A7DC725}"/>
              </a:ext>
            </a:extLst>
          </p:cNvPr>
          <p:cNvSpPr>
            <a:spLocks noGrp="1"/>
          </p:cNvSpPr>
          <p:nvPr>
            <p:ph type="sldNum" sz="quarter" idx="5"/>
          </p:nvPr>
        </p:nvSpPr>
        <p:spPr/>
        <p:txBody>
          <a:bodyPr/>
          <a:lstStyle/>
          <a:p>
            <a:fld id="{D8D87E49-3BF5-468C-94CD-AD0776A81355}" type="slidenum">
              <a:rPr lang="en-US" smtClean="0"/>
              <a:t>12</a:t>
            </a:fld>
            <a:endParaRPr lang="en-US" dirty="0"/>
          </a:p>
        </p:txBody>
      </p:sp>
    </p:spTree>
    <p:extLst>
      <p:ext uri="{BB962C8B-B14F-4D97-AF65-F5344CB8AC3E}">
        <p14:creationId xmlns:p14="http://schemas.microsoft.com/office/powerpoint/2010/main" val="2846684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8EBA7-8F80-2545-51A5-B4108971CC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63311C-F7CD-C16A-D4D1-3F7A9F52E6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D2A012-2A35-432C-8864-09B1E47261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FD180E-939F-2EE1-A064-DAC90E47B245}"/>
              </a:ext>
            </a:extLst>
          </p:cNvPr>
          <p:cNvSpPr>
            <a:spLocks noGrp="1"/>
          </p:cNvSpPr>
          <p:nvPr>
            <p:ph type="sldNum" sz="quarter" idx="5"/>
          </p:nvPr>
        </p:nvSpPr>
        <p:spPr/>
        <p:txBody>
          <a:bodyPr/>
          <a:lstStyle/>
          <a:p>
            <a:fld id="{D8D87E49-3BF5-468C-94CD-AD0776A81355}" type="slidenum">
              <a:rPr lang="en-US" smtClean="0"/>
              <a:t>13</a:t>
            </a:fld>
            <a:endParaRPr lang="en-US" dirty="0"/>
          </a:p>
        </p:txBody>
      </p:sp>
    </p:spTree>
    <p:extLst>
      <p:ext uri="{BB962C8B-B14F-4D97-AF65-F5344CB8AC3E}">
        <p14:creationId xmlns:p14="http://schemas.microsoft.com/office/powerpoint/2010/main" val="3119107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C0026-27FC-3655-C9F4-622AF7A466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1E8410-3632-9739-D05F-8C0D31C850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191629-D072-5A1E-9C39-DAA55F834D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C31F67-42AC-FD68-A24F-917FC375CD2E}"/>
              </a:ext>
            </a:extLst>
          </p:cNvPr>
          <p:cNvSpPr>
            <a:spLocks noGrp="1"/>
          </p:cNvSpPr>
          <p:nvPr>
            <p:ph type="sldNum" sz="quarter" idx="5"/>
          </p:nvPr>
        </p:nvSpPr>
        <p:spPr/>
        <p:txBody>
          <a:bodyPr/>
          <a:lstStyle/>
          <a:p>
            <a:fld id="{D8D87E49-3BF5-468C-94CD-AD0776A81355}" type="slidenum">
              <a:rPr lang="en-US" smtClean="0"/>
              <a:t>14</a:t>
            </a:fld>
            <a:endParaRPr lang="en-US" dirty="0"/>
          </a:p>
        </p:txBody>
      </p:sp>
    </p:spTree>
    <p:extLst>
      <p:ext uri="{BB962C8B-B14F-4D97-AF65-F5344CB8AC3E}">
        <p14:creationId xmlns:p14="http://schemas.microsoft.com/office/powerpoint/2010/main" val="3686972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065E5-6D6B-8474-BE9D-FE88B5E705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32B414-4D29-CB7C-56C2-E1A2CF103F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F63B11-EF51-D263-69ED-AD566705B3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A3598E-64DB-64D3-29B3-E631F02B9029}"/>
              </a:ext>
            </a:extLst>
          </p:cNvPr>
          <p:cNvSpPr>
            <a:spLocks noGrp="1"/>
          </p:cNvSpPr>
          <p:nvPr>
            <p:ph type="sldNum" sz="quarter" idx="5"/>
          </p:nvPr>
        </p:nvSpPr>
        <p:spPr/>
        <p:txBody>
          <a:bodyPr/>
          <a:lstStyle/>
          <a:p>
            <a:fld id="{D8D87E49-3BF5-468C-94CD-AD0776A81355}" type="slidenum">
              <a:rPr lang="en-US" smtClean="0"/>
              <a:t>15</a:t>
            </a:fld>
            <a:endParaRPr lang="en-US" dirty="0"/>
          </a:p>
        </p:txBody>
      </p:sp>
    </p:spTree>
    <p:extLst>
      <p:ext uri="{BB962C8B-B14F-4D97-AF65-F5344CB8AC3E}">
        <p14:creationId xmlns:p14="http://schemas.microsoft.com/office/powerpoint/2010/main" val="777247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34DAF-D626-C0F6-8F39-FA52A1117F5D}"/>
              </a:ext>
            </a:extLst>
          </p:cNvPr>
          <p:cNvSpPr>
            <a:spLocks noGrp="1"/>
          </p:cNvSpPr>
          <p:nvPr>
            <p:ph type="ctrTitle"/>
          </p:nvPr>
        </p:nvSpPr>
        <p:spPr>
          <a:xfrm>
            <a:off x="1524000" y="1122363"/>
            <a:ext cx="9144000" cy="2387600"/>
          </a:xfrm>
        </p:spPr>
        <p:txBody>
          <a:bodyPr anchor="b">
            <a:normAutofit/>
          </a:bodyPr>
          <a:lstStyle>
            <a:lvl1pPr algn="ctr">
              <a:defRPr sz="4400" b="1">
                <a:latin typeface="Times New Roman" panose="02020603050405020304" pitchFamily="18" charset="0"/>
                <a:cs typeface="Times New Roman" panose="02020603050405020304" pitchFamily="18" charset="0"/>
              </a:defRPr>
            </a:lvl1pPr>
          </a:lstStyle>
          <a:p>
            <a:r>
              <a:rPr lang="en-US" dirty="0"/>
              <a:t>Click </a:t>
            </a:r>
            <a:r>
              <a:rPr lang="en-US"/>
              <a:t>to edit Master title style</a:t>
            </a:r>
            <a:endParaRPr lang="en-US" dirty="0"/>
          </a:p>
        </p:txBody>
      </p:sp>
      <p:sp>
        <p:nvSpPr>
          <p:cNvPr id="3" name="Subtitle 2">
            <a:extLst>
              <a:ext uri="{FF2B5EF4-FFF2-40B4-BE49-F238E27FC236}">
                <a16:creationId xmlns:a16="http://schemas.microsoft.com/office/drawing/2014/main" id="{8C06DC92-9132-EB33-2BF7-A06445D1D279}"/>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8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br>
              <a:rPr lang="en-US" dirty="0"/>
            </a:br>
            <a:r>
              <a:rPr lang="en-US" dirty="0"/>
              <a:t>Marc Silver</a:t>
            </a:r>
          </a:p>
        </p:txBody>
      </p:sp>
      <p:sp>
        <p:nvSpPr>
          <p:cNvPr id="4" name="Date Placeholder 3">
            <a:extLst>
              <a:ext uri="{FF2B5EF4-FFF2-40B4-BE49-F238E27FC236}">
                <a16:creationId xmlns:a16="http://schemas.microsoft.com/office/drawing/2014/main" id="{58847313-977B-02B5-5CB3-713B54D2D1B4}"/>
              </a:ext>
            </a:extLst>
          </p:cNvPr>
          <p:cNvSpPr>
            <a:spLocks noGrp="1"/>
          </p:cNvSpPr>
          <p:nvPr>
            <p:ph type="dt" sz="half" idx="10"/>
          </p:nvPr>
        </p:nvSpPr>
        <p:spPr/>
        <p:txBody>
          <a:bodyPr/>
          <a:lstStyle/>
          <a:p>
            <a:fld id="{3F398FCF-7BF3-46A9-9AC8-80C36578A121}" type="datetimeFigureOut">
              <a:rPr lang="en-US" smtClean="0"/>
              <a:t>11/25/2024</a:t>
            </a:fld>
            <a:endParaRPr lang="en-US" dirty="0"/>
          </a:p>
        </p:txBody>
      </p:sp>
      <p:sp>
        <p:nvSpPr>
          <p:cNvPr id="5" name="Footer Placeholder 4">
            <a:extLst>
              <a:ext uri="{FF2B5EF4-FFF2-40B4-BE49-F238E27FC236}">
                <a16:creationId xmlns:a16="http://schemas.microsoft.com/office/drawing/2014/main" id="{31C8E1CB-449B-CC37-0DB9-28D2C4D304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BC59EA-1DBA-71E3-BA2F-36D8E5EE9871}"/>
              </a:ext>
            </a:extLst>
          </p:cNvPr>
          <p:cNvSpPr>
            <a:spLocks noGrp="1"/>
          </p:cNvSpPr>
          <p:nvPr>
            <p:ph type="sldNum" sz="quarter" idx="12"/>
          </p:nvPr>
        </p:nvSpPr>
        <p:spPr/>
        <p:txBody>
          <a:bodyPr/>
          <a:lstStyle/>
          <a:p>
            <a:fld id="{B30B3E97-1D21-48A6-A757-C45A40CBBC18}" type="slidenum">
              <a:rPr lang="en-US" smtClean="0"/>
              <a:t>‹#›</a:t>
            </a:fld>
            <a:endParaRPr lang="en-US" dirty="0"/>
          </a:p>
        </p:txBody>
      </p:sp>
    </p:spTree>
    <p:extLst>
      <p:ext uri="{BB962C8B-B14F-4D97-AF65-F5344CB8AC3E}">
        <p14:creationId xmlns:p14="http://schemas.microsoft.com/office/powerpoint/2010/main" val="30873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152F10-1A5D-9FAD-AE55-4443FD5C67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C520F1-4465-05A4-AF5A-FB8C5C5280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07158B-444B-FEC1-4FE7-09147F7E0C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398FCF-7BF3-46A9-9AC8-80C36578A121}" type="datetimeFigureOut">
              <a:rPr lang="en-US" smtClean="0"/>
              <a:t>11/25/2024</a:t>
            </a:fld>
            <a:endParaRPr lang="en-US" dirty="0"/>
          </a:p>
        </p:txBody>
      </p:sp>
      <p:sp>
        <p:nvSpPr>
          <p:cNvPr id="5" name="Footer Placeholder 4">
            <a:extLst>
              <a:ext uri="{FF2B5EF4-FFF2-40B4-BE49-F238E27FC236}">
                <a16:creationId xmlns:a16="http://schemas.microsoft.com/office/drawing/2014/main" id="{335C9F95-09DD-6831-4481-2BFCC60E29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5448027A-3FA7-6185-BE84-AB20F959FD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0B3E97-1D21-48A6-A757-C45A40CBBC18}" type="slidenum">
              <a:rPr lang="en-US" smtClean="0"/>
              <a:t>‹#›</a:t>
            </a:fld>
            <a:endParaRPr lang="en-US" dirty="0"/>
          </a:p>
        </p:txBody>
      </p:sp>
    </p:spTree>
    <p:extLst>
      <p:ext uri="{BB962C8B-B14F-4D97-AF65-F5344CB8AC3E}">
        <p14:creationId xmlns:p14="http://schemas.microsoft.com/office/powerpoint/2010/main" val="112250652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ineguide.wein.plus/wine-regions/north-macedonia" TargetMode="External"/><Relationship Id="rId2" Type="http://schemas.openxmlformats.org/officeDocument/2006/relationships/hyperlink" Target="https://www.jancisrobinson.com/articles/north-macedonia-new-wine-story" TargetMode="External"/><Relationship Id="rId1" Type="http://schemas.openxmlformats.org/officeDocument/2006/relationships/slideLayout" Target="../slideLayouts/slideLayout1.xml"/><Relationship Id="rId4" Type="http://schemas.openxmlformats.org/officeDocument/2006/relationships/hyperlink" Target="https://www.britannica.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6F8665-51F8-D094-AF01-93122A4F9F07}"/>
              </a:ext>
            </a:extLst>
          </p:cNvPr>
          <p:cNvPicPr>
            <a:picLocks noChangeAspect="1"/>
          </p:cNvPicPr>
          <p:nvPr/>
        </p:nvPicPr>
        <p:blipFill>
          <a:blip r:embed="rId3">
            <a:extLst>
              <a:ext uri="{28A0092B-C50C-407E-A947-70E740481C1C}">
                <a14:useLocalDpi xmlns:a14="http://schemas.microsoft.com/office/drawing/2010/main" val="0"/>
              </a:ext>
            </a:extLst>
          </a:blip>
          <a:srcRect b="17043"/>
          <a:stretch/>
        </p:blipFill>
        <p:spPr>
          <a:xfrm>
            <a:off x="0" y="0"/>
            <a:ext cx="12192000" cy="6858000"/>
          </a:xfrm>
          <a:prstGeom prst="rect">
            <a:avLst/>
          </a:prstGeom>
        </p:spPr>
      </p:pic>
      <p:sp>
        <p:nvSpPr>
          <p:cNvPr id="2" name="Title 1">
            <a:extLst>
              <a:ext uri="{FF2B5EF4-FFF2-40B4-BE49-F238E27FC236}">
                <a16:creationId xmlns:a16="http://schemas.microsoft.com/office/drawing/2014/main" id="{F45F63AB-7200-CA97-49F5-38ABA50FC785}"/>
              </a:ext>
            </a:extLst>
          </p:cNvPr>
          <p:cNvSpPr>
            <a:spLocks noGrp="1"/>
          </p:cNvSpPr>
          <p:nvPr>
            <p:ph type="ctrTitle"/>
          </p:nvPr>
        </p:nvSpPr>
        <p:spPr>
          <a:xfrm>
            <a:off x="0" y="344384"/>
            <a:ext cx="12192000" cy="6244675"/>
          </a:xfrm>
        </p:spPr>
        <p:txBody>
          <a:bodyPr anchor="ctr">
            <a:noAutofit/>
          </a:bodyPr>
          <a:lstStyle/>
          <a:p>
            <a:pPr marL="0" marR="0" algn="ctr">
              <a:lnSpc>
                <a:spcPct val="107000"/>
              </a:lnSpc>
              <a:spcAft>
                <a:spcPts val="800"/>
              </a:spcAft>
            </a:pPr>
            <a:r>
              <a:rPr lang="en-US" b="1" kern="100" dirty="0">
                <a:solidFill>
                  <a:srgbClr val="FFFF00"/>
                </a:solidFill>
                <a:effectLst>
                  <a:outerShdw blurRad="38100" dist="38100" dir="2700000" algn="tl">
                    <a:srgbClr val="000000">
                      <a:alpha val="43137"/>
                    </a:srgbClr>
                  </a:outerShdw>
                </a:effectLst>
                <a:ea typeface="Aptos" panose="020B0004020202020204" pitchFamily="34" charset="0"/>
              </a:rPr>
              <a:t>Wine Regions of the World</a:t>
            </a:r>
            <a:br>
              <a:rPr lang="en-US" sz="5000" kern="100" dirty="0">
                <a:solidFill>
                  <a:srgbClr val="FFFF00"/>
                </a:solidFill>
                <a:effectLst>
                  <a:outerShdw blurRad="38100" dist="38100" dir="2700000" algn="tl">
                    <a:srgbClr val="000000">
                      <a:alpha val="43137"/>
                    </a:srgbClr>
                  </a:outerShdw>
                </a:effectLst>
                <a:ea typeface="Aptos" panose="020B0004020202020204" pitchFamily="34" charset="0"/>
              </a:rPr>
            </a:br>
            <a:r>
              <a:rPr lang="en-US" sz="5400" b="1" kern="100" dirty="0">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Wines of North Macedonia</a:t>
            </a:r>
            <a:br>
              <a:rPr lang="en-US" kern="100" dirty="0">
                <a:solidFill>
                  <a:srgbClr val="FFFF00"/>
                </a:solidFill>
                <a:effectLst>
                  <a:outerShdw blurRad="38100" dist="38100" dir="2700000" algn="tl">
                    <a:srgbClr val="000000">
                      <a:alpha val="43137"/>
                    </a:srgbClr>
                  </a:outerShdw>
                </a:effectLst>
                <a:ea typeface="Aptos" panose="020B0004020202020204" pitchFamily="34" charset="0"/>
              </a:rPr>
            </a:br>
            <a:br>
              <a:rPr lang="en-US" sz="1800" kern="100" dirty="0">
                <a:solidFill>
                  <a:srgbClr val="FFFF0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br>
            <a:r>
              <a:rPr lang="en-US" sz="2800" b="1" dirty="0">
                <a:solidFill>
                  <a:srgbClr val="FFFF00"/>
                </a:solidFill>
                <a:effectLst>
                  <a:outerShdw blurRad="38100" dist="38100" dir="2700000" algn="tl">
                    <a:srgbClr val="000000">
                      <a:alpha val="43137"/>
                    </a:srgbClr>
                  </a:outerShdw>
                </a:effectLst>
                <a:latin typeface="Times New Roman, serif"/>
              </a:rPr>
              <a:t>Presented by</a:t>
            </a:r>
            <a:br>
              <a:rPr lang="en-US" sz="2800" dirty="0">
                <a:solidFill>
                  <a:srgbClr val="FFFF00"/>
                </a:solidFill>
                <a:effectLst>
                  <a:outerShdw blurRad="38100" dist="38100" dir="2700000" algn="tl">
                    <a:srgbClr val="000000">
                      <a:alpha val="43137"/>
                    </a:srgbClr>
                  </a:outerShdw>
                </a:effectLst>
              </a:rPr>
            </a:br>
            <a:r>
              <a:rPr lang="en-US" b="1" dirty="0">
                <a:solidFill>
                  <a:srgbClr val="FFFF00"/>
                </a:solidFill>
                <a:effectLst>
                  <a:outerShdw blurRad="38100" dist="38100" dir="2700000" algn="tl">
                    <a:srgbClr val="000000">
                      <a:alpha val="43137"/>
                    </a:srgbClr>
                  </a:outerShdw>
                </a:effectLst>
                <a:latin typeface="Times New Roman, serif"/>
              </a:rPr>
              <a:t>Marc Silver</a:t>
            </a:r>
            <a:endParaRPr lang="en-US" sz="6000" kern="100" dirty="0">
              <a:solidFill>
                <a:srgbClr val="FFFF0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endParaRPr>
          </a:p>
        </p:txBody>
      </p:sp>
    </p:spTree>
    <p:extLst>
      <p:ext uri="{BB962C8B-B14F-4D97-AF65-F5344CB8AC3E}">
        <p14:creationId xmlns:p14="http://schemas.microsoft.com/office/powerpoint/2010/main" val="940889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29DA855F-7676-5611-6B00-EE730F2F31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25C1BB-29CC-DC03-B24E-DE35E6515F21}"/>
              </a:ext>
            </a:extLst>
          </p:cNvPr>
          <p:cNvSpPr>
            <a:spLocks noGrp="1"/>
          </p:cNvSpPr>
          <p:nvPr>
            <p:ph type="ctrTitle"/>
          </p:nvPr>
        </p:nvSpPr>
        <p:spPr>
          <a:xfrm>
            <a:off x="0" y="1"/>
            <a:ext cx="12192000"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Notable Wineries in </a:t>
            </a:r>
            <a:r>
              <a:rPr lang="en-US" sz="4400" kern="100" dirty="0" err="1">
                <a:effectLst/>
                <a:ea typeface="Calibri" panose="020F0502020204030204" pitchFamily="34" charset="0"/>
              </a:rPr>
              <a:t>Tikveš</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708479E8-41B7-734B-BD40-5F161998FE02}"/>
              </a:ext>
            </a:extLst>
          </p:cNvPr>
          <p:cNvSpPr>
            <a:spLocks noGrp="1"/>
          </p:cNvSpPr>
          <p:nvPr>
            <p:ph type="subTitle" idx="1"/>
          </p:nvPr>
        </p:nvSpPr>
        <p:spPr>
          <a:xfrm>
            <a:off x="633045" y="1224221"/>
            <a:ext cx="4148275" cy="4921610"/>
          </a:xfrm>
        </p:spPr>
        <p:txBody>
          <a:bodyPr>
            <a:noAutofit/>
          </a:bodyPr>
          <a:lstStyle/>
          <a:p>
            <a:pPr marL="342900" marR="0" lvl="0" indent="-342900" algn="l">
              <a:lnSpc>
                <a:spcPct val="107000"/>
              </a:lnSpc>
              <a:spcAft>
                <a:spcPts val="800"/>
              </a:spcAft>
              <a:buSzPct val="100000"/>
              <a:buFont typeface="Arial" panose="020B0604020202020204" pitchFamily="34" charset="0"/>
              <a:buChar char="•"/>
              <a:tabLst>
                <a:tab pos="457200" algn="l"/>
              </a:tabLst>
            </a:pPr>
            <a:r>
              <a:rPr lang="en-US" sz="2400" kern="100" dirty="0" err="1">
                <a:effectLst/>
                <a:ea typeface="Calibri" panose="020F0502020204030204" pitchFamily="34" charset="0"/>
              </a:rPr>
              <a:t>Tikveš</a:t>
            </a:r>
            <a:r>
              <a:rPr lang="en-US" sz="2400" kern="100" dirty="0">
                <a:effectLst/>
                <a:ea typeface="Calibri" panose="020F0502020204030204" pitchFamily="34" charset="0"/>
              </a:rPr>
              <a:t> Winery: This is the big name around here, known for its top-quality </a:t>
            </a:r>
            <a:r>
              <a:rPr lang="en-US" sz="2400" kern="100" dirty="0" err="1">
                <a:effectLst/>
                <a:ea typeface="Calibri" panose="020F0502020204030204" pitchFamily="34" charset="0"/>
              </a:rPr>
              <a:t>Vranec</a:t>
            </a:r>
            <a:r>
              <a:rPr lang="en-US" sz="2400" kern="100" dirty="0">
                <a:effectLst/>
                <a:ea typeface="Calibri" panose="020F0502020204030204" pitchFamily="34" charset="0"/>
              </a:rPr>
              <a:t> and a long history of winemaking. </a:t>
            </a:r>
          </a:p>
          <a:p>
            <a:pPr marL="342900" marR="0" lvl="0" indent="-342900" algn="l">
              <a:lnSpc>
                <a:spcPct val="107000"/>
              </a:lnSpc>
              <a:spcAft>
                <a:spcPts val="800"/>
              </a:spcAft>
              <a:buSzPct val="100000"/>
              <a:buFont typeface="Arial" panose="020B0604020202020204" pitchFamily="34" charset="0"/>
              <a:buChar char="•"/>
              <a:tabLst>
                <a:tab pos="457200" algn="l"/>
              </a:tabLst>
            </a:pPr>
            <a:r>
              <a:rPr lang="en-US" sz="2400" kern="100" dirty="0">
                <a:effectLst/>
                <a:ea typeface="Calibri" panose="020F0502020204030204" pitchFamily="34" charset="0"/>
              </a:rPr>
              <a:t>They’ve mastered the art of combining tradition with innovation, and it shows.</a:t>
            </a:r>
          </a:p>
          <a:p>
            <a:pPr marL="342900" marR="0" lvl="0" indent="-342900" algn="l">
              <a:lnSpc>
                <a:spcPct val="107000"/>
              </a:lnSpc>
              <a:spcAft>
                <a:spcPts val="800"/>
              </a:spcAft>
              <a:buSzPct val="100000"/>
              <a:buFont typeface="Arial" panose="020B0604020202020204" pitchFamily="34" charset="0"/>
              <a:buChar char="•"/>
              <a:tabLst>
                <a:tab pos="457200" algn="l"/>
              </a:tabLst>
            </a:pPr>
            <a:endParaRPr lang="en-US" sz="2400" kern="100" dirty="0">
              <a:effectLst/>
              <a:ea typeface="Calibri" panose="020F0502020204030204" pitchFamily="34" charset="0"/>
            </a:endParaRPr>
          </a:p>
          <a:p>
            <a:pPr marL="285750" indent="-285750" algn="l">
              <a:buFont typeface="Arial" panose="020B0604020202020204" pitchFamily="34" charset="0"/>
              <a:buChar char="•"/>
            </a:pPr>
            <a:endParaRPr lang="en-US" sz="2400" dirty="0"/>
          </a:p>
        </p:txBody>
      </p:sp>
      <p:pic>
        <p:nvPicPr>
          <p:cNvPr id="5" name="Picture 4">
            <a:extLst>
              <a:ext uri="{FF2B5EF4-FFF2-40B4-BE49-F238E27FC236}">
                <a16:creationId xmlns:a16="http://schemas.microsoft.com/office/drawing/2014/main" id="{63512C54-CB95-4AAE-0C3F-B7EDF6E5A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798" y="1224221"/>
            <a:ext cx="7465200" cy="4835056"/>
          </a:xfrm>
          <a:prstGeom prst="rect">
            <a:avLst/>
          </a:prstGeom>
        </p:spPr>
      </p:pic>
      <p:pic>
        <p:nvPicPr>
          <p:cNvPr id="9" name="Picture 8">
            <a:extLst>
              <a:ext uri="{FF2B5EF4-FFF2-40B4-BE49-F238E27FC236}">
                <a16:creationId xmlns:a16="http://schemas.microsoft.com/office/drawing/2014/main" id="{1FD246C0-C314-A301-DA79-966B0AEE40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045" y="4627083"/>
            <a:ext cx="2237099" cy="2237099"/>
          </a:xfrm>
          <a:prstGeom prst="rect">
            <a:avLst/>
          </a:prstGeom>
        </p:spPr>
      </p:pic>
    </p:spTree>
    <p:extLst>
      <p:ext uri="{BB962C8B-B14F-4D97-AF65-F5344CB8AC3E}">
        <p14:creationId xmlns:p14="http://schemas.microsoft.com/office/powerpoint/2010/main" val="292153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09F1FD4-02C3-C4F0-BC6C-F3BBE06DC2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8F8559-5C03-C620-EAD1-92EEFAC0AE32}"/>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Notable Wineries in </a:t>
            </a:r>
            <a:r>
              <a:rPr lang="en-US" sz="4400" kern="100" dirty="0" err="1">
                <a:effectLst/>
                <a:latin typeface="Times New Roman" panose="02020603050405020304" pitchFamily="18" charset="0"/>
                <a:ea typeface="Calibri" panose="020F0502020204030204" pitchFamily="34" charset="0"/>
                <a:cs typeface="Times New Roman" panose="02020603050405020304" pitchFamily="18" charset="0"/>
              </a:rPr>
              <a:t>Tikveš</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AA5AEDC3-73D1-83AB-22F0-C46A067604D6}"/>
              </a:ext>
            </a:extLst>
          </p:cNvPr>
          <p:cNvSpPr>
            <a:spLocks noGrp="1"/>
          </p:cNvSpPr>
          <p:nvPr>
            <p:ph type="subTitle" idx="1"/>
          </p:nvPr>
        </p:nvSpPr>
        <p:spPr>
          <a:xfrm>
            <a:off x="633045" y="1224221"/>
            <a:ext cx="11558953" cy="1364743"/>
          </a:xfrm>
        </p:spPr>
        <p:txBody>
          <a:bodyPr>
            <a:noAutofit/>
          </a:bodyPr>
          <a:lstStyle/>
          <a:p>
            <a:pPr marL="342900" marR="0" lvl="0" indent="-342900" algn="l">
              <a:lnSpc>
                <a:spcPct val="107000"/>
              </a:lnSpc>
              <a:spcAft>
                <a:spcPts val="800"/>
              </a:spcAft>
              <a:buSzPct val="100000"/>
              <a:buFont typeface="Arial" panose="020B0604020202020204" pitchFamily="34" charset="0"/>
              <a:buChar char="•"/>
              <a:tabLst>
                <a:tab pos="457200" algn="l"/>
              </a:tabLst>
            </a:pP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Stobi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Winery in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Tikveš</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is known for being a bit of a trendsetter,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Stobi’s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range is impressive. They even have a sparkling Chardonnay that’s become a local favorite.</a:t>
            </a:r>
          </a:p>
          <a:p>
            <a:pPr marL="342900" marR="0" lvl="0" indent="-342900" algn="l">
              <a:lnSpc>
                <a:spcPct val="107000"/>
              </a:lnSpc>
              <a:spcAft>
                <a:spcPts val="800"/>
              </a:spcAft>
              <a:buSzPts val="1000"/>
              <a:buFont typeface="Symbol" panose="05050102010706020507" pitchFamily="18" charset="2"/>
              <a:buChar char=""/>
              <a:tabLst>
                <a:tab pos="457200" algn="l"/>
              </a:tabLs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E408B088-896B-E22D-530F-DBD71B4230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088905"/>
            <a:ext cx="6367749" cy="4769095"/>
          </a:xfrm>
          <a:prstGeom prst="rect">
            <a:avLst/>
          </a:prstGeom>
        </p:spPr>
      </p:pic>
      <p:sp>
        <p:nvSpPr>
          <p:cNvPr id="7" name="TextBox 6">
            <a:extLst>
              <a:ext uri="{FF2B5EF4-FFF2-40B4-BE49-F238E27FC236}">
                <a16:creationId xmlns:a16="http://schemas.microsoft.com/office/drawing/2014/main" id="{496C130F-0898-996B-4342-1D4C39F291DB}"/>
              </a:ext>
            </a:extLst>
          </p:cNvPr>
          <p:cNvSpPr txBox="1"/>
          <p:nvPr/>
        </p:nvSpPr>
        <p:spPr>
          <a:xfrm>
            <a:off x="6477918" y="2500829"/>
            <a:ext cx="5356952" cy="3724866"/>
          </a:xfrm>
          <a:prstGeom prst="rect">
            <a:avLst/>
          </a:prstGeom>
          <a:noFill/>
        </p:spPr>
        <p:txBody>
          <a:bodyPr wrap="square">
            <a:spAutoFit/>
          </a:bodyPr>
          <a:lstStyle/>
          <a:p>
            <a:pPr marL="342900" indent="-342900" algn="l">
              <a:lnSpc>
                <a:spcPct val="107000"/>
              </a:lnSpc>
              <a:spcAft>
                <a:spcPts val="800"/>
              </a:spcAft>
              <a:buSzPct val="100000"/>
              <a:buFont typeface="Arial" panose="020B0604020202020204" pitchFamily="34" charset="0"/>
              <a:buChar char="•"/>
              <a:tabLst>
                <a:tab pos="457200" algn="l"/>
              </a:tabLst>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Also located in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Tikveš</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is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Bovin Winery. They are all about organic winemaking. </a:t>
            </a:r>
          </a:p>
          <a:p>
            <a:pPr marL="342900" indent="-342900" algn="l">
              <a:lnSpc>
                <a:spcPct val="107000"/>
              </a:lnSpc>
              <a:spcAft>
                <a:spcPts val="800"/>
              </a:spcAft>
              <a:buSzPct val="100000"/>
              <a:buFont typeface="Arial" panose="020B0604020202020204" pitchFamily="34" charset="0"/>
              <a:buChar char="•"/>
              <a:tabLst>
                <a:tab pos="45720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Their wines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are fresh,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vibrant, and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have a real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sense of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place.</a:t>
            </a:r>
          </a:p>
        </p:txBody>
      </p:sp>
      <p:pic>
        <p:nvPicPr>
          <p:cNvPr id="9" name="Picture 8">
            <a:extLst>
              <a:ext uri="{FF2B5EF4-FFF2-40B4-BE49-F238E27FC236}">
                <a16:creationId xmlns:a16="http://schemas.microsoft.com/office/drawing/2014/main" id="{493B26B4-D6C5-AAA3-0C57-52DC45A1E3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3027" y="4591388"/>
            <a:ext cx="3084721" cy="2266611"/>
          </a:xfrm>
          <a:prstGeom prst="rect">
            <a:avLst/>
          </a:prstGeom>
        </p:spPr>
      </p:pic>
      <p:pic>
        <p:nvPicPr>
          <p:cNvPr id="11" name="Picture 10">
            <a:extLst>
              <a:ext uri="{FF2B5EF4-FFF2-40B4-BE49-F238E27FC236}">
                <a16:creationId xmlns:a16="http://schemas.microsoft.com/office/drawing/2014/main" id="{1547436F-5147-4D0A-6116-9B106B4EA6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1092" y="3297091"/>
            <a:ext cx="3560908" cy="3560908"/>
          </a:xfrm>
          <a:prstGeom prst="rect">
            <a:avLst/>
          </a:prstGeom>
        </p:spPr>
      </p:pic>
    </p:spTree>
    <p:extLst>
      <p:ext uri="{BB962C8B-B14F-4D97-AF65-F5344CB8AC3E}">
        <p14:creationId xmlns:p14="http://schemas.microsoft.com/office/powerpoint/2010/main" val="55422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C988CEC8-D0B9-79DB-6F50-348DC7D9B2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83C557-D1F2-B53E-AC9B-9AE38F08FD95}"/>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sz="4400" kern="100" dirty="0" err="1">
                <a:effectLst/>
                <a:latin typeface="Times New Roman" panose="02020603050405020304" pitchFamily="18" charset="0"/>
                <a:ea typeface="Calibri" panose="020F0502020204030204" pitchFamily="34" charset="0"/>
                <a:cs typeface="Times New Roman" panose="02020603050405020304" pitchFamily="18" charset="0"/>
              </a:rPr>
              <a:t>Povardarie</a:t>
            </a:r>
            <a:r>
              <a:rPr lang="en-US" sz="4400" kern="100" dirty="0">
                <a:effectLst/>
                <a:ea typeface="Calibri" panose="020F0502020204030204" pitchFamily="34" charset="0"/>
              </a:rPr>
              <a:t> </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Wine Region</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24FAFFAD-5EBE-9627-920B-963A8A77DDD6}"/>
              </a:ext>
            </a:extLst>
          </p:cNvPr>
          <p:cNvSpPr>
            <a:spLocks noGrp="1"/>
          </p:cNvSpPr>
          <p:nvPr>
            <p:ph type="subTitle" idx="1"/>
          </p:nvPr>
        </p:nvSpPr>
        <p:spPr>
          <a:xfrm>
            <a:off x="633045" y="1224221"/>
            <a:ext cx="11558953" cy="2102873"/>
          </a:xfrm>
        </p:spPr>
        <p:txBody>
          <a:bodyPr>
            <a:noAutofit/>
          </a:bodyPr>
          <a:lstStyle/>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Travel northeast to the </a:t>
            </a:r>
            <a:r>
              <a:rPr lang="en-US" sz="2400" kern="100" dirty="0" err="1">
                <a:effectLst/>
                <a:ea typeface="Calibri" panose="020F0502020204030204" pitchFamily="34" charset="0"/>
              </a:rPr>
              <a:t>Povardarie</a:t>
            </a:r>
            <a:r>
              <a:rPr lang="en-US" sz="2400" kern="100" dirty="0">
                <a:effectLst/>
                <a:ea typeface="Calibri" panose="020F0502020204030204" pitchFamily="34" charset="0"/>
              </a:rPr>
              <a:t> Region, where the mighty Vardar River snakes through vineyards that benefit from cooling breezes and varied soils. </a:t>
            </a:r>
          </a:p>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This region is known for its refreshing whites, like </a:t>
            </a:r>
            <a:r>
              <a:rPr lang="en-US" sz="2400" kern="100" dirty="0" err="1">
                <a:effectLst/>
                <a:ea typeface="Calibri" panose="020F0502020204030204" pitchFamily="34" charset="0"/>
              </a:rPr>
              <a:t>Smederevka</a:t>
            </a:r>
            <a:r>
              <a:rPr lang="en-US" sz="2400" kern="100" dirty="0">
                <a:effectLst/>
                <a:ea typeface="Calibri" panose="020F0502020204030204" pitchFamily="34" charset="0"/>
              </a:rPr>
              <a:t> and </a:t>
            </a:r>
            <a:r>
              <a:rPr lang="en-US" sz="2400" kern="100" dirty="0" err="1">
                <a:effectLst/>
                <a:ea typeface="Calibri" panose="020F0502020204030204" pitchFamily="34" charset="0"/>
              </a:rPr>
              <a:t>Rkaciteli</a:t>
            </a:r>
            <a:r>
              <a:rPr lang="en-US" sz="2400" kern="100" dirty="0">
                <a:effectLst/>
                <a:ea typeface="Calibri" panose="020F0502020204030204" pitchFamily="34" charset="0"/>
              </a:rPr>
              <a:t>, as well as balanced reds. </a:t>
            </a:r>
          </a:p>
        </p:txBody>
      </p:sp>
      <p:pic>
        <p:nvPicPr>
          <p:cNvPr id="5" name="Picture 4">
            <a:extLst>
              <a:ext uri="{FF2B5EF4-FFF2-40B4-BE49-F238E27FC236}">
                <a16:creationId xmlns:a16="http://schemas.microsoft.com/office/drawing/2014/main" id="{41C910D0-1CE7-23C4-6993-3E0805EE6EA9}"/>
              </a:ext>
            </a:extLst>
          </p:cNvPr>
          <p:cNvPicPr>
            <a:picLocks noChangeAspect="1"/>
          </p:cNvPicPr>
          <p:nvPr/>
        </p:nvPicPr>
        <p:blipFill>
          <a:blip r:embed="rId3">
            <a:extLst>
              <a:ext uri="{28A0092B-C50C-407E-A947-70E740481C1C}">
                <a14:useLocalDpi xmlns:a14="http://schemas.microsoft.com/office/drawing/2010/main" val="0"/>
              </a:ext>
            </a:extLst>
          </a:blip>
          <a:srcRect l="1344" r="3812"/>
          <a:stretch/>
        </p:blipFill>
        <p:spPr>
          <a:xfrm>
            <a:off x="7138931" y="2745430"/>
            <a:ext cx="5078776" cy="4112570"/>
          </a:xfrm>
          <a:prstGeom prst="rect">
            <a:avLst/>
          </a:prstGeom>
        </p:spPr>
      </p:pic>
      <p:pic>
        <p:nvPicPr>
          <p:cNvPr id="9" name="Picture 8">
            <a:extLst>
              <a:ext uri="{FF2B5EF4-FFF2-40B4-BE49-F238E27FC236}">
                <a16:creationId xmlns:a16="http://schemas.microsoft.com/office/drawing/2014/main" id="{5BBDB48C-B003-E565-6221-EB7468BE48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7715" y="2745429"/>
            <a:ext cx="6854283" cy="4112570"/>
          </a:xfrm>
          <a:prstGeom prst="rect">
            <a:avLst/>
          </a:prstGeom>
        </p:spPr>
      </p:pic>
      <p:sp>
        <p:nvSpPr>
          <p:cNvPr id="11" name="TextBox 10">
            <a:extLst>
              <a:ext uri="{FF2B5EF4-FFF2-40B4-BE49-F238E27FC236}">
                <a16:creationId xmlns:a16="http://schemas.microsoft.com/office/drawing/2014/main" id="{EE5308ED-39B0-A258-0B3B-AF8C1EEEAAD7}"/>
              </a:ext>
            </a:extLst>
          </p:cNvPr>
          <p:cNvSpPr txBox="1"/>
          <p:nvPr/>
        </p:nvSpPr>
        <p:spPr>
          <a:xfrm>
            <a:off x="633045" y="3327094"/>
            <a:ext cx="4704670" cy="2436757"/>
          </a:xfrm>
          <a:prstGeom prst="rect">
            <a:avLst/>
          </a:prstGeom>
          <a:noFill/>
        </p:spPr>
        <p:txBody>
          <a:bodyPr wrap="square">
            <a:spAutoFit/>
          </a:bodyPr>
          <a:lstStyle/>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combination of river valleys and gentle slopes provides a diverse microclimate that adds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complexity to the wines, making them crisp and lively with a unique minerality.</a:t>
            </a:r>
          </a:p>
        </p:txBody>
      </p:sp>
    </p:spTree>
    <p:extLst>
      <p:ext uri="{BB962C8B-B14F-4D97-AF65-F5344CB8AC3E}">
        <p14:creationId xmlns:p14="http://schemas.microsoft.com/office/powerpoint/2010/main" val="415535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BE706C07-EB9E-2117-D79F-E680811B48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47294F-766E-92C9-1AD9-9E6C3C5FD7B2}"/>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sz="4400" kern="100" dirty="0" err="1">
                <a:effectLst/>
                <a:latin typeface="Times New Roman" panose="02020603050405020304" pitchFamily="18" charset="0"/>
                <a:ea typeface="Calibri" panose="020F0502020204030204" pitchFamily="34" charset="0"/>
                <a:cs typeface="Times New Roman" panose="02020603050405020304" pitchFamily="18" charset="0"/>
              </a:rPr>
              <a:t>Povardarie</a:t>
            </a:r>
            <a:r>
              <a:rPr lang="en-US" sz="4400" kern="100" dirty="0">
                <a:effectLst/>
                <a:ea typeface="Calibri" panose="020F0502020204030204" pitchFamily="34" charset="0"/>
              </a:rPr>
              <a:t> </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Wine Region</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13A81429-20A2-3272-BE86-ECF0E2BDC66F}"/>
              </a:ext>
            </a:extLst>
          </p:cNvPr>
          <p:cNvSpPr>
            <a:spLocks noGrp="1"/>
          </p:cNvSpPr>
          <p:nvPr>
            <p:ph type="subTitle" idx="1"/>
          </p:nvPr>
        </p:nvSpPr>
        <p:spPr>
          <a:xfrm>
            <a:off x="633045" y="1224221"/>
            <a:ext cx="9420271" cy="4129977"/>
          </a:xfrm>
        </p:spPr>
        <p:txBody>
          <a:bodyPr>
            <a:noAutofit/>
          </a:bodyPr>
          <a:lstStyle/>
          <a:p>
            <a:pPr marL="342900" indent="-342900" algn="l">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rPr>
              <a:t>Following the Vardar River, </a:t>
            </a:r>
            <a:r>
              <a:rPr lang="en-US" sz="2400" dirty="0" err="1">
                <a:effectLst/>
                <a:latin typeface="Times New Roman" panose="02020603050405020304" pitchFamily="18" charset="0"/>
                <a:ea typeface="Calibri" panose="020F0502020204030204" pitchFamily="34" charset="0"/>
              </a:rPr>
              <a:t>Povardarie</a:t>
            </a:r>
            <a:r>
              <a:rPr lang="en-US" sz="2400" dirty="0">
                <a:effectLst/>
                <a:latin typeface="Times New Roman" panose="02020603050405020304" pitchFamily="18" charset="0"/>
                <a:ea typeface="Calibri" panose="020F0502020204030204" pitchFamily="34" charset="0"/>
              </a:rPr>
              <a:t> has a touch of the Mediterranean in its air. </a:t>
            </a:r>
          </a:p>
          <a:p>
            <a:pPr marL="342900" indent="-342900" algn="l">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rPr>
              <a:t>That’s what makes it a great region for crisp white wines, like </a:t>
            </a:r>
            <a:r>
              <a:rPr lang="en-US" sz="2400" dirty="0" err="1">
                <a:effectLst/>
                <a:latin typeface="Times New Roman" panose="02020603050405020304" pitchFamily="18" charset="0"/>
                <a:ea typeface="Calibri" panose="020F0502020204030204" pitchFamily="34" charset="0"/>
              </a:rPr>
              <a:t>Smederevka</a:t>
            </a:r>
            <a:r>
              <a:rPr lang="en-US" sz="2400" dirty="0">
                <a:effectLst/>
                <a:latin typeface="Times New Roman" panose="02020603050405020304" pitchFamily="18" charset="0"/>
                <a:ea typeface="Calibri" panose="020F0502020204030204" pitchFamily="34" charset="0"/>
              </a:rPr>
              <a:t> and Chardonnay. </a:t>
            </a:r>
          </a:p>
          <a:p>
            <a:pPr marL="342900" indent="-342900" algn="l">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rPr>
              <a:t>The river’s breeze cools things down a bit, helping to keep the </a:t>
            </a:r>
            <a:br>
              <a:rPr lang="en-US" sz="2400" dirty="0">
                <a:effectLst/>
                <a:latin typeface="Times New Roman" panose="02020603050405020304" pitchFamily="18" charset="0"/>
                <a:ea typeface="Calibri" panose="020F0502020204030204" pitchFamily="34" charset="0"/>
              </a:rPr>
            </a:br>
            <a:r>
              <a:rPr lang="en-US" sz="2400" dirty="0">
                <a:effectLst/>
                <a:latin typeface="Times New Roman" panose="02020603050405020304" pitchFamily="18" charset="0"/>
                <a:ea typeface="Calibri" panose="020F0502020204030204" pitchFamily="34" charset="0"/>
              </a:rPr>
              <a:t>acidity fresh and lively. If you’re after something light and </a:t>
            </a:r>
            <a:br>
              <a:rPr lang="en-US" sz="2400" dirty="0">
                <a:effectLst/>
                <a:latin typeface="Times New Roman" panose="02020603050405020304" pitchFamily="18" charset="0"/>
                <a:ea typeface="Calibri" panose="020F0502020204030204" pitchFamily="34" charset="0"/>
              </a:rPr>
            </a:br>
            <a:r>
              <a:rPr lang="en-US" sz="2400" dirty="0">
                <a:effectLst/>
                <a:latin typeface="Times New Roman" panose="02020603050405020304" pitchFamily="18" charset="0"/>
                <a:ea typeface="Calibri" panose="020F0502020204030204" pitchFamily="34" charset="0"/>
              </a:rPr>
              <a:t>refreshing, this is the place to look.</a:t>
            </a:r>
            <a:endParaRPr lang="en-US" sz="2400" dirty="0"/>
          </a:p>
        </p:txBody>
      </p:sp>
      <p:pic>
        <p:nvPicPr>
          <p:cNvPr id="11" name="Picture 10">
            <a:extLst>
              <a:ext uri="{FF2B5EF4-FFF2-40B4-BE49-F238E27FC236}">
                <a16:creationId xmlns:a16="http://schemas.microsoft.com/office/drawing/2014/main" id="{08E92FD5-DA00-A339-DECF-CA35DCF2A8D9}"/>
              </a:ext>
            </a:extLst>
          </p:cNvPr>
          <p:cNvPicPr>
            <a:picLocks noChangeAspect="1"/>
          </p:cNvPicPr>
          <p:nvPr/>
        </p:nvPicPr>
        <p:blipFill>
          <a:blip r:embed="rId3">
            <a:extLst>
              <a:ext uri="{28A0092B-C50C-407E-A947-70E740481C1C}">
                <a14:useLocalDpi xmlns:a14="http://schemas.microsoft.com/office/drawing/2010/main" val="0"/>
              </a:ext>
            </a:extLst>
          </a:blip>
          <a:srcRect l="33162" r="39350" b="20161"/>
          <a:stretch/>
        </p:blipFill>
        <p:spPr>
          <a:xfrm>
            <a:off x="9860096" y="-685214"/>
            <a:ext cx="2331904" cy="7525689"/>
          </a:xfrm>
          <a:prstGeom prst="rect">
            <a:avLst/>
          </a:prstGeom>
        </p:spPr>
      </p:pic>
    </p:spTree>
    <p:extLst>
      <p:ext uri="{BB962C8B-B14F-4D97-AF65-F5344CB8AC3E}">
        <p14:creationId xmlns:p14="http://schemas.microsoft.com/office/powerpoint/2010/main" val="392810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62D0F86C-2FD7-2634-5837-78F683814D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6E213C-FA06-8B77-FDDB-D8C4F1B6D1E7}"/>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sz="4400" kern="100" dirty="0">
                <a:effectLst/>
                <a:latin typeface="Times New Roman" panose="02020603050405020304" pitchFamily="18" charset="0"/>
                <a:ea typeface="Calibri" panose="020F0502020204030204" pitchFamily="34" charset="0"/>
                <a:cs typeface="Times New Roman" panose="02020603050405020304" pitchFamily="18" charset="0"/>
              </a:rPr>
              <a:t>Skopje</a:t>
            </a:r>
            <a:r>
              <a:rPr lang="en-US" sz="4400" kern="100" dirty="0">
                <a:effectLst/>
                <a:ea typeface="Calibri" panose="020F0502020204030204" pitchFamily="34" charset="0"/>
              </a:rPr>
              <a:t> </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Wine Region</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1B89AB22-BEDA-3415-75E1-B3921790C9DD}"/>
              </a:ext>
            </a:extLst>
          </p:cNvPr>
          <p:cNvSpPr>
            <a:spLocks noGrp="1"/>
          </p:cNvSpPr>
          <p:nvPr>
            <p:ph type="subTitle" idx="1"/>
          </p:nvPr>
        </p:nvSpPr>
        <p:spPr>
          <a:xfrm>
            <a:off x="633045" y="1224221"/>
            <a:ext cx="11558953" cy="871279"/>
          </a:xfrm>
        </p:spPr>
        <p:txBody>
          <a:bodyPr>
            <a:noAutofit/>
          </a:bodyPr>
          <a:lstStyle/>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Then, there's Skopje, the capital region, where urban wineries are making a name for themselves. </a:t>
            </a:r>
          </a:p>
        </p:txBody>
      </p:sp>
      <p:pic>
        <p:nvPicPr>
          <p:cNvPr id="5" name="Picture 4">
            <a:extLst>
              <a:ext uri="{FF2B5EF4-FFF2-40B4-BE49-F238E27FC236}">
                <a16:creationId xmlns:a16="http://schemas.microsoft.com/office/drawing/2014/main" id="{E7E01913-9A3B-618C-3F85-F0F75FD594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062426"/>
            <a:ext cx="5938092" cy="4795573"/>
          </a:xfrm>
          <a:prstGeom prst="rect">
            <a:avLst/>
          </a:prstGeom>
        </p:spPr>
      </p:pic>
      <p:sp>
        <p:nvSpPr>
          <p:cNvPr id="7" name="TextBox 6">
            <a:extLst>
              <a:ext uri="{FF2B5EF4-FFF2-40B4-BE49-F238E27FC236}">
                <a16:creationId xmlns:a16="http://schemas.microsoft.com/office/drawing/2014/main" id="{1E45B40D-F362-1B40-8024-E4F06763F85A}"/>
              </a:ext>
            </a:extLst>
          </p:cNvPr>
          <p:cNvSpPr txBox="1"/>
          <p:nvPr/>
        </p:nvSpPr>
        <p:spPr>
          <a:xfrm>
            <a:off x="6094162" y="2027674"/>
            <a:ext cx="6097836" cy="4628831"/>
          </a:xfrm>
          <a:prstGeom prst="rect">
            <a:avLst/>
          </a:prstGeom>
          <a:noFill/>
        </p:spPr>
        <p:txBody>
          <a:bodyPr wrap="square">
            <a:spAutoFit/>
          </a:bodyPr>
          <a:lstStyle/>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Tucked between limestone-rich hills and overlooked by the majestic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Vodno</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Mountain, Skopje’s vineyards have a special character.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Here, traditional winemaking meets modern techniques, and you’ll find small-scale producers experimenting with indigenous and international varietals.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wines from Skopje often have a fresh, vibrant profile that reflects the youthful energy of the capital city itself.</a:t>
            </a:r>
          </a:p>
          <a:p>
            <a:pPr marL="285750" indent="-285750" algn="l">
              <a:buFont typeface="Arial" panose="020B0604020202020204" pitchFamily="34" charset="0"/>
              <a:buChar char="•"/>
            </a:pPr>
            <a:endParaRPr lang="en-US" sz="1800" dirty="0"/>
          </a:p>
        </p:txBody>
      </p:sp>
    </p:spTree>
    <p:extLst>
      <p:ext uri="{BB962C8B-B14F-4D97-AF65-F5344CB8AC3E}">
        <p14:creationId xmlns:p14="http://schemas.microsoft.com/office/powerpoint/2010/main" val="171097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60969D41-B389-7D1A-77CD-CF4133D208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00EFF3-A53C-A40D-3145-F9BA183BE042}"/>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sz="4400" kern="100" dirty="0">
                <a:effectLst/>
                <a:latin typeface="Times New Roman" panose="02020603050405020304" pitchFamily="18" charset="0"/>
                <a:ea typeface="Calibri" panose="020F0502020204030204" pitchFamily="34" charset="0"/>
                <a:cs typeface="Times New Roman" panose="02020603050405020304" pitchFamily="18" charset="0"/>
              </a:rPr>
              <a:t>Skopje</a:t>
            </a:r>
            <a:r>
              <a:rPr lang="en-US" sz="4400" kern="100" dirty="0">
                <a:effectLst/>
                <a:ea typeface="Calibri" panose="020F0502020204030204" pitchFamily="34" charset="0"/>
              </a:rPr>
              <a:t> </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Wine Region</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C4E02B5E-F683-D4DE-C6AD-144F34114536}"/>
              </a:ext>
            </a:extLst>
          </p:cNvPr>
          <p:cNvSpPr>
            <a:spLocks noGrp="1"/>
          </p:cNvSpPr>
          <p:nvPr>
            <p:ph type="subTitle" idx="1"/>
          </p:nvPr>
        </p:nvSpPr>
        <p:spPr>
          <a:xfrm>
            <a:off x="633045" y="1224221"/>
            <a:ext cx="5462955" cy="4921610"/>
          </a:xfrm>
        </p:spPr>
        <p:txBody>
          <a:bodyPr>
            <a:noAutofit/>
          </a:bodyPr>
          <a:lstStyle/>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Surprisingly, the capital region is starting to make a name for itself in wine.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It’s all about innovation here, with urban wineries producing small batches that combine local varietals with international favorites like Merlot.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limestone-rich soils add a distinct minerality that makes these wines stand out.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AF8286C1-A8F7-A456-B84D-89CED39DB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224221"/>
            <a:ext cx="6095998" cy="4603702"/>
          </a:xfrm>
          <a:prstGeom prst="rect">
            <a:avLst/>
          </a:prstGeom>
        </p:spPr>
      </p:pic>
    </p:spTree>
    <p:extLst>
      <p:ext uri="{BB962C8B-B14F-4D97-AF65-F5344CB8AC3E}">
        <p14:creationId xmlns:p14="http://schemas.microsoft.com/office/powerpoint/2010/main" val="94183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652BC64E-1168-CBE5-7A31-54A2CD9777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4B0AE0-4268-AFD4-9F0A-62FE61CD0B29}"/>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Notable Wineries in </a:t>
            </a:r>
            <a:r>
              <a:rPr lang="en-US" sz="4400" kern="100" dirty="0">
                <a:effectLst/>
                <a:latin typeface="Times New Roman" panose="02020603050405020304" pitchFamily="18" charset="0"/>
                <a:ea typeface="Calibri" panose="020F0502020204030204" pitchFamily="34" charset="0"/>
                <a:cs typeface="Times New Roman" panose="02020603050405020304" pitchFamily="18" charset="0"/>
              </a:rPr>
              <a:t>Skopje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6600162F-7BBF-E868-0C27-E8C369D6A5C7}"/>
              </a:ext>
            </a:extLst>
          </p:cNvPr>
          <p:cNvSpPr>
            <a:spLocks noGrp="1"/>
          </p:cNvSpPr>
          <p:nvPr>
            <p:ph type="subTitle" idx="1"/>
          </p:nvPr>
        </p:nvSpPr>
        <p:spPr>
          <a:xfrm>
            <a:off x="633045" y="1224221"/>
            <a:ext cx="11558953" cy="4921610"/>
          </a:xfrm>
        </p:spPr>
        <p:txBody>
          <a:bodyPr>
            <a:noAutofit/>
          </a:bodyPr>
          <a:lstStyle/>
          <a:p>
            <a:pPr marL="342900" marR="0" lvl="0" indent="-342900" algn="l">
              <a:lnSpc>
                <a:spcPct val="107000"/>
              </a:lnSpc>
              <a:spcAft>
                <a:spcPts val="800"/>
              </a:spcAft>
              <a:buSzPct val="100000"/>
              <a:buFont typeface="Arial" panose="020B0604020202020204" pitchFamily="34" charset="0"/>
              <a:buChar char="•"/>
              <a:tabLst>
                <a:tab pos="45720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Chateau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Kamnik</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In the Skopje region,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Kamnik</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is making waves with their elegant reds and aromatic whites. </a:t>
            </a:r>
          </a:p>
          <a:p>
            <a:pPr marL="342900" marR="0" lvl="0" indent="-342900" algn="l">
              <a:lnSpc>
                <a:spcPct val="107000"/>
              </a:lnSpc>
              <a:spcAft>
                <a:spcPts val="800"/>
              </a:spcAft>
              <a:buSzPct val="100000"/>
              <a:buFont typeface="Arial" panose="020B0604020202020204" pitchFamily="34" charset="0"/>
              <a:buChar char="•"/>
              <a:tabLst>
                <a:tab pos="45720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They’re committed to sustainability, and it’s reflected in the quality of their wines.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E451FA11-3A79-9D1B-4FF9-758DFEBE74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32583"/>
            <a:ext cx="6096000" cy="4025418"/>
          </a:xfrm>
          <a:prstGeom prst="rect">
            <a:avLst/>
          </a:prstGeom>
        </p:spPr>
      </p:pic>
      <p:pic>
        <p:nvPicPr>
          <p:cNvPr id="9" name="Picture 8">
            <a:extLst>
              <a:ext uri="{FF2B5EF4-FFF2-40B4-BE49-F238E27FC236}">
                <a16:creationId xmlns:a16="http://schemas.microsoft.com/office/drawing/2014/main" id="{C33CE9ED-BF04-33C0-849F-41B73C61C4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8" y="2832582"/>
            <a:ext cx="6096000" cy="4025418"/>
          </a:xfrm>
          <a:prstGeom prst="rect">
            <a:avLst/>
          </a:prstGeom>
        </p:spPr>
      </p:pic>
    </p:spTree>
    <p:extLst>
      <p:ext uri="{BB962C8B-B14F-4D97-AF65-F5344CB8AC3E}">
        <p14:creationId xmlns:p14="http://schemas.microsoft.com/office/powerpoint/2010/main" val="188250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CDB73AE3-1353-2134-F5BB-05CEC7F66E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E62A39-773E-C872-B6AA-19C8C49DD575}"/>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sz="4400" kern="100" dirty="0">
                <a:effectLst/>
                <a:latin typeface="Times New Roman" panose="02020603050405020304" pitchFamily="18" charset="0"/>
                <a:ea typeface="Calibri" panose="020F0502020204030204" pitchFamily="34" charset="0"/>
                <a:cs typeface="Times New Roman" panose="02020603050405020304" pitchFamily="18" charset="0"/>
              </a:rPr>
              <a:t>Veles</a:t>
            </a:r>
            <a:r>
              <a:rPr lang="en-US" sz="4400" kern="100" dirty="0">
                <a:effectLst/>
                <a:ea typeface="Calibri" panose="020F0502020204030204" pitchFamily="34" charset="0"/>
              </a:rPr>
              <a:t> </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Wine Region</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E8F9AF5B-EC5E-6E08-C574-424761E61633}"/>
              </a:ext>
            </a:extLst>
          </p:cNvPr>
          <p:cNvSpPr>
            <a:spLocks noGrp="1"/>
          </p:cNvSpPr>
          <p:nvPr>
            <p:ph type="subTitle" idx="1"/>
          </p:nvPr>
        </p:nvSpPr>
        <p:spPr>
          <a:xfrm>
            <a:off x="633045" y="1224221"/>
            <a:ext cx="5832649" cy="4921610"/>
          </a:xfrm>
        </p:spPr>
        <p:txBody>
          <a:bodyPr>
            <a:noAutofit/>
          </a:bodyPr>
          <a:lstStyle/>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Further south, the Veles Region offers a more boutique wine experience. </a:t>
            </a:r>
          </a:p>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It’s a haven for those who appreciate small, family-owned wineries with a passion for organic and biodynamic practices. </a:t>
            </a:r>
          </a:p>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Veles’ cooler nights and rocky soils create conditions perfect for elegant, medium-bodied wines with subtle, nuanced flavors.</a:t>
            </a:r>
          </a:p>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It’s a place where winemakers blend the past with the present, using traditional methods to craft wines that speak to the land's heritage.</a:t>
            </a:r>
          </a:p>
          <a:p>
            <a:pPr marL="285750" indent="-285750" algn="l">
              <a:buFont typeface="Arial" panose="020B0604020202020204" pitchFamily="34" charset="0"/>
              <a:buChar char="•"/>
            </a:pPr>
            <a:endParaRPr lang="en-US" sz="2400" dirty="0"/>
          </a:p>
        </p:txBody>
      </p:sp>
      <p:pic>
        <p:nvPicPr>
          <p:cNvPr id="11" name="Picture 10">
            <a:extLst>
              <a:ext uri="{FF2B5EF4-FFF2-40B4-BE49-F238E27FC236}">
                <a16:creationId xmlns:a16="http://schemas.microsoft.com/office/drawing/2014/main" id="{6E6B8C77-47A8-CF5F-762D-6BEB6D6A37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4630" y="1393518"/>
            <a:ext cx="5767370" cy="4752313"/>
          </a:xfrm>
          <a:prstGeom prst="rect">
            <a:avLst/>
          </a:prstGeom>
        </p:spPr>
      </p:pic>
    </p:spTree>
    <p:extLst>
      <p:ext uri="{BB962C8B-B14F-4D97-AF65-F5344CB8AC3E}">
        <p14:creationId xmlns:p14="http://schemas.microsoft.com/office/powerpoint/2010/main" val="53492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079EBF2-5C1D-E437-2A14-0B1FFBBA41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3F4461-F5DB-37DB-2F53-C0D93C26C338}"/>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sz="4400" kern="100" dirty="0">
                <a:effectLst/>
                <a:latin typeface="Times New Roman" panose="02020603050405020304" pitchFamily="18" charset="0"/>
                <a:ea typeface="Calibri" panose="020F0502020204030204" pitchFamily="34" charset="0"/>
                <a:cs typeface="Times New Roman" panose="02020603050405020304" pitchFamily="18" charset="0"/>
              </a:rPr>
              <a:t>Veles</a:t>
            </a:r>
            <a:r>
              <a:rPr lang="en-US" sz="4400" kern="100" dirty="0">
                <a:effectLst/>
                <a:ea typeface="Calibri" panose="020F0502020204030204" pitchFamily="34" charset="0"/>
              </a:rPr>
              <a:t> </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Wine Region</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AC723946-E85F-AD04-B26C-0926A803CF66}"/>
              </a:ext>
            </a:extLst>
          </p:cNvPr>
          <p:cNvSpPr>
            <a:spLocks noGrp="1"/>
          </p:cNvSpPr>
          <p:nvPr>
            <p:ph type="subTitle" idx="1"/>
          </p:nvPr>
        </p:nvSpPr>
        <p:spPr>
          <a:xfrm>
            <a:off x="633045" y="1224221"/>
            <a:ext cx="11558953" cy="2378295"/>
          </a:xfrm>
        </p:spPr>
        <p:txBody>
          <a:bodyPr>
            <a:noAutofit/>
          </a:bodyPr>
          <a:lstStyle/>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Now, Veles is where things get interesting.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It’s a smaller region, known for its quirky, experimental spirit.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Here, you’ll find winemakers blending ancient practices with the latest trends, often leaning towards organic and biodynamic methods. </a:t>
            </a:r>
          </a:p>
        </p:txBody>
      </p:sp>
      <p:pic>
        <p:nvPicPr>
          <p:cNvPr id="5" name="Picture 4">
            <a:extLst>
              <a:ext uri="{FF2B5EF4-FFF2-40B4-BE49-F238E27FC236}">
                <a16:creationId xmlns:a16="http://schemas.microsoft.com/office/drawing/2014/main" id="{6AA94F16-B57C-1B41-19C2-D2A509D818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67849"/>
            <a:ext cx="5454266" cy="3590150"/>
          </a:xfrm>
          <a:prstGeom prst="rect">
            <a:avLst/>
          </a:prstGeom>
        </p:spPr>
      </p:pic>
      <p:sp>
        <p:nvSpPr>
          <p:cNvPr id="7" name="TextBox 6">
            <a:extLst>
              <a:ext uri="{FF2B5EF4-FFF2-40B4-BE49-F238E27FC236}">
                <a16:creationId xmlns:a16="http://schemas.microsoft.com/office/drawing/2014/main" id="{A6B42050-8CA2-EC66-D734-35AB2D5BE9F4}"/>
              </a:ext>
            </a:extLst>
          </p:cNvPr>
          <p:cNvSpPr txBox="1"/>
          <p:nvPr/>
        </p:nvSpPr>
        <p:spPr>
          <a:xfrm>
            <a:off x="5774214" y="3429000"/>
            <a:ext cx="6097836" cy="1653594"/>
          </a:xfrm>
          <a:prstGeom prst="rect">
            <a:avLst/>
          </a:prstGeom>
          <a:noFill/>
        </p:spPr>
        <p:txBody>
          <a:bodyPr wrap="square">
            <a:spAutoFit/>
          </a:bodyPr>
          <a:lstStyle/>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Each bottle from Veles has its own personality, and you can taste the creativity that goes into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every sip.</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14365CB9-7032-4D37-428F-2ADAA3FD2B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1635" y="4231090"/>
            <a:ext cx="3940364" cy="2626909"/>
          </a:xfrm>
          <a:prstGeom prst="rect">
            <a:avLst/>
          </a:prstGeom>
        </p:spPr>
      </p:pic>
    </p:spTree>
    <p:extLst>
      <p:ext uri="{BB962C8B-B14F-4D97-AF65-F5344CB8AC3E}">
        <p14:creationId xmlns:p14="http://schemas.microsoft.com/office/powerpoint/2010/main" val="375978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B8AD34F-CD6A-5BCE-7173-24022D1668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E414B1-C011-2206-E3CE-941550620CE9}"/>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sz="4400" kern="100" dirty="0">
                <a:effectLst/>
                <a:ea typeface="Calibri" panose="020F0502020204030204" pitchFamily="34" charset="0"/>
              </a:rPr>
              <a:t>Lesser-known </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Wine Regions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0FDB1F0-71D7-4EEB-0D1A-ABCBB8DF8DCE}"/>
              </a:ext>
            </a:extLst>
          </p:cNvPr>
          <p:cNvSpPr>
            <a:spLocks noGrp="1"/>
          </p:cNvSpPr>
          <p:nvPr>
            <p:ph type="subTitle" idx="1"/>
          </p:nvPr>
        </p:nvSpPr>
        <p:spPr>
          <a:xfrm>
            <a:off x="633045" y="1224221"/>
            <a:ext cx="11558953" cy="1518978"/>
          </a:xfrm>
        </p:spPr>
        <p:txBody>
          <a:bodyPr>
            <a:noAutofit/>
          </a:bodyPr>
          <a:lstStyle/>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In addition to these main regions, North Macedonia has several lesser-known wine areas that are worth exploring, like the lakeside vineyards around </a:t>
            </a:r>
            <a:r>
              <a:rPr lang="en-US" sz="2400" kern="100" dirty="0" err="1">
                <a:effectLst/>
                <a:ea typeface="Calibri" panose="020F0502020204030204" pitchFamily="34" charset="0"/>
              </a:rPr>
              <a:t>Ohrid</a:t>
            </a:r>
            <a:r>
              <a:rPr lang="en-US" sz="2400" kern="100" dirty="0">
                <a:effectLst/>
                <a:ea typeface="Calibri" panose="020F0502020204030204" pitchFamily="34" charset="0"/>
              </a:rPr>
              <a:t>, where grapes grow under the influence of a cooler, more temperate climate. </a:t>
            </a:r>
          </a:p>
          <a:p>
            <a:pPr marL="285750" indent="-285750" algn="l">
              <a:buFont typeface="Arial" panose="020B0604020202020204" pitchFamily="34" charset="0"/>
              <a:buChar char="•"/>
            </a:pPr>
            <a:endParaRPr lang="en-US" sz="2400" dirty="0"/>
          </a:p>
        </p:txBody>
      </p:sp>
      <p:pic>
        <p:nvPicPr>
          <p:cNvPr id="5" name="Picture 4">
            <a:extLst>
              <a:ext uri="{FF2B5EF4-FFF2-40B4-BE49-F238E27FC236}">
                <a16:creationId xmlns:a16="http://schemas.microsoft.com/office/drawing/2014/main" id="{83BE80C4-1BB0-A073-E1DA-5B5A6FC5BD81}"/>
              </a:ext>
            </a:extLst>
          </p:cNvPr>
          <p:cNvPicPr>
            <a:picLocks noChangeAspect="1"/>
          </p:cNvPicPr>
          <p:nvPr/>
        </p:nvPicPr>
        <p:blipFill>
          <a:blip r:embed="rId3">
            <a:extLst>
              <a:ext uri="{28A0092B-C50C-407E-A947-70E740481C1C}">
                <a14:useLocalDpi xmlns:a14="http://schemas.microsoft.com/office/drawing/2010/main" val="0"/>
              </a:ext>
            </a:extLst>
          </a:blip>
          <a:srcRect l="3751" r="7457"/>
          <a:stretch/>
        </p:blipFill>
        <p:spPr>
          <a:xfrm>
            <a:off x="5956451" y="2595693"/>
            <a:ext cx="6235547" cy="4262306"/>
          </a:xfrm>
          <a:prstGeom prst="rect">
            <a:avLst/>
          </a:prstGeom>
        </p:spPr>
      </p:pic>
      <p:sp>
        <p:nvSpPr>
          <p:cNvPr id="7" name="TextBox 6">
            <a:extLst>
              <a:ext uri="{FF2B5EF4-FFF2-40B4-BE49-F238E27FC236}">
                <a16:creationId xmlns:a16="http://schemas.microsoft.com/office/drawing/2014/main" id="{13973307-5997-429F-13A2-4617C4967459}"/>
              </a:ext>
            </a:extLst>
          </p:cNvPr>
          <p:cNvSpPr txBox="1"/>
          <p:nvPr/>
        </p:nvSpPr>
        <p:spPr>
          <a:xfrm>
            <a:off x="633046" y="2595693"/>
            <a:ext cx="5323406" cy="3724866"/>
          </a:xfrm>
          <a:prstGeom prst="rect">
            <a:avLst/>
          </a:prstGeom>
          <a:noFill/>
        </p:spPr>
        <p:txBody>
          <a:bodyPr wrap="square">
            <a:spAutoFit/>
          </a:bodyPr>
          <a:lstStyle/>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These hidden gems often focus on preserving ancient grape varieties and artisanal winemaking techniques, offering a rare glimpse into the country’s deep-rooted wine culture.</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Each of these regions has its own story to tell, from the soil and climate to the traditions passed down through generations of winemakers. </a:t>
            </a:r>
          </a:p>
        </p:txBody>
      </p:sp>
    </p:spTree>
    <p:extLst>
      <p:ext uri="{BB962C8B-B14F-4D97-AF65-F5344CB8AC3E}">
        <p14:creationId xmlns:p14="http://schemas.microsoft.com/office/powerpoint/2010/main" val="360753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b="1" kern="100" dirty="0">
                <a:effectLst/>
                <a:ea typeface="Aptos" panose="020B0004020202020204" pitchFamily="34" charset="0"/>
              </a:rPr>
              <a:t>An Introduction to Wine in North Macedonia</a:t>
            </a:r>
            <a:endParaRPr lang="en-US" kern="100" dirty="0">
              <a:effectLst/>
              <a:ea typeface="Aptos" panose="020B0004020202020204" pitchFamily="34" charset="0"/>
            </a:endParaRPr>
          </a:p>
        </p:txBody>
      </p:sp>
      <p:sp>
        <p:nvSpPr>
          <p:cNvPr id="4" name="TextBox 3">
            <a:extLst>
              <a:ext uri="{FF2B5EF4-FFF2-40B4-BE49-F238E27FC236}">
                <a16:creationId xmlns:a16="http://schemas.microsoft.com/office/drawing/2014/main" id="{3781C9BB-E8E3-DB4D-53E4-013781664C27}"/>
              </a:ext>
            </a:extLst>
          </p:cNvPr>
          <p:cNvSpPr txBox="1"/>
          <p:nvPr/>
        </p:nvSpPr>
        <p:spPr>
          <a:xfrm>
            <a:off x="1421176" y="1170431"/>
            <a:ext cx="10148524" cy="5544467"/>
          </a:xfrm>
          <a:prstGeom prst="rect">
            <a:avLst/>
          </a:prstGeom>
          <a:noFill/>
        </p:spPr>
        <p:txBody>
          <a:bodyPr wrap="square">
            <a:spAutoFit/>
          </a:bodyPr>
          <a:lstStyle/>
          <a:p>
            <a:pPr marL="573088" marR="0" lvl="0" indent="-517525">
              <a:lnSpc>
                <a:spcPct val="107000"/>
              </a:lnSpc>
              <a:spcAft>
                <a:spcPts val="800"/>
              </a:spcAft>
              <a:buFont typeface="+mj-lt"/>
              <a:buAutoNum type="arabicPeriod"/>
              <a:tabLst>
                <a:tab pos="573088" algn="l"/>
                <a:tab pos="628650" algn="l"/>
              </a:tabLst>
            </a:pPr>
            <a:r>
              <a:rPr lang="en-US" sz="2200" b="1" kern="100" dirty="0">
                <a:effectLst/>
                <a:latin typeface="Times New Roman" panose="02020603050405020304" pitchFamily="18" charset="0"/>
                <a:ea typeface="Calibri" panose="020F0502020204030204" pitchFamily="34" charset="0"/>
                <a:cs typeface="Times New Roman" panose="02020603050405020304" pitchFamily="18" charset="0"/>
              </a:rPr>
              <a:t>Wines of North Macedonia</a:t>
            </a:r>
          </a:p>
          <a:p>
            <a:pPr marL="573088" marR="0" lvl="0" indent="-517525">
              <a:lnSpc>
                <a:spcPct val="107000"/>
              </a:lnSpc>
              <a:spcAft>
                <a:spcPts val="800"/>
              </a:spcAft>
              <a:buFont typeface="+mj-lt"/>
              <a:buAutoNum type="arabicPeriod"/>
              <a:tabLst>
                <a:tab pos="573088" algn="l"/>
                <a:tab pos="628650" algn="l"/>
              </a:tabLst>
            </a:pPr>
            <a:r>
              <a:rPr lang="en-US" sz="2200" b="1" kern="0" dirty="0">
                <a:effectLst/>
                <a:latin typeface="Times New Roman" panose="02020603050405020304" pitchFamily="18" charset="0"/>
                <a:ea typeface="Times New Roman" panose="02020603050405020304" pitchFamily="18" charset="0"/>
                <a:cs typeface="Times New Roman" panose="02020603050405020304" pitchFamily="18" charset="0"/>
              </a:rPr>
              <a:t>History of Wine in North Macedonia</a:t>
            </a:r>
            <a:endParaRPr lang="en-US" sz="22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573088" marR="0" lvl="0" indent="-517525">
              <a:lnSpc>
                <a:spcPct val="107000"/>
              </a:lnSpc>
              <a:spcAft>
                <a:spcPts val="800"/>
              </a:spcAft>
              <a:buFont typeface="+mj-lt"/>
              <a:buAutoNum type="arabicPeriod"/>
              <a:tabLst>
                <a:tab pos="573088" algn="l"/>
                <a:tab pos="628650" algn="l"/>
              </a:tabLst>
            </a:pPr>
            <a:r>
              <a:rPr lang="en-US" sz="2200" b="1" kern="0" dirty="0">
                <a:effectLst/>
                <a:latin typeface="Times New Roman" panose="02020603050405020304" pitchFamily="18" charset="0"/>
                <a:ea typeface="Times New Roman" panose="02020603050405020304" pitchFamily="18" charset="0"/>
                <a:cs typeface="Times New Roman" panose="02020603050405020304" pitchFamily="18" charset="0"/>
              </a:rPr>
              <a:t>North Macedonia’s Wine Classification System</a:t>
            </a:r>
            <a:endParaRPr lang="en-US" sz="22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573088" marR="0" lvl="0" indent="-517525">
              <a:lnSpc>
                <a:spcPct val="107000"/>
              </a:lnSpc>
              <a:spcAft>
                <a:spcPts val="800"/>
              </a:spcAft>
              <a:buFont typeface="+mj-lt"/>
              <a:buAutoNum type="arabicPeriod"/>
              <a:tabLst>
                <a:tab pos="573088" algn="l"/>
                <a:tab pos="628650" algn="l"/>
              </a:tabLst>
            </a:pPr>
            <a:r>
              <a:rPr lang="en-US" sz="2200" b="1" kern="0" dirty="0">
                <a:effectLst/>
                <a:latin typeface="Times New Roman" panose="02020603050405020304" pitchFamily="18" charset="0"/>
                <a:ea typeface="Times New Roman" panose="02020603050405020304" pitchFamily="18" charset="0"/>
                <a:cs typeface="Times New Roman" panose="02020603050405020304" pitchFamily="18" charset="0"/>
              </a:rPr>
              <a:t>Wine Regions of North Macedonia and Notable Wineries</a:t>
            </a:r>
          </a:p>
          <a:p>
            <a:pPr marL="573088" marR="0" lvl="0" indent="-517525">
              <a:lnSpc>
                <a:spcPct val="107000"/>
              </a:lnSpc>
              <a:spcAft>
                <a:spcPts val="800"/>
              </a:spcAft>
              <a:buFont typeface="+mj-lt"/>
              <a:buAutoNum type="arabicPeriod"/>
              <a:tabLst>
                <a:tab pos="573088" algn="l"/>
                <a:tab pos="628650" algn="l"/>
              </a:tabLst>
            </a:pPr>
            <a:r>
              <a:rPr lang="en-US" sz="2200" b="1" kern="100" dirty="0">
                <a:effectLst/>
                <a:latin typeface="Times New Roman" panose="02020603050405020304" pitchFamily="18" charset="0"/>
                <a:ea typeface="Calibri" panose="020F0502020204030204" pitchFamily="34" charset="0"/>
                <a:cs typeface="Times New Roman" panose="02020603050405020304" pitchFamily="18" charset="0"/>
              </a:rPr>
              <a:t>Lesser-known </a:t>
            </a: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Wine Regions</a:t>
            </a:r>
            <a:r>
              <a:rPr lang="en-US" sz="22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573088" marR="0" lvl="0" indent="-517525">
              <a:lnSpc>
                <a:spcPct val="107000"/>
              </a:lnSpc>
              <a:spcAft>
                <a:spcPts val="800"/>
              </a:spcAft>
              <a:buFont typeface="+mj-lt"/>
              <a:buAutoNum type="arabicPeriod"/>
              <a:tabLst>
                <a:tab pos="573088" algn="l"/>
                <a:tab pos="628650" algn="l"/>
              </a:tabLst>
            </a:pPr>
            <a:r>
              <a:rPr lang="en-US" sz="2200" b="1" kern="0" dirty="0">
                <a:effectLst/>
                <a:latin typeface="Times New Roman" panose="02020603050405020304" pitchFamily="18" charset="0"/>
                <a:ea typeface="Times New Roman" panose="02020603050405020304" pitchFamily="18" charset="0"/>
                <a:cs typeface="Times New Roman" panose="02020603050405020304" pitchFamily="18" charset="0"/>
              </a:rPr>
              <a:t>North Macedonia’s Unique Terroir</a:t>
            </a:r>
            <a:endParaRPr lang="en-US" sz="22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573088" marR="0" lvl="0" indent="-517525">
              <a:lnSpc>
                <a:spcPct val="107000"/>
              </a:lnSpc>
              <a:spcAft>
                <a:spcPts val="800"/>
              </a:spcAft>
              <a:buFont typeface="+mj-lt"/>
              <a:buAutoNum type="arabicPeriod"/>
              <a:tabLst>
                <a:tab pos="573088" algn="l"/>
                <a:tab pos="628650" algn="l"/>
              </a:tabLst>
            </a:pPr>
            <a:r>
              <a:rPr lang="en-US" sz="2200" b="1" kern="100" dirty="0">
                <a:effectLst/>
                <a:latin typeface="Times New Roman" panose="02020603050405020304" pitchFamily="18" charset="0"/>
                <a:ea typeface="Calibri" panose="020F0502020204030204" pitchFamily="34" charset="0"/>
                <a:cs typeface="Times New Roman" panose="02020603050405020304" pitchFamily="18" charset="0"/>
              </a:rPr>
              <a:t>North Macedonia’s Wine Culture and Traditions</a:t>
            </a:r>
          </a:p>
          <a:p>
            <a:pPr marL="573088" marR="0" lvl="0" indent="-517525">
              <a:lnSpc>
                <a:spcPct val="107000"/>
              </a:lnSpc>
              <a:spcAft>
                <a:spcPts val="800"/>
              </a:spcAft>
              <a:buFont typeface="+mj-lt"/>
              <a:buAutoNum type="arabicPeriod"/>
              <a:tabLst>
                <a:tab pos="573088" algn="l"/>
                <a:tab pos="628650" algn="l"/>
              </a:tabLst>
            </a:pPr>
            <a:r>
              <a:rPr lang="en-US" sz="2200" b="1" kern="100" dirty="0">
                <a:effectLst/>
                <a:latin typeface="Times New Roman" panose="02020603050405020304" pitchFamily="18" charset="0"/>
                <a:ea typeface="Calibri" panose="020F0502020204030204" pitchFamily="34" charset="0"/>
                <a:cs typeface="Times New Roman" panose="02020603050405020304" pitchFamily="18" charset="0"/>
              </a:rPr>
              <a:t>Indigenous Grapes and Their Significance</a:t>
            </a:r>
          </a:p>
          <a:p>
            <a:pPr marL="573088" marR="0" lvl="0" indent="-517525">
              <a:lnSpc>
                <a:spcPct val="107000"/>
              </a:lnSpc>
              <a:spcAft>
                <a:spcPts val="800"/>
              </a:spcAft>
              <a:buFont typeface="+mj-lt"/>
              <a:buAutoNum type="arabicPeriod"/>
              <a:tabLst>
                <a:tab pos="573088" algn="l"/>
                <a:tab pos="628650" algn="l"/>
              </a:tabLst>
            </a:pPr>
            <a:r>
              <a:rPr lang="en-US" sz="2200" b="1" kern="0" dirty="0">
                <a:effectLst/>
                <a:latin typeface="Times New Roman" panose="02020603050405020304" pitchFamily="18" charset="0"/>
                <a:ea typeface="Times New Roman" panose="02020603050405020304" pitchFamily="18" charset="0"/>
                <a:cs typeface="Times New Roman" panose="02020603050405020304" pitchFamily="18" charset="0"/>
              </a:rPr>
              <a:t>Sustainable Winemaking Practices in North Macedonia</a:t>
            </a:r>
          </a:p>
          <a:p>
            <a:pPr marL="573088" marR="0" lvl="0" indent="-517525">
              <a:lnSpc>
                <a:spcPct val="107000"/>
              </a:lnSpc>
              <a:spcAft>
                <a:spcPts val="800"/>
              </a:spcAft>
              <a:buFont typeface="+mj-lt"/>
              <a:buAutoNum type="arabicPeriod"/>
              <a:tabLst>
                <a:tab pos="573088" algn="l"/>
                <a:tab pos="628650" algn="l"/>
              </a:tabLst>
            </a:pPr>
            <a:r>
              <a:rPr lang="en-US" sz="2200" b="1" kern="100" dirty="0">
                <a:effectLst/>
                <a:latin typeface="Times New Roman" panose="02020603050405020304" pitchFamily="18" charset="0"/>
                <a:ea typeface="Calibri" panose="020F0502020204030204" pitchFamily="34" charset="0"/>
                <a:cs typeface="Times New Roman" panose="02020603050405020304" pitchFamily="18" charset="0"/>
              </a:rPr>
              <a:t>Growing International Reputation</a:t>
            </a:r>
          </a:p>
          <a:p>
            <a:pPr marL="573088" marR="0" lvl="0" indent="-517525">
              <a:lnSpc>
                <a:spcPct val="107000"/>
              </a:lnSpc>
              <a:spcAft>
                <a:spcPts val="800"/>
              </a:spcAft>
              <a:buFont typeface="+mj-lt"/>
              <a:buAutoNum type="arabicPeriod"/>
              <a:tabLst>
                <a:tab pos="573088" algn="l"/>
                <a:tab pos="628650" algn="l"/>
              </a:tabLst>
            </a:pPr>
            <a:r>
              <a:rPr lang="en-US" sz="2200" b="1" kern="0" dirty="0">
                <a:effectLst/>
                <a:latin typeface="Times New Roman" panose="02020603050405020304" pitchFamily="18" charset="0"/>
                <a:ea typeface="Times New Roman" panose="02020603050405020304" pitchFamily="18" charset="0"/>
                <a:cs typeface="Times New Roman" panose="02020603050405020304" pitchFamily="18" charset="0"/>
              </a:rPr>
              <a:t>Final Thoughts</a:t>
            </a:r>
            <a:endParaRPr lang="en-US" sz="22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573088" marR="0" lvl="0" indent="-517525">
              <a:buFont typeface="+mj-lt"/>
              <a:buAutoNum type="arabicPeriod"/>
              <a:tabLst>
                <a:tab pos="573088" algn="l"/>
                <a:tab pos="628650" algn="l"/>
              </a:tabLst>
            </a:pPr>
            <a:r>
              <a:rPr lang="en-US" sz="2200" b="1" kern="100" dirty="0">
                <a:effectLst/>
                <a:latin typeface="Times New Roman" panose="02020603050405020304" pitchFamily="18" charset="0"/>
                <a:ea typeface="Calibri" panose="020F0502020204030204" pitchFamily="34" charset="0"/>
                <a:cs typeface="Times New Roman" panose="02020603050405020304" pitchFamily="18" charset="0"/>
              </a:rPr>
              <a:t>References</a:t>
            </a:r>
          </a:p>
        </p:txBody>
      </p:sp>
    </p:spTree>
    <p:extLst>
      <p:ext uri="{BB962C8B-B14F-4D97-AF65-F5344CB8AC3E}">
        <p14:creationId xmlns:p14="http://schemas.microsoft.com/office/powerpoint/2010/main" val="1957935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94B604D8-2FDA-C8A8-85CA-E82B147916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CDD592-B885-15E3-6733-9F6C0693A167}"/>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sz="4400" kern="100" dirty="0">
                <a:effectLst/>
                <a:ea typeface="Calibri" panose="020F0502020204030204" pitchFamily="34" charset="0"/>
              </a:rPr>
              <a:t>Lesser-known </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Wine Regions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C0F86001-336A-8607-0306-9902946BDBE0}"/>
              </a:ext>
            </a:extLst>
          </p:cNvPr>
          <p:cNvSpPr>
            <a:spLocks noGrp="1"/>
          </p:cNvSpPr>
          <p:nvPr>
            <p:ph type="subTitle" idx="1"/>
          </p:nvPr>
        </p:nvSpPr>
        <p:spPr>
          <a:xfrm>
            <a:off x="633046" y="1224221"/>
            <a:ext cx="10967716" cy="2595303"/>
          </a:xfrm>
        </p:spPr>
        <p:txBody>
          <a:bodyPr>
            <a:noAutofit/>
          </a:bodyPr>
          <a:lstStyle/>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Together, they make North Macedonia a captivating destination for wine lovers, a place where every glass tells the tale of the land, the people, and the passion that goes into every bottle. </a:t>
            </a:r>
          </a:p>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So, if you find yourself wandering the Macedonian countryside, don’t miss the chance to taste your way through these diverse regions, each one offering a unique expression of the country’s vibrant wine scene.</a:t>
            </a:r>
          </a:p>
          <a:p>
            <a:pPr marL="285750" indent="-285750" algn="l">
              <a:buFont typeface="Arial" panose="020B0604020202020204" pitchFamily="34" charset="0"/>
              <a:buChar char="•"/>
            </a:pPr>
            <a:endParaRPr lang="en-US" sz="2400" dirty="0"/>
          </a:p>
        </p:txBody>
      </p:sp>
      <p:pic>
        <p:nvPicPr>
          <p:cNvPr id="5" name="Picture 4">
            <a:extLst>
              <a:ext uri="{FF2B5EF4-FFF2-40B4-BE49-F238E27FC236}">
                <a16:creationId xmlns:a16="http://schemas.microsoft.com/office/drawing/2014/main" id="{BCC5894B-FBA5-A243-5E95-AFF04658BA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9524"/>
            <a:ext cx="4514850" cy="3038475"/>
          </a:xfrm>
          <a:prstGeom prst="rect">
            <a:avLst/>
          </a:prstGeom>
        </p:spPr>
      </p:pic>
      <p:sp>
        <p:nvSpPr>
          <p:cNvPr id="7" name="TextBox 6">
            <a:extLst>
              <a:ext uri="{FF2B5EF4-FFF2-40B4-BE49-F238E27FC236}">
                <a16:creationId xmlns:a16="http://schemas.microsoft.com/office/drawing/2014/main" id="{A63672D0-DE86-63AC-A31E-D5BA103CF58D}"/>
              </a:ext>
            </a:extLst>
          </p:cNvPr>
          <p:cNvSpPr txBox="1"/>
          <p:nvPr/>
        </p:nvSpPr>
        <p:spPr>
          <a:xfrm>
            <a:off x="4628233" y="3873312"/>
            <a:ext cx="7369135" cy="2941703"/>
          </a:xfrm>
          <a:prstGeom prst="rect">
            <a:avLst/>
          </a:prstGeom>
          <a:noFill/>
        </p:spPr>
        <p:txBody>
          <a:bodyPr wrap="square">
            <a:spAutoFit/>
          </a:bodyPr>
          <a:lstStyle/>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Beyond the big names, there are a handful of tiny regions, each with its own charm. Places like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Ohrid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Strumica</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Kumanovo</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might not be on the main wine route, but they’re worth a detour.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These areas are home to small, family-run vineyards that hold onto the traditions that have been passed down for generations.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067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0DBECAE-8834-7673-21D6-457581EBCD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B59221-0D38-35E7-826F-585A6F58620A}"/>
              </a:ext>
            </a:extLst>
          </p:cNvPr>
          <p:cNvSpPr>
            <a:spLocks noGrp="1"/>
          </p:cNvSpPr>
          <p:nvPr>
            <p:ph type="ctrTitle"/>
          </p:nvPr>
        </p:nvSpPr>
        <p:spPr>
          <a:xfrm>
            <a:off x="0" y="1"/>
            <a:ext cx="12191999" cy="1170431"/>
          </a:xfrm>
        </p:spPr>
        <p:txBody>
          <a:bodyPr anchor="ctr">
            <a:normAutofit/>
          </a:bodyPr>
          <a:lstStyle/>
          <a:p>
            <a:pPr marL="0" marR="0"/>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Unique Terroir</a:t>
            </a:r>
            <a:endParaRPr lang="en-US" sz="4400" kern="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7329658-D1DC-D559-5B9E-A36E0F609EEC}"/>
              </a:ext>
            </a:extLst>
          </p:cNvPr>
          <p:cNvSpPr txBox="1"/>
          <p:nvPr/>
        </p:nvSpPr>
        <p:spPr>
          <a:xfrm>
            <a:off x="385591" y="1170431"/>
            <a:ext cx="7291559" cy="4434997"/>
          </a:xfrm>
          <a:prstGeom prst="rect">
            <a:avLst/>
          </a:prstGeom>
          <a:noFill/>
        </p:spPr>
        <p:txBody>
          <a:bodyPr wrap="square">
            <a:spAutoFit/>
          </a:bodyPr>
          <a:lstStyle/>
          <a:p>
            <a:pPr marL="285750" marR="0" indent="-285750">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It’s hard to sum up the country’s terroir in just a few words. </a:t>
            </a:r>
          </a:p>
          <a:p>
            <a:pPr marL="285750" marR="0" indent="-285750">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There’s so much going on, rugged mountains, rolling hills, and fertile plains, each with its own type of soil. </a:t>
            </a:r>
          </a:p>
          <a:p>
            <a:pPr marL="285750" marR="0" indent="-285750">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You’ve got limestone and clay in some areas, volcanic touches in others, and alluvial deposits by the rivers. </a:t>
            </a:r>
          </a:p>
          <a:p>
            <a:pPr marL="285750" marR="0" indent="-285750">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mix means that each vineyard produces something truly unique. </a:t>
            </a:r>
          </a:p>
          <a:p>
            <a:pPr marL="285750" marR="0" indent="-285750">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local winemakers know how to play with these differences, choosing the best spots for each varietal.</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D526D06F-3E74-918D-4539-9C918B3206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7150" y="1170432"/>
            <a:ext cx="4514850" cy="2705100"/>
          </a:xfrm>
          <a:prstGeom prst="rect">
            <a:avLst/>
          </a:prstGeom>
        </p:spPr>
      </p:pic>
      <p:pic>
        <p:nvPicPr>
          <p:cNvPr id="8" name="Picture 7">
            <a:extLst>
              <a:ext uri="{FF2B5EF4-FFF2-40B4-BE49-F238E27FC236}">
                <a16:creationId xmlns:a16="http://schemas.microsoft.com/office/drawing/2014/main" id="{362CA6F5-4FFA-77D4-1E4A-508E4CAEA22D}"/>
              </a:ext>
            </a:extLst>
          </p:cNvPr>
          <p:cNvPicPr>
            <a:picLocks noChangeAspect="1"/>
          </p:cNvPicPr>
          <p:nvPr/>
        </p:nvPicPr>
        <p:blipFill>
          <a:blip r:embed="rId3">
            <a:extLst>
              <a:ext uri="{28A0092B-C50C-407E-A947-70E740481C1C}">
                <a14:useLocalDpi xmlns:a14="http://schemas.microsoft.com/office/drawing/2010/main" val="0"/>
              </a:ext>
            </a:extLst>
          </a:blip>
          <a:srcRect b="9286"/>
          <a:stretch/>
        </p:blipFill>
        <p:spPr>
          <a:xfrm>
            <a:off x="7677150" y="3790606"/>
            <a:ext cx="4514850" cy="3067394"/>
          </a:xfrm>
          <a:prstGeom prst="rect">
            <a:avLst/>
          </a:prstGeom>
        </p:spPr>
      </p:pic>
    </p:spTree>
    <p:extLst>
      <p:ext uri="{BB962C8B-B14F-4D97-AF65-F5344CB8AC3E}">
        <p14:creationId xmlns:p14="http://schemas.microsoft.com/office/powerpoint/2010/main" val="14886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863F8719-1F2E-2EF6-C5FE-D2F256731E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BD4C5C-92EB-2B7C-B94B-891DDC980EAA}"/>
              </a:ext>
            </a:extLst>
          </p:cNvPr>
          <p:cNvSpPr>
            <a:spLocks noGrp="1"/>
          </p:cNvSpPr>
          <p:nvPr>
            <p:ph type="ctrTitle"/>
          </p:nvPr>
        </p:nvSpPr>
        <p:spPr>
          <a:xfrm>
            <a:off x="0" y="1"/>
            <a:ext cx="12191999" cy="1646413"/>
          </a:xfrm>
        </p:spPr>
        <p:txBody>
          <a:bodyPr anchor="ctr">
            <a:normAutofit/>
          </a:bodyPr>
          <a:lstStyle/>
          <a:p>
            <a:pPr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North Macedonia’s </a:t>
            </a:r>
            <a:b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Wine Culture and Traditions</a:t>
            </a:r>
            <a:endParaRPr lang="en-US" sz="4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4F810C2-9BAD-B006-FA92-3079EABE70F8}"/>
              </a:ext>
            </a:extLst>
          </p:cNvPr>
          <p:cNvSpPr txBox="1"/>
          <p:nvPr/>
        </p:nvSpPr>
        <p:spPr>
          <a:xfrm>
            <a:off x="6095999" y="2095500"/>
            <a:ext cx="6011537" cy="3827458"/>
          </a:xfrm>
          <a:prstGeom prst="rect">
            <a:avLst/>
          </a:prstGeom>
          <a:noFill/>
        </p:spPr>
        <p:txBody>
          <a:bodyPr wrap="square">
            <a:spAutoFit/>
          </a:bodyPr>
          <a:lstStyle/>
          <a:p>
            <a:pPr marL="342900" marR="0" indent="-342900">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Wine festivals are a big deal here, especially in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Tikveš</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where the Harvest Festival is like one big celebration of everything that makes Macedonian wine so special. </a:t>
            </a:r>
          </a:p>
          <a:p>
            <a:pPr marL="342900" marR="0" indent="-342900">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There’s dancing, music, and plenty of wine to go around. </a:t>
            </a:r>
          </a:p>
          <a:p>
            <a:pPr marL="342900" marR="0" indent="-342900">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And it's not just about the wine; it’s about coming together, sharing stories, and keeping traditions alive.</a:t>
            </a:r>
          </a:p>
        </p:txBody>
      </p:sp>
      <p:pic>
        <p:nvPicPr>
          <p:cNvPr id="4" name="Picture 3">
            <a:extLst>
              <a:ext uri="{FF2B5EF4-FFF2-40B4-BE49-F238E27FC236}">
                <a16:creationId xmlns:a16="http://schemas.microsoft.com/office/drawing/2014/main" id="{D4BF45BE-D271-1849-14D1-50CA053D9A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5500"/>
            <a:ext cx="6096000" cy="3806935"/>
          </a:xfrm>
          <a:prstGeom prst="rect">
            <a:avLst/>
          </a:prstGeom>
        </p:spPr>
      </p:pic>
    </p:spTree>
    <p:extLst>
      <p:ext uri="{BB962C8B-B14F-4D97-AF65-F5344CB8AC3E}">
        <p14:creationId xmlns:p14="http://schemas.microsoft.com/office/powerpoint/2010/main" val="262759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AC45D723-4BD6-BDB2-4334-A8A4092DAB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194DA8-1396-E053-32B5-8D8632571BD5}"/>
              </a:ext>
            </a:extLst>
          </p:cNvPr>
          <p:cNvSpPr>
            <a:spLocks noGrp="1"/>
          </p:cNvSpPr>
          <p:nvPr>
            <p:ph type="ctrTitle"/>
          </p:nvPr>
        </p:nvSpPr>
        <p:spPr>
          <a:xfrm>
            <a:off x="0" y="1"/>
            <a:ext cx="12191999"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Indigenous Grapes and Their Significance</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05B34628-28EA-BB2B-681E-84E48F4BACBF}"/>
              </a:ext>
            </a:extLst>
          </p:cNvPr>
          <p:cNvSpPr>
            <a:spLocks noGrp="1"/>
          </p:cNvSpPr>
          <p:nvPr>
            <p:ph type="subTitle" idx="1"/>
          </p:nvPr>
        </p:nvSpPr>
        <p:spPr>
          <a:xfrm>
            <a:off x="1581148" y="1170432"/>
            <a:ext cx="6096001" cy="2905809"/>
          </a:xfrm>
        </p:spPr>
        <p:txBody>
          <a:bodyPr>
            <a:noAutofit/>
          </a:bodyPr>
          <a:lstStyle/>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You can’t explore Macedonian wine without highlighting </a:t>
            </a:r>
            <a:r>
              <a:rPr lang="en-US" sz="2400" b="1" kern="100" dirty="0" err="1">
                <a:effectLst/>
                <a:latin typeface="Times New Roman" panose="02020603050405020304" pitchFamily="18" charset="0"/>
                <a:ea typeface="Calibri" panose="020F0502020204030204" pitchFamily="34" charset="0"/>
                <a:cs typeface="Times New Roman" panose="02020603050405020304" pitchFamily="18" charset="0"/>
              </a:rPr>
              <a:t>Vranec</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the region’s signature red.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It’s a bold and robust wine, with deep, dark color and intense flavors that demand attention, think of ripe black cherry, juicy plum, and a touch of spice. This grape truly showcases the rich, full-bodied reds that North Macedonia is known for.</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C565661B-0951-3AA1-EC1D-3B61F0783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7149" y="1258792"/>
            <a:ext cx="4514850" cy="2533650"/>
          </a:xfrm>
          <a:prstGeom prst="rect">
            <a:avLst/>
          </a:prstGeom>
        </p:spPr>
      </p:pic>
      <p:pic>
        <p:nvPicPr>
          <p:cNvPr id="7" name="Picture 6">
            <a:extLst>
              <a:ext uri="{FF2B5EF4-FFF2-40B4-BE49-F238E27FC236}">
                <a16:creationId xmlns:a16="http://schemas.microsoft.com/office/drawing/2014/main" id="{B2BBF2B7-E17C-107E-C619-3DC7451C0BDE}"/>
              </a:ext>
            </a:extLst>
          </p:cNvPr>
          <p:cNvPicPr>
            <a:picLocks noChangeAspect="1"/>
          </p:cNvPicPr>
          <p:nvPr/>
        </p:nvPicPr>
        <p:blipFill>
          <a:blip r:embed="rId3">
            <a:extLst>
              <a:ext uri="{28A0092B-C50C-407E-A947-70E740481C1C}">
                <a14:useLocalDpi xmlns:a14="http://schemas.microsoft.com/office/drawing/2010/main" val="0"/>
              </a:ext>
            </a:extLst>
          </a:blip>
          <a:srcRect l="36244" r="36125"/>
          <a:stretch/>
        </p:blipFill>
        <p:spPr>
          <a:xfrm>
            <a:off x="-1" y="1140223"/>
            <a:ext cx="1581149" cy="5722253"/>
          </a:xfrm>
          <a:prstGeom prst="rect">
            <a:avLst/>
          </a:prstGeom>
        </p:spPr>
      </p:pic>
      <p:sp>
        <p:nvSpPr>
          <p:cNvPr id="9" name="TextBox 8">
            <a:extLst>
              <a:ext uri="{FF2B5EF4-FFF2-40B4-BE49-F238E27FC236}">
                <a16:creationId xmlns:a16="http://schemas.microsoft.com/office/drawing/2014/main" id="{82CC1E1F-95CA-08C0-1E8C-2D46F65970B6}"/>
              </a:ext>
            </a:extLst>
          </p:cNvPr>
          <p:cNvSpPr txBox="1"/>
          <p:nvPr/>
        </p:nvSpPr>
        <p:spPr>
          <a:xfrm>
            <a:off x="1581148" y="5012674"/>
            <a:ext cx="10610852" cy="1756186"/>
          </a:xfrm>
          <a:prstGeom prst="rect">
            <a:avLst/>
          </a:prstGeom>
          <a:noFill/>
        </p:spPr>
        <p:txBody>
          <a:bodyPr wrap="square">
            <a:spAutoFit/>
          </a:bodyPr>
          <a:lstStyle/>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Then there’s </a:t>
            </a:r>
            <a:r>
              <a:rPr lang="en-US" sz="2400" b="1" kern="100" dirty="0" err="1">
                <a:effectLst/>
                <a:latin typeface="Times New Roman" panose="02020603050405020304" pitchFamily="18" charset="0"/>
                <a:ea typeface="Calibri" panose="020F0502020204030204" pitchFamily="34" charset="0"/>
                <a:cs typeface="Times New Roman" panose="02020603050405020304" pitchFamily="18" charset="0"/>
              </a:rPr>
              <a:t>Kratošija</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 grape with an unexpected connection to California’s Zinfandel.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It’s lighter than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Vranec</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offering bright red fruit notes like raspberry and strawberry, making it an easy-going choice that pairs well with a variety of dishes.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962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9ADEF2A3-B655-6531-874E-BC0E818CFF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C60AF6-37C1-D84B-8214-014BA322FC77}"/>
              </a:ext>
            </a:extLst>
          </p:cNvPr>
          <p:cNvSpPr>
            <a:spLocks noGrp="1"/>
          </p:cNvSpPr>
          <p:nvPr>
            <p:ph type="ctrTitle"/>
          </p:nvPr>
        </p:nvSpPr>
        <p:spPr>
          <a:xfrm>
            <a:off x="0" y="1"/>
            <a:ext cx="12192000" cy="1170431"/>
          </a:xfrm>
        </p:spPr>
        <p:txBody>
          <a:bodyPr anchor="ctr">
            <a:normAutofit/>
          </a:bodyPr>
          <a:lstStyle/>
          <a:p>
            <a:pPr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Internationally Recognized Varietals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C727F140-41E1-5CDA-4D0F-052F3855E2B7}"/>
              </a:ext>
            </a:extLst>
          </p:cNvPr>
          <p:cNvSpPr>
            <a:spLocks noGrp="1"/>
          </p:cNvSpPr>
          <p:nvPr>
            <p:ph type="subTitle" idx="1"/>
          </p:nvPr>
        </p:nvSpPr>
        <p:spPr>
          <a:xfrm>
            <a:off x="633046" y="1170432"/>
            <a:ext cx="11106236" cy="5507093"/>
          </a:xfrm>
        </p:spPr>
        <p:txBody>
          <a:bodyPr>
            <a:noAutofit/>
          </a:bodyPr>
          <a:lstStyle/>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Alongside the local stars, you’ll find familiar faces like Merlot, Cabernet Sauvignon, and Chardonnay, but there are also some other international favorites that have settled in nicely.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Syrah and Pinot Noir are making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waves, often blended with the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indigenous varieties to create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wines that are both familiar and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distinctly Macedonian.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There's something unique about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 Chardonnay from the limestone</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rich soils here, it’s crisp,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refreshing, and perfect when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paired with fresh seafood.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1755604C-E7EA-CF09-CDD7-24348DDCAD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8945" y="2088351"/>
            <a:ext cx="7003055" cy="4769648"/>
          </a:xfrm>
          <a:prstGeom prst="rect">
            <a:avLst/>
          </a:prstGeom>
        </p:spPr>
      </p:pic>
    </p:spTree>
    <p:extLst>
      <p:ext uri="{BB962C8B-B14F-4D97-AF65-F5344CB8AC3E}">
        <p14:creationId xmlns:p14="http://schemas.microsoft.com/office/powerpoint/2010/main" val="67322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Autofit/>
          </a:bodyPr>
          <a:lstStyle/>
          <a:p>
            <a:pPr marL="0" marR="0"/>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Sustainable Winemaking Practices</a:t>
            </a:r>
            <a:endParaRPr lang="en-US" sz="4400" kern="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70432"/>
            <a:ext cx="11338560" cy="1940995"/>
          </a:xfrm>
        </p:spPr>
        <p:txBody>
          <a:bodyPr>
            <a:noAutofit/>
          </a:bodyPr>
          <a:lstStyle/>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Sustainability is catching on in a big way, with more wineries turning to organic and biodynamic methods.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It’s about respecting the land, keeping things as natural as possible, and ensuring that future generations can enjoy the same high-quality wines. </a:t>
            </a:r>
          </a:p>
        </p:txBody>
      </p:sp>
      <p:pic>
        <p:nvPicPr>
          <p:cNvPr id="5" name="Picture 4">
            <a:extLst>
              <a:ext uri="{FF2B5EF4-FFF2-40B4-BE49-F238E27FC236}">
                <a16:creationId xmlns:a16="http://schemas.microsoft.com/office/drawing/2014/main" id="{D9EE9FD8-9EF4-A472-5075-64FD6D47758D}"/>
              </a:ext>
            </a:extLst>
          </p:cNvPr>
          <p:cNvPicPr>
            <a:picLocks noChangeAspect="1"/>
          </p:cNvPicPr>
          <p:nvPr/>
        </p:nvPicPr>
        <p:blipFill>
          <a:blip r:embed="rId3">
            <a:extLst>
              <a:ext uri="{28A0092B-C50C-407E-A947-70E740481C1C}">
                <a14:useLocalDpi xmlns:a14="http://schemas.microsoft.com/office/drawing/2010/main" val="0"/>
              </a:ext>
            </a:extLst>
          </a:blip>
          <a:srcRect t="11264" b="8462"/>
          <a:stretch/>
        </p:blipFill>
        <p:spPr>
          <a:xfrm>
            <a:off x="6105179" y="4358324"/>
            <a:ext cx="5548829" cy="2499676"/>
          </a:xfrm>
          <a:prstGeom prst="rect">
            <a:avLst/>
          </a:prstGeom>
        </p:spPr>
      </p:pic>
      <p:sp>
        <p:nvSpPr>
          <p:cNvPr id="7" name="TextBox 6">
            <a:extLst>
              <a:ext uri="{FF2B5EF4-FFF2-40B4-BE49-F238E27FC236}">
                <a16:creationId xmlns:a16="http://schemas.microsoft.com/office/drawing/2014/main" id="{3C7F25C6-746A-CB03-49C3-E9227AFA7814}"/>
              </a:ext>
            </a:extLst>
          </p:cNvPr>
          <p:cNvSpPr txBox="1"/>
          <p:nvPr/>
        </p:nvSpPr>
        <p:spPr>
          <a:xfrm>
            <a:off x="5739788" y="3111427"/>
            <a:ext cx="6279613" cy="1258421"/>
          </a:xfrm>
          <a:prstGeom prst="rect">
            <a:avLst/>
          </a:prstGeom>
          <a:noFill/>
        </p:spPr>
        <p:txBody>
          <a:bodyPr wrap="square">
            <a:spAutoFit/>
          </a:bodyPr>
          <a:lstStyle/>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Many wineries are also embracing eco-friendly practices, like using solar power or conserving water, it’s all part of the bigger picture.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34E63CB7-EA44-5CFD-3EE2-A121DF9F5B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11427"/>
            <a:ext cx="5637700" cy="3746573"/>
          </a:xfrm>
          <a:prstGeom prst="rect">
            <a:avLst/>
          </a:prstGeom>
        </p:spPr>
      </p:pic>
    </p:spTree>
    <p:extLst>
      <p:ext uri="{BB962C8B-B14F-4D97-AF65-F5344CB8AC3E}">
        <p14:creationId xmlns:p14="http://schemas.microsoft.com/office/powerpoint/2010/main" val="294590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A228CFE6-E5FB-D034-1F67-64D6EF58F1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237887-4642-7D75-09E6-8091C59CF33D}"/>
              </a:ext>
            </a:extLst>
          </p:cNvPr>
          <p:cNvSpPr>
            <a:spLocks noGrp="1"/>
          </p:cNvSpPr>
          <p:nvPr>
            <p:ph type="ctrTitle"/>
          </p:nvPr>
        </p:nvSpPr>
        <p:spPr>
          <a:xfrm>
            <a:off x="0" y="1"/>
            <a:ext cx="12192000" cy="1520326"/>
          </a:xfrm>
        </p:spPr>
        <p:txBody>
          <a:bodyPr anchor="ctr">
            <a:noAutofit/>
          </a:bodyPr>
          <a:lstStyle/>
          <a:p>
            <a:pPr marL="0" marR="0"/>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North Macedonia’s </a:t>
            </a:r>
            <a:b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Growing International Reputation</a:t>
            </a:r>
            <a:endParaRPr lang="en-US" sz="4400" kern="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5F06C9D1-0CDA-91B3-422F-EF881CA917DD}"/>
              </a:ext>
            </a:extLst>
          </p:cNvPr>
          <p:cNvSpPr>
            <a:spLocks noGrp="1"/>
          </p:cNvSpPr>
          <p:nvPr>
            <p:ph type="subTitle" idx="1"/>
          </p:nvPr>
        </p:nvSpPr>
        <p:spPr>
          <a:xfrm>
            <a:off x="591671" y="1520328"/>
            <a:ext cx="11600329" cy="1410160"/>
          </a:xfrm>
        </p:spPr>
        <p:txBody>
          <a:bodyPr>
            <a:noAutofit/>
          </a:bodyPr>
          <a:lstStyle/>
          <a:p>
            <a:pPr marL="342900" indent="-342900" algn="l">
              <a:buFont typeface="Arial" panose="020B0604020202020204" pitchFamily="34" charset="0"/>
              <a:buChar char="•"/>
            </a:pPr>
            <a:r>
              <a:rPr lang="en-US" sz="2400" dirty="0"/>
              <a:t>North Macedonia has steadily been building its presence on the international wine scene, and it’s gaining attention for the quality and diversity of its wines. While historically a country more known for its quantity of wine production rather than its global reach, North Macedonia has been making strides in recent years.</a:t>
            </a:r>
          </a:p>
        </p:txBody>
      </p:sp>
      <p:pic>
        <p:nvPicPr>
          <p:cNvPr id="5" name="Picture 4">
            <a:extLst>
              <a:ext uri="{FF2B5EF4-FFF2-40B4-BE49-F238E27FC236}">
                <a16:creationId xmlns:a16="http://schemas.microsoft.com/office/drawing/2014/main" id="{5F601588-06C9-DBE1-A647-8FB15639F7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30487"/>
            <a:ext cx="6732878" cy="3927512"/>
          </a:xfrm>
          <a:prstGeom prst="rect">
            <a:avLst/>
          </a:prstGeom>
        </p:spPr>
      </p:pic>
      <p:sp>
        <p:nvSpPr>
          <p:cNvPr id="7" name="TextBox 6">
            <a:extLst>
              <a:ext uri="{FF2B5EF4-FFF2-40B4-BE49-F238E27FC236}">
                <a16:creationId xmlns:a16="http://schemas.microsoft.com/office/drawing/2014/main" id="{97EBFDAA-550D-EFE0-78A2-BED014068907}"/>
              </a:ext>
            </a:extLst>
          </p:cNvPr>
          <p:cNvSpPr txBox="1"/>
          <p:nvPr/>
        </p:nvSpPr>
        <p:spPr>
          <a:xfrm>
            <a:off x="6824949" y="2930487"/>
            <a:ext cx="5367051" cy="4062651"/>
          </a:xfrm>
          <a:prstGeom prst="rect">
            <a:avLst/>
          </a:prstGeom>
          <a:noFill/>
        </p:spPr>
        <p:txBody>
          <a:bodyPr wrap="square">
            <a:spAutoFit/>
          </a:bodyPr>
          <a:lstStyle/>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country's wines have started to receive recognition at international wine competitions, with varieties like </a:t>
            </a:r>
            <a:r>
              <a:rPr lang="en-US" sz="2400" b="1" dirty="0" err="1">
                <a:latin typeface="Times New Roman" panose="02020603050405020304" pitchFamily="18" charset="0"/>
                <a:cs typeface="Times New Roman" panose="02020603050405020304" pitchFamily="18" charset="0"/>
              </a:rPr>
              <a:t>Vranec</a:t>
            </a:r>
            <a:r>
              <a:rPr lang="en-US" sz="2400" dirty="0">
                <a:latin typeface="Times New Roman" panose="02020603050405020304" pitchFamily="18" charset="0"/>
                <a:cs typeface="Times New Roman" panose="02020603050405020304" pitchFamily="18" charset="0"/>
              </a:rPr>
              <a:t> and </a:t>
            </a:r>
            <a:r>
              <a:rPr lang="en-US" sz="2400" b="1" dirty="0" err="1">
                <a:latin typeface="Times New Roman" panose="02020603050405020304" pitchFamily="18" charset="0"/>
                <a:cs typeface="Times New Roman" panose="02020603050405020304" pitchFamily="18" charset="0"/>
              </a:rPr>
              <a:t>Kratošija</a:t>
            </a:r>
            <a:r>
              <a:rPr lang="en-US" sz="2400" dirty="0">
                <a:latin typeface="Times New Roman" panose="02020603050405020304" pitchFamily="18" charset="0"/>
                <a:cs typeface="Times New Roman" panose="02020603050405020304" pitchFamily="18" charset="0"/>
              </a:rPr>
              <a:t> earning top awards. </a:t>
            </a:r>
          </a:p>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has helped elevate North Macedonia's profile, especially among wine enthusiasts who appreciate the balance between indigenous varietals and internationally recognized grapes.</a:t>
            </a:r>
          </a:p>
          <a:p>
            <a:pPr marL="342900" indent="-342900" algn="l">
              <a:buFont typeface="Arial" panose="020B0604020202020204" pitchFamily="34" charset="0"/>
              <a:buChar char="•"/>
            </a:pPr>
            <a:endParaRPr lang="en-US" sz="1800" dirty="0"/>
          </a:p>
        </p:txBody>
      </p:sp>
    </p:spTree>
    <p:extLst>
      <p:ext uri="{BB962C8B-B14F-4D97-AF65-F5344CB8AC3E}">
        <p14:creationId xmlns:p14="http://schemas.microsoft.com/office/powerpoint/2010/main" val="204188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B75044C3-DEF0-3D95-31C3-69AB13C783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98D2D1-096B-360B-4FAC-39A68CBB92F8}"/>
              </a:ext>
            </a:extLst>
          </p:cNvPr>
          <p:cNvSpPr>
            <a:spLocks noGrp="1"/>
          </p:cNvSpPr>
          <p:nvPr>
            <p:ph type="ctrTitle"/>
          </p:nvPr>
        </p:nvSpPr>
        <p:spPr>
          <a:xfrm>
            <a:off x="0" y="1"/>
            <a:ext cx="10047383" cy="1520326"/>
          </a:xfrm>
        </p:spPr>
        <p:txBody>
          <a:bodyPr anchor="ctr">
            <a:noAutofit/>
          </a:bodyPr>
          <a:lstStyle/>
          <a:p>
            <a:pPr marL="0" marR="0"/>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North Macedonia’s </a:t>
            </a:r>
            <a:b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Growing International Reputation</a:t>
            </a:r>
            <a:endParaRPr lang="en-US" sz="4400" kern="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51390434-6B03-1A36-2D5D-CEAFE216D785}"/>
              </a:ext>
            </a:extLst>
          </p:cNvPr>
          <p:cNvSpPr>
            <a:spLocks noGrp="1"/>
          </p:cNvSpPr>
          <p:nvPr>
            <p:ph type="subTitle" idx="1"/>
          </p:nvPr>
        </p:nvSpPr>
        <p:spPr>
          <a:xfrm>
            <a:off x="591672" y="1520326"/>
            <a:ext cx="9455712" cy="5089793"/>
          </a:xfrm>
        </p:spPr>
        <p:txBody>
          <a:bodyPr>
            <a:noAutofit/>
          </a:bodyPr>
          <a:lstStyle/>
          <a:p>
            <a:pPr marL="342900" indent="-342900" algn="l">
              <a:buFont typeface="Arial" panose="020B0604020202020204" pitchFamily="34" charset="0"/>
              <a:buChar char="•"/>
            </a:pPr>
            <a:r>
              <a:rPr lang="en-US" sz="2400" dirty="0"/>
              <a:t>The wines produced here are expressive, often highlighting the country's winemaking tradition while also embracing modern techniques.</a:t>
            </a:r>
          </a:p>
          <a:p>
            <a:pPr marL="342900" indent="-342900" algn="l">
              <a:buFont typeface="Arial" panose="020B0604020202020204" pitchFamily="34" charset="0"/>
              <a:buChar char="•"/>
            </a:pPr>
            <a:r>
              <a:rPr lang="en-US" sz="2400" dirty="0"/>
              <a:t>As the world of wine becomes more globalized, North Macedonia’s wineries have increased their exports to countries across Europe, North America, and even Asia. The country's focus on quality over quantity is resonating with wine lovers who are looking for something distinctive, yet approachable.</a:t>
            </a:r>
          </a:p>
          <a:p>
            <a:pPr marL="342900" indent="-342900" algn="l">
              <a:buFont typeface="Arial" panose="020B0604020202020204" pitchFamily="34" charset="0"/>
              <a:buChar char="•"/>
            </a:pPr>
            <a:r>
              <a:rPr lang="en-US" sz="2400" dirty="0"/>
              <a:t>There’s also a cultural renaissance happening around Macedonian wine. Wine tourism is growing, with visitors seeking out the wineries in regions like </a:t>
            </a:r>
            <a:r>
              <a:rPr lang="en-US" sz="2400" dirty="0" err="1"/>
              <a:t>Tikveš</a:t>
            </a:r>
            <a:r>
              <a:rPr lang="en-US" sz="2400" dirty="0"/>
              <a:t>, </a:t>
            </a:r>
            <a:r>
              <a:rPr lang="en-US" sz="2400" dirty="0" err="1"/>
              <a:t>Povardarie</a:t>
            </a:r>
            <a:r>
              <a:rPr lang="en-US" sz="2400" dirty="0"/>
              <a:t>, and Vardar Valley to explore the ancient winemaking traditions that date back thousands of years. </a:t>
            </a:r>
          </a:p>
          <a:p>
            <a:pPr marL="342900" indent="-342900" algn="l">
              <a:buFont typeface="Arial" panose="020B0604020202020204" pitchFamily="34" charset="0"/>
              <a:buChar char="•"/>
            </a:pPr>
            <a:r>
              <a:rPr lang="en-US" sz="2400" dirty="0"/>
              <a:t>These efforts, combined with the increasing quality of wine production, are making North Macedonia a country to watch in the global wine industry.</a:t>
            </a:r>
          </a:p>
        </p:txBody>
      </p:sp>
      <p:pic>
        <p:nvPicPr>
          <p:cNvPr id="5" name="Picture 4">
            <a:extLst>
              <a:ext uri="{FF2B5EF4-FFF2-40B4-BE49-F238E27FC236}">
                <a16:creationId xmlns:a16="http://schemas.microsoft.com/office/drawing/2014/main" id="{762A2EF6-3A38-C3E6-BAFC-75138A61D8BA}"/>
              </a:ext>
            </a:extLst>
          </p:cNvPr>
          <p:cNvPicPr>
            <a:picLocks noChangeAspect="1"/>
          </p:cNvPicPr>
          <p:nvPr/>
        </p:nvPicPr>
        <p:blipFill>
          <a:blip r:embed="rId3">
            <a:extLst>
              <a:ext uri="{28A0092B-C50C-407E-A947-70E740481C1C}">
                <a14:useLocalDpi xmlns:a14="http://schemas.microsoft.com/office/drawing/2010/main" val="0"/>
              </a:ext>
            </a:extLst>
          </a:blip>
          <a:srcRect l="16499" t="3374" r="53123"/>
          <a:stretch/>
        </p:blipFill>
        <p:spPr>
          <a:xfrm>
            <a:off x="10047383" y="-3634"/>
            <a:ext cx="2144617" cy="6861634"/>
          </a:xfrm>
          <a:prstGeom prst="rect">
            <a:avLst/>
          </a:prstGeom>
        </p:spPr>
      </p:pic>
    </p:spTree>
    <p:extLst>
      <p:ext uri="{BB962C8B-B14F-4D97-AF65-F5344CB8AC3E}">
        <p14:creationId xmlns:p14="http://schemas.microsoft.com/office/powerpoint/2010/main" val="309840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74711"/>
          </a:xfrm>
        </p:spPr>
        <p:txBody>
          <a:bodyPr anchor="ctr">
            <a:noAutofit/>
          </a:bodyPr>
          <a:lstStyle/>
          <a:p>
            <a:pPr marL="0" marR="0"/>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Final Thoughts</a:t>
            </a:r>
            <a:endParaRPr lang="en-US" sz="4400" kern="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275572" y="1252975"/>
            <a:ext cx="11625075" cy="1633444"/>
          </a:xfrm>
        </p:spPr>
        <p:txBody>
          <a:bodyPr>
            <a:noAutofit/>
          </a:bodyPr>
          <a:lstStyle/>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North Macedonia’s wine scene is full of surprises. It’s a place where ancient traditions and modern techniques coexist, where each glass tells a story of the land and the people who’ve worked it for centuries. </a:t>
            </a:r>
          </a:p>
        </p:txBody>
      </p:sp>
      <p:pic>
        <p:nvPicPr>
          <p:cNvPr id="5" name="Picture 4">
            <a:extLst>
              <a:ext uri="{FF2B5EF4-FFF2-40B4-BE49-F238E27FC236}">
                <a16:creationId xmlns:a16="http://schemas.microsoft.com/office/drawing/2014/main" id="{D14132F1-0221-6E3E-439D-2DAF3D5A41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27686"/>
            <a:ext cx="5602018" cy="4330313"/>
          </a:xfrm>
          <a:prstGeom prst="rect">
            <a:avLst/>
          </a:prstGeom>
        </p:spPr>
      </p:pic>
      <p:sp>
        <p:nvSpPr>
          <p:cNvPr id="7" name="TextBox 6">
            <a:extLst>
              <a:ext uri="{FF2B5EF4-FFF2-40B4-BE49-F238E27FC236}">
                <a16:creationId xmlns:a16="http://schemas.microsoft.com/office/drawing/2014/main" id="{5FD7BADC-9E1C-C157-AA78-3FAD9CB0C280}"/>
              </a:ext>
            </a:extLst>
          </p:cNvPr>
          <p:cNvSpPr txBox="1"/>
          <p:nvPr/>
        </p:nvSpPr>
        <p:spPr>
          <a:xfrm>
            <a:off x="5602018" y="2527687"/>
            <a:ext cx="6589982" cy="4222631"/>
          </a:xfrm>
          <a:prstGeom prst="rect">
            <a:avLst/>
          </a:prstGeom>
          <a:noFill/>
        </p:spPr>
        <p:txBody>
          <a:bodyPr wrap="square">
            <a:spAutoFit/>
          </a:bodyPr>
          <a:lstStyle/>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Whether you’re looking for bold reds, crisp whites, or something in between, Macedonian wines have a way of drawing you in and leaving you wanting more.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So, next time you’re browsing the wine aisle, why not give a bottle from North Macedonia a try? You might just discover a new favorite.</a:t>
            </a:r>
          </a:p>
          <a:p>
            <a:pPr marL="28575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North Macedonia’s rich wine culture, unique terroir, and commitment to sustainable practices make it a fascinating wine destination. </a:t>
            </a:r>
          </a:p>
        </p:txBody>
      </p:sp>
    </p:spTree>
    <p:extLst>
      <p:ext uri="{BB962C8B-B14F-4D97-AF65-F5344CB8AC3E}">
        <p14:creationId xmlns:p14="http://schemas.microsoft.com/office/powerpoint/2010/main" val="115127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524000" y="804673"/>
            <a:ext cx="9144000" cy="1719072"/>
          </a:xfrm>
        </p:spPr>
        <p:txBody>
          <a:bodyPr anchor="t"/>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97688" y="2036064"/>
            <a:ext cx="10196623" cy="4281165"/>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experience combined with many hours of research over the internet.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would like to acknowledge the many source I have </a:t>
            </a:r>
            <a:r>
              <a:rPr lang="en-US">
                <a:latin typeface="Times New Roman" panose="02020603050405020304" pitchFamily="18" charset="0"/>
                <a:cs typeface="Times New Roman" panose="02020603050405020304" pitchFamily="18" charset="0"/>
              </a:rPr>
              <a:t>accessed.</a:t>
            </a:r>
          </a:p>
          <a:p>
            <a:r>
              <a:rPr lang="en-US">
                <a:latin typeface="Times New Roman" panose="02020603050405020304" pitchFamily="18" charset="0"/>
                <a:cs typeface="Times New Roman" panose="02020603050405020304" pitchFamily="18" charset="0"/>
              </a:rPr>
              <a:t>These </a:t>
            </a:r>
            <a:r>
              <a:rPr lang="en-US" dirty="0">
                <a:latin typeface="Times New Roman" panose="02020603050405020304" pitchFamily="18" charset="0"/>
                <a:cs typeface="Times New Roman" panose="02020603050405020304" pitchFamily="18" charset="0"/>
              </a:rPr>
              <a:t>include Wine Spectator, </a:t>
            </a:r>
            <a:r>
              <a:rPr lang="en-US" dirty="0"/>
              <a:t>Wine Enthusiast</a:t>
            </a:r>
            <a:r>
              <a:rPr lang="en-US" b="1" dirty="0"/>
              <a:t>, </a:t>
            </a:r>
            <a:r>
              <a:rPr lang="en-US" dirty="0"/>
              <a:t>BKWine Magazine, Wine &amp; Spirits Magazine, American Vineyard Magazine, The Grapevine Magazine,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dirty="0">
                <a:solidFill>
                  <a:srgbClr val="202124"/>
                </a:solidFill>
                <a:latin typeface="Times New Roman" panose="02020603050405020304" pitchFamily="18" charset="0"/>
                <a:cs typeface="Times New Roman" panose="02020603050405020304" pitchFamily="18" charset="0"/>
              </a:rPr>
              <a:t>ritannica.com, and the </a:t>
            </a:r>
            <a:br>
              <a:rPr lang="en-US" altLang="en-US" dirty="0">
                <a:solidFill>
                  <a:srgbClr val="202124"/>
                </a:solidFill>
                <a:latin typeface="Times New Roman" panose="02020603050405020304" pitchFamily="18" charset="0"/>
                <a:cs typeface="Times New Roman" panose="02020603050405020304" pitchFamily="18" charset="0"/>
              </a:rPr>
            </a:br>
            <a:r>
              <a:rPr lang="en-US" altLang="en-US" dirty="0">
                <a:solidFill>
                  <a:srgbClr val="202124"/>
                </a:solidFill>
                <a:latin typeface="Times New Roman" panose="02020603050405020304" pitchFamily="18" charset="0"/>
                <a:cs typeface="Times New Roman" panose="02020603050405020304" pitchFamily="18" charset="0"/>
              </a:rPr>
              <a:t>various Government websites.</a:t>
            </a:r>
            <a:br>
              <a:rPr kumimoji="0" lang="en-US" altLang="en-US"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br>
            <a:endParaRPr kumimoji="0" lang="en-US" altLang="en-US" b="0" i="0" u="none" strike="noStrike" cap="none" normalizeH="0" baseline="0" dirty="0">
              <a:ln>
                <a:noFill/>
              </a:ln>
              <a:solidFill>
                <a:srgbClr val="101518"/>
              </a:solidFill>
              <a:effectLst/>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24058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4FB9DDC-875C-6504-5646-D052C1481D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799738-6C0E-FCC4-502A-F970196DFCCD}"/>
              </a:ext>
            </a:extLst>
          </p:cNvPr>
          <p:cNvSpPr>
            <a:spLocks noGrp="1"/>
          </p:cNvSpPr>
          <p:nvPr>
            <p:ph type="ctrTitle"/>
          </p:nvPr>
        </p:nvSpPr>
        <p:spPr>
          <a:xfrm>
            <a:off x="0" y="1"/>
            <a:ext cx="12192000" cy="1170431"/>
          </a:xfrm>
        </p:spPr>
        <p:txBody>
          <a:bodyPr anchor="ctr">
            <a:normAutofit/>
          </a:bodyPr>
          <a:lstStyle/>
          <a:p>
            <a:pPr marL="0" marR="0"/>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Wines of North Macedonia</a:t>
            </a:r>
            <a:endParaRPr lang="en-US" sz="4400" kern="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572C8AB-877F-8379-2477-6EF475E428C6}"/>
              </a:ext>
            </a:extLst>
          </p:cNvPr>
          <p:cNvSpPr txBox="1"/>
          <p:nvPr/>
        </p:nvSpPr>
        <p:spPr>
          <a:xfrm>
            <a:off x="572877" y="1170431"/>
            <a:ext cx="10996823" cy="1749005"/>
          </a:xfrm>
          <a:prstGeom prst="rect">
            <a:avLst/>
          </a:prstGeom>
          <a:noFill/>
        </p:spPr>
        <p:txBody>
          <a:bodyPr wrap="square">
            <a:spAutoFit/>
          </a:bodyPr>
          <a:lstStyle/>
          <a:p>
            <a:pPr marL="342900" marR="0" indent="-342900">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Imagine a country where winemaking goes back thousands of years, where every glass tells a story of ancient traditions mingling with modern innovation. </a:t>
            </a:r>
          </a:p>
          <a:p>
            <a:pPr marL="342900" marR="0" indent="-342900">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Welcome to North Macedonia, a hidden gem of the Balkans, with a wine culture as rich and varied as its landscapes. </a:t>
            </a:r>
          </a:p>
        </p:txBody>
      </p:sp>
      <p:sp>
        <p:nvSpPr>
          <p:cNvPr id="7" name="TextBox 6">
            <a:extLst>
              <a:ext uri="{FF2B5EF4-FFF2-40B4-BE49-F238E27FC236}">
                <a16:creationId xmlns:a16="http://schemas.microsoft.com/office/drawing/2014/main" id="{5F94A625-606D-CD32-78AA-83CA38BA9E3F}"/>
              </a:ext>
            </a:extLst>
          </p:cNvPr>
          <p:cNvSpPr txBox="1"/>
          <p:nvPr/>
        </p:nvSpPr>
        <p:spPr>
          <a:xfrm>
            <a:off x="6610120" y="2948288"/>
            <a:ext cx="4959580" cy="2048766"/>
          </a:xfrm>
          <a:prstGeom prst="rect">
            <a:avLst/>
          </a:prstGeom>
          <a:noFill/>
        </p:spPr>
        <p:txBody>
          <a:bodyPr wrap="square">
            <a:spAutoFit/>
          </a:bodyPr>
          <a:lstStyle/>
          <a:p>
            <a:pPr marL="342900" marR="0" indent="-342900">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Whether you’re a seasoned wine enthusiast or just starting to explore, North Macedonia's wines are bound to surprise you with their bold flavors and distinct local character.</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CF68CA8E-AB1C-56AD-F27A-89F36D1D4F30}"/>
              </a:ext>
            </a:extLst>
          </p:cNvPr>
          <p:cNvPicPr>
            <a:picLocks noChangeAspect="1"/>
          </p:cNvPicPr>
          <p:nvPr/>
        </p:nvPicPr>
        <p:blipFill>
          <a:blip r:embed="rId2">
            <a:extLst>
              <a:ext uri="{28A0092B-C50C-407E-A947-70E740481C1C}">
                <a14:useLocalDpi xmlns:a14="http://schemas.microsoft.com/office/drawing/2010/main" val="0"/>
              </a:ext>
            </a:extLst>
          </a:blip>
          <a:srcRect r="8287" b="16132"/>
          <a:stretch/>
        </p:blipFill>
        <p:spPr>
          <a:xfrm>
            <a:off x="572877" y="2953638"/>
            <a:ext cx="5805889" cy="3904362"/>
          </a:xfrm>
          <a:prstGeom prst="rect">
            <a:avLst/>
          </a:prstGeom>
        </p:spPr>
      </p:pic>
    </p:spTree>
    <p:extLst>
      <p:ext uri="{BB962C8B-B14F-4D97-AF65-F5344CB8AC3E}">
        <p14:creationId xmlns:p14="http://schemas.microsoft.com/office/powerpoint/2010/main" val="188814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1"/>
            <a:ext cx="12192000" cy="1290919"/>
          </a:xfrm>
        </p:spPr>
        <p:txBody>
          <a:bodyPr anchor="ctr"/>
          <a:lstStyle/>
          <a:p>
            <a:pPr rtl="0">
              <a:spcAft>
                <a:spcPts val="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Citations and References</a:t>
            </a:r>
            <a:endParaRPr lang="en-US" sz="4000" dirty="0">
              <a:effectLst/>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400051" y="1290918"/>
            <a:ext cx="11500596" cy="5567083"/>
          </a:xfrm>
        </p:spPr>
        <p:txBody>
          <a:bodyPr>
            <a:noAutofit/>
          </a:bodyPr>
          <a:lstStyle/>
          <a:p>
            <a:pPr marL="403225" indent="-403225" algn="l">
              <a:buFont typeface="+mj-lt"/>
              <a:buAutoNum type="arabicPeriod"/>
            </a:pPr>
            <a:r>
              <a:rPr lang="en-US" sz="1800" dirty="0"/>
              <a:t>North Macedonia's wine scene is steadily growing in both reputation and production. The country benefits from a rich history of viticulture, thanks to its Mediterranean climate and diverse terroirs, especially along the Vardar River Valley. With its favorable climate, winemakers are producing a variety of wines that are gaining attention internationally, particularly red wines like </a:t>
            </a:r>
            <a:r>
              <a:rPr lang="en-US" sz="1800" dirty="0" err="1"/>
              <a:t>Vranec</a:t>
            </a:r>
            <a:r>
              <a:rPr lang="en-US" sz="1800" dirty="0"/>
              <a:t>, and local white varieties such as </a:t>
            </a:r>
            <a:r>
              <a:rPr lang="en-US" sz="1800" dirty="0" err="1"/>
              <a:t>Temjanika</a:t>
            </a:r>
            <a:r>
              <a:rPr lang="en-US" sz="1800" dirty="0"/>
              <a:t>.</a:t>
            </a:r>
          </a:p>
          <a:p>
            <a:pPr marL="403225" indent="-403225" algn="l">
              <a:buFont typeface="+mj-lt"/>
              <a:buAutoNum type="arabicPeriod"/>
            </a:pPr>
            <a:r>
              <a:rPr lang="en-US" sz="1800" dirty="0"/>
              <a:t>The wine industry in North Macedonia is centered around three main regions: the Vardar River Valley, which produces most of the country's wine, followed by the </a:t>
            </a:r>
            <a:r>
              <a:rPr lang="en-US" sz="1800" dirty="0" err="1"/>
              <a:t>Pelagonija-Polog</a:t>
            </a:r>
            <a:r>
              <a:rPr lang="en-US" sz="1800" dirty="0"/>
              <a:t> and </a:t>
            </a:r>
            <a:r>
              <a:rPr lang="en-US" sz="1800" dirty="0" err="1"/>
              <a:t>Pchinja-Osogovo</a:t>
            </a:r>
            <a:r>
              <a:rPr lang="en-US" sz="1800" dirty="0"/>
              <a:t> regions​.  </a:t>
            </a:r>
            <a:r>
              <a:rPr lang="en-US" sz="1800" dirty="0">
                <a:hlinkClick r:id="rId2"/>
              </a:rPr>
              <a:t>Jancis Robinson</a:t>
            </a:r>
            <a:r>
              <a:rPr lang="en-US" sz="1800" dirty="0"/>
              <a:t> ​</a:t>
            </a:r>
            <a:r>
              <a:rPr lang="en-US" sz="1800" dirty="0">
                <a:hlinkClick r:id="rId3"/>
              </a:rPr>
              <a:t>Wine Guide</a:t>
            </a:r>
            <a:endParaRPr lang="en-US" sz="1800" dirty="0"/>
          </a:p>
          <a:p>
            <a:pPr marL="403225" indent="-403225" algn="l">
              <a:buFont typeface="+mj-lt"/>
              <a:buAutoNum type="arabicPeriod"/>
            </a:pPr>
            <a:r>
              <a:rPr lang="en-US" sz="1800" dirty="0"/>
              <a:t>. The Vardar Valley is especially known for its concentration of vineyards, including in areas like </a:t>
            </a:r>
            <a:r>
              <a:rPr lang="en-US" sz="1800" dirty="0" err="1"/>
              <a:t>Gevgelija-Valandovo</a:t>
            </a:r>
            <a:r>
              <a:rPr lang="en-US" sz="1800" dirty="0"/>
              <a:t> and the famed </a:t>
            </a:r>
            <a:r>
              <a:rPr lang="en-US" sz="1800" dirty="0" err="1"/>
              <a:t>Tikveš</a:t>
            </a:r>
            <a:r>
              <a:rPr lang="en-US" sz="1800" dirty="0"/>
              <a:t> district. </a:t>
            </a:r>
            <a:r>
              <a:rPr lang="en-US" sz="1800" dirty="0" err="1"/>
              <a:t>Tikveš</a:t>
            </a:r>
            <a:r>
              <a:rPr lang="en-US" sz="1800" dirty="0"/>
              <a:t> Winery, one of the largest producers, has become a key player in the region, offering both high-volume wines and more premium, single-vineyard offerings. ​</a:t>
            </a:r>
            <a:r>
              <a:rPr lang="en-US" sz="1800" dirty="0">
                <a:hlinkClick r:id="rId2"/>
              </a:rPr>
              <a:t>Jancis Robinson</a:t>
            </a:r>
            <a:r>
              <a:rPr lang="en-US" sz="1800" dirty="0"/>
              <a:t>.</a:t>
            </a:r>
          </a:p>
          <a:p>
            <a:pPr marL="403225" indent="-403225" algn="l">
              <a:buFont typeface="+mj-lt"/>
              <a:buAutoNum type="arabicPeriod"/>
            </a:pPr>
            <a:r>
              <a:rPr lang="en-US" sz="1800" dirty="0"/>
              <a:t>Besides local varieties, such as the indigenous </a:t>
            </a:r>
            <a:r>
              <a:rPr lang="en-US" sz="1800" dirty="0" err="1"/>
              <a:t>Kratošija</a:t>
            </a:r>
            <a:r>
              <a:rPr lang="en-US" sz="1800" dirty="0"/>
              <a:t> (known internationally as </a:t>
            </a:r>
            <a:r>
              <a:rPr lang="en-US" sz="1800" dirty="0" err="1"/>
              <a:t>Tribidrag</a:t>
            </a:r>
            <a:r>
              <a:rPr lang="en-US" sz="1800" dirty="0"/>
              <a:t>) and the white </a:t>
            </a:r>
            <a:r>
              <a:rPr lang="en-US" sz="1800" dirty="0" err="1"/>
              <a:t>Temjanika</a:t>
            </a:r>
            <a:r>
              <a:rPr lang="en-US" sz="1800" dirty="0"/>
              <a:t>, international varietals like Merlot and Cabernet Sauvignon also thrive here, adding complexity and diversity to the wine portfolio​. </a:t>
            </a:r>
            <a:r>
              <a:rPr lang="en-US" sz="1800" dirty="0">
                <a:hlinkClick r:id="rId3"/>
              </a:rPr>
              <a:t>Wine Guide</a:t>
            </a:r>
            <a:endParaRPr lang="en-US" sz="1800" dirty="0"/>
          </a:p>
          <a:p>
            <a:pPr marL="403225" indent="-403225" algn="l">
              <a:buFont typeface="+mj-lt"/>
              <a:buAutoNum type="arabicPeriod"/>
            </a:pPr>
            <a:r>
              <a:rPr lang="en-US" sz="1800" dirty="0"/>
              <a:t>. While the market is currently dominated by larger producers, the presence of small, boutique wineries is on the rise, further enhancing the country's reputation.</a:t>
            </a:r>
          </a:p>
          <a:p>
            <a:pPr marL="403225" indent="-403225" algn="l">
              <a:buFont typeface="+mj-lt"/>
              <a:buAutoNum type="arabicPeriod"/>
            </a:pPr>
            <a:r>
              <a:rPr lang="en-US" sz="1800" dirty="0"/>
              <a:t>This increasing focus on quality over quantity, along with a commitment to modern viticulture and sustainable practices, has placed North Macedonia on the map as a region to watch for wine enthusiasts. With wineries experimenting with more sophisticated winemaking techniques, North Macedonia's wine future looks bright on the international stage. ​</a:t>
            </a:r>
            <a:r>
              <a:rPr lang="en-US" sz="1800" dirty="0">
                <a:hlinkClick r:id="rId2"/>
              </a:rPr>
              <a:t>Jancis Robinson</a:t>
            </a:r>
            <a:r>
              <a:rPr lang="en-US" sz="1800" dirty="0"/>
              <a:t> ​</a:t>
            </a:r>
            <a:r>
              <a:rPr lang="en-US" sz="1800" dirty="0">
                <a:hlinkClick r:id="rId3"/>
              </a:rPr>
              <a:t>Wine Guide</a:t>
            </a:r>
            <a:endParaRPr lang="en-US" sz="1800" dirty="0"/>
          </a:p>
          <a:p>
            <a:r>
              <a:rPr lang="en-US" sz="1800" dirty="0"/>
              <a:t>.</a:t>
            </a:r>
          </a:p>
          <a:p>
            <a:pPr marR="0" lvl="0" algn="l">
              <a:tabLst>
                <a:tab pos="228600" algn="l"/>
              </a:tabLst>
            </a:pPr>
            <a:endParaRPr lang="en-US" sz="1800" kern="100" dirty="0">
              <a:effectLst/>
              <a:ea typeface="Calibri" panose="020F0502020204030204" pitchFamily="34" charset="0"/>
            </a:endParaRPr>
          </a:p>
          <a:p>
            <a:pPr marL="342900" marR="0" indent="-342900" algn="l">
              <a:lnSpc>
                <a:spcPct val="115000"/>
              </a:lnSpc>
              <a:spcBef>
                <a:spcPts val="0"/>
              </a:spcBef>
              <a:spcAft>
                <a:spcPts val="800"/>
              </a:spcAft>
              <a:buFont typeface="Arial" panose="020B0604020202020204" pitchFamily="34" charset="0"/>
              <a:buChar cha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a:hlinkClick r:id="rId4"/>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030279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275EA271-F6AA-D107-0C25-90413D6ACB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20A94C-2D0B-513A-0FCA-B8D85828C10A}"/>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sz="5400" b="1" kern="100" dirty="0">
                <a:effectLst/>
                <a:latin typeface="Times New Roman" panose="02020603050405020304" pitchFamily="18" charset="0"/>
                <a:ea typeface="Calibri" panose="020F0502020204030204" pitchFamily="34" charset="0"/>
                <a:cs typeface="Times New Roman" panose="02020603050405020304" pitchFamily="18" charset="0"/>
              </a:rPr>
              <a:t>Ancient Beginnings</a:t>
            </a:r>
            <a:endParaRPr lang="en-US" sz="5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9309F1E2-9628-E69D-9CAE-4F723C727986}"/>
              </a:ext>
            </a:extLst>
          </p:cNvPr>
          <p:cNvSpPr>
            <a:spLocks noGrp="1"/>
          </p:cNvSpPr>
          <p:nvPr>
            <p:ph type="subTitle" idx="1"/>
          </p:nvPr>
        </p:nvSpPr>
        <p:spPr>
          <a:xfrm>
            <a:off x="658368" y="1170433"/>
            <a:ext cx="7306827" cy="4789692"/>
          </a:xfrm>
        </p:spPr>
        <p:txBody>
          <a:bodyPr>
            <a:noAutofit/>
          </a:bodyPr>
          <a:lstStyle/>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Picture this: over 4,000 years ago, the early inhabitants of what is now North Macedonia were already busy cultivating grapevines.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These ancient winemakers weren’t just creating a drink; they were crafting a cultural symbol. Wine flowed at celebrations, rituals, and trade gatherings, woven into the very fabric of daily life.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It's amazing to think that we can still savor some of that same spirit today, in each glass of Macedonian wine.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1C02574B-93BC-2E85-1271-BAE324007B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3018" y="1170432"/>
            <a:ext cx="3908981" cy="5687568"/>
          </a:xfrm>
          <a:prstGeom prst="rect">
            <a:avLst/>
          </a:prstGeom>
        </p:spPr>
      </p:pic>
    </p:spTree>
    <p:extLst>
      <p:ext uri="{BB962C8B-B14F-4D97-AF65-F5344CB8AC3E}">
        <p14:creationId xmlns:p14="http://schemas.microsoft.com/office/powerpoint/2010/main" val="413862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9CF74E94-E607-BF5E-AC43-D0A1639198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A9EEDC-9A84-07CD-17F0-510D4F861F5F}"/>
              </a:ext>
            </a:extLst>
          </p:cNvPr>
          <p:cNvSpPr>
            <a:spLocks noGrp="1"/>
          </p:cNvSpPr>
          <p:nvPr>
            <p:ph type="ctrTitle"/>
          </p:nvPr>
        </p:nvSpPr>
        <p:spPr>
          <a:xfrm>
            <a:off x="0" y="1"/>
            <a:ext cx="12192000" cy="1170431"/>
          </a:xfrm>
        </p:spPr>
        <p:txBody>
          <a:bodyPr anchor="ctr">
            <a:normAutofit fontScale="90000"/>
          </a:bodyPr>
          <a:lstStyle/>
          <a:p>
            <a:pPr marL="0" marR="0">
              <a:lnSpc>
                <a:spcPct val="107000"/>
              </a:lnSpc>
              <a:spcAft>
                <a:spcPts val="800"/>
              </a:spcAft>
            </a:pPr>
            <a:r>
              <a:rPr lang="en-US" sz="5400" b="1" kern="100" dirty="0">
                <a:effectLst/>
                <a:latin typeface="Times New Roman" panose="02020603050405020304" pitchFamily="18" charset="0"/>
                <a:ea typeface="Calibri" panose="020F0502020204030204" pitchFamily="34" charset="0"/>
                <a:cs typeface="Times New Roman" panose="02020603050405020304" pitchFamily="18" charset="0"/>
              </a:rPr>
              <a:t>Influence of the Romans and Middle Ages</a:t>
            </a:r>
            <a:endParaRPr lang="en-US" sz="5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C95579D0-CBB1-8599-D22C-F83F8967B2BA}"/>
              </a:ext>
            </a:extLst>
          </p:cNvPr>
          <p:cNvSpPr>
            <a:spLocks noGrp="1"/>
          </p:cNvSpPr>
          <p:nvPr>
            <p:ph type="subTitle" idx="1"/>
          </p:nvPr>
        </p:nvSpPr>
        <p:spPr>
          <a:xfrm>
            <a:off x="5365214" y="1170433"/>
            <a:ext cx="6374068" cy="4987996"/>
          </a:xfrm>
        </p:spPr>
        <p:txBody>
          <a:bodyPr>
            <a:noAutofit/>
          </a:bodyPr>
          <a:lstStyle/>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Fast forward to the Roman era, when wine took on an even greater role.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Romans, with their well-known love for wine, brought their expertise to the region, refining grape-growing and winemaking techniques. </a:t>
            </a:r>
          </a:p>
          <a:p>
            <a:pPr marL="342900" marR="0" indent="-342900" algn="l">
              <a:lnSpc>
                <a:spcPct val="107000"/>
              </a:lnSpc>
              <a:spcAft>
                <a:spcPts val="800"/>
              </a:spcAft>
              <a:buFont typeface="Arial" panose="020B0604020202020204" pitchFamily="34" charset="0"/>
              <a:buChar char="•"/>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54249652-7FB6-DED3-2855-523EED94FC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368" y="1170432"/>
            <a:ext cx="4514850" cy="2533650"/>
          </a:xfrm>
          <a:prstGeom prst="rect">
            <a:avLst/>
          </a:prstGeom>
        </p:spPr>
      </p:pic>
      <p:sp>
        <p:nvSpPr>
          <p:cNvPr id="7" name="TextBox 6">
            <a:extLst>
              <a:ext uri="{FF2B5EF4-FFF2-40B4-BE49-F238E27FC236}">
                <a16:creationId xmlns:a16="http://schemas.microsoft.com/office/drawing/2014/main" id="{B097E57F-EB90-7CBF-0F94-1F856E9C721B}"/>
              </a:ext>
            </a:extLst>
          </p:cNvPr>
          <p:cNvSpPr txBox="1"/>
          <p:nvPr/>
        </p:nvSpPr>
        <p:spPr>
          <a:xfrm>
            <a:off x="658368" y="3893929"/>
            <a:ext cx="10953410" cy="1938992"/>
          </a:xfrm>
          <a:prstGeom prst="rect">
            <a:avLst/>
          </a:prstGeom>
          <a:noFill/>
        </p:spPr>
        <p:txBody>
          <a:bodyPr wrap="square">
            <a:spAutoFit/>
          </a:bodyPr>
          <a:lstStyle/>
          <a:p>
            <a:pPr marL="342900" indent="-342900">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They laid down vineyards and introduced grape varieties that set the stage for the wines we enjoy today. </a:t>
            </a:r>
          </a:p>
          <a:p>
            <a:pPr marL="342900" indent="-342900">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Then, during the Middle Ages, the monasteries kept the tradition alive. </a:t>
            </a:r>
          </a:p>
          <a:p>
            <a:pPr marL="342900" indent="-342900">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Monks, with their devotion to both faith and wine, became the caretakers of this ancient craft, preserving it through times of upheaval.</a:t>
            </a:r>
            <a:endParaRPr lang="en-US" sz="2400" dirty="0"/>
          </a:p>
        </p:txBody>
      </p:sp>
    </p:spTree>
    <p:extLst>
      <p:ext uri="{BB962C8B-B14F-4D97-AF65-F5344CB8AC3E}">
        <p14:creationId xmlns:p14="http://schemas.microsoft.com/office/powerpoint/2010/main" val="247684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2A3BDC7E-7F3A-F8F5-1F74-6B4CC04B1B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0D117F-5B3F-F23F-18B2-939B33C39554}"/>
              </a:ext>
            </a:extLst>
          </p:cNvPr>
          <p:cNvSpPr>
            <a:spLocks noGrp="1"/>
          </p:cNvSpPr>
          <p:nvPr>
            <p:ph type="ctrTitle"/>
          </p:nvPr>
        </p:nvSpPr>
        <p:spPr>
          <a:xfrm>
            <a:off x="0" y="1"/>
            <a:ext cx="12192000" cy="1663546"/>
          </a:xfrm>
        </p:spPr>
        <p:txBody>
          <a:bodyPr anchor="ctr">
            <a:normAutofit fontScale="90000"/>
          </a:bodyPr>
          <a:lstStyle/>
          <a:p>
            <a:pPr marL="0" marR="0">
              <a:lnSpc>
                <a:spcPct val="107000"/>
              </a:lnSpc>
              <a:spcAft>
                <a:spcPts val="800"/>
              </a:spcAft>
            </a:pPr>
            <a:r>
              <a:rPr lang="en-US" sz="5400" b="1" kern="100" dirty="0">
                <a:effectLst/>
                <a:latin typeface="Times New Roman" panose="02020603050405020304" pitchFamily="18" charset="0"/>
                <a:ea typeface="Calibri" panose="020F0502020204030204" pitchFamily="34" charset="0"/>
                <a:cs typeface="Times New Roman" panose="02020603050405020304" pitchFamily="18" charset="0"/>
              </a:rPr>
              <a:t>Modern Revitalization </a:t>
            </a:r>
            <a:br>
              <a:rPr lang="en-US" sz="5400" b="1"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5400" b="1" kern="100" dirty="0">
                <a:effectLst/>
                <a:latin typeface="Times New Roman" panose="02020603050405020304" pitchFamily="18" charset="0"/>
                <a:ea typeface="Calibri" panose="020F0502020204030204" pitchFamily="34" charset="0"/>
                <a:cs typeface="Times New Roman" panose="02020603050405020304" pitchFamily="18" charset="0"/>
              </a:rPr>
              <a:t>and Global Recognition</a:t>
            </a:r>
            <a:endParaRPr lang="en-US" sz="5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9D99D779-1CF8-960D-6DD5-105D833B7D14}"/>
              </a:ext>
            </a:extLst>
          </p:cNvPr>
          <p:cNvSpPr>
            <a:spLocks noGrp="1"/>
          </p:cNvSpPr>
          <p:nvPr>
            <p:ph type="subTitle" idx="1"/>
          </p:nvPr>
        </p:nvSpPr>
        <p:spPr>
          <a:xfrm>
            <a:off x="555543" y="1663546"/>
            <a:ext cx="7121607" cy="4594035"/>
          </a:xfrm>
        </p:spPr>
        <p:txBody>
          <a:bodyPr>
            <a:noAutofit/>
          </a:bodyPr>
          <a:lstStyle/>
          <a:p>
            <a:pPr marL="342900" indent="-342900" algn="l">
              <a:lnSpc>
                <a:spcPct val="107000"/>
              </a:lnSpc>
              <a:spcAft>
                <a:spcPts val="800"/>
              </a:spcAft>
              <a:buFont typeface="Arial" panose="020B0604020202020204" pitchFamily="34" charset="0"/>
              <a:buChar char="•"/>
            </a:pPr>
            <a:r>
              <a:rPr lang="en-US" sz="2400" kern="100" dirty="0">
                <a:effectLst/>
                <a:ea typeface="Tahoma" panose="020B0604030504040204" pitchFamily="34" charset="0"/>
              </a:rPr>
              <a:t>The road wasn't always easy, centuries of Ottoman rule and the chaos of world wars left their mark. But by the was underway. </a:t>
            </a:r>
          </a:p>
          <a:p>
            <a:pPr marL="342900" indent="-342900" algn="l">
              <a:lnSpc>
                <a:spcPct val="107000"/>
              </a:lnSpc>
              <a:spcAft>
                <a:spcPts val="800"/>
              </a:spcAft>
              <a:buFont typeface="Arial" panose="020B0604020202020204" pitchFamily="34" charset="0"/>
              <a:buChar char="•"/>
            </a:pPr>
            <a:r>
              <a:rPr lang="en-US" sz="2400" kern="100" dirty="0">
                <a:effectLst/>
                <a:ea typeface="Tahoma" panose="020B0604030504040204" pitchFamily="34" charset="0"/>
              </a:rPr>
              <a:t>After gaining independence, </a:t>
            </a:r>
            <a:r>
              <a:rPr lang="en-US" sz="2400" kern="100" dirty="0">
                <a:ea typeface="Tahoma" panose="020B0604030504040204" pitchFamily="34" charset="0"/>
              </a:rPr>
              <a:t>North Mace1990s, a wine renaissance </a:t>
            </a:r>
            <a:r>
              <a:rPr lang="en-US" sz="2400" kern="100" dirty="0" err="1">
                <a:ea typeface="Tahoma" panose="020B0604030504040204" pitchFamily="34" charset="0"/>
              </a:rPr>
              <a:t>donia’s</a:t>
            </a:r>
            <a:r>
              <a:rPr lang="en-US" sz="2400" kern="100" dirty="0">
                <a:ea typeface="Tahoma" panose="020B0604030504040204" pitchFamily="34" charset="0"/>
              </a:rPr>
              <a:t> </a:t>
            </a:r>
            <a:r>
              <a:rPr lang="en-US" sz="2400" kern="100" dirty="0">
                <a:effectLst/>
                <a:ea typeface="Tahoma" panose="020B0604030504040204" pitchFamily="34" charset="0"/>
              </a:rPr>
              <a:t>wine scene began to blossom once more. </a:t>
            </a:r>
          </a:p>
          <a:p>
            <a:pPr marL="342900" indent="-342900" algn="l">
              <a:lnSpc>
                <a:spcPct val="107000"/>
              </a:lnSpc>
              <a:spcAft>
                <a:spcPts val="800"/>
              </a:spcAft>
              <a:buFont typeface="Arial" panose="020B0604020202020204" pitchFamily="34" charset="0"/>
              <a:buChar char="•"/>
            </a:pPr>
            <a:r>
              <a:rPr lang="en-US" sz="2400" kern="100" dirty="0">
                <a:effectLst/>
                <a:ea typeface="Tahoma" panose="020B0604030504040204" pitchFamily="34" charset="0"/>
              </a:rPr>
              <a:t>Today, it’s not just about quantity; it’s about quality. Smaller, boutique wineries are popping up everywhere, mixing modern techniques with time-honored traditions. </a:t>
            </a:r>
          </a:p>
          <a:p>
            <a:pPr marL="0" marR="0" algn="l">
              <a:lnSpc>
                <a:spcPct val="107000"/>
              </a:lnSpc>
              <a:spcAft>
                <a:spcPts val="80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21BF633B-183E-D913-608B-45E45DB830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7150" y="1663545"/>
            <a:ext cx="4514850" cy="3200400"/>
          </a:xfrm>
          <a:prstGeom prst="rect">
            <a:avLst/>
          </a:prstGeom>
        </p:spPr>
      </p:pic>
      <p:sp>
        <p:nvSpPr>
          <p:cNvPr id="7" name="TextBox 6">
            <a:extLst>
              <a:ext uri="{FF2B5EF4-FFF2-40B4-BE49-F238E27FC236}">
                <a16:creationId xmlns:a16="http://schemas.microsoft.com/office/drawing/2014/main" id="{5B202E09-2BCD-7B79-D8FF-066F8C99D37B}"/>
              </a:ext>
            </a:extLst>
          </p:cNvPr>
          <p:cNvSpPr txBox="1"/>
          <p:nvPr/>
        </p:nvSpPr>
        <p:spPr>
          <a:xfrm>
            <a:off x="7677150" y="4863945"/>
            <a:ext cx="4333990" cy="1646413"/>
          </a:xfrm>
          <a:prstGeom prst="rect">
            <a:avLst/>
          </a:prstGeom>
          <a:noFill/>
        </p:spPr>
        <p:txBody>
          <a:bodyPr wrap="square">
            <a:spAutoFit/>
          </a:bodyPr>
          <a:lstStyle/>
          <a:p>
            <a:pPr marL="342900" indent="-342900" algn="l">
              <a:lnSpc>
                <a:spcPct val="107000"/>
              </a:lnSpc>
              <a:spcAft>
                <a:spcPts val="800"/>
              </a:spcAft>
              <a:buFont typeface="Arial" panose="020B0604020202020204" pitchFamily="34" charset="0"/>
              <a:buChar char="•"/>
            </a:pPr>
            <a:r>
              <a:rPr lang="en-US" sz="2400" kern="100" dirty="0">
                <a:latin typeface="Times New Roman" panose="02020603050405020304" pitchFamily="18" charset="0"/>
                <a:ea typeface="Tahoma" panose="020B0604030504040204" pitchFamily="34" charset="0"/>
                <a:cs typeface="Times New Roman" panose="02020603050405020304" pitchFamily="18" charset="0"/>
              </a:rPr>
              <a:t>T</a:t>
            </a:r>
            <a:r>
              <a:rPr lang="en-US" sz="2400" kern="100" dirty="0">
                <a:effectLst/>
                <a:latin typeface="Times New Roman" panose="02020603050405020304" pitchFamily="18" charset="0"/>
                <a:ea typeface="Tahoma" panose="020B0604030504040204" pitchFamily="34" charset="0"/>
                <a:cs typeface="Times New Roman" panose="02020603050405020304" pitchFamily="18" charset="0"/>
              </a:rPr>
              <a:t>he world is starting to take notice, Macedonian wines are earning a well-deserved spot on the international stage.</a:t>
            </a:r>
          </a:p>
        </p:txBody>
      </p:sp>
    </p:spTree>
    <p:extLst>
      <p:ext uri="{BB962C8B-B14F-4D97-AF65-F5344CB8AC3E}">
        <p14:creationId xmlns:p14="http://schemas.microsoft.com/office/powerpoint/2010/main" val="115727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A52E58E-D002-03A4-CF8D-6B2A7E5D8A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E7DB42-6A87-91E6-AE29-B58923853EFB}"/>
              </a:ext>
            </a:extLst>
          </p:cNvPr>
          <p:cNvSpPr>
            <a:spLocks noGrp="1"/>
          </p:cNvSpPr>
          <p:nvPr>
            <p:ph type="ctrTitle"/>
          </p:nvPr>
        </p:nvSpPr>
        <p:spPr>
          <a:xfrm>
            <a:off x="0" y="1"/>
            <a:ext cx="12192000" cy="1170431"/>
          </a:xfrm>
        </p:spPr>
        <p:txBody>
          <a:bodyPr anchor="ctr">
            <a:normAutofit/>
          </a:bodyPr>
          <a:lstStyle/>
          <a:p>
            <a:pPr marL="0" marR="0">
              <a:lnSpc>
                <a:spcPct val="107000"/>
              </a:lnSpc>
              <a:spcAft>
                <a:spcPts val="800"/>
              </a:spcAft>
            </a:pPr>
            <a:r>
              <a:rPr lang="en-US" sz="4400" b="1" kern="100" dirty="0">
                <a:effectLst/>
                <a:ea typeface="Calibri" panose="020F0502020204030204" pitchFamily="34" charset="0"/>
              </a:rPr>
              <a:t>North Macedonia’s Wine Classification System</a:t>
            </a:r>
            <a:endParaRPr lang="en-US" sz="4400" kern="100" dirty="0">
              <a:effectLst/>
              <a:ea typeface="Calibri" panose="020F0502020204030204" pitchFamily="34" charset="0"/>
            </a:endParaRPr>
          </a:p>
        </p:txBody>
      </p:sp>
      <p:sp>
        <p:nvSpPr>
          <p:cNvPr id="3" name="Subtitle 2">
            <a:extLst>
              <a:ext uri="{FF2B5EF4-FFF2-40B4-BE49-F238E27FC236}">
                <a16:creationId xmlns:a16="http://schemas.microsoft.com/office/drawing/2014/main" id="{103A0075-BA62-DC19-AE7C-43C91CC342AF}"/>
              </a:ext>
            </a:extLst>
          </p:cNvPr>
          <p:cNvSpPr>
            <a:spLocks noGrp="1"/>
          </p:cNvSpPr>
          <p:nvPr>
            <p:ph type="subTitle" idx="1"/>
          </p:nvPr>
        </p:nvSpPr>
        <p:spPr>
          <a:xfrm>
            <a:off x="5210977" y="1302784"/>
            <a:ext cx="6665205" cy="4923203"/>
          </a:xfrm>
        </p:spPr>
        <p:txBody>
          <a:bodyPr>
            <a:noAutofit/>
          </a:bodyPr>
          <a:lstStyle/>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The country’s classification system might sound a bit formal, but it’s really about guaranteeing quality. </a:t>
            </a:r>
          </a:p>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It’s similar to what you’d find in France or Italy, focusing on where the grapes are grown and how the wine is made. </a:t>
            </a:r>
          </a:p>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Think of it as a way to make sure you’re getting a true taste of the land, whether it’s a simple table wine or a high-quality bottle from a particular region.</a:t>
            </a:r>
          </a:p>
        </p:txBody>
      </p:sp>
      <p:pic>
        <p:nvPicPr>
          <p:cNvPr id="5" name="Picture 4">
            <a:extLst>
              <a:ext uri="{FF2B5EF4-FFF2-40B4-BE49-F238E27FC236}">
                <a16:creationId xmlns:a16="http://schemas.microsoft.com/office/drawing/2014/main" id="{538B76DC-6C20-BF09-1D98-3658088D853E}"/>
              </a:ext>
            </a:extLst>
          </p:cNvPr>
          <p:cNvPicPr>
            <a:picLocks noChangeAspect="1"/>
          </p:cNvPicPr>
          <p:nvPr/>
        </p:nvPicPr>
        <p:blipFill>
          <a:blip r:embed="rId2">
            <a:extLst>
              <a:ext uri="{28A0092B-C50C-407E-A947-70E740481C1C}">
                <a14:useLocalDpi xmlns:a14="http://schemas.microsoft.com/office/drawing/2010/main" val="0"/>
              </a:ext>
            </a:extLst>
          </a:blip>
          <a:srcRect t="10223" r="54747" b="16663"/>
          <a:stretch/>
        </p:blipFill>
        <p:spPr>
          <a:xfrm>
            <a:off x="634547" y="1302784"/>
            <a:ext cx="4576430" cy="4395730"/>
          </a:xfrm>
          <a:prstGeom prst="rect">
            <a:avLst/>
          </a:prstGeom>
        </p:spPr>
      </p:pic>
    </p:spTree>
    <p:extLst>
      <p:ext uri="{BB962C8B-B14F-4D97-AF65-F5344CB8AC3E}">
        <p14:creationId xmlns:p14="http://schemas.microsoft.com/office/powerpoint/2010/main" val="276682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FC9E92A-8A17-02E8-95C6-C4A12C0651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503CCF-E443-D8DF-40B4-93A16357CB79}"/>
              </a:ext>
            </a:extLst>
          </p:cNvPr>
          <p:cNvSpPr>
            <a:spLocks noGrp="1"/>
          </p:cNvSpPr>
          <p:nvPr>
            <p:ph type="ctrTitle"/>
          </p:nvPr>
        </p:nvSpPr>
        <p:spPr>
          <a:xfrm>
            <a:off x="0" y="1"/>
            <a:ext cx="12191999"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Introduction to North Macedonia’s Wine Regions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9BAA53FD-F445-BA51-D8CF-CCC93C9BE3FA}"/>
              </a:ext>
            </a:extLst>
          </p:cNvPr>
          <p:cNvSpPr>
            <a:spLocks noGrp="1"/>
          </p:cNvSpPr>
          <p:nvPr>
            <p:ph type="subTitle" idx="1"/>
          </p:nvPr>
        </p:nvSpPr>
        <p:spPr>
          <a:xfrm>
            <a:off x="633048" y="1264562"/>
            <a:ext cx="5591481" cy="5781696"/>
          </a:xfrm>
        </p:spPr>
        <p:txBody>
          <a:bodyPr>
            <a:noAutofit/>
          </a:bodyPr>
          <a:lstStyle/>
          <a:p>
            <a:pPr marL="342900" marR="0" indent="-342900" algn="l">
              <a:lnSpc>
                <a:spcPct val="107000"/>
              </a:lnSpc>
              <a:spcAft>
                <a:spcPts val="800"/>
              </a:spcAft>
              <a:buFont typeface="Arial" panose="020B0604020202020204" pitchFamily="34" charset="0"/>
              <a:buChar char="•"/>
            </a:pPr>
            <a:r>
              <a:rPr lang="en-US" sz="2400" dirty="0"/>
              <a:t>If you ever get the chance to visit, you’ll see why wine is such a big deal here. </a:t>
            </a:r>
          </a:p>
          <a:p>
            <a:pPr marL="342900" marR="0" indent="-342900" algn="l">
              <a:lnSpc>
                <a:spcPct val="107000"/>
              </a:lnSpc>
              <a:spcAft>
                <a:spcPts val="800"/>
              </a:spcAft>
              <a:buFont typeface="Arial" panose="020B0604020202020204" pitchFamily="34" charset="0"/>
              <a:buChar char="•"/>
            </a:pPr>
            <a:r>
              <a:rPr lang="en-US" sz="2400" dirty="0"/>
              <a:t>North Macedonia's wine regions are as diverse as the wines themselves, each </a:t>
            </a:r>
            <a:br>
              <a:rPr lang="en-US" sz="2400" dirty="0"/>
            </a:br>
            <a:r>
              <a:rPr lang="en-US" sz="2400" dirty="0"/>
              <a:t>with its own distinct landscape, climate, and winemaking traditions. </a:t>
            </a:r>
          </a:p>
          <a:p>
            <a:pPr marL="342900" marR="0" indent="-342900" algn="l">
              <a:lnSpc>
                <a:spcPct val="107000"/>
              </a:lnSpc>
              <a:spcAft>
                <a:spcPts val="800"/>
              </a:spcAft>
              <a:buFont typeface="Arial" panose="020B0604020202020204" pitchFamily="34" charset="0"/>
              <a:buChar char="•"/>
            </a:pPr>
            <a:r>
              <a:rPr lang="en-US" sz="2400" dirty="0"/>
              <a:t>From the rolling hills and sun-drenched vineyards of the </a:t>
            </a:r>
            <a:r>
              <a:rPr lang="en-US" sz="2400" dirty="0" err="1"/>
              <a:t>Tikveš</a:t>
            </a:r>
            <a:r>
              <a:rPr lang="en-US" sz="2400" dirty="0"/>
              <a:t> region to the </a:t>
            </a:r>
            <a:br>
              <a:rPr lang="en-US" sz="2400" dirty="0"/>
            </a:br>
            <a:r>
              <a:rPr lang="en-US" sz="2400" dirty="0"/>
              <a:t>river valleys of </a:t>
            </a:r>
            <a:r>
              <a:rPr lang="en-US" sz="2400" dirty="0" err="1"/>
              <a:t>Povardarie</a:t>
            </a:r>
            <a:r>
              <a:rPr lang="en-US" sz="2400" dirty="0"/>
              <a:t> and the cooler, elevated areas around Skopje, there’s something special to discover at every turn. </a:t>
            </a:r>
          </a:p>
        </p:txBody>
      </p:sp>
      <p:pic>
        <p:nvPicPr>
          <p:cNvPr id="13" name="Picture 12">
            <a:extLst>
              <a:ext uri="{FF2B5EF4-FFF2-40B4-BE49-F238E27FC236}">
                <a16:creationId xmlns:a16="http://schemas.microsoft.com/office/drawing/2014/main" id="{B36B1A74-BAB8-418A-4DD1-EBD2B68C6858}"/>
              </a:ext>
            </a:extLst>
          </p:cNvPr>
          <p:cNvPicPr>
            <a:picLocks noChangeAspect="1"/>
          </p:cNvPicPr>
          <p:nvPr/>
        </p:nvPicPr>
        <p:blipFill>
          <a:blip r:embed="rId2">
            <a:extLst>
              <a:ext uri="{28A0092B-C50C-407E-A947-70E740481C1C}">
                <a14:useLocalDpi xmlns:a14="http://schemas.microsoft.com/office/drawing/2010/main" val="0"/>
              </a:ext>
            </a:extLst>
          </a:blip>
          <a:srcRect l="2931" r="10054" b="50000"/>
          <a:stretch/>
        </p:blipFill>
        <p:spPr>
          <a:xfrm>
            <a:off x="6224529" y="1355074"/>
            <a:ext cx="5967469" cy="3429000"/>
          </a:xfrm>
          <a:prstGeom prst="rect">
            <a:avLst/>
          </a:prstGeom>
        </p:spPr>
      </p:pic>
      <p:sp>
        <p:nvSpPr>
          <p:cNvPr id="15" name="TextBox 14">
            <a:extLst>
              <a:ext uri="{FF2B5EF4-FFF2-40B4-BE49-F238E27FC236}">
                <a16:creationId xmlns:a16="http://schemas.microsoft.com/office/drawing/2014/main" id="{D6844E5F-984B-5945-39EF-737B87B551A4}"/>
              </a:ext>
            </a:extLst>
          </p:cNvPr>
          <p:cNvSpPr txBox="1"/>
          <p:nvPr/>
        </p:nvSpPr>
        <p:spPr>
          <a:xfrm>
            <a:off x="6095999" y="6001931"/>
            <a:ext cx="6096001" cy="856068"/>
          </a:xfrm>
          <a:prstGeom prst="rect">
            <a:avLst/>
          </a:prstGeom>
          <a:noFill/>
        </p:spPr>
        <p:txBody>
          <a:bodyPr wrap="square">
            <a:spAutoFit/>
          </a:bodyPr>
          <a:lstStyle/>
          <a:p>
            <a:pPr marL="342900" marR="0" indent="-342900" algn="l">
              <a:lnSpc>
                <a:spcPct val="107000"/>
              </a:lnSpc>
              <a:spcAft>
                <a:spcPts val="8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Let’s take a little tour and explore what makes these regions so unique.</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3EA0A9C8-8C0D-B78D-C6DA-66A89B9013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170432"/>
            <a:ext cx="6095998" cy="4923097"/>
          </a:xfrm>
          <a:prstGeom prst="rect">
            <a:avLst/>
          </a:prstGeom>
        </p:spPr>
      </p:pic>
    </p:spTree>
    <p:extLst>
      <p:ext uri="{BB962C8B-B14F-4D97-AF65-F5344CB8AC3E}">
        <p14:creationId xmlns:p14="http://schemas.microsoft.com/office/powerpoint/2010/main" val="40286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 calcmode="lin" valueType="num">
                                      <p:cBhvr additive="base">
                                        <p:cTn id="1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092BB52E-0ABE-6680-F535-A6072BF222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00AC9E-E287-AFDD-5F96-98E8C586E9DB}"/>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sz="4400" kern="100" dirty="0" err="1">
                <a:effectLst/>
                <a:ea typeface="Calibri" panose="020F0502020204030204" pitchFamily="34" charset="0"/>
              </a:rPr>
              <a:t>Tikveš</a:t>
            </a:r>
            <a:r>
              <a:rPr lang="en-US" sz="4400" kern="100" dirty="0">
                <a:effectLst/>
                <a:ea typeface="Calibri" panose="020F0502020204030204" pitchFamily="34" charset="0"/>
              </a:rPr>
              <a:t> </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Wine Region</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546A5EEF-E316-384D-BEE8-7050CEB511D1}"/>
              </a:ext>
            </a:extLst>
          </p:cNvPr>
          <p:cNvSpPr>
            <a:spLocks noGrp="1"/>
          </p:cNvSpPr>
          <p:nvPr>
            <p:ph type="subTitle" idx="1"/>
          </p:nvPr>
        </p:nvSpPr>
        <p:spPr>
          <a:xfrm>
            <a:off x="633045" y="1224220"/>
            <a:ext cx="10925909" cy="2263919"/>
          </a:xfrm>
        </p:spPr>
        <p:txBody>
          <a:bodyPr>
            <a:noAutofit/>
          </a:bodyPr>
          <a:lstStyle/>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The </a:t>
            </a:r>
            <a:r>
              <a:rPr lang="en-US" sz="2400" kern="100" dirty="0" err="1">
                <a:effectLst/>
                <a:ea typeface="Calibri" panose="020F0502020204030204" pitchFamily="34" charset="0"/>
              </a:rPr>
              <a:t>Tikveš</a:t>
            </a:r>
            <a:r>
              <a:rPr lang="en-US" sz="2400" kern="100" dirty="0">
                <a:effectLst/>
                <a:ea typeface="Calibri" panose="020F0502020204030204" pitchFamily="34" charset="0"/>
              </a:rPr>
              <a:t> Region, often called the "wine heart" of North Macedonia, is the country’s largest and most famous wine-producing area. </a:t>
            </a:r>
          </a:p>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Here, endless rows of vines stretch across the warm, Mediterranean-influenced terrain, with hot summers and mild winters creating ideal conditions for bold red wines like </a:t>
            </a:r>
            <a:r>
              <a:rPr lang="en-US" sz="2400" kern="100" dirty="0" err="1">
                <a:effectLst/>
                <a:ea typeface="Calibri" panose="020F0502020204030204" pitchFamily="34" charset="0"/>
              </a:rPr>
              <a:t>Vranec</a:t>
            </a:r>
            <a:r>
              <a:rPr lang="en-US" sz="2400" kern="100" dirty="0">
                <a:effectLst/>
                <a:ea typeface="Calibri" panose="020F0502020204030204" pitchFamily="34" charset="0"/>
              </a:rPr>
              <a:t> and </a:t>
            </a:r>
            <a:r>
              <a:rPr lang="en-US" sz="2400" kern="100" dirty="0" err="1">
                <a:effectLst/>
                <a:ea typeface="Calibri" panose="020F0502020204030204" pitchFamily="34" charset="0"/>
              </a:rPr>
              <a:t>Kratošija</a:t>
            </a:r>
            <a:r>
              <a:rPr lang="en-US" sz="2400" kern="100" dirty="0">
                <a:effectLst/>
                <a:ea typeface="Calibri" panose="020F0502020204030204" pitchFamily="34" charset="0"/>
              </a:rPr>
              <a:t>. </a:t>
            </a:r>
          </a:p>
          <a:p>
            <a:pPr marL="285750" indent="-285750" algn="l">
              <a:buFont typeface="Arial" panose="020B0604020202020204" pitchFamily="34" charset="0"/>
              <a:buChar char="•"/>
            </a:pPr>
            <a:endParaRPr lang="en-US" sz="2400" dirty="0"/>
          </a:p>
        </p:txBody>
      </p:sp>
      <p:pic>
        <p:nvPicPr>
          <p:cNvPr id="6" name="Picture 5">
            <a:extLst>
              <a:ext uri="{FF2B5EF4-FFF2-40B4-BE49-F238E27FC236}">
                <a16:creationId xmlns:a16="http://schemas.microsoft.com/office/drawing/2014/main" id="{A94F554F-9270-C404-F2BB-842FEB2AB77F}"/>
              </a:ext>
            </a:extLst>
          </p:cNvPr>
          <p:cNvPicPr>
            <a:picLocks noChangeAspect="1"/>
          </p:cNvPicPr>
          <p:nvPr/>
        </p:nvPicPr>
        <p:blipFill>
          <a:blip r:embed="rId3">
            <a:extLst>
              <a:ext uri="{28A0092B-C50C-407E-A947-70E740481C1C}">
                <a14:useLocalDpi xmlns:a14="http://schemas.microsoft.com/office/drawing/2010/main" val="0"/>
              </a:ext>
            </a:extLst>
          </a:blip>
          <a:srcRect l="45662" t="25221" r="29920" b="55020"/>
          <a:stretch/>
        </p:blipFill>
        <p:spPr>
          <a:xfrm>
            <a:off x="0" y="3488139"/>
            <a:ext cx="4164376" cy="3369860"/>
          </a:xfrm>
          <a:prstGeom prst="rect">
            <a:avLst/>
          </a:prstGeom>
        </p:spPr>
      </p:pic>
      <p:sp>
        <p:nvSpPr>
          <p:cNvPr id="8" name="TextBox 7">
            <a:extLst>
              <a:ext uri="{FF2B5EF4-FFF2-40B4-BE49-F238E27FC236}">
                <a16:creationId xmlns:a16="http://schemas.microsoft.com/office/drawing/2014/main" id="{1837F08F-E3FC-A79F-D636-94F086CCFC78}"/>
              </a:ext>
            </a:extLst>
          </p:cNvPr>
          <p:cNvSpPr txBox="1"/>
          <p:nvPr/>
        </p:nvSpPr>
        <p:spPr>
          <a:xfrm>
            <a:off x="4591279" y="3770523"/>
            <a:ext cx="6967675" cy="2041585"/>
          </a:xfrm>
          <a:prstGeom prst="rect">
            <a:avLst/>
          </a:prstGeom>
          <a:noFill/>
        </p:spPr>
        <p:txBody>
          <a:bodyPr wrap="square">
            <a:spAutoFit/>
          </a:bodyPr>
          <a:lstStyle/>
          <a:p>
            <a:pPr marL="342900" marR="0" indent="-342900" algn="l">
              <a:lnSpc>
                <a:spcPct val="107000"/>
              </a:lnSpc>
              <a:spcAft>
                <a:spcPts val="800"/>
              </a:spcAft>
              <a:buFont typeface="Arial" panose="020B0604020202020204" pitchFamily="34" charset="0"/>
              <a:buChar char="•"/>
            </a:pP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Tikveš’s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reputation as a top wine destination isn’t just about the quantity it produces but the quality, with many wineries here gaining international recognition for their innovative blends and dedication to tradition.</a:t>
            </a:r>
          </a:p>
        </p:txBody>
      </p:sp>
    </p:spTree>
    <p:extLst>
      <p:ext uri="{BB962C8B-B14F-4D97-AF65-F5344CB8AC3E}">
        <p14:creationId xmlns:p14="http://schemas.microsoft.com/office/powerpoint/2010/main" val="60241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3022</TotalTime>
  <Words>2755</Words>
  <Application>Microsoft Office PowerPoint</Application>
  <PresentationFormat>Widescreen</PresentationFormat>
  <Paragraphs>162</Paragraphs>
  <Slides>30</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Aptos</vt:lpstr>
      <vt:lpstr>Aptos Display</vt:lpstr>
      <vt:lpstr>Arial</vt:lpstr>
      <vt:lpstr>Calibri</vt:lpstr>
      <vt:lpstr>Consolas</vt:lpstr>
      <vt:lpstr>Symbol</vt:lpstr>
      <vt:lpstr>Tahoma</vt:lpstr>
      <vt:lpstr>Times New Roman</vt:lpstr>
      <vt:lpstr>Times New Roman, serif</vt:lpstr>
      <vt:lpstr>Office Theme</vt:lpstr>
      <vt:lpstr>Wine Regions of the World Wines of North Macedonia  Presented by Marc Silver</vt:lpstr>
      <vt:lpstr>An Introduction to Wine in North Macedonia</vt:lpstr>
      <vt:lpstr>Wines of North Macedonia</vt:lpstr>
      <vt:lpstr>Ancient Beginnings</vt:lpstr>
      <vt:lpstr>Influence of the Romans and Middle Ages</vt:lpstr>
      <vt:lpstr>Modern Revitalization  and Global Recognition</vt:lpstr>
      <vt:lpstr>North Macedonia’s Wine Classification System</vt:lpstr>
      <vt:lpstr>Introduction to North Macedonia’s Wine Regions</vt:lpstr>
      <vt:lpstr>Tikveš Wine Region</vt:lpstr>
      <vt:lpstr>Notable Wineries in Tikveš</vt:lpstr>
      <vt:lpstr>Notable Wineries in Tikveš</vt:lpstr>
      <vt:lpstr>Povardarie Wine Region</vt:lpstr>
      <vt:lpstr>Povardarie Wine Region</vt:lpstr>
      <vt:lpstr>Skopje Wine Region</vt:lpstr>
      <vt:lpstr>Skopje Wine Region</vt:lpstr>
      <vt:lpstr>Notable Wineries in Skopje</vt:lpstr>
      <vt:lpstr>Veles Wine Region</vt:lpstr>
      <vt:lpstr>Veles Wine Region</vt:lpstr>
      <vt:lpstr>Lesser-known Wine Regions</vt:lpstr>
      <vt:lpstr>Lesser-known Wine Regions</vt:lpstr>
      <vt:lpstr>Unique Terroir</vt:lpstr>
      <vt:lpstr>North Macedonia’s  Wine Culture and Traditions</vt:lpstr>
      <vt:lpstr>Indigenous Grapes and Their Significance</vt:lpstr>
      <vt:lpstr>Internationally Recognized Varietals</vt:lpstr>
      <vt:lpstr>Sustainable Winemaking Practices</vt:lpstr>
      <vt:lpstr>North Macedonia’s  Growing International Reputation</vt:lpstr>
      <vt:lpstr>North Macedonia’s  Growing International Reputation</vt:lpstr>
      <vt:lpstr>Final Thoughts</vt:lpstr>
      <vt:lpstr>Acknowledgement</vt:lpstr>
      <vt:lpstr>Citations and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174</cp:revision>
  <dcterms:created xsi:type="dcterms:W3CDTF">2024-07-15T00:09:41Z</dcterms:created>
  <dcterms:modified xsi:type="dcterms:W3CDTF">2024-11-25T21:30:44Z</dcterms:modified>
</cp:coreProperties>
</file>