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1" r:id="rId2"/>
    <p:sldId id="273" r:id="rId3"/>
    <p:sldId id="257" r:id="rId4"/>
    <p:sldId id="274" r:id="rId5"/>
    <p:sldId id="256" r:id="rId6"/>
    <p:sldId id="292" r:id="rId7"/>
    <p:sldId id="293" r:id="rId8"/>
    <p:sldId id="277" r:id="rId9"/>
    <p:sldId id="294" r:id="rId10"/>
    <p:sldId id="260" r:id="rId11"/>
    <p:sldId id="261" r:id="rId12"/>
    <p:sldId id="284" r:id="rId13"/>
    <p:sldId id="282" r:id="rId14"/>
    <p:sldId id="269" r:id="rId15"/>
    <p:sldId id="270" r:id="rId16"/>
    <p:sldId id="271" r:id="rId17"/>
    <p:sldId id="259" r:id="rId18"/>
    <p:sldId id="266" r:id="rId19"/>
    <p:sldId id="268" r:id="rId20"/>
    <p:sldId id="275" r:id="rId21"/>
    <p:sldId id="290" r:id="rId22"/>
    <p:sldId id="276" r:id="rId23"/>
    <p:sldId id="272" r:id="rId24"/>
    <p:sldId id="286"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24" autoAdjust="0"/>
    <p:restoredTop sz="94660"/>
  </p:normalViewPr>
  <p:slideViewPr>
    <p:cSldViewPr snapToGrid="0" showGuides="1">
      <p:cViewPr varScale="1">
        <p:scale>
          <a:sx n="73" d="100"/>
          <a:sy n="73" d="100"/>
        </p:scale>
        <p:origin x="96"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1D00E-1A93-458F-A140-FFCCA28062A0}"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1F9A3-8233-4B97-A21A-59B7CE84B67E}" type="slidenum">
              <a:rPr lang="en-US" smtClean="0"/>
              <a:t>‹#›</a:t>
            </a:fld>
            <a:endParaRPr lang="en-US"/>
          </a:p>
        </p:txBody>
      </p:sp>
    </p:spTree>
    <p:extLst>
      <p:ext uri="{BB962C8B-B14F-4D97-AF65-F5344CB8AC3E}">
        <p14:creationId xmlns:p14="http://schemas.microsoft.com/office/powerpoint/2010/main" val="414614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12701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D3D8AC-86B9-7D64-CE13-B1A7638478CC}"/>
              </a:ext>
            </a:extLst>
          </p:cNvPr>
          <p:cNvSpPr txBox="1">
            <a:spLocks noGrp="1"/>
          </p:cNvSpPr>
          <p:nvPr>
            <p:ph type="sldNum" sz="quarter" idx="5"/>
          </p:nvPr>
        </p:nvSpPr>
        <p:spPr>
          <a:ln/>
        </p:spPr>
        <p:txBody>
          <a:bodyPr vert="horz" lIns="0" tIns="0" rIns="0" bIns="0" anchor="b" anchorCtr="0">
            <a:noAutofit/>
          </a:bodyPr>
          <a:lstStyle/>
          <a:p>
            <a:pPr lvl="0"/>
            <a:fld id="{D3E175F3-7FC7-486F-92B5-64BA84236E38}" type="slidenum">
              <a:t>14</a:t>
            </a:fld>
            <a:endParaRPr lang="en-US"/>
          </a:p>
        </p:txBody>
      </p:sp>
      <p:sp>
        <p:nvSpPr>
          <p:cNvPr id="2" name="Slide Image Placeholder 1">
            <a:extLst>
              <a:ext uri="{FF2B5EF4-FFF2-40B4-BE49-F238E27FC236}">
                <a16:creationId xmlns:a16="http://schemas.microsoft.com/office/drawing/2014/main" id="{342AAE3C-2AFE-3FD0-2980-C0A8E9A5F8D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B81FC57-7E55-DC34-0B93-FA11F5960FFB}"/>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152CD5-FAC0-DC45-4399-F0C755D1571D}"/>
              </a:ext>
            </a:extLst>
          </p:cNvPr>
          <p:cNvSpPr txBox="1">
            <a:spLocks noGrp="1"/>
          </p:cNvSpPr>
          <p:nvPr>
            <p:ph type="sldNum" sz="quarter" idx="5"/>
          </p:nvPr>
        </p:nvSpPr>
        <p:spPr>
          <a:ln/>
        </p:spPr>
        <p:txBody>
          <a:bodyPr vert="horz" lIns="0" tIns="0" rIns="0" bIns="0" anchor="b" anchorCtr="0">
            <a:noAutofit/>
          </a:bodyPr>
          <a:lstStyle/>
          <a:p>
            <a:pPr lvl="0"/>
            <a:fld id="{26E381C6-DFD7-4801-93D2-5861C941F8E4}" type="slidenum">
              <a:t>15</a:t>
            </a:fld>
            <a:endParaRPr lang="en-US"/>
          </a:p>
        </p:txBody>
      </p:sp>
      <p:sp>
        <p:nvSpPr>
          <p:cNvPr id="2" name="Slide Image Placeholder 1">
            <a:extLst>
              <a:ext uri="{FF2B5EF4-FFF2-40B4-BE49-F238E27FC236}">
                <a16:creationId xmlns:a16="http://schemas.microsoft.com/office/drawing/2014/main" id="{0C105418-0DF7-F806-7446-B75CDD4F30B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DBC2A9-DDE2-7595-C16A-060632F5A2E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16</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18</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a:t>
            </a:fld>
            <a:endParaRPr lang="en-US"/>
          </a:p>
        </p:txBody>
      </p:sp>
    </p:spTree>
    <p:extLst>
      <p:ext uri="{BB962C8B-B14F-4D97-AF65-F5344CB8AC3E}">
        <p14:creationId xmlns:p14="http://schemas.microsoft.com/office/powerpoint/2010/main" val="2154998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D3D8AC-86B9-7D64-CE13-B1A7638478CC}"/>
              </a:ext>
            </a:extLst>
          </p:cNvPr>
          <p:cNvSpPr txBox="1">
            <a:spLocks noGrp="1"/>
          </p:cNvSpPr>
          <p:nvPr>
            <p:ph type="sldNum" sz="quarter" idx="5"/>
          </p:nvPr>
        </p:nvSpPr>
        <p:spPr>
          <a:ln/>
        </p:spPr>
        <p:txBody>
          <a:bodyPr vert="horz" lIns="0" tIns="0" rIns="0" bIns="0" anchor="b" anchorCtr="0">
            <a:noAutofit/>
          </a:bodyPr>
          <a:lstStyle/>
          <a:p>
            <a:pPr lvl="0"/>
            <a:fld id="{D3E175F3-7FC7-486F-92B5-64BA84236E38}" type="slidenum">
              <a:t>21</a:t>
            </a:fld>
            <a:endParaRPr lang="en-US"/>
          </a:p>
        </p:txBody>
      </p:sp>
      <p:sp>
        <p:nvSpPr>
          <p:cNvPr id="2" name="Slide Image Placeholder 1">
            <a:extLst>
              <a:ext uri="{FF2B5EF4-FFF2-40B4-BE49-F238E27FC236}">
                <a16:creationId xmlns:a16="http://schemas.microsoft.com/office/drawing/2014/main" id="{342AAE3C-2AFE-3FD0-2980-C0A8E9A5F8D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B81FC57-7E55-DC34-0B93-FA11F5960FFB}"/>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22</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799703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23</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6563" y="-13793788"/>
            <a:ext cx="25966738"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1F9A3-8233-4B97-A21A-59B7CE84B67E}" type="slidenum">
              <a:rPr lang="en-US" smtClean="0"/>
              <a:t>5</a:t>
            </a:fld>
            <a:endParaRPr lang="en-US"/>
          </a:p>
        </p:txBody>
      </p:sp>
    </p:spTree>
    <p:extLst>
      <p:ext uri="{BB962C8B-B14F-4D97-AF65-F5344CB8AC3E}">
        <p14:creationId xmlns:p14="http://schemas.microsoft.com/office/powerpoint/2010/main" val="235866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1F9A3-8233-4B97-A21A-59B7CE84B67E}" type="slidenum">
              <a:rPr lang="en-US" smtClean="0"/>
              <a:t>6</a:t>
            </a:fld>
            <a:endParaRPr lang="en-US"/>
          </a:p>
        </p:txBody>
      </p:sp>
    </p:spTree>
    <p:extLst>
      <p:ext uri="{BB962C8B-B14F-4D97-AF65-F5344CB8AC3E}">
        <p14:creationId xmlns:p14="http://schemas.microsoft.com/office/powerpoint/2010/main" val="1848044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1F9A3-8233-4B97-A21A-59B7CE84B67E}" type="slidenum">
              <a:rPr lang="en-US" smtClean="0"/>
              <a:t>7</a:t>
            </a:fld>
            <a:endParaRPr lang="en-US"/>
          </a:p>
        </p:txBody>
      </p:sp>
    </p:spTree>
    <p:extLst>
      <p:ext uri="{BB962C8B-B14F-4D97-AF65-F5344CB8AC3E}">
        <p14:creationId xmlns:p14="http://schemas.microsoft.com/office/powerpoint/2010/main" val="1621015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588020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804510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0DC1-1DB7-4177-B93E-7EA1CFCBA4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1091D6-C165-68DF-AE99-BAE65ADD35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186749-90E0-9729-BD35-49E7884066DB}"/>
              </a:ext>
            </a:extLst>
          </p:cNvPr>
          <p:cNvSpPr>
            <a:spLocks noGrp="1"/>
          </p:cNvSpPr>
          <p:nvPr>
            <p:ph type="dt" sz="half" idx="10"/>
          </p:nvPr>
        </p:nvSpPr>
        <p:spPr/>
        <p:txBody>
          <a:bodyPr/>
          <a:lstStyle/>
          <a:p>
            <a:fld id="{681B44C7-70A1-477C-96F2-546431E5103A}" type="datetimeFigureOut">
              <a:rPr lang="en-US" smtClean="0"/>
              <a:t>8/21/2024</a:t>
            </a:fld>
            <a:endParaRPr lang="en-US"/>
          </a:p>
        </p:txBody>
      </p:sp>
      <p:sp>
        <p:nvSpPr>
          <p:cNvPr id="5" name="Footer Placeholder 4">
            <a:extLst>
              <a:ext uri="{FF2B5EF4-FFF2-40B4-BE49-F238E27FC236}">
                <a16:creationId xmlns:a16="http://schemas.microsoft.com/office/drawing/2014/main" id="{CEB1275E-2ACD-2A55-8266-19B16CACF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FC332-E865-7527-926C-18AE4EBB4FD4}"/>
              </a:ext>
            </a:extLst>
          </p:cNvPr>
          <p:cNvSpPr>
            <a:spLocks noGrp="1"/>
          </p:cNvSpPr>
          <p:nvPr>
            <p:ph type="sldNum" sz="quarter" idx="12"/>
          </p:nvPr>
        </p:nvSpPr>
        <p:spPr/>
        <p:txBody>
          <a:bodyPr/>
          <a:lstStyle/>
          <a:p>
            <a:fld id="{E9EC51CC-BB41-4795-AE48-9AE54B7B8B3F}" type="slidenum">
              <a:rPr lang="en-US" smtClean="0"/>
              <a:t>‹#›</a:t>
            </a:fld>
            <a:endParaRPr lang="en-US"/>
          </a:p>
        </p:txBody>
      </p:sp>
    </p:spTree>
    <p:extLst>
      <p:ext uri="{BB962C8B-B14F-4D97-AF65-F5344CB8AC3E}">
        <p14:creationId xmlns:p14="http://schemas.microsoft.com/office/powerpoint/2010/main" val="415098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A438-70F5-207A-ECD4-1BB123016E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CE7EA8-BF7C-8C9E-A474-051E57121C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627C1-4B14-AF8E-4C14-41AFE65CB597}"/>
              </a:ext>
            </a:extLst>
          </p:cNvPr>
          <p:cNvSpPr>
            <a:spLocks noGrp="1"/>
          </p:cNvSpPr>
          <p:nvPr>
            <p:ph type="dt" sz="half" idx="10"/>
          </p:nvPr>
        </p:nvSpPr>
        <p:spPr/>
        <p:txBody>
          <a:bodyPr/>
          <a:lstStyle/>
          <a:p>
            <a:fld id="{681B44C7-70A1-477C-96F2-546431E5103A}" type="datetimeFigureOut">
              <a:rPr lang="en-US" smtClean="0"/>
              <a:t>8/21/2024</a:t>
            </a:fld>
            <a:endParaRPr lang="en-US"/>
          </a:p>
        </p:txBody>
      </p:sp>
      <p:sp>
        <p:nvSpPr>
          <p:cNvPr id="5" name="Footer Placeholder 4">
            <a:extLst>
              <a:ext uri="{FF2B5EF4-FFF2-40B4-BE49-F238E27FC236}">
                <a16:creationId xmlns:a16="http://schemas.microsoft.com/office/drawing/2014/main" id="{FA40FF10-5F73-7A1A-0F63-AB2098519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5E16A0-3260-EAFA-0726-D6D9599595E0}"/>
              </a:ext>
            </a:extLst>
          </p:cNvPr>
          <p:cNvSpPr>
            <a:spLocks noGrp="1"/>
          </p:cNvSpPr>
          <p:nvPr>
            <p:ph type="sldNum" sz="quarter" idx="12"/>
          </p:nvPr>
        </p:nvSpPr>
        <p:spPr/>
        <p:txBody>
          <a:bodyPr/>
          <a:lstStyle/>
          <a:p>
            <a:fld id="{E9EC51CC-BB41-4795-AE48-9AE54B7B8B3F}" type="slidenum">
              <a:rPr lang="en-US" smtClean="0"/>
              <a:t>‹#›</a:t>
            </a:fld>
            <a:endParaRPr lang="en-US"/>
          </a:p>
        </p:txBody>
      </p:sp>
    </p:spTree>
    <p:extLst>
      <p:ext uri="{BB962C8B-B14F-4D97-AF65-F5344CB8AC3E}">
        <p14:creationId xmlns:p14="http://schemas.microsoft.com/office/powerpoint/2010/main" val="393391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D874F-DE00-24B9-0F14-66491987F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4B3368-6DA1-6C60-C514-6FEA9126DE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A5277-861C-ACBC-3ED9-558B17B76C13}"/>
              </a:ext>
            </a:extLst>
          </p:cNvPr>
          <p:cNvSpPr>
            <a:spLocks noGrp="1"/>
          </p:cNvSpPr>
          <p:nvPr>
            <p:ph type="dt" sz="half" idx="10"/>
          </p:nvPr>
        </p:nvSpPr>
        <p:spPr/>
        <p:txBody>
          <a:bodyPr/>
          <a:lstStyle/>
          <a:p>
            <a:fld id="{681B44C7-70A1-477C-96F2-546431E5103A}" type="datetimeFigureOut">
              <a:rPr lang="en-US" smtClean="0"/>
              <a:t>8/21/2024</a:t>
            </a:fld>
            <a:endParaRPr lang="en-US"/>
          </a:p>
        </p:txBody>
      </p:sp>
      <p:sp>
        <p:nvSpPr>
          <p:cNvPr id="5" name="Footer Placeholder 4">
            <a:extLst>
              <a:ext uri="{FF2B5EF4-FFF2-40B4-BE49-F238E27FC236}">
                <a16:creationId xmlns:a16="http://schemas.microsoft.com/office/drawing/2014/main" id="{653E9ACA-8917-76CA-B534-6BD208415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88038-BA5E-3360-047B-999F806B5A47}"/>
              </a:ext>
            </a:extLst>
          </p:cNvPr>
          <p:cNvSpPr>
            <a:spLocks noGrp="1"/>
          </p:cNvSpPr>
          <p:nvPr>
            <p:ph type="sldNum" sz="quarter" idx="12"/>
          </p:nvPr>
        </p:nvSpPr>
        <p:spPr/>
        <p:txBody>
          <a:bodyPr/>
          <a:lstStyle/>
          <a:p>
            <a:fld id="{E9EC51CC-BB41-4795-AE48-9AE54B7B8B3F}" type="slidenum">
              <a:rPr lang="en-US" smtClean="0"/>
              <a:t>‹#›</a:t>
            </a:fld>
            <a:endParaRPr lang="en-US"/>
          </a:p>
        </p:txBody>
      </p:sp>
    </p:spTree>
    <p:extLst>
      <p:ext uri="{BB962C8B-B14F-4D97-AF65-F5344CB8AC3E}">
        <p14:creationId xmlns:p14="http://schemas.microsoft.com/office/powerpoint/2010/main" val="276879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68AFD-E9B7-3771-D4DD-7186095FEF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B8BF6C-78E3-8B41-E90D-48D7223C8A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2D29C-099D-D770-E2BF-DF23B0C845EF}"/>
              </a:ext>
            </a:extLst>
          </p:cNvPr>
          <p:cNvSpPr>
            <a:spLocks noGrp="1"/>
          </p:cNvSpPr>
          <p:nvPr>
            <p:ph type="dt" sz="half" idx="10"/>
          </p:nvPr>
        </p:nvSpPr>
        <p:spPr/>
        <p:txBody>
          <a:bodyPr/>
          <a:lstStyle/>
          <a:p>
            <a:fld id="{681B44C7-70A1-477C-96F2-546431E5103A}" type="datetimeFigureOut">
              <a:rPr lang="en-US" smtClean="0"/>
              <a:t>8/21/2024</a:t>
            </a:fld>
            <a:endParaRPr lang="en-US"/>
          </a:p>
        </p:txBody>
      </p:sp>
      <p:sp>
        <p:nvSpPr>
          <p:cNvPr id="5" name="Footer Placeholder 4">
            <a:extLst>
              <a:ext uri="{FF2B5EF4-FFF2-40B4-BE49-F238E27FC236}">
                <a16:creationId xmlns:a16="http://schemas.microsoft.com/office/drawing/2014/main" id="{CFD395DD-21E5-A082-493A-1B52CD094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ABFBB-E2CD-63A0-4707-582C9914D02A}"/>
              </a:ext>
            </a:extLst>
          </p:cNvPr>
          <p:cNvSpPr>
            <a:spLocks noGrp="1"/>
          </p:cNvSpPr>
          <p:nvPr>
            <p:ph type="sldNum" sz="quarter" idx="12"/>
          </p:nvPr>
        </p:nvSpPr>
        <p:spPr/>
        <p:txBody>
          <a:bodyPr/>
          <a:lstStyle/>
          <a:p>
            <a:fld id="{E9EC51CC-BB41-4795-AE48-9AE54B7B8B3F}" type="slidenum">
              <a:rPr lang="en-US" smtClean="0"/>
              <a:t>‹#›</a:t>
            </a:fld>
            <a:endParaRPr lang="en-US"/>
          </a:p>
        </p:txBody>
      </p:sp>
    </p:spTree>
    <p:extLst>
      <p:ext uri="{BB962C8B-B14F-4D97-AF65-F5344CB8AC3E}">
        <p14:creationId xmlns:p14="http://schemas.microsoft.com/office/powerpoint/2010/main" val="4187163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2CC7-CAC2-7DC8-1EB3-411162DB2C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FD773F-3559-FEF8-BF2F-D95E8ED99E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C15DB5-C171-CC4A-B23F-8E3BA4E5F9FB}"/>
              </a:ext>
            </a:extLst>
          </p:cNvPr>
          <p:cNvSpPr>
            <a:spLocks noGrp="1"/>
          </p:cNvSpPr>
          <p:nvPr>
            <p:ph type="dt" sz="half" idx="10"/>
          </p:nvPr>
        </p:nvSpPr>
        <p:spPr/>
        <p:txBody>
          <a:bodyPr/>
          <a:lstStyle/>
          <a:p>
            <a:fld id="{681B44C7-70A1-477C-96F2-546431E5103A}" type="datetimeFigureOut">
              <a:rPr lang="en-US" smtClean="0"/>
              <a:t>8/21/2024</a:t>
            </a:fld>
            <a:endParaRPr lang="en-US"/>
          </a:p>
        </p:txBody>
      </p:sp>
      <p:sp>
        <p:nvSpPr>
          <p:cNvPr id="5" name="Footer Placeholder 4">
            <a:extLst>
              <a:ext uri="{FF2B5EF4-FFF2-40B4-BE49-F238E27FC236}">
                <a16:creationId xmlns:a16="http://schemas.microsoft.com/office/drawing/2014/main" id="{12616060-2BEB-59C4-F9C9-03A480131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DA929-3CDD-988C-6E65-BF02330D3E70}"/>
              </a:ext>
            </a:extLst>
          </p:cNvPr>
          <p:cNvSpPr>
            <a:spLocks noGrp="1"/>
          </p:cNvSpPr>
          <p:nvPr>
            <p:ph type="sldNum" sz="quarter" idx="12"/>
          </p:nvPr>
        </p:nvSpPr>
        <p:spPr/>
        <p:txBody>
          <a:bodyPr/>
          <a:lstStyle/>
          <a:p>
            <a:fld id="{E9EC51CC-BB41-4795-AE48-9AE54B7B8B3F}" type="slidenum">
              <a:rPr lang="en-US" smtClean="0"/>
              <a:t>‹#›</a:t>
            </a:fld>
            <a:endParaRPr lang="en-US"/>
          </a:p>
        </p:txBody>
      </p:sp>
    </p:spTree>
    <p:extLst>
      <p:ext uri="{BB962C8B-B14F-4D97-AF65-F5344CB8AC3E}">
        <p14:creationId xmlns:p14="http://schemas.microsoft.com/office/powerpoint/2010/main" val="442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24D2-950C-4C6F-0F21-83110344F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BD294-41E3-C511-CD42-6CDB3E7089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72D7BC-6244-B31C-386B-E79E290DF1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8F5D5F-8A53-90D9-EC89-3933F17CC3CA}"/>
              </a:ext>
            </a:extLst>
          </p:cNvPr>
          <p:cNvSpPr>
            <a:spLocks noGrp="1"/>
          </p:cNvSpPr>
          <p:nvPr>
            <p:ph type="dt" sz="half" idx="10"/>
          </p:nvPr>
        </p:nvSpPr>
        <p:spPr/>
        <p:txBody>
          <a:bodyPr/>
          <a:lstStyle/>
          <a:p>
            <a:fld id="{681B44C7-70A1-477C-96F2-546431E5103A}" type="datetimeFigureOut">
              <a:rPr lang="en-US" smtClean="0"/>
              <a:t>8/21/2024</a:t>
            </a:fld>
            <a:endParaRPr lang="en-US"/>
          </a:p>
        </p:txBody>
      </p:sp>
      <p:sp>
        <p:nvSpPr>
          <p:cNvPr id="6" name="Footer Placeholder 5">
            <a:extLst>
              <a:ext uri="{FF2B5EF4-FFF2-40B4-BE49-F238E27FC236}">
                <a16:creationId xmlns:a16="http://schemas.microsoft.com/office/drawing/2014/main" id="{41C509F4-2FCD-2406-9A9C-168BE2CF2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C80C2-B306-A858-78F6-51BBC32AFFA2}"/>
              </a:ext>
            </a:extLst>
          </p:cNvPr>
          <p:cNvSpPr>
            <a:spLocks noGrp="1"/>
          </p:cNvSpPr>
          <p:nvPr>
            <p:ph type="sldNum" sz="quarter" idx="12"/>
          </p:nvPr>
        </p:nvSpPr>
        <p:spPr/>
        <p:txBody>
          <a:bodyPr/>
          <a:lstStyle/>
          <a:p>
            <a:fld id="{E9EC51CC-BB41-4795-AE48-9AE54B7B8B3F}" type="slidenum">
              <a:rPr lang="en-US" smtClean="0"/>
              <a:t>‹#›</a:t>
            </a:fld>
            <a:endParaRPr lang="en-US"/>
          </a:p>
        </p:txBody>
      </p:sp>
    </p:spTree>
    <p:extLst>
      <p:ext uri="{BB962C8B-B14F-4D97-AF65-F5344CB8AC3E}">
        <p14:creationId xmlns:p14="http://schemas.microsoft.com/office/powerpoint/2010/main" val="108488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0B3EC-628F-714B-A272-BD15036A5E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1E550-67D7-F4B4-5029-6D98FC5A2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2A131C-1455-0D15-F657-182753E2B7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57585E-9443-81E2-0FE6-965D774FEC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F8CDF1-1E77-D4E5-E052-65425682DE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DFBAE7-2422-FFE5-835F-DC319EB38DBC}"/>
              </a:ext>
            </a:extLst>
          </p:cNvPr>
          <p:cNvSpPr>
            <a:spLocks noGrp="1"/>
          </p:cNvSpPr>
          <p:nvPr>
            <p:ph type="dt" sz="half" idx="10"/>
          </p:nvPr>
        </p:nvSpPr>
        <p:spPr/>
        <p:txBody>
          <a:bodyPr/>
          <a:lstStyle/>
          <a:p>
            <a:fld id="{681B44C7-70A1-477C-96F2-546431E5103A}" type="datetimeFigureOut">
              <a:rPr lang="en-US" smtClean="0"/>
              <a:t>8/21/2024</a:t>
            </a:fld>
            <a:endParaRPr lang="en-US"/>
          </a:p>
        </p:txBody>
      </p:sp>
      <p:sp>
        <p:nvSpPr>
          <p:cNvPr id="8" name="Footer Placeholder 7">
            <a:extLst>
              <a:ext uri="{FF2B5EF4-FFF2-40B4-BE49-F238E27FC236}">
                <a16:creationId xmlns:a16="http://schemas.microsoft.com/office/drawing/2014/main" id="{91B96458-CDF3-F9FE-0A11-59F723C161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B2FEE0-669F-B744-7915-282F53CDC80A}"/>
              </a:ext>
            </a:extLst>
          </p:cNvPr>
          <p:cNvSpPr>
            <a:spLocks noGrp="1"/>
          </p:cNvSpPr>
          <p:nvPr>
            <p:ph type="sldNum" sz="quarter" idx="12"/>
          </p:nvPr>
        </p:nvSpPr>
        <p:spPr/>
        <p:txBody>
          <a:bodyPr/>
          <a:lstStyle/>
          <a:p>
            <a:fld id="{E9EC51CC-BB41-4795-AE48-9AE54B7B8B3F}" type="slidenum">
              <a:rPr lang="en-US" smtClean="0"/>
              <a:t>‹#›</a:t>
            </a:fld>
            <a:endParaRPr lang="en-US"/>
          </a:p>
        </p:txBody>
      </p:sp>
    </p:spTree>
    <p:extLst>
      <p:ext uri="{BB962C8B-B14F-4D97-AF65-F5344CB8AC3E}">
        <p14:creationId xmlns:p14="http://schemas.microsoft.com/office/powerpoint/2010/main" val="289858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B9E7-DC91-79DD-D21A-CE64F01F05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54CEBD-621B-EB48-55CA-43ACEC76C335}"/>
              </a:ext>
            </a:extLst>
          </p:cNvPr>
          <p:cNvSpPr>
            <a:spLocks noGrp="1"/>
          </p:cNvSpPr>
          <p:nvPr>
            <p:ph type="dt" sz="half" idx="10"/>
          </p:nvPr>
        </p:nvSpPr>
        <p:spPr/>
        <p:txBody>
          <a:bodyPr/>
          <a:lstStyle/>
          <a:p>
            <a:fld id="{681B44C7-70A1-477C-96F2-546431E5103A}" type="datetimeFigureOut">
              <a:rPr lang="en-US" smtClean="0"/>
              <a:t>8/21/2024</a:t>
            </a:fld>
            <a:endParaRPr lang="en-US"/>
          </a:p>
        </p:txBody>
      </p:sp>
      <p:sp>
        <p:nvSpPr>
          <p:cNvPr id="4" name="Footer Placeholder 3">
            <a:extLst>
              <a:ext uri="{FF2B5EF4-FFF2-40B4-BE49-F238E27FC236}">
                <a16:creationId xmlns:a16="http://schemas.microsoft.com/office/drawing/2014/main" id="{F57C1458-5E57-FDC1-8FCE-B0A2FEAE3B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E0BB2-7A79-D3FF-F215-700562FDB6A0}"/>
              </a:ext>
            </a:extLst>
          </p:cNvPr>
          <p:cNvSpPr>
            <a:spLocks noGrp="1"/>
          </p:cNvSpPr>
          <p:nvPr>
            <p:ph type="sldNum" sz="quarter" idx="12"/>
          </p:nvPr>
        </p:nvSpPr>
        <p:spPr/>
        <p:txBody>
          <a:bodyPr/>
          <a:lstStyle/>
          <a:p>
            <a:fld id="{E9EC51CC-BB41-4795-AE48-9AE54B7B8B3F}" type="slidenum">
              <a:rPr lang="en-US" smtClean="0"/>
              <a:t>‹#›</a:t>
            </a:fld>
            <a:endParaRPr lang="en-US"/>
          </a:p>
        </p:txBody>
      </p:sp>
    </p:spTree>
    <p:extLst>
      <p:ext uri="{BB962C8B-B14F-4D97-AF65-F5344CB8AC3E}">
        <p14:creationId xmlns:p14="http://schemas.microsoft.com/office/powerpoint/2010/main" val="22841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056FB1-FB46-B34E-0A43-196C08905277}"/>
              </a:ext>
            </a:extLst>
          </p:cNvPr>
          <p:cNvSpPr>
            <a:spLocks noGrp="1"/>
          </p:cNvSpPr>
          <p:nvPr>
            <p:ph type="dt" sz="half" idx="10"/>
          </p:nvPr>
        </p:nvSpPr>
        <p:spPr/>
        <p:txBody>
          <a:bodyPr/>
          <a:lstStyle/>
          <a:p>
            <a:fld id="{681B44C7-70A1-477C-96F2-546431E5103A}" type="datetimeFigureOut">
              <a:rPr lang="en-US" smtClean="0"/>
              <a:t>8/21/2024</a:t>
            </a:fld>
            <a:endParaRPr lang="en-US"/>
          </a:p>
        </p:txBody>
      </p:sp>
      <p:sp>
        <p:nvSpPr>
          <p:cNvPr id="3" name="Footer Placeholder 2">
            <a:extLst>
              <a:ext uri="{FF2B5EF4-FFF2-40B4-BE49-F238E27FC236}">
                <a16:creationId xmlns:a16="http://schemas.microsoft.com/office/drawing/2014/main" id="{D29C3B43-6A80-D905-4343-6977925D33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CB292E-00EE-1551-423F-8C93B5372CB2}"/>
              </a:ext>
            </a:extLst>
          </p:cNvPr>
          <p:cNvSpPr>
            <a:spLocks noGrp="1"/>
          </p:cNvSpPr>
          <p:nvPr>
            <p:ph type="sldNum" sz="quarter" idx="12"/>
          </p:nvPr>
        </p:nvSpPr>
        <p:spPr/>
        <p:txBody>
          <a:bodyPr/>
          <a:lstStyle/>
          <a:p>
            <a:fld id="{E9EC51CC-BB41-4795-AE48-9AE54B7B8B3F}" type="slidenum">
              <a:rPr lang="en-US" smtClean="0"/>
              <a:t>‹#›</a:t>
            </a:fld>
            <a:endParaRPr lang="en-US"/>
          </a:p>
        </p:txBody>
      </p:sp>
    </p:spTree>
    <p:extLst>
      <p:ext uri="{BB962C8B-B14F-4D97-AF65-F5344CB8AC3E}">
        <p14:creationId xmlns:p14="http://schemas.microsoft.com/office/powerpoint/2010/main" val="23628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3D05-694A-0D0E-3C87-13E4526170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775AC5-66E0-74FB-7F65-5F1002B66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091A02-AD19-2325-8E8E-561F36B4AD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3A295-C85A-C8B0-9DDC-D0974CD29B3E}"/>
              </a:ext>
            </a:extLst>
          </p:cNvPr>
          <p:cNvSpPr>
            <a:spLocks noGrp="1"/>
          </p:cNvSpPr>
          <p:nvPr>
            <p:ph type="dt" sz="half" idx="10"/>
          </p:nvPr>
        </p:nvSpPr>
        <p:spPr/>
        <p:txBody>
          <a:bodyPr/>
          <a:lstStyle/>
          <a:p>
            <a:fld id="{681B44C7-70A1-477C-96F2-546431E5103A}" type="datetimeFigureOut">
              <a:rPr lang="en-US" smtClean="0"/>
              <a:t>8/21/2024</a:t>
            </a:fld>
            <a:endParaRPr lang="en-US"/>
          </a:p>
        </p:txBody>
      </p:sp>
      <p:sp>
        <p:nvSpPr>
          <p:cNvPr id="6" name="Footer Placeholder 5">
            <a:extLst>
              <a:ext uri="{FF2B5EF4-FFF2-40B4-BE49-F238E27FC236}">
                <a16:creationId xmlns:a16="http://schemas.microsoft.com/office/drawing/2014/main" id="{1B319816-21EC-27E6-7CD0-5CFE900582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2FAB34-A2DA-89E1-739D-2C4AA0277242}"/>
              </a:ext>
            </a:extLst>
          </p:cNvPr>
          <p:cNvSpPr>
            <a:spLocks noGrp="1"/>
          </p:cNvSpPr>
          <p:nvPr>
            <p:ph type="sldNum" sz="quarter" idx="12"/>
          </p:nvPr>
        </p:nvSpPr>
        <p:spPr/>
        <p:txBody>
          <a:bodyPr/>
          <a:lstStyle/>
          <a:p>
            <a:fld id="{E9EC51CC-BB41-4795-AE48-9AE54B7B8B3F}" type="slidenum">
              <a:rPr lang="en-US" smtClean="0"/>
              <a:t>‹#›</a:t>
            </a:fld>
            <a:endParaRPr lang="en-US"/>
          </a:p>
        </p:txBody>
      </p:sp>
    </p:spTree>
    <p:extLst>
      <p:ext uri="{BB962C8B-B14F-4D97-AF65-F5344CB8AC3E}">
        <p14:creationId xmlns:p14="http://schemas.microsoft.com/office/powerpoint/2010/main" val="222781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E77E-3639-4CEF-4D2A-AE821E23A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C6625B-F2ED-EA76-5F23-FA692C767C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DF898E-ACC4-BE50-E578-0908C1550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021F10-381E-D5AD-2F33-92DD863D4092}"/>
              </a:ext>
            </a:extLst>
          </p:cNvPr>
          <p:cNvSpPr>
            <a:spLocks noGrp="1"/>
          </p:cNvSpPr>
          <p:nvPr>
            <p:ph type="dt" sz="half" idx="10"/>
          </p:nvPr>
        </p:nvSpPr>
        <p:spPr/>
        <p:txBody>
          <a:bodyPr/>
          <a:lstStyle/>
          <a:p>
            <a:fld id="{681B44C7-70A1-477C-96F2-546431E5103A}" type="datetimeFigureOut">
              <a:rPr lang="en-US" smtClean="0"/>
              <a:t>8/21/2024</a:t>
            </a:fld>
            <a:endParaRPr lang="en-US"/>
          </a:p>
        </p:txBody>
      </p:sp>
      <p:sp>
        <p:nvSpPr>
          <p:cNvPr id="6" name="Footer Placeholder 5">
            <a:extLst>
              <a:ext uri="{FF2B5EF4-FFF2-40B4-BE49-F238E27FC236}">
                <a16:creationId xmlns:a16="http://schemas.microsoft.com/office/drawing/2014/main" id="{8066BFF8-13CC-F5E4-D4FB-992A8EBEFC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CC5A3-E80E-1848-AD67-10AB631432AD}"/>
              </a:ext>
            </a:extLst>
          </p:cNvPr>
          <p:cNvSpPr>
            <a:spLocks noGrp="1"/>
          </p:cNvSpPr>
          <p:nvPr>
            <p:ph type="sldNum" sz="quarter" idx="12"/>
          </p:nvPr>
        </p:nvSpPr>
        <p:spPr/>
        <p:txBody>
          <a:bodyPr/>
          <a:lstStyle/>
          <a:p>
            <a:fld id="{E9EC51CC-BB41-4795-AE48-9AE54B7B8B3F}" type="slidenum">
              <a:rPr lang="en-US" smtClean="0"/>
              <a:t>‹#›</a:t>
            </a:fld>
            <a:endParaRPr lang="en-US"/>
          </a:p>
        </p:txBody>
      </p:sp>
    </p:spTree>
    <p:extLst>
      <p:ext uri="{BB962C8B-B14F-4D97-AF65-F5344CB8AC3E}">
        <p14:creationId xmlns:p14="http://schemas.microsoft.com/office/powerpoint/2010/main" val="111425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B4657-C79D-64EF-473D-DBD1C8D23D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1B53CD-152D-B0AE-E63B-355A8E0BE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4619A-FE1F-596F-2FDE-C26909CFCB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1B44C7-70A1-477C-96F2-546431E5103A}" type="datetimeFigureOut">
              <a:rPr lang="en-US" smtClean="0"/>
              <a:t>8/21/2024</a:t>
            </a:fld>
            <a:endParaRPr lang="en-US"/>
          </a:p>
        </p:txBody>
      </p:sp>
      <p:sp>
        <p:nvSpPr>
          <p:cNvPr id="5" name="Footer Placeholder 4">
            <a:extLst>
              <a:ext uri="{FF2B5EF4-FFF2-40B4-BE49-F238E27FC236}">
                <a16:creationId xmlns:a16="http://schemas.microsoft.com/office/drawing/2014/main" id="{01D72DF9-A66C-34B4-7360-5AE9BDC38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45B9C77-B572-14A3-91B7-3F901C246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EC51CC-BB41-4795-AE48-9AE54B7B8B3F}" type="slidenum">
              <a:rPr lang="en-US" smtClean="0"/>
              <a:t>‹#›</a:t>
            </a:fld>
            <a:endParaRPr lang="en-US"/>
          </a:p>
        </p:txBody>
      </p:sp>
    </p:spTree>
    <p:extLst>
      <p:ext uri="{BB962C8B-B14F-4D97-AF65-F5344CB8AC3E}">
        <p14:creationId xmlns:p14="http://schemas.microsoft.com/office/powerpoint/2010/main" val="643036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215" y="504057"/>
            <a:ext cx="12191573" cy="2102179"/>
          </a:xfrm>
          <a:prstGeom prst="rect">
            <a:avLst/>
          </a:prstGeom>
        </p:spPr>
        <p:txBody>
          <a:bodyPr vert="horz" wrap="square">
            <a:spAutoFit/>
          </a:bodyPr>
          <a:lstStyle/>
          <a:p>
            <a:pPr lvl="0" algn="ctr" rtl="0"/>
            <a:r>
              <a:rPr lang="en-US" sz="5805" b="1" dirty="0">
                <a:latin typeface="Times New Roman" panose="02020603050405020304" pitchFamily="18" charset="0"/>
                <a:cs typeface="Times New Roman" panose="02020603050405020304" pitchFamily="18" charset="0"/>
              </a:rPr>
              <a:t>Nome Alaska Cruise</a:t>
            </a:r>
            <a:br>
              <a:rPr lang="en-US" sz="5805" b="1" dirty="0">
                <a:latin typeface="Times New Roman" panose="02020603050405020304" pitchFamily="18" charset="0"/>
                <a:cs typeface="Times New Roman" panose="02020603050405020304" pitchFamily="18" charset="0"/>
              </a:rPr>
            </a:br>
            <a:r>
              <a:rPr lang="en-US" sz="3386" b="1" dirty="0">
                <a:latin typeface="Times New Roman" panose="02020603050405020304" pitchFamily="18" charset="0"/>
                <a:cs typeface="Times New Roman" panose="02020603050405020304" pitchFamily="18" charset="0"/>
              </a:rPr>
              <a:t>Presented by</a:t>
            </a:r>
            <a:br>
              <a:rPr lang="en-US" sz="9675" b="1" dirty="0">
                <a:latin typeface="Times New Roman" panose="02020603050405020304" pitchFamily="18" charset="0"/>
                <a:cs typeface="Times New Roman" panose="02020603050405020304" pitchFamily="18" charset="0"/>
              </a:rPr>
            </a:br>
            <a:r>
              <a:rPr lang="en-US" sz="5321" b="1" dirty="0">
                <a:latin typeface="Times New Roman" panose="02020603050405020304" pitchFamily="18" charset="0"/>
                <a:cs typeface="Times New Roman" panose="02020603050405020304" pitchFamily="18" charset="0"/>
              </a:rPr>
              <a:t>Marc Silver</a:t>
            </a:r>
            <a:endParaRPr lang="en-US" sz="5321" b="1" dirty="0">
              <a:solidFill>
                <a:srgbClr val="000000"/>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B62A9D91-1E76-86DD-8258-24CC4C662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109" y="2951544"/>
            <a:ext cx="7404509" cy="3906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214" y="109436"/>
            <a:ext cx="7355856" cy="815972"/>
          </a:xfrm>
          <a:prstGeom prst="rect">
            <a:avLst/>
          </a:prstGeom>
        </p:spPr>
        <p:txBody>
          <a:bodyPr vert="horz"/>
          <a:lstStyle/>
          <a:p>
            <a:pPr lvl="0" algn="ctr" rtl="0"/>
            <a:r>
              <a:rPr lang="en-US" sz="4838" dirty="0">
                <a:solidFill>
                  <a:srgbClr val="000000"/>
                </a:solidFill>
                <a:latin typeface="Times New Roman" panose="02020603050405020304" pitchFamily="18" charset="0"/>
                <a:cs typeface="Times New Roman" panose="02020603050405020304" pitchFamily="18" charset="0"/>
              </a:rPr>
              <a:t>Free Shuttle</a:t>
            </a:r>
          </a:p>
        </p:txBody>
      </p:sp>
      <p:sp>
        <p:nvSpPr>
          <p:cNvPr id="5" name="TextBox 4">
            <a:extLst>
              <a:ext uri="{FF2B5EF4-FFF2-40B4-BE49-F238E27FC236}">
                <a16:creationId xmlns:a16="http://schemas.microsoft.com/office/drawing/2014/main" id="{C7859F10-15FD-A559-EEFF-CC031AC3BF06}"/>
              </a:ext>
            </a:extLst>
          </p:cNvPr>
          <p:cNvSpPr txBox="1"/>
          <p:nvPr/>
        </p:nvSpPr>
        <p:spPr>
          <a:xfrm>
            <a:off x="202510" y="925409"/>
            <a:ext cx="10937435" cy="6011582"/>
          </a:xfrm>
          <a:prstGeom prst="rect">
            <a:avLst/>
          </a:prstGeom>
          <a:noFill/>
        </p:spPr>
        <p:txBody>
          <a:bodyPr wrap="square">
            <a:spAutoFit/>
          </a:bodyPr>
          <a:lstStyle/>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Ride the free shuttle to downtown Sitka to experience </a:t>
            </a:r>
            <a:br>
              <a:rPr lang="en-US" sz="2419" dirty="0">
                <a:latin typeface="Times New Roman" panose="02020603050405020304" pitchFamily="18" charset="0"/>
                <a:cs typeface="Times New Roman" panose="02020603050405020304" pitchFamily="18" charset="0"/>
              </a:rPr>
            </a:br>
            <a:r>
              <a:rPr lang="en-US" sz="2419" dirty="0">
                <a:latin typeface="Times New Roman" panose="02020603050405020304" pitchFamily="18" charset="0"/>
                <a:cs typeface="Times New Roman" panose="02020603050405020304" pitchFamily="18" charset="0"/>
              </a:rPr>
              <a:t>the many local shops, restaurants, and attractions.</a:t>
            </a:r>
          </a:p>
          <a:p>
            <a:r>
              <a:rPr lang="en-US" sz="2419" b="1" dirty="0">
                <a:latin typeface="Times New Roman" panose="02020603050405020304" pitchFamily="18" charset="0"/>
                <a:cs typeface="Times New Roman" panose="02020603050405020304" pitchFamily="18" charset="0"/>
              </a:rPr>
              <a:t>Distance</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Cruise Terminal is Located 6 miles from Sitka</a:t>
            </a:r>
          </a:p>
          <a:p>
            <a:r>
              <a:rPr lang="en-US" sz="2419" b="1" dirty="0">
                <a:latin typeface="Times New Roman" panose="02020603050405020304" pitchFamily="18" charset="0"/>
                <a:cs typeface="Times New Roman" panose="02020603050405020304" pitchFamily="18" charset="0"/>
              </a:rPr>
              <a:t>Ride Duration</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Shuttle Ride is 10-15 minutes to Downtown</a:t>
            </a:r>
          </a:p>
          <a:p>
            <a:r>
              <a:rPr lang="en-US" sz="2419" b="1" dirty="0">
                <a:latin typeface="Times New Roman" panose="02020603050405020304" pitchFamily="18" charset="0"/>
                <a:cs typeface="Times New Roman" panose="02020603050405020304" pitchFamily="18" charset="0"/>
              </a:rPr>
              <a:t>Cost</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The shuttle is free to all cruise ship passengers</a:t>
            </a:r>
          </a:p>
          <a:p>
            <a:r>
              <a:rPr lang="en-US" sz="2419" b="1" dirty="0">
                <a:latin typeface="Times New Roman" panose="02020603050405020304" pitchFamily="18" charset="0"/>
                <a:cs typeface="Times New Roman" panose="02020603050405020304" pitchFamily="18" charset="0"/>
              </a:rPr>
              <a:t>Drop Off/ Pick Up Location</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The shuttle drops off at and picks up at Harrigan Centennial Hall in Downtown Sitka.</a:t>
            </a:r>
          </a:p>
          <a:p>
            <a:r>
              <a:rPr lang="en-US" sz="2419" b="1" dirty="0">
                <a:latin typeface="Times New Roman" panose="02020603050405020304" pitchFamily="18" charset="0"/>
                <a:cs typeface="Times New Roman" panose="02020603050405020304" pitchFamily="18" charset="0"/>
              </a:rPr>
              <a:t>Frequency</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The shuttle departs at least every 15 minutes while your ship is at port.</a:t>
            </a:r>
          </a:p>
          <a:p>
            <a:r>
              <a:rPr lang="en-US" sz="2419" b="1" dirty="0">
                <a:latin typeface="Times New Roman" panose="02020603050405020304" pitchFamily="18" charset="0"/>
                <a:cs typeface="Times New Roman" panose="02020603050405020304" pitchFamily="18" charset="0"/>
              </a:rPr>
              <a:t>Last Shuttle</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The last shuttle from downtown is 30 minutes prior to your ship all aboard time.</a:t>
            </a:r>
          </a:p>
          <a:p>
            <a:endParaRPr lang="en-US" sz="2177" dirty="0"/>
          </a:p>
        </p:txBody>
      </p:sp>
      <p:pic>
        <p:nvPicPr>
          <p:cNvPr id="10" name="Picture 9" descr="A row of blue buses on the road&#10;&#10;Description automatically generated">
            <a:extLst>
              <a:ext uri="{FF2B5EF4-FFF2-40B4-BE49-F238E27FC236}">
                <a16:creationId xmlns:a16="http://schemas.microsoft.com/office/drawing/2014/main" id="{88D2B7E1-D23D-438E-06FE-1004B727A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169" y="-5201"/>
            <a:ext cx="4733618" cy="35477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42C0450E-06ED-37C5-85FF-F837E71ADF5B}"/>
              </a:ext>
            </a:extLst>
          </p:cNvPr>
          <p:cNvSpPr>
            <a:spLocks noGrp="1"/>
          </p:cNvSpPr>
          <p:nvPr>
            <p:ph type="dt" sz="half" idx="10"/>
          </p:nvPr>
        </p:nvSpPr>
        <p:spPr>
          <a:xfrm>
            <a:off x="215" y="6312740"/>
            <a:ext cx="2829981" cy="435825"/>
          </a:xfrm>
          <a:prstGeom prst="rect">
            <a:avLst/>
          </a:prstGeom>
        </p:spPr>
        <p:txBody>
          <a:bodyPr/>
          <a:lstStyle/>
          <a:p>
            <a:pPr lvl="0"/>
            <a:fld id="{12C53A42-FDC9-48E4-B9B6-1F3136EDA0A4}" type="datetimeFigureOut">
              <a:rPr lang="en-US"/>
              <a:t>8/21/2024</a:t>
            </a:fld>
            <a:endParaRPr lang="en-US"/>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9361807" y="6312740"/>
            <a:ext cx="2829981" cy="435825"/>
          </a:xfrm>
          <a:prstGeom prst="rect">
            <a:avLst/>
          </a:prstGeom>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214" y="26879"/>
            <a:ext cx="11319924" cy="959966"/>
          </a:xfrm>
          <a:prstGeom prst="rect">
            <a:avLst/>
          </a:prstGeom>
        </p:spPr>
        <p:txBody>
          <a:bodyPr vert="horz">
            <a:normAutofit/>
          </a:bodyPr>
          <a:lstStyle/>
          <a:p>
            <a:pPr algn="ctr">
              <a:lnSpc>
                <a:spcPct val="115000"/>
              </a:lnSpc>
              <a:spcAft>
                <a:spcPts val="1495"/>
              </a:spcAft>
            </a:pPr>
            <a:r>
              <a:rPr lang="en-US" sz="5321" b="1" dirty="0">
                <a:solidFill>
                  <a:srgbClr val="000000"/>
                </a:solidFill>
                <a:latin typeface="Times New Roman" panose="02020603050405020304" pitchFamily="18" charset="0"/>
                <a:cs typeface="Times New Roman" panose="02020603050405020304" pitchFamily="18" charset="0"/>
              </a:rPr>
              <a:t>Getting Around Nome</a:t>
            </a:r>
          </a:p>
        </p:txBody>
      </p:sp>
      <p:sp>
        <p:nvSpPr>
          <p:cNvPr id="4" name="TextBox 3">
            <a:extLst>
              <a:ext uri="{FF2B5EF4-FFF2-40B4-BE49-F238E27FC236}">
                <a16:creationId xmlns:a16="http://schemas.microsoft.com/office/drawing/2014/main" id="{2CAA0C3C-D7F9-F892-C3C7-B953F1BEEDB8}"/>
              </a:ext>
            </a:extLst>
          </p:cNvPr>
          <p:cNvSpPr txBox="1"/>
          <p:nvPr/>
        </p:nvSpPr>
        <p:spPr>
          <a:xfrm>
            <a:off x="215" y="999642"/>
            <a:ext cx="6531611" cy="3070584"/>
          </a:xfrm>
          <a:prstGeom prst="rect">
            <a:avLst/>
          </a:prstGeom>
          <a:noFill/>
        </p:spPr>
        <p:txBody>
          <a:bodyPr wrap="square">
            <a:spAutoFit/>
          </a:bodyPr>
          <a:lstStyle/>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Juneau is compact and easy to navigate. </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Most activities and attractions are found within one mile of the boat harbor, so walking, especially along the waterfront path—are feasible. </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But the bus system is an excellent choice if you want to get out of the city.</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There is also a Ride Free zone downtown.</a:t>
            </a:r>
            <a:endParaRPr lang="en-US" sz="2903" dirty="0"/>
          </a:p>
        </p:txBody>
      </p:sp>
      <p:graphicFrame>
        <p:nvGraphicFramePr>
          <p:cNvPr id="9" name="Table 8">
            <a:extLst>
              <a:ext uri="{FF2B5EF4-FFF2-40B4-BE49-F238E27FC236}">
                <a16:creationId xmlns:a16="http://schemas.microsoft.com/office/drawing/2014/main" id="{780F3F9D-1A64-C085-2CFA-381FB01CDE9A}"/>
              </a:ext>
            </a:extLst>
          </p:cNvPr>
          <p:cNvGraphicFramePr>
            <a:graphicFrameLocks noGrp="1"/>
          </p:cNvGraphicFramePr>
          <p:nvPr/>
        </p:nvGraphicFramePr>
        <p:xfrm>
          <a:off x="436039" y="4116895"/>
          <a:ext cx="5659962" cy="2543527"/>
        </p:xfrm>
        <a:graphic>
          <a:graphicData uri="http://schemas.openxmlformats.org/drawingml/2006/table">
            <a:tbl>
              <a:tblPr/>
              <a:tblGrid>
                <a:gridCol w="5659962">
                  <a:extLst>
                    <a:ext uri="{9D8B030D-6E8A-4147-A177-3AD203B41FA5}">
                      <a16:colId xmlns:a16="http://schemas.microsoft.com/office/drawing/2014/main" val="2880601892"/>
                    </a:ext>
                  </a:extLst>
                </a:gridCol>
              </a:tblGrid>
              <a:tr h="1585097">
                <a:tc>
                  <a:txBody>
                    <a:bodyPr/>
                    <a:lstStyle/>
                    <a:p>
                      <a:r>
                        <a:rPr lang="en-US" sz="2400" dirty="0">
                          <a:latin typeface="Times New Roman" panose="02020603050405020304" pitchFamily="18" charset="0"/>
                          <a:cs typeface="Times New Roman" panose="02020603050405020304" pitchFamily="18" charset="0"/>
                        </a:rPr>
                        <a:t>Cash Fare (One-Way)</a:t>
                      </a:r>
                    </a:p>
                    <a:p>
                      <a:r>
                        <a:rPr lang="en-US" sz="2400" dirty="0">
                          <a:latin typeface="Times New Roman" panose="02020603050405020304" pitchFamily="18" charset="0"/>
                          <a:cs typeface="Times New Roman" panose="02020603050405020304" pitchFamily="18" charset="0"/>
                        </a:rPr>
                        <a:t>Exact fare required. Drivers do not make change. Sales tax included.</a:t>
                      </a:r>
                    </a:p>
                    <a:p>
                      <a:r>
                        <a:rPr lang="en-US" sz="2400" dirty="0">
                          <a:latin typeface="Times New Roman" panose="02020603050405020304" pitchFamily="18" charset="0"/>
                          <a:cs typeface="Times New Roman" panose="02020603050405020304" pitchFamily="18" charset="0"/>
                        </a:rPr>
                        <a:t>Adult (19+) $2</a:t>
                      </a:r>
                    </a:p>
                  </a:txBody>
                  <a:tcPr marL="110588" marR="110588" marT="55294" marB="55294" anchor="ctr">
                    <a:lnL>
                      <a:noFill/>
                    </a:lnL>
                    <a:lnR>
                      <a:noFill/>
                    </a:lnR>
                    <a:lnT>
                      <a:noFill/>
                    </a:lnT>
                    <a:lnB>
                      <a:noFill/>
                    </a:lnB>
                    <a:noFill/>
                  </a:tcPr>
                </a:tc>
                <a:extLst>
                  <a:ext uri="{0D108BD9-81ED-4DB2-BD59-A6C34878D82A}">
                    <a16:rowId xmlns:a16="http://schemas.microsoft.com/office/drawing/2014/main" val="513944730"/>
                  </a:ext>
                </a:extLst>
              </a:tr>
              <a:tr h="479215">
                <a:tc>
                  <a:txBody>
                    <a:bodyPr/>
                    <a:lstStyle/>
                    <a:p>
                      <a:r>
                        <a:rPr lang="en-US" sz="2400" dirty="0">
                          <a:latin typeface="Times New Roman" panose="02020603050405020304" pitchFamily="18" charset="0"/>
                          <a:cs typeface="Times New Roman" panose="02020603050405020304" pitchFamily="18" charset="0"/>
                        </a:rPr>
                        <a:t>Youth 18 &amp; younger $1</a:t>
                      </a:r>
                    </a:p>
                  </a:txBody>
                  <a:tcPr marL="110588" marR="110588" marT="55294" marB="55294" anchor="ctr">
                    <a:lnL>
                      <a:noFill/>
                    </a:lnL>
                    <a:lnR>
                      <a:noFill/>
                    </a:lnR>
                    <a:lnT>
                      <a:noFill/>
                    </a:lnT>
                    <a:lnB>
                      <a:noFill/>
                    </a:lnB>
                    <a:noFill/>
                  </a:tcPr>
                </a:tc>
                <a:extLst>
                  <a:ext uri="{0D108BD9-81ED-4DB2-BD59-A6C34878D82A}">
                    <a16:rowId xmlns:a16="http://schemas.microsoft.com/office/drawing/2014/main" val="902716908"/>
                  </a:ext>
                </a:extLst>
              </a:tr>
              <a:tr h="479215">
                <a:tc>
                  <a:txBody>
                    <a:bodyPr/>
                    <a:lstStyle/>
                    <a:p>
                      <a:r>
                        <a:rPr lang="en-US" sz="2400" dirty="0">
                          <a:latin typeface="Times New Roman" panose="02020603050405020304" pitchFamily="18" charset="0"/>
                          <a:cs typeface="Times New Roman" panose="02020603050405020304" pitchFamily="18" charset="0"/>
                        </a:rPr>
                        <a:t>Children 5 &amp; younger Free</a:t>
                      </a:r>
                    </a:p>
                  </a:txBody>
                  <a:tcPr marL="110588" marR="110588" marT="55294" marB="55294" anchor="ctr">
                    <a:lnL>
                      <a:noFill/>
                    </a:lnL>
                    <a:lnR>
                      <a:noFill/>
                    </a:lnR>
                    <a:lnT>
                      <a:noFill/>
                    </a:lnT>
                    <a:lnB>
                      <a:noFill/>
                    </a:lnB>
                    <a:noFill/>
                  </a:tcPr>
                </a:tc>
                <a:extLst>
                  <a:ext uri="{0D108BD9-81ED-4DB2-BD59-A6C34878D82A}">
                    <a16:rowId xmlns:a16="http://schemas.microsoft.com/office/drawing/2014/main" val="3695419293"/>
                  </a:ext>
                </a:extLst>
              </a:tr>
            </a:tbl>
          </a:graphicData>
        </a:graphic>
      </p:graphicFrame>
      <p:pic>
        <p:nvPicPr>
          <p:cNvPr id="11" name="Picture 10" descr="A map of a city&#10;&#10;Description automatically generated">
            <a:extLst>
              <a:ext uri="{FF2B5EF4-FFF2-40B4-BE49-F238E27FC236}">
                <a16:creationId xmlns:a16="http://schemas.microsoft.com/office/drawing/2014/main" id="{6053B805-C894-CB0F-02C6-1CE52D0BA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825" y="924106"/>
            <a:ext cx="5659962" cy="60434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214" y="26879"/>
            <a:ext cx="12191573" cy="959966"/>
          </a:xfrm>
          <a:prstGeom prst="rect">
            <a:avLst/>
          </a:prstGeom>
        </p:spPr>
        <p:txBody>
          <a:bodyPr vert="horz"/>
          <a:lstStyle/>
          <a:p>
            <a:pPr algn="ctr">
              <a:lnSpc>
                <a:spcPct val="115000"/>
              </a:lnSpc>
              <a:spcAft>
                <a:spcPts val="1495"/>
              </a:spcAft>
            </a:pPr>
            <a:r>
              <a:rPr lang="en-US" sz="4838" b="1" dirty="0">
                <a:solidFill>
                  <a:srgbClr val="000000"/>
                </a:solidFill>
                <a:latin typeface="Times New Roman" panose="02020603050405020304" pitchFamily="18" charset="0"/>
                <a:cs typeface="Times New Roman" panose="02020603050405020304" pitchFamily="18" charset="0"/>
              </a:rPr>
              <a:t>Nome Buses</a:t>
            </a:r>
          </a:p>
        </p:txBody>
      </p:sp>
      <p:pic>
        <p:nvPicPr>
          <p:cNvPr id="4" name="Picture 3" descr="A bus driving down the road&#10;&#10;Description automatically generated">
            <a:extLst>
              <a:ext uri="{FF2B5EF4-FFF2-40B4-BE49-F238E27FC236}">
                <a16:creationId xmlns:a16="http://schemas.microsoft.com/office/drawing/2014/main" id="{C08EE2AD-0EEF-4D27-F887-6E92A34DB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17" y="1105881"/>
            <a:ext cx="5505027" cy="3152940"/>
          </a:xfrm>
          <a:prstGeom prst="rect">
            <a:avLst/>
          </a:prstGeom>
        </p:spPr>
      </p:pic>
      <p:sp>
        <p:nvSpPr>
          <p:cNvPr id="9" name="TextBox 8">
            <a:extLst>
              <a:ext uri="{FF2B5EF4-FFF2-40B4-BE49-F238E27FC236}">
                <a16:creationId xmlns:a16="http://schemas.microsoft.com/office/drawing/2014/main" id="{EC8E2097-9C38-7F5B-616D-FB93CB223EB5}"/>
              </a:ext>
            </a:extLst>
          </p:cNvPr>
          <p:cNvSpPr txBox="1"/>
          <p:nvPr/>
        </p:nvSpPr>
        <p:spPr>
          <a:xfrm>
            <a:off x="5590944" y="1038611"/>
            <a:ext cx="6515142" cy="5304273"/>
          </a:xfrm>
          <a:prstGeom prst="rect">
            <a:avLst/>
          </a:prstGeom>
          <a:noFill/>
        </p:spPr>
        <p:txBody>
          <a:bodyPr wrap="square">
            <a:spAutoFit/>
          </a:bodyPr>
          <a:lstStyle/>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The path to Hoonah is to the right at the port. It is a flat 1.5-mile walk into town along the ocean. </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You will travel past the picturesque Three Rocks. Sit on the bench and spend some time looking into the bay. </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You may see Dall’s dolphins jumping through the waves. </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Stop by the historic Old Bear Clan Cemetery across the road. </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If you’re capable, it is absolutely worth the experience to walk at least one way. </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The town is small, so it won’t take too much time to visit, but it is worth the effort.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42C0450E-06ED-37C5-85FF-F837E71ADF5B}"/>
              </a:ext>
            </a:extLst>
          </p:cNvPr>
          <p:cNvSpPr>
            <a:spLocks noGrp="1"/>
          </p:cNvSpPr>
          <p:nvPr>
            <p:ph type="dt" sz="half" idx="10"/>
          </p:nvPr>
        </p:nvSpPr>
        <p:spPr>
          <a:xfrm>
            <a:off x="215" y="6312740"/>
            <a:ext cx="2829981" cy="435825"/>
          </a:xfrm>
          <a:prstGeom prst="rect">
            <a:avLst/>
          </a:prstGeom>
        </p:spPr>
        <p:txBody>
          <a:bodyPr/>
          <a:lstStyle/>
          <a:p>
            <a:pPr lvl="0"/>
            <a:fld id="{12C53A42-FDC9-48E4-B9B6-1F3136EDA0A4}" type="datetimeFigureOut">
              <a:rPr lang="en-US"/>
              <a:t>8/21/2024</a:t>
            </a:fld>
            <a:endParaRPr lang="en-US"/>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9361807" y="6312740"/>
            <a:ext cx="2829981" cy="435825"/>
          </a:xfrm>
          <a:prstGeom prst="rect">
            <a:avLst/>
          </a:prstGeom>
        </p:spPr>
        <p:txBody>
          <a:bodyPr/>
          <a:lstStyle/>
          <a:p>
            <a:pPr lvl="0"/>
            <a:fld id="{66E7A9FB-6E43-417A-BC0C-ECC01730E3CF}" type="slidenum">
              <a:rPr/>
              <a:t>13</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214" y="26879"/>
            <a:ext cx="5408030" cy="959966"/>
          </a:xfrm>
          <a:prstGeom prst="rect">
            <a:avLst/>
          </a:prstGeom>
        </p:spPr>
        <p:txBody>
          <a:bodyPr vert="horz">
            <a:normAutofit fontScale="90000"/>
          </a:bodyPr>
          <a:lstStyle/>
          <a:p>
            <a:pPr algn="ctr">
              <a:lnSpc>
                <a:spcPct val="115000"/>
              </a:lnSpc>
              <a:spcAft>
                <a:spcPts val="1495"/>
              </a:spcAft>
            </a:pPr>
            <a:r>
              <a:rPr lang="en-US" sz="4838" b="1" dirty="0">
                <a:solidFill>
                  <a:srgbClr val="000000"/>
                </a:solidFill>
                <a:latin typeface="Times New Roman" panose="02020603050405020304" pitchFamily="18" charset="0"/>
                <a:cs typeface="Times New Roman" panose="02020603050405020304" pitchFamily="18" charset="0"/>
              </a:rPr>
              <a:t>Nome Walking Map</a:t>
            </a:r>
          </a:p>
        </p:txBody>
      </p:sp>
    </p:spTree>
    <p:extLst>
      <p:ext uri="{BB962C8B-B14F-4D97-AF65-F5344CB8AC3E}">
        <p14:creationId xmlns:p14="http://schemas.microsoft.com/office/powerpoint/2010/main" val="167258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DBDB-81A6-C0F9-52AE-F92F9D72EA51}"/>
              </a:ext>
            </a:extLst>
          </p:cNvPr>
          <p:cNvSpPr txBox="1">
            <a:spLocks noGrp="1"/>
          </p:cNvSpPr>
          <p:nvPr>
            <p:ph type="title" idx="4294967295"/>
          </p:nvPr>
        </p:nvSpPr>
        <p:spPr>
          <a:xfrm>
            <a:off x="214" y="26879"/>
            <a:ext cx="12191573" cy="959966"/>
          </a:xfrm>
          <a:prstGeom prst="rect">
            <a:avLst/>
          </a:prstGeom>
        </p:spPr>
        <p:txBody>
          <a:bodyPr vert="horz">
            <a:noAutofit/>
          </a:bodyPr>
          <a:lstStyle/>
          <a:p>
            <a:pPr algn="ctr">
              <a:lnSpc>
                <a:spcPct val="115000"/>
              </a:lnSpc>
              <a:spcAft>
                <a:spcPts val="1495"/>
              </a:spcAft>
            </a:pPr>
            <a:r>
              <a:rPr lang="en-US" sz="5321" b="1" dirty="0">
                <a:latin typeface="Times New Roman" panose="02020603050405020304" pitchFamily="18" charset="0"/>
                <a:cs typeface="Times New Roman" panose="02020603050405020304" pitchFamily="18" charset="0"/>
              </a:rPr>
              <a:t>Bears</a:t>
            </a:r>
          </a:p>
        </p:txBody>
      </p:sp>
      <p:sp>
        <p:nvSpPr>
          <p:cNvPr id="3" name="TextBox 2">
            <a:extLst>
              <a:ext uri="{FF2B5EF4-FFF2-40B4-BE49-F238E27FC236}">
                <a16:creationId xmlns:a16="http://schemas.microsoft.com/office/drawing/2014/main" id="{5EBE639C-C568-DE11-9F98-11B81C731477}"/>
              </a:ext>
            </a:extLst>
          </p:cNvPr>
          <p:cNvSpPr txBox="1"/>
          <p:nvPr/>
        </p:nvSpPr>
        <p:spPr>
          <a:xfrm>
            <a:off x="472237" y="4909035"/>
            <a:ext cx="5111329" cy="1581459"/>
          </a:xfrm>
          <a:prstGeom prst="rect">
            <a:avLst/>
          </a:prstGeom>
          <a:noFill/>
        </p:spPr>
        <p:txBody>
          <a:bodyPr wrap="square">
            <a:spAutoFit/>
          </a:bodyPr>
          <a:lstStyle/>
          <a:p>
            <a:r>
              <a:rPr lang="en-US" sz="2419" dirty="0">
                <a:latin typeface="Times New Roman" panose="02020603050405020304" pitchFamily="18" charset="0"/>
                <a:cs typeface="Times New Roman" panose="02020603050405020304" pitchFamily="18" charset="0"/>
              </a:rPr>
              <a:t>Admission:</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Adult - $15 </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Child - $5  (aged 8-18) </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Children under 7 Free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650A-E13A-6A3A-42F1-17AFD42E8AA0}"/>
              </a:ext>
            </a:extLst>
          </p:cNvPr>
          <p:cNvSpPr txBox="1">
            <a:spLocks noGrp="1"/>
          </p:cNvSpPr>
          <p:nvPr>
            <p:ph type="title" idx="4294967295"/>
          </p:nvPr>
        </p:nvSpPr>
        <p:spPr>
          <a:xfrm>
            <a:off x="13700" y="1"/>
            <a:ext cx="12178087" cy="1281204"/>
          </a:xfrm>
          <a:prstGeom prst="rect">
            <a:avLst/>
          </a:prstGeom>
        </p:spPr>
        <p:txBody>
          <a:bodyPr vert="horz"/>
          <a:lstStyle/>
          <a:p>
            <a:pPr algn="ctr"/>
            <a:r>
              <a:rPr lang="en-US" sz="4838" b="1" dirty="0">
                <a:latin typeface="Times New Roman" panose="02020603050405020304" pitchFamily="18" charset="0"/>
                <a:cs typeface="Times New Roman" panose="02020603050405020304" pitchFamily="18" charset="0"/>
              </a:rPr>
              <a:t>Center</a:t>
            </a:r>
          </a:p>
        </p:txBody>
      </p:sp>
      <p:sp>
        <p:nvSpPr>
          <p:cNvPr id="6" name="TextBox 5">
            <a:extLst>
              <a:ext uri="{FF2B5EF4-FFF2-40B4-BE49-F238E27FC236}">
                <a16:creationId xmlns:a16="http://schemas.microsoft.com/office/drawing/2014/main" id="{407F7D58-A9B4-65D7-1DDA-4EFE4791F5EB}"/>
              </a:ext>
            </a:extLst>
          </p:cNvPr>
          <p:cNvSpPr txBox="1"/>
          <p:nvPr/>
        </p:nvSpPr>
        <p:spPr>
          <a:xfrm>
            <a:off x="-67217" y="6272625"/>
            <a:ext cx="12191573" cy="427361"/>
          </a:xfrm>
          <a:prstGeom prst="rect">
            <a:avLst/>
          </a:prstGeom>
          <a:noFill/>
        </p:spPr>
        <p:txBody>
          <a:bodyPr wrap="square">
            <a:spAutoFit/>
          </a:bodyPr>
          <a:lstStyle/>
          <a:p>
            <a:pPr algn="ctr"/>
            <a:r>
              <a:rPr lang="en-US" sz="2177" b="1" dirty="0">
                <a:latin typeface="Times New Roman" panose="02020603050405020304" pitchFamily="18" charset="0"/>
                <a:cs typeface="Times New Roman" panose="02020603050405020304" pitchFamily="18" charset="0"/>
              </a:rPr>
              <a:t>Adult:</a:t>
            </a:r>
            <a:r>
              <a:rPr lang="en-US" sz="2177" dirty="0">
                <a:latin typeface="Times New Roman" panose="02020603050405020304" pitchFamily="18" charset="0"/>
                <a:cs typeface="Times New Roman" panose="02020603050405020304" pitchFamily="18" charset="0"/>
              </a:rPr>
              <a:t> $15 per person </a:t>
            </a:r>
            <a:r>
              <a:rPr lang="en-US" sz="2177" b="1" dirty="0">
                <a:latin typeface="Times New Roman" panose="02020603050405020304" pitchFamily="18" charset="0"/>
                <a:cs typeface="Times New Roman" panose="02020603050405020304" pitchFamily="18" charset="0"/>
              </a:rPr>
              <a:t>Youth (age 5-17):</a:t>
            </a:r>
            <a:r>
              <a:rPr lang="en-US" sz="2177" dirty="0">
                <a:latin typeface="Times New Roman" panose="02020603050405020304" pitchFamily="18" charset="0"/>
                <a:cs typeface="Times New Roman" panose="02020603050405020304" pitchFamily="18" charset="0"/>
              </a:rPr>
              <a:t> $6 per person </a:t>
            </a:r>
            <a:r>
              <a:rPr lang="en-US" sz="2177" b="1" dirty="0">
                <a:latin typeface="Times New Roman" panose="02020603050405020304" pitchFamily="18" charset="0"/>
                <a:cs typeface="Times New Roman" panose="02020603050405020304" pitchFamily="18" charset="0"/>
              </a:rPr>
              <a:t>Child (age 4 and under):</a:t>
            </a:r>
            <a:r>
              <a:rPr lang="en-US" sz="2177" dirty="0">
                <a:latin typeface="Times New Roman" panose="02020603050405020304" pitchFamily="18" charset="0"/>
                <a:cs typeface="Times New Roman" panose="02020603050405020304" pitchFamily="18" charset="0"/>
              </a:rPr>
              <a:t> FREE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a:xfrm>
            <a:off x="256454" y="5095967"/>
            <a:ext cx="6055375" cy="1787459"/>
          </a:xfrm>
          <a:prstGeom prst="rect">
            <a:avLst/>
          </a:prstGeom>
        </p:spPr>
        <p:txBody>
          <a:bodyPr/>
          <a:lstStyle/>
          <a:p>
            <a:pPr lvl="0" algn="ctr"/>
            <a:r>
              <a:rPr lang="en-US" sz="2177" dirty="0">
                <a:solidFill>
                  <a:schemeClr val="tx1"/>
                </a:solidFill>
                <a:latin typeface="Times New Roman" panose="02020603050405020304" pitchFamily="18" charset="0"/>
                <a:cs typeface="Times New Roman" panose="02020603050405020304" pitchFamily="18" charset="0"/>
              </a:rPr>
              <a:t>Admission: General: </a:t>
            </a:r>
            <a:r>
              <a:rPr lang="en-US" sz="2177" b="1" dirty="0">
                <a:solidFill>
                  <a:schemeClr val="tx1"/>
                </a:solidFill>
                <a:latin typeface="Times New Roman" panose="02020603050405020304" pitchFamily="18" charset="0"/>
                <a:cs typeface="Times New Roman" panose="02020603050405020304" pitchFamily="18" charset="0"/>
              </a:rPr>
              <a:t>$9</a:t>
            </a:r>
            <a:br>
              <a:rPr lang="en-US" sz="2177" dirty="0">
                <a:solidFill>
                  <a:schemeClr val="tx1"/>
                </a:solidFill>
                <a:latin typeface="Times New Roman" panose="02020603050405020304" pitchFamily="18" charset="0"/>
                <a:cs typeface="Times New Roman" panose="02020603050405020304" pitchFamily="18" charset="0"/>
              </a:rPr>
            </a:br>
            <a:r>
              <a:rPr lang="en-US" sz="2177" dirty="0">
                <a:solidFill>
                  <a:schemeClr val="tx1"/>
                </a:solidFill>
                <a:latin typeface="Times New Roman" panose="02020603050405020304" pitchFamily="18" charset="0"/>
                <a:cs typeface="Times New Roman" panose="02020603050405020304" pitchFamily="18" charset="0"/>
              </a:rPr>
              <a:t>Seniors (65 &amp; up): </a:t>
            </a:r>
            <a:r>
              <a:rPr lang="en-US" sz="2177" b="1" dirty="0">
                <a:solidFill>
                  <a:schemeClr val="tx1"/>
                </a:solidFill>
                <a:latin typeface="Times New Roman" panose="02020603050405020304" pitchFamily="18" charset="0"/>
                <a:cs typeface="Times New Roman" panose="02020603050405020304" pitchFamily="18" charset="0"/>
              </a:rPr>
              <a:t>$8</a:t>
            </a:r>
            <a:br>
              <a:rPr lang="en-US" sz="2177" dirty="0">
                <a:solidFill>
                  <a:schemeClr val="tx1"/>
                </a:solidFill>
                <a:latin typeface="Times New Roman" panose="02020603050405020304" pitchFamily="18" charset="0"/>
                <a:cs typeface="Times New Roman" panose="02020603050405020304" pitchFamily="18" charset="0"/>
              </a:rPr>
            </a:br>
            <a:r>
              <a:rPr lang="en-US" sz="2177" dirty="0">
                <a:solidFill>
                  <a:schemeClr val="tx1"/>
                </a:solidFill>
                <a:latin typeface="Times New Roman" panose="02020603050405020304" pitchFamily="18" charset="0"/>
                <a:cs typeface="Times New Roman" panose="02020603050405020304" pitchFamily="18" charset="0"/>
              </a:rPr>
              <a:t>Active-Duty Military and their family: </a:t>
            </a:r>
            <a:r>
              <a:rPr lang="en-US" sz="2177" b="1" dirty="0">
                <a:solidFill>
                  <a:schemeClr val="tx1"/>
                </a:solidFill>
                <a:latin typeface="Times New Roman" panose="02020603050405020304" pitchFamily="18" charset="0"/>
                <a:cs typeface="Times New Roman" panose="02020603050405020304" pitchFamily="18" charset="0"/>
              </a:rPr>
              <a:t>Free</a:t>
            </a:r>
            <a:br>
              <a:rPr lang="en-US" sz="2177" dirty="0">
                <a:solidFill>
                  <a:schemeClr val="tx1"/>
                </a:solidFill>
                <a:latin typeface="Times New Roman" panose="02020603050405020304" pitchFamily="18" charset="0"/>
                <a:cs typeface="Times New Roman" panose="02020603050405020304" pitchFamily="18" charset="0"/>
              </a:rPr>
            </a:br>
            <a:r>
              <a:rPr lang="en-US" sz="2177" dirty="0">
                <a:solidFill>
                  <a:schemeClr val="tx1"/>
                </a:solidFill>
                <a:latin typeface="Times New Roman" panose="02020603050405020304" pitchFamily="18" charset="0"/>
                <a:cs typeface="Times New Roman" panose="02020603050405020304" pitchFamily="18" charset="0"/>
              </a:rPr>
              <a:t>Youth (18 &amp; under): </a:t>
            </a:r>
            <a:r>
              <a:rPr lang="en-US" sz="2177" b="1" dirty="0">
                <a:solidFill>
                  <a:schemeClr val="tx1"/>
                </a:solidFill>
                <a:latin typeface="Times New Roman" panose="02020603050405020304" pitchFamily="18" charset="0"/>
                <a:cs typeface="Times New Roman" panose="02020603050405020304" pitchFamily="18" charset="0"/>
              </a:rPr>
              <a:t>Free</a:t>
            </a:r>
            <a:endParaRPr lang="en-US" sz="2177"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a:xfrm>
            <a:off x="9361807" y="6312740"/>
            <a:ext cx="2829981" cy="435825"/>
          </a:xfrm>
          <a:prstGeom prst="rect">
            <a:avLst/>
          </a:prstGeom>
        </p:spPr>
        <p:txBody>
          <a:bodyPr/>
          <a:lstStyle/>
          <a:p>
            <a:pPr lvl="0"/>
            <a:fld id="{6B71CB05-FB6A-43F8-9B74-2C507858005B}" type="slidenum">
              <a:rPr/>
              <a:t>16</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214" y="0"/>
            <a:ext cx="12191573" cy="1375608"/>
          </a:xfrm>
          <a:prstGeom prst="rect">
            <a:avLst/>
          </a:prstGeom>
        </p:spPr>
        <p:txBody>
          <a:bodyPr vert="horz">
            <a:noAutofit/>
          </a:bodyPr>
          <a:lstStyle/>
          <a:p>
            <a:pPr algn="ctr"/>
            <a:r>
              <a:rPr lang="en-US" sz="5321" b="1" dirty="0">
                <a:latin typeface="Times New Roman" panose="02020603050405020304" pitchFamily="18" charset="0"/>
                <a:cs typeface="Times New Roman" panose="02020603050405020304" pitchFamily="18" charset="0"/>
              </a:rPr>
              <a:t>Museum</a:t>
            </a:r>
          </a:p>
        </p:txBody>
      </p:sp>
      <p:sp>
        <p:nvSpPr>
          <p:cNvPr id="5" name="TextBox 4">
            <a:extLst>
              <a:ext uri="{FF2B5EF4-FFF2-40B4-BE49-F238E27FC236}">
                <a16:creationId xmlns:a16="http://schemas.microsoft.com/office/drawing/2014/main" id="{AC782C04-D7E6-E283-0992-DE569D5BB264}"/>
              </a:ext>
            </a:extLst>
          </p:cNvPr>
          <p:cNvSpPr txBox="1"/>
          <p:nvPr/>
        </p:nvSpPr>
        <p:spPr>
          <a:xfrm>
            <a:off x="148563" y="1240745"/>
            <a:ext cx="12043223" cy="836896"/>
          </a:xfrm>
          <a:prstGeom prst="rect">
            <a:avLst/>
          </a:prstGeom>
          <a:noFill/>
        </p:spPr>
        <p:txBody>
          <a:bodyPr wrap="square">
            <a:spAutoFit/>
          </a:bodyPr>
          <a:lstStyle/>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The core of the </a:t>
            </a:r>
            <a:r>
              <a:rPr lang="en-US" sz="2419" dirty="0" err="1">
                <a:latin typeface="Times New Roman" panose="02020603050405020304" pitchFamily="18" charset="0"/>
                <a:cs typeface="Times New Roman" panose="02020603050405020304" pitchFamily="18" charset="0"/>
              </a:rPr>
              <a:t>the</a:t>
            </a:r>
            <a:r>
              <a:rPr lang="en-US" sz="2419" dirty="0">
                <a:latin typeface="Times New Roman" panose="02020603050405020304" pitchFamily="18" charset="0"/>
                <a:cs typeface="Times New Roman" panose="02020603050405020304" pitchFamily="18" charset="0"/>
              </a:rPr>
              <a:t> public </a:t>
            </a:r>
            <a:br>
              <a:rPr lang="en-US" sz="2419" dirty="0">
                <a:latin typeface="Times New Roman" panose="02020603050405020304" pitchFamily="18" charset="0"/>
                <a:cs typeface="Times New Roman" panose="02020603050405020304" pitchFamily="18" charset="0"/>
              </a:rPr>
            </a:br>
            <a:r>
              <a:rPr lang="en-US" sz="2419" dirty="0">
                <a:latin typeface="Times New Roman" panose="02020603050405020304" pitchFamily="18" charset="0"/>
                <a:cs typeface="Times New Roman" panose="02020603050405020304" pitchFamily="18" charset="0"/>
              </a:rPr>
              <a:t>in 1897.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F30E66A-B9D3-DB20-229B-B405F203C0BF}"/>
              </a:ext>
            </a:extLst>
          </p:cNvPr>
          <p:cNvSpPr>
            <a:spLocks noGrp="1"/>
          </p:cNvSpPr>
          <p:nvPr>
            <p:ph type="dt" sz="half" idx="10"/>
          </p:nvPr>
        </p:nvSpPr>
        <p:spPr>
          <a:xfrm>
            <a:off x="215" y="6312740"/>
            <a:ext cx="2829981" cy="435825"/>
          </a:xfrm>
          <a:prstGeom prst="rect">
            <a:avLst/>
          </a:prstGeom>
        </p:spPr>
        <p:txBody>
          <a:bodyPr/>
          <a:lstStyle/>
          <a:p>
            <a:pPr lvl="0"/>
            <a:fld id="{725BFCD4-FF11-47AA-9F14-ECCCD51CFFA2}" type="datetimeFigureOut">
              <a:rPr lang="en-US" smtClean="0"/>
              <a:t>8/21/2024</a:t>
            </a:fld>
            <a:endParaRPr lang="en-US"/>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9361807" y="6312740"/>
            <a:ext cx="2829981" cy="435825"/>
          </a:xfrm>
          <a:prstGeom prst="rect">
            <a:avLst/>
          </a:prstGeom>
        </p:spPr>
        <p:txBody>
          <a:bodyPr/>
          <a:lstStyle/>
          <a:p>
            <a:pPr lvl="0"/>
            <a:fld id="{76B031AB-4808-4E5A-B41A-FC677859455F}" type="slidenum">
              <a:rPr lang="en-US" smtClean="0"/>
              <a:t>17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214" y="134469"/>
            <a:ext cx="12191573" cy="829266"/>
          </a:xfrm>
          <a:prstGeom prst="rect">
            <a:avLst/>
          </a:prstGeom>
        </p:spPr>
        <p:txBody>
          <a:bodyPr vert="horz" wrap="square">
            <a:spAutoFit/>
          </a:bodyPr>
          <a:lstStyle/>
          <a:p>
            <a:pPr lvl="0" algn="ctr" rtl="0"/>
            <a:r>
              <a:rPr lang="en-US" sz="5321" b="1" dirty="0">
                <a:solidFill>
                  <a:srgbClr val="000000"/>
                </a:solidFill>
                <a:latin typeface="Times New Roman" panose="02020603050405020304" pitchFamily="18" charset="0"/>
                <a:cs typeface="Times New Roman" panose="02020603050405020304" pitchFamily="18" charset="0"/>
              </a:rPr>
              <a:t>About</a:t>
            </a:r>
            <a:endParaRPr lang="en-US" sz="532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214" y="26879"/>
            <a:ext cx="11319924" cy="959966"/>
          </a:xfrm>
          <a:prstGeom prst="rect">
            <a:avLst/>
          </a:prstGeom>
        </p:spPr>
        <p:txBody>
          <a:bodyPr vert="horz"/>
          <a:lstStyle/>
          <a:p>
            <a:pPr algn="ctr"/>
            <a:r>
              <a:rPr lang="en-US" sz="5321" b="1" dirty="0">
                <a:latin typeface="Times New Roman" panose="02020603050405020304" pitchFamily="18" charset="0"/>
                <a:cs typeface="Times New Roman" panose="02020603050405020304" pitchFamily="18" charset="0"/>
              </a:rPr>
              <a:t>Museum</a:t>
            </a:r>
          </a:p>
        </p:txBody>
      </p:sp>
      <p:sp>
        <p:nvSpPr>
          <p:cNvPr id="6" name="TextBox 5">
            <a:extLst>
              <a:ext uri="{FF2B5EF4-FFF2-40B4-BE49-F238E27FC236}">
                <a16:creationId xmlns:a16="http://schemas.microsoft.com/office/drawing/2014/main" id="{407F7D58-A9B4-65D7-1DDA-4EFE4791F5EB}"/>
              </a:ext>
            </a:extLst>
          </p:cNvPr>
          <p:cNvSpPr txBox="1"/>
          <p:nvPr/>
        </p:nvSpPr>
        <p:spPr>
          <a:xfrm>
            <a:off x="214" y="4965697"/>
            <a:ext cx="5033717" cy="1581459"/>
          </a:xfrm>
          <a:prstGeom prst="rect">
            <a:avLst/>
          </a:prstGeom>
          <a:noFill/>
        </p:spPr>
        <p:txBody>
          <a:bodyPr wrap="square">
            <a:spAutoFit/>
          </a:bodyPr>
          <a:lstStyle/>
          <a:p>
            <a:pPr algn="ctr"/>
            <a:r>
              <a:rPr lang="en-US" sz="2419" b="1" dirty="0">
                <a:latin typeface="Times New Roman" panose="02020603050405020304" pitchFamily="18" charset="0"/>
                <a:cs typeface="Times New Roman" panose="02020603050405020304" pitchFamily="18" charset="0"/>
              </a:rPr>
              <a:t>Admission</a:t>
            </a:r>
            <a:br>
              <a:rPr lang="en-US" sz="2419" b="1" dirty="0">
                <a:latin typeface="Times New Roman" panose="02020603050405020304" pitchFamily="18" charset="0"/>
                <a:cs typeface="Times New Roman" panose="02020603050405020304" pitchFamily="18" charset="0"/>
              </a:rPr>
            </a:br>
            <a:r>
              <a:rPr lang="en-US" sz="2419" b="1" dirty="0">
                <a:latin typeface="Times New Roman" panose="02020603050405020304" pitchFamily="18" charset="0"/>
                <a:cs typeface="Times New Roman" panose="02020603050405020304" pitchFamily="18" charset="0"/>
              </a:rPr>
              <a:t>Adult: $7</a:t>
            </a:r>
            <a:br>
              <a:rPr lang="en-US" sz="2419" b="1" dirty="0">
                <a:latin typeface="Times New Roman" panose="02020603050405020304" pitchFamily="18" charset="0"/>
                <a:cs typeface="Times New Roman" panose="02020603050405020304" pitchFamily="18" charset="0"/>
              </a:rPr>
            </a:br>
            <a:r>
              <a:rPr lang="en-US" sz="2419" b="1" dirty="0">
                <a:latin typeface="Times New Roman" panose="02020603050405020304" pitchFamily="18" charset="0"/>
                <a:cs typeface="Times New Roman" panose="02020603050405020304" pitchFamily="18" charset="0"/>
              </a:rPr>
              <a:t>Seniors: $6 </a:t>
            </a:r>
            <a:br>
              <a:rPr lang="en-US" sz="2419" b="1" dirty="0">
                <a:latin typeface="Times New Roman" panose="02020603050405020304" pitchFamily="18" charset="0"/>
                <a:cs typeface="Times New Roman" panose="02020603050405020304" pitchFamily="18" charset="0"/>
              </a:rPr>
            </a:br>
            <a:r>
              <a:rPr lang="en-US" sz="2419" b="1" dirty="0">
                <a:latin typeface="Times New Roman" panose="02020603050405020304" pitchFamily="18" charset="0"/>
                <a:cs typeface="Times New Roman" panose="02020603050405020304" pitchFamily="18" charset="0"/>
              </a:rPr>
              <a:t>Children (12 and under): FREE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D29729F4-4E33-35E7-54EB-C9579046AF63}"/>
              </a:ext>
            </a:extLst>
          </p:cNvPr>
          <p:cNvSpPr>
            <a:spLocks noGrp="1"/>
          </p:cNvSpPr>
          <p:nvPr>
            <p:ph type="dt" sz="half" idx="10"/>
          </p:nvPr>
        </p:nvSpPr>
        <p:spPr>
          <a:xfrm>
            <a:off x="215" y="6312740"/>
            <a:ext cx="2829981" cy="435825"/>
          </a:xfrm>
          <a:prstGeom prst="rect">
            <a:avLst/>
          </a:prstGeom>
        </p:spPr>
        <p:txBody>
          <a:bodyPr/>
          <a:lstStyle/>
          <a:p>
            <a:pPr lvl="0"/>
            <a:fld id="{05B28AD7-8F31-444D-8A55-3AE8464CD932}" type="datetimeFigureOut">
              <a:rPr lang="en-US"/>
              <a:t>8/21/2024</a:t>
            </a:fld>
            <a:endParaRPr lang="en-US"/>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9361807" y="6312740"/>
            <a:ext cx="2829981" cy="435825"/>
          </a:xfrm>
          <a:prstGeom prst="rect">
            <a:avLst/>
          </a:prstGeom>
        </p:spPr>
        <p:txBody>
          <a:bodyPr/>
          <a:lstStyle/>
          <a:p>
            <a:pPr lvl="0"/>
            <a:fld id="{208CE974-47AF-47AF-99E9-12A62538A846}" type="slidenum">
              <a:rPr/>
              <a:t>19</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214" y="26879"/>
            <a:ext cx="6782768" cy="959966"/>
          </a:xfrm>
          <a:prstGeom prst="rect">
            <a:avLst/>
          </a:prstGeom>
        </p:spPr>
        <p:txBody>
          <a:bodyPr vert="horz"/>
          <a:lstStyle/>
          <a:p>
            <a:pPr algn="ctr"/>
            <a:r>
              <a:rPr lang="en-US" sz="5321" b="1" dirty="0">
                <a:latin typeface="Times New Roman" panose="02020603050405020304" pitchFamily="18" charset="0"/>
                <a:cs typeface="Times New Roman" panose="02020603050405020304" pitchFamily="18" charset="0"/>
              </a:rPr>
              <a:t>Try a Duck Fart</a:t>
            </a:r>
          </a:p>
        </p:txBody>
      </p:sp>
      <p:sp>
        <p:nvSpPr>
          <p:cNvPr id="4" name="TextBox 3">
            <a:extLst>
              <a:ext uri="{FF2B5EF4-FFF2-40B4-BE49-F238E27FC236}">
                <a16:creationId xmlns:a16="http://schemas.microsoft.com/office/drawing/2014/main" id="{7A23AFC9-11B4-E3E9-5624-59453000ABED}"/>
              </a:ext>
            </a:extLst>
          </p:cNvPr>
          <p:cNvSpPr txBox="1"/>
          <p:nvPr/>
        </p:nvSpPr>
        <p:spPr>
          <a:xfrm>
            <a:off x="94619" y="1104331"/>
            <a:ext cx="6688363" cy="4931991"/>
          </a:xfrm>
          <a:prstGeom prst="rect">
            <a:avLst/>
          </a:prstGeom>
          <a:noFill/>
        </p:spPr>
        <p:txBody>
          <a:bodyPr wrap="square">
            <a:spAutoFit/>
          </a:bodyPr>
          <a:lstStyle/>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For those of you that watch the Deadliest Catch, you probably remember Sig Hansen’s favorite drink, The Duck Fart.  You can get one at the XXXXX Saloon for $7 a shot.</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With a name like that you may have to go ahead and get yourself two of them. </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No list of things to do in Nome would be complete without the famous Red Dog Saloon. </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A mix of tourists and locals will keep you in good company while you sit back and relax, planning your next inexpensive adventure around town.</a:t>
            </a:r>
          </a:p>
          <a:p>
            <a:pPr marL="414703" indent="-414703">
              <a:buFont typeface="Arial" panose="020B0604020202020204" pitchFamily="34" charset="0"/>
              <a:buChar char="•"/>
            </a:pPr>
            <a:r>
              <a:rPr lang="en-US" sz="2419" dirty="0">
                <a:latin typeface="Times New Roman" panose="02020603050405020304" pitchFamily="18" charset="0"/>
                <a:cs typeface="Times New Roman" panose="02020603050405020304" pitchFamily="18" charset="0"/>
              </a:rPr>
              <a:t> </a:t>
            </a:r>
          </a:p>
        </p:txBody>
      </p:sp>
      <p:pic>
        <p:nvPicPr>
          <p:cNvPr id="9" name="Picture 8" descr="A shot glass with a drink&#10;&#10;Description automatically generated">
            <a:extLst>
              <a:ext uri="{FF2B5EF4-FFF2-40B4-BE49-F238E27FC236}">
                <a16:creationId xmlns:a16="http://schemas.microsoft.com/office/drawing/2014/main" id="{566D3DEC-0C5A-494C-1F9F-7952AC200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982" y="0"/>
            <a:ext cx="5408806"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524641" y="227913"/>
            <a:ext cx="9142720" cy="1330842"/>
          </a:xfrm>
        </p:spPr>
        <p:txBody>
          <a:bodyPr/>
          <a:lstStyle/>
          <a:p>
            <a:r>
              <a:rPr lang="en-US"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270801" y="1706215"/>
            <a:ext cx="10672930" cy="4923874"/>
          </a:xfrm>
        </p:spPr>
        <p:txBody>
          <a:bodyPr/>
          <a:lstStyle/>
          <a:p>
            <a:pPr algn="l">
              <a:buFont typeface="Wingdings" panose="05000000000000000000" pitchFamily="2" charset="2"/>
              <a:buChar char=""/>
            </a:pPr>
            <a:r>
              <a:rPr lang="en-US" altLang="en-US" sz="3870" b="1" dirty="0">
                <a:latin typeface="Times New Roman" panose="02020603050405020304" pitchFamily="18" charset="0"/>
                <a:cs typeface="Times New Roman" panose="02020603050405020304" pitchFamily="18" charset="0"/>
              </a:rPr>
              <a:t>My Port Philosophy</a:t>
            </a:r>
            <a:endParaRPr lang="en-US" altLang="en-US" sz="3870" b="1" i="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3870" b="1" dirty="0">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3870" b="1" dirty="0">
                <a:latin typeface="Times New Roman" panose="02020603050405020304" pitchFamily="18" charset="0"/>
                <a:cs typeface="Times New Roman" panose="02020603050405020304" pitchFamily="18" charset="0"/>
              </a:rPr>
              <a:t>About </a:t>
            </a:r>
            <a:r>
              <a:rPr lang="en-US" sz="3870" b="1" dirty="0">
                <a:latin typeface="Times New Roman" panose="02020603050405020304" pitchFamily="18" charset="0"/>
                <a:cs typeface="Times New Roman" panose="02020603050405020304" pitchFamily="18" charset="0"/>
              </a:rPr>
              <a:t>Valdez</a:t>
            </a:r>
          </a:p>
          <a:p>
            <a:pPr algn="l">
              <a:buFont typeface="Wingdings" panose="05000000000000000000" pitchFamily="2" charset="2"/>
              <a:buChar char=""/>
            </a:pPr>
            <a:r>
              <a:rPr lang="en-US" sz="3870" b="1" dirty="0">
                <a:latin typeface="Times New Roman" panose="02020603050405020304" pitchFamily="18" charset="0"/>
                <a:cs typeface="Times New Roman" panose="02020603050405020304" pitchFamily="18" charset="0"/>
              </a:rPr>
              <a:t>Getting around Valdez </a:t>
            </a:r>
          </a:p>
          <a:p>
            <a:pPr algn="l">
              <a:buFont typeface="Wingdings" panose="05000000000000000000" pitchFamily="2" charset="2"/>
              <a:buChar char=""/>
            </a:pPr>
            <a:r>
              <a:rPr lang="en-US" altLang="en-US" sz="3870" b="1" dirty="0">
                <a:latin typeface="Times New Roman" panose="02020603050405020304" pitchFamily="18" charset="0"/>
                <a:cs typeface="Times New Roman" panose="02020603050405020304" pitchFamily="18" charset="0"/>
              </a:rPr>
              <a:t>Points of Interest</a:t>
            </a:r>
          </a:p>
          <a:p>
            <a:pPr algn="l">
              <a:buFont typeface="Wingdings" panose="05000000000000000000" pitchFamily="2" charset="2"/>
              <a:buChar char=""/>
            </a:pPr>
            <a:r>
              <a:rPr lang="en-US" altLang="en-US" sz="3870" b="1" dirty="0">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3870" b="1"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215" y="-17252"/>
            <a:ext cx="12191573" cy="985654"/>
          </a:xfrm>
          <a:prstGeom prst="rect">
            <a:avLst/>
          </a:prstGeom>
          <a:noFill/>
        </p:spPr>
        <p:txBody>
          <a:bodyPr wrap="square">
            <a:spAutoFit/>
          </a:bodyPr>
          <a:lstStyle/>
          <a:p>
            <a:pPr algn="ctr"/>
            <a:r>
              <a:rPr lang="en-US" sz="5321" b="1" dirty="0">
                <a:latin typeface="Times New Roman" panose="02020603050405020304" pitchFamily="18" charset="0"/>
                <a:cs typeface="Times New Roman" panose="02020603050405020304" pitchFamily="18" charset="0"/>
              </a:rPr>
              <a:t>Whale Watching Adventure</a:t>
            </a:r>
            <a:r>
              <a:rPr lang="en-US" altLang="en-US" sz="5805" b="1" dirty="0"/>
              <a:t>	</a:t>
            </a:r>
            <a:endParaRPr lang="en-US" sz="5805"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84691" y="165114"/>
            <a:ext cx="368627" cy="3686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0588" tIns="55294" rIns="110588" bIns="55294" numCol="1" anchor="t" anchorCtr="0" compatLnSpc="1">
            <a:prstTxWarp prst="textNoShape">
              <a:avLst/>
            </a:prstTxWarp>
          </a:bodyPr>
          <a:lstStyle/>
          <a:p>
            <a:endParaRPr lang="en-US" sz="2177"/>
          </a:p>
        </p:txBody>
      </p:sp>
      <p:sp>
        <p:nvSpPr>
          <p:cNvPr id="4" name="TextBox 3">
            <a:extLst>
              <a:ext uri="{FF2B5EF4-FFF2-40B4-BE49-F238E27FC236}">
                <a16:creationId xmlns:a16="http://schemas.microsoft.com/office/drawing/2014/main" id="{14133388-2312-BCDE-DEEB-72B94AF958EF}"/>
              </a:ext>
            </a:extLst>
          </p:cNvPr>
          <p:cNvSpPr txBox="1"/>
          <p:nvPr/>
        </p:nvSpPr>
        <p:spPr>
          <a:xfrm>
            <a:off x="229483" y="1170128"/>
            <a:ext cx="7567142" cy="4447884"/>
          </a:xfrm>
          <a:prstGeom prst="rect">
            <a:avLst/>
          </a:prstGeom>
          <a:noFill/>
        </p:spPr>
        <p:txBody>
          <a:bodyPr wrap="square">
            <a:spAutoFit/>
          </a:bodyPr>
          <a:lstStyle/>
          <a:p>
            <a:pPr marL="414703" indent="-414703">
              <a:buFont typeface="Arial" panose="020B0604020202020204" pitchFamily="34" charset="0"/>
              <a:buChar char="•"/>
            </a:pPr>
            <a:r>
              <a:rPr lang="en-US" sz="2903" dirty="0">
                <a:latin typeface="Times New Roman" panose="02020603050405020304" pitchFamily="18" charset="0"/>
                <a:cs typeface="Times New Roman" panose="02020603050405020304" pitchFamily="18" charset="0"/>
              </a:rPr>
              <a:t>There are plenty of whale tours to let you watch the orcas and humpbacks as they breach and spout from the water. </a:t>
            </a:r>
          </a:p>
          <a:p>
            <a:pPr marL="414703" indent="-414703">
              <a:buFont typeface="Arial" panose="020B0604020202020204" pitchFamily="34" charset="0"/>
              <a:buChar char="•"/>
            </a:pPr>
            <a:r>
              <a:rPr lang="en-US" sz="2903" dirty="0">
                <a:latin typeface="Times New Roman" panose="02020603050405020304" pitchFamily="18" charset="0"/>
                <a:cs typeface="Times New Roman" panose="02020603050405020304" pitchFamily="18" charset="0"/>
              </a:rPr>
              <a:t>You may also spot sea lions, harbor seals, Dall’s porpoises, bald eagles, bears, blacktail deer, and seabirds during the tour. </a:t>
            </a:r>
          </a:p>
          <a:p>
            <a:pPr marL="414703" indent="-414703">
              <a:buFont typeface="Arial" panose="020B0604020202020204" pitchFamily="34" charset="0"/>
              <a:buChar char="•"/>
            </a:pPr>
            <a:r>
              <a:rPr lang="en-US" sz="2903" dirty="0">
                <a:latin typeface="Times New Roman" panose="02020603050405020304" pitchFamily="18" charset="0"/>
                <a:cs typeface="Times New Roman" panose="02020603050405020304" pitchFamily="18" charset="0"/>
              </a:rPr>
              <a:t>Even without binoculars, you’ll have a great view, on clear days, of the forest-surrounded Mendenhall Glacier.</a:t>
            </a:r>
          </a:p>
          <a:p>
            <a:endParaRPr lang="en-US" sz="2177" dirty="0"/>
          </a:p>
        </p:txBody>
      </p:sp>
      <p:sp>
        <p:nvSpPr>
          <p:cNvPr id="6" name="TextBox 5">
            <a:extLst>
              <a:ext uri="{FF2B5EF4-FFF2-40B4-BE49-F238E27FC236}">
                <a16:creationId xmlns:a16="http://schemas.microsoft.com/office/drawing/2014/main" id="{4C4A71EC-AE7D-842D-682B-923D7FEB1480}"/>
              </a:ext>
            </a:extLst>
          </p:cNvPr>
          <p:cNvSpPr txBox="1"/>
          <p:nvPr/>
        </p:nvSpPr>
        <p:spPr>
          <a:xfrm>
            <a:off x="965136" y="5636852"/>
            <a:ext cx="6095832" cy="836896"/>
          </a:xfrm>
          <a:prstGeom prst="rect">
            <a:avLst/>
          </a:prstGeom>
          <a:noFill/>
        </p:spPr>
        <p:txBody>
          <a:bodyPr wrap="square">
            <a:spAutoFit/>
          </a:bodyPr>
          <a:lstStyle/>
          <a:p>
            <a:pPr algn="ctr"/>
            <a:r>
              <a:rPr lang="en-US" sz="2419" b="1" dirty="0">
                <a:latin typeface="Times New Roman" panose="02020603050405020304" pitchFamily="18" charset="0"/>
                <a:cs typeface="Times New Roman" panose="02020603050405020304" pitchFamily="18" charset="0"/>
              </a:rPr>
              <a:t>Whale Watching Adventure</a:t>
            </a:r>
            <a:r>
              <a:rPr lang="en-US" sz="2419" dirty="0">
                <a:latin typeface="Times New Roman" panose="02020603050405020304" pitchFamily="18" charset="0"/>
                <a:cs typeface="Times New Roman" panose="02020603050405020304" pitchFamily="18" charset="0"/>
              </a:rPr>
              <a:t> </a:t>
            </a:r>
            <a:br>
              <a:rPr lang="en-US" sz="2419" dirty="0">
                <a:latin typeface="Times New Roman" panose="02020603050405020304" pitchFamily="18" charset="0"/>
                <a:cs typeface="Times New Roman" panose="02020603050405020304" pitchFamily="18" charset="0"/>
              </a:rPr>
            </a:br>
            <a:r>
              <a:rPr lang="en-US" sz="2419" dirty="0">
                <a:latin typeface="Times New Roman" panose="02020603050405020304" pitchFamily="18" charset="0"/>
                <a:cs typeface="Times New Roman" panose="02020603050405020304" pitchFamily="18" charset="0"/>
              </a:rPr>
              <a:t>$189 adult, $139 child (under 12 yrs.) </a:t>
            </a:r>
          </a:p>
        </p:txBody>
      </p:sp>
      <p:pic>
        <p:nvPicPr>
          <p:cNvPr id="8" name="Picture 7" descr="A whale jumping out of the water&#10;&#10;Description automatically generated">
            <a:extLst>
              <a:ext uri="{FF2B5EF4-FFF2-40B4-BE49-F238E27FC236}">
                <a16:creationId xmlns:a16="http://schemas.microsoft.com/office/drawing/2014/main" id="{83A513C0-9C8C-E01D-F79F-181BD7ABB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625" y="987762"/>
            <a:ext cx="4395163" cy="5798868"/>
          </a:xfrm>
          <a:prstGeom prst="rect">
            <a:avLst/>
          </a:prstGeom>
        </p:spPr>
      </p:pic>
    </p:spTree>
    <p:extLst>
      <p:ext uri="{BB962C8B-B14F-4D97-AF65-F5344CB8AC3E}">
        <p14:creationId xmlns:p14="http://schemas.microsoft.com/office/powerpoint/2010/main" val="27834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DBDB-81A6-C0F9-52AE-F92F9D72EA51}"/>
              </a:ext>
            </a:extLst>
          </p:cNvPr>
          <p:cNvSpPr txBox="1">
            <a:spLocks noGrp="1"/>
          </p:cNvSpPr>
          <p:nvPr>
            <p:ph type="title" idx="4294967295"/>
          </p:nvPr>
        </p:nvSpPr>
        <p:spPr>
          <a:xfrm>
            <a:off x="214" y="26879"/>
            <a:ext cx="12191573" cy="1199543"/>
          </a:xfrm>
          <a:prstGeom prst="rect">
            <a:avLst/>
          </a:prstGeom>
        </p:spPr>
        <p:txBody>
          <a:bodyPr vert="horz" anchor="ctr"/>
          <a:lstStyle/>
          <a:p>
            <a:pPr algn="ctr">
              <a:lnSpc>
                <a:spcPct val="115000"/>
              </a:lnSpc>
              <a:spcAft>
                <a:spcPts val="1495"/>
              </a:spcAft>
            </a:pPr>
            <a:r>
              <a:rPr lang="en-US" b="1" dirty="0">
                <a:solidFill>
                  <a:schemeClr val="tx1"/>
                </a:solidFill>
                <a:latin typeface="Times New Roman" panose="02020603050405020304" pitchFamily="18" charset="0"/>
                <a:cs typeface="Times New Roman" panose="02020603050405020304" pitchFamily="18" charset="0"/>
              </a:rPr>
              <a:t>Great Alaskan Lumberjack Show</a:t>
            </a:r>
          </a:p>
        </p:txBody>
      </p:sp>
      <p:sp>
        <p:nvSpPr>
          <p:cNvPr id="9" name="TextBox 8">
            <a:extLst>
              <a:ext uri="{FF2B5EF4-FFF2-40B4-BE49-F238E27FC236}">
                <a16:creationId xmlns:a16="http://schemas.microsoft.com/office/drawing/2014/main" id="{D9F454F5-3DCD-A60D-0412-38035B5DE93F}"/>
              </a:ext>
            </a:extLst>
          </p:cNvPr>
          <p:cNvSpPr txBox="1"/>
          <p:nvPr/>
        </p:nvSpPr>
        <p:spPr>
          <a:xfrm>
            <a:off x="3223741" y="1226422"/>
            <a:ext cx="8794081" cy="5452775"/>
          </a:xfrm>
          <a:prstGeom prst="rect">
            <a:avLst/>
          </a:prstGeom>
          <a:noFill/>
        </p:spPr>
        <p:txBody>
          <a:bodyPr wrap="square">
            <a:spAutoFit/>
          </a:bodyPr>
          <a:lstStyle/>
          <a:p>
            <a:pPr marL="345586" indent="-345586">
              <a:buFont typeface="Arial" panose="020B0604020202020204" pitchFamily="34" charset="0"/>
              <a:buChar char="•"/>
            </a:pPr>
            <a:r>
              <a:rPr lang="en-US" sz="2177" dirty="0">
                <a:latin typeface="Times New Roman" panose="02020603050405020304" pitchFamily="18" charset="0"/>
                <a:cs typeface="Times New Roman" panose="02020603050405020304" pitchFamily="18" charset="0"/>
              </a:rPr>
              <a:t>This show is a staple of Ketchikan and brings guests a thrilling competition of skill and strength that highlights Southeast Alaska’s logging history.</a:t>
            </a:r>
          </a:p>
          <a:p>
            <a:pPr marL="345586" indent="-345586">
              <a:buFont typeface="Arial" panose="020B0604020202020204" pitchFamily="34" charset="0"/>
              <a:buChar char="•"/>
            </a:pPr>
            <a:r>
              <a:rPr lang="en-US" sz="2177" dirty="0">
                <a:latin typeface="Times New Roman" panose="02020603050405020304" pitchFamily="18" charset="0"/>
                <a:cs typeface="Times New Roman" panose="02020603050405020304" pitchFamily="18" charset="0"/>
              </a:rPr>
              <a:t>These world champion athletes are sure to impress all ages with 7-pound axes, 6-foot razor-sharp saws, tree-climbing gaffs, and more. The one-hour performance is packed with action. Audience members will be on the edge of their seats as they watch burly lumberjack's freefall from towering trees, scamper across floating logs, and show off their strength as they chop and saw. </a:t>
            </a:r>
          </a:p>
          <a:p>
            <a:pPr marL="345586" indent="-345586">
              <a:buFont typeface="Arial" panose="020B0604020202020204" pitchFamily="34" charset="0"/>
              <a:buChar char="•"/>
            </a:pPr>
            <a:r>
              <a:rPr lang="en-US" sz="2177" dirty="0">
                <a:latin typeface="Times New Roman" panose="02020603050405020304" pitchFamily="18" charset="0"/>
                <a:cs typeface="Times New Roman" panose="02020603050405020304" pitchFamily="18" charset="0"/>
              </a:rPr>
              <a:t>Get in on the “axe-</a:t>
            </a:r>
            <a:r>
              <a:rPr lang="en-US" sz="2177" dirty="0" err="1">
                <a:latin typeface="Times New Roman" panose="02020603050405020304" pitchFamily="18" charset="0"/>
                <a:cs typeface="Times New Roman" panose="02020603050405020304" pitchFamily="18" charset="0"/>
              </a:rPr>
              <a:t>tion</a:t>
            </a:r>
            <a:r>
              <a:rPr lang="en-US" sz="2177" dirty="0">
                <a:latin typeface="Times New Roman" panose="02020603050405020304" pitchFamily="18" charset="0"/>
                <a:cs typeface="Times New Roman" panose="02020603050405020304" pitchFamily="18" charset="0"/>
              </a:rPr>
              <a:t>” with a group of friends and try your own hand at the axe-throwing competition. The lumberjacks meet up with participants after the show and demonstrate the art of the throw in a head-to-head battle. Don’t forget your flannel — you’ll want to look the part when you’re in the boisterous crowd. </a:t>
            </a:r>
          </a:p>
          <a:p>
            <a:pPr marL="345586" indent="-345586">
              <a:buFont typeface="Arial" panose="020B0604020202020204" pitchFamily="34" charset="0"/>
              <a:buChar char="•"/>
            </a:pPr>
            <a:r>
              <a:rPr lang="en-US" sz="2177" dirty="0">
                <a:latin typeface="Times New Roman" panose="02020603050405020304" pitchFamily="18" charset="0"/>
                <a:cs typeface="Times New Roman" panose="02020603050405020304" pitchFamily="18" charset="0"/>
              </a:rPr>
              <a:t>The full show is offered three to four times daily, giving guests plenty of opportunities to add it to their schedule.</a:t>
            </a:r>
          </a:p>
        </p:txBody>
      </p:sp>
      <p:pic>
        <p:nvPicPr>
          <p:cNvPr id="11" name="Picture 10" descr="A group of men on a wooden platform&#10;&#10;Description automatically generated">
            <a:extLst>
              <a:ext uri="{FF2B5EF4-FFF2-40B4-BE49-F238E27FC236}">
                <a16:creationId xmlns:a16="http://schemas.microsoft.com/office/drawing/2014/main" id="{78DCA608-A669-0CC3-E44A-CD9065C756D0}"/>
              </a:ext>
            </a:extLst>
          </p:cNvPr>
          <p:cNvPicPr>
            <a:picLocks noChangeAspect="1"/>
          </p:cNvPicPr>
          <p:nvPr/>
        </p:nvPicPr>
        <p:blipFill rotWithShape="1">
          <a:blip r:embed="rId3">
            <a:extLst>
              <a:ext uri="{28A0092B-C50C-407E-A947-70E740481C1C}">
                <a14:useLocalDpi xmlns:a14="http://schemas.microsoft.com/office/drawing/2010/main" val="0"/>
              </a:ext>
            </a:extLst>
          </a:blip>
          <a:srcRect l="53338" t="-10824" r="1" b="1"/>
          <a:stretch/>
        </p:blipFill>
        <p:spPr>
          <a:xfrm>
            <a:off x="213" y="734246"/>
            <a:ext cx="3092943" cy="48973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214" y="216953"/>
            <a:ext cx="12191573" cy="579820"/>
          </a:xfrm>
          <a:prstGeom prst="rect">
            <a:avLst/>
          </a:prstGeom>
        </p:spPr>
        <p:txBody>
          <a:bodyPr vert="horz">
            <a:normAutofit fontScale="90000"/>
          </a:bodyPr>
          <a:lstStyle/>
          <a:p>
            <a:pPr lvl="0" algn="ctr" rtl="0"/>
            <a:r>
              <a:rPr lang="en-US"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623741" y="1305554"/>
            <a:ext cx="8705875" cy="4354408"/>
          </a:xfrm>
          <a:prstGeom prst="rect">
            <a:avLst/>
          </a:prstGeom>
        </p:spPr>
        <p:txBody>
          <a:bodyPr vert="horz"/>
          <a:lstStyle/>
          <a:p>
            <a:pPr lvl="0" rtl="0"/>
            <a:r>
              <a:rPr lang="en-US" sz="3386" dirty="0">
                <a:solidFill>
                  <a:srgbClr val="000000"/>
                </a:solidFill>
                <a:latin typeface="Times New Roman" panose="02020603050405020304" pitchFamily="18" charset="0"/>
                <a:cs typeface="Times New Roman" panose="02020603050405020304" pitchFamily="18" charset="0"/>
              </a:rPr>
              <a:t>Nome is a beautiful City with a rich history and numerous attractions. Whether you're looking for stunning views, historic sites, or unique attractions, Nome has something for everyone.</a:t>
            </a:r>
          </a:p>
          <a:p>
            <a:pPr>
              <a:lnSpc>
                <a:spcPct val="115000"/>
              </a:lnSpc>
              <a:spcBef>
                <a:spcPts val="0"/>
              </a:spcBef>
              <a:spcAft>
                <a:spcPts val="1495"/>
              </a:spcAft>
            </a:pPr>
            <a:r>
              <a:rPr lang="en-US" sz="3386" dirty="0">
                <a:solidFill>
                  <a:srgbClr val="000000"/>
                </a:solidFill>
                <a:latin typeface="Times New Roman" panose="02020603050405020304" pitchFamily="18" charset="0"/>
                <a:cs typeface="Times New Roman" panose="02020603050405020304" pitchFamily="18" charset="0"/>
              </a:rPr>
              <a:t>I hope this presentation will help when we visit Nome.</a:t>
            </a:r>
          </a:p>
        </p:txBody>
      </p:sp>
    </p:spTree>
    <p:extLst>
      <p:ext uri="{BB962C8B-B14F-4D97-AF65-F5344CB8AC3E}">
        <p14:creationId xmlns:p14="http://schemas.microsoft.com/office/powerpoint/2010/main" val="403613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214" y="608620"/>
            <a:ext cx="12191573" cy="1142359"/>
          </a:xfrm>
          <a:prstGeom prst="rect">
            <a:avLst/>
          </a:prstGeom>
          <a:noFill/>
          <a:ln>
            <a:noFill/>
          </a:ln>
        </p:spPr>
        <p:txBody>
          <a:bodyPr vert="horz" wrap="square" lIns="108847" tIns="56600" rIns="108847" bIns="56600" rtlCol="0" anchor="ctr" anchorCtr="0" compatLnSpc="1">
            <a:noAutofit/>
          </a:bodyPr>
          <a:lstStyle/>
          <a:p>
            <a:pPr algn="ctr">
              <a:lnSpc>
                <a:spcPct val="100000"/>
              </a:lnSpc>
              <a:spcBef>
                <a:spcPts val="271"/>
              </a:spcBef>
              <a:spcAft>
                <a:spcPts val="271"/>
              </a:spcAft>
              <a:tabLst>
                <a:tab pos="0" algn="l"/>
                <a:tab pos="552938" algn="l"/>
                <a:tab pos="1105875" algn="l"/>
                <a:tab pos="1658812" algn="l"/>
                <a:tab pos="2211751" algn="l"/>
                <a:tab pos="2764688" algn="l"/>
                <a:tab pos="3317625" algn="l"/>
                <a:tab pos="3870564" algn="l"/>
                <a:tab pos="4423501" algn="l"/>
                <a:tab pos="4976439" algn="l"/>
                <a:tab pos="5529377" algn="l"/>
                <a:tab pos="6082314" algn="l"/>
                <a:tab pos="6635251" algn="l"/>
                <a:tab pos="7188190" algn="l"/>
                <a:tab pos="7741126" algn="l"/>
                <a:tab pos="8294065" algn="l"/>
                <a:tab pos="8847003" algn="l"/>
                <a:tab pos="9399941" algn="l"/>
                <a:tab pos="9952878" algn="l"/>
                <a:tab pos="10505816" algn="l"/>
                <a:tab pos="11058754" algn="l"/>
                <a:tab pos="11611691" algn="l"/>
                <a:tab pos="12164629" algn="l"/>
                <a:tab pos="12717567" algn="l"/>
              </a:tabLst>
            </a:pPr>
            <a:r>
              <a:rPr lang="en-US" sz="5805"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214" y="2110007"/>
            <a:ext cx="12191572" cy="4342888"/>
          </a:xfrm>
          <a:prstGeom prst="rect">
            <a:avLst/>
          </a:prstGeom>
          <a:noFill/>
          <a:ln>
            <a:noFill/>
          </a:ln>
        </p:spPr>
        <p:txBody>
          <a:bodyPr vert="horz" wrap="square" lIns="108847" tIns="56600" rIns="108847" bIns="56600" rtlCol="0" anchor="t" anchorCtr="0" compatLnSpc="0">
            <a:normAutofit/>
          </a:bodyPr>
          <a:lstStyle/>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2903" dirty="0">
                <a:latin typeface="Times New Roman" panose="02020603050405020304" pitchFamily="18" charset="0"/>
                <a:cs typeface="Times New Roman" panose="02020603050405020304" pitchFamily="18" charset="0"/>
              </a:rPr>
              <a:t>If you have any more questions, please ask.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2903" dirty="0">
                <a:latin typeface="Times New Roman" panose="02020603050405020304" pitchFamily="18" charset="0"/>
                <a:cs typeface="Times New Roman" panose="02020603050405020304" pitchFamily="18" charset="0"/>
              </a:rPr>
              <a:t>I will do my best to answer them for you.</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endParaRPr lang="en-US" sz="2903" dirty="0">
              <a:latin typeface="Times New Roman" panose="02020603050405020304" pitchFamily="18" charset="0"/>
              <a:cs typeface="Times New Roman" panose="02020603050405020304" pitchFamily="18" charset="0"/>
            </a:endParaRP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2903" b="1" dirty="0">
                <a:latin typeface="Times New Roman" panose="02020603050405020304" pitchFamily="18" charset="0"/>
                <a:cs typeface="Times New Roman" panose="02020603050405020304" pitchFamily="18" charset="0"/>
              </a:rPr>
              <a:t>Have a great visit in Nome!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1137684" y="2892057"/>
            <a:ext cx="10196623" cy="3965944"/>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Trip Advisor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Museum, Park and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1137858" y="2892076"/>
            <a:ext cx="10196267" cy="396580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Trip Advisor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Museum, Park and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5" y="3276605"/>
            <a:ext cx="304790"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840" y="-274508"/>
            <a:ext cx="298409"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a:p>
        </p:txBody>
      </p:sp>
    </p:spTree>
    <p:extLst>
      <p:ext uri="{BB962C8B-B14F-4D97-AF65-F5344CB8AC3E}">
        <p14:creationId xmlns:p14="http://schemas.microsoft.com/office/powerpoint/2010/main" val="127956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215" y="675862"/>
            <a:ext cx="12191573" cy="762388"/>
          </a:xfrm>
          <a:prstGeom prst="rect">
            <a:avLst/>
          </a:prstGeom>
        </p:spPr>
        <p:txBody>
          <a:bodyPr vert="horz" wrap="square">
            <a:spAutoFit/>
          </a:bodyPr>
          <a:lstStyle/>
          <a:p>
            <a:pPr lvl="0" algn="ctr" rtl="0"/>
            <a:r>
              <a:rPr lang="en-US" sz="4838"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609070" y="1578060"/>
            <a:ext cx="10959407" cy="5279941"/>
          </a:xfrm>
          <a:prstGeom prst="rect">
            <a:avLst/>
          </a:prstGeom>
          <a:noFill/>
          <a:ln>
            <a:noFill/>
          </a:ln>
        </p:spPr>
        <p:txBody>
          <a:bodyPr vert="horz" wrap="none" lIns="108847" tIns="54423" rIns="108847" bIns="54423" anchorCtr="0" compatLnSpc="0">
            <a:noAutofit/>
          </a:bodyPr>
          <a:lstStyle/>
          <a:p>
            <a:pPr marL="543339" indent="-414703">
              <a:lnSpc>
                <a:spcPct val="113000"/>
              </a:lnSpc>
              <a:buSzPct val="80000"/>
              <a:buFont typeface="Arial" panose="020B0604020202020204" pitchFamily="34" charset="0"/>
              <a:buChar char="•"/>
              <a:tabLst>
                <a:tab pos="520300" algn="l"/>
                <a:tab pos="656613" algn="l"/>
                <a:tab pos="1209551" algn="l"/>
                <a:tab pos="1762489" algn="l"/>
                <a:tab pos="2315427" algn="l"/>
                <a:tab pos="2868364" algn="l"/>
                <a:tab pos="3421302" algn="l"/>
                <a:tab pos="3974240" algn="l"/>
                <a:tab pos="4527177" algn="l"/>
                <a:tab pos="5080115" algn="l"/>
                <a:tab pos="5633053" algn="l"/>
                <a:tab pos="6185990" algn="l"/>
                <a:tab pos="6738928" algn="l"/>
                <a:tab pos="7291866" algn="l"/>
                <a:tab pos="7844803" algn="l"/>
                <a:tab pos="8397741" algn="l"/>
                <a:tab pos="8950679" algn="l"/>
                <a:tab pos="9503616" algn="l"/>
                <a:tab pos="10056554" algn="l"/>
                <a:tab pos="10609492" algn="l"/>
                <a:tab pos="11162429" algn="l"/>
              </a:tabLst>
            </a:pPr>
            <a:r>
              <a:rPr lang="en-US" altLang="en-US" sz="2903" dirty="0">
                <a:solidFill>
                  <a:srgbClr val="000000"/>
                </a:solidFill>
                <a:latin typeface="Times New Roman" panose="02020603050405020304" pitchFamily="18" charset="0"/>
              </a:rPr>
              <a:t>I have been cruising for over 45 years and have taken </a:t>
            </a:r>
            <a:r>
              <a:rPr lang="en-US" altLang="en-US" sz="2903">
                <a:solidFill>
                  <a:srgbClr val="000000"/>
                </a:solidFill>
                <a:latin typeface="Times New Roman" panose="02020603050405020304" pitchFamily="18" charset="0"/>
              </a:rPr>
              <a:t>over 100 </a:t>
            </a:r>
            <a:r>
              <a:rPr lang="en-US" altLang="en-US" sz="2903" dirty="0">
                <a:solidFill>
                  <a:srgbClr val="000000"/>
                </a:solidFill>
                <a:latin typeface="Times New Roman" panose="02020603050405020304" pitchFamily="18" charset="0"/>
              </a:rPr>
              <a:t>cruises. </a:t>
            </a:r>
            <a:br>
              <a:rPr lang="en-US" altLang="en-US" sz="2903" dirty="0">
                <a:solidFill>
                  <a:srgbClr val="000000"/>
                </a:solidFill>
                <a:latin typeface="Times New Roman" panose="02020603050405020304" pitchFamily="18" charset="0"/>
              </a:rPr>
            </a:br>
            <a:r>
              <a:rPr lang="en-US" altLang="en-US" sz="2903" dirty="0">
                <a:solidFill>
                  <a:srgbClr val="000000"/>
                </a:solidFill>
                <a:latin typeface="Times New Roman" panose="02020603050405020304" pitchFamily="18" charset="0"/>
              </a:rPr>
              <a:t>So, I consider myself an experienced cruiser.</a:t>
            </a:r>
          </a:p>
          <a:p>
            <a:pPr marL="543339" indent="-414703">
              <a:lnSpc>
                <a:spcPct val="113000"/>
              </a:lnSpc>
              <a:buSzPct val="80000"/>
              <a:buFont typeface="Arial" panose="020B0604020202020204" pitchFamily="34" charset="0"/>
              <a:buChar char="•"/>
              <a:tabLst>
                <a:tab pos="520300" algn="l"/>
                <a:tab pos="656613" algn="l"/>
                <a:tab pos="1209551" algn="l"/>
                <a:tab pos="1762489" algn="l"/>
                <a:tab pos="2315427" algn="l"/>
                <a:tab pos="2868364" algn="l"/>
                <a:tab pos="3421302" algn="l"/>
                <a:tab pos="3974240" algn="l"/>
                <a:tab pos="4527177" algn="l"/>
                <a:tab pos="5080115" algn="l"/>
                <a:tab pos="5633053" algn="l"/>
                <a:tab pos="6185990" algn="l"/>
                <a:tab pos="6738928" algn="l"/>
                <a:tab pos="7291866" algn="l"/>
                <a:tab pos="7844803" algn="l"/>
                <a:tab pos="8397741" algn="l"/>
                <a:tab pos="8950679" algn="l"/>
                <a:tab pos="9503616" algn="l"/>
                <a:tab pos="10056554" algn="l"/>
                <a:tab pos="10609492" algn="l"/>
                <a:tab pos="11162429" algn="l"/>
              </a:tabLst>
            </a:pPr>
            <a:r>
              <a:rPr lang="en-US" altLang="en-US" sz="2903" dirty="0">
                <a:solidFill>
                  <a:srgbClr val="000000"/>
                </a:solidFill>
                <a:latin typeface="Times New Roman" panose="02020603050405020304" pitchFamily="18" charset="0"/>
              </a:rPr>
              <a:t>The information I will present is based on those many years of </a:t>
            </a:r>
          </a:p>
          <a:p>
            <a:pPr marL="543339" indent="-414703">
              <a:lnSpc>
                <a:spcPct val="113000"/>
              </a:lnSpc>
              <a:buSzPct val="80000"/>
              <a:buFont typeface="Arial" panose="020B0604020202020204" pitchFamily="34" charset="0"/>
              <a:buChar char="•"/>
              <a:tabLst>
                <a:tab pos="520300" algn="l"/>
                <a:tab pos="656613" algn="l"/>
                <a:tab pos="1209551" algn="l"/>
                <a:tab pos="1762489" algn="l"/>
                <a:tab pos="2315427" algn="l"/>
                <a:tab pos="2868364" algn="l"/>
                <a:tab pos="3421302" algn="l"/>
                <a:tab pos="3974240" algn="l"/>
                <a:tab pos="4527177" algn="l"/>
                <a:tab pos="5080115" algn="l"/>
                <a:tab pos="5633053" algn="l"/>
                <a:tab pos="6185990" algn="l"/>
                <a:tab pos="6738928" algn="l"/>
                <a:tab pos="7291866" algn="l"/>
                <a:tab pos="7844803" algn="l"/>
                <a:tab pos="8397741" algn="l"/>
                <a:tab pos="8950679" algn="l"/>
                <a:tab pos="9503616" algn="l"/>
                <a:tab pos="10056554" algn="l"/>
                <a:tab pos="10609492" algn="l"/>
                <a:tab pos="11162429" algn="l"/>
              </a:tabLst>
            </a:pPr>
            <a:r>
              <a:rPr lang="en-US" altLang="en-US" sz="2903" dirty="0">
                <a:solidFill>
                  <a:srgbClr val="000000"/>
                </a:solidFill>
                <a:latin typeface="Times New Roman" panose="02020603050405020304" pitchFamily="18" charset="0"/>
              </a:rPr>
              <a:t>experience. </a:t>
            </a:r>
          </a:p>
          <a:p>
            <a:pPr marL="543339" indent="-414703">
              <a:lnSpc>
                <a:spcPct val="113000"/>
              </a:lnSpc>
              <a:buSzPct val="80000"/>
              <a:buFont typeface="Arial" panose="020B0604020202020204" pitchFamily="34" charset="0"/>
              <a:buChar char="•"/>
              <a:tabLst>
                <a:tab pos="520300" algn="l"/>
                <a:tab pos="656613" algn="l"/>
                <a:tab pos="1209551" algn="l"/>
                <a:tab pos="1762489" algn="l"/>
                <a:tab pos="2315427" algn="l"/>
                <a:tab pos="2868364" algn="l"/>
                <a:tab pos="3421302" algn="l"/>
                <a:tab pos="3974240" algn="l"/>
                <a:tab pos="4527177" algn="l"/>
                <a:tab pos="5080115" algn="l"/>
                <a:tab pos="5633053" algn="l"/>
                <a:tab pos="6185990" algn="l"/>
                <a:tab pos="6738928" algn="l"/>
                <a:tab pos="7291866" algn="l"/>
                <a:tab pos="7844803" algn="l"/>
                <a:tab pos="8397741" algn="l"/>
                <a:tab pos="8950679" algn="l"/>
                <a:tab pos="9503616" algn="l"/>
                <a:tab pos="10056554" algn="l"/>
                <a:tab pos="10609492" algn="l"/>
                <a:tab pos="11162429" algn="l"/>
              </a:tabLst>
            </a:pPr>
            <a:r>
              <a:rPr lang="en-US" altLang="en-US" sz="2903" dirty="0">
                <a:solidFill>
                  <a:srgbClr val="000000"/>
                </a:solidFill>
                <a:latin typeface="Times New Roman" panose="02020603050405020304" pitchFamily="18" charset="0"/>
              </a:rPr>
              <a:t>When I am on a cruise where the city, I want to visit is not the port city, </a:t>
            </a:r>
          </a:p>
          <a:p>
            <a:pPr marL="543339" indent="-414703">
              <a:lnSpc>
                <a:spcPct val="113000"/>
              </a:lnSpc>
              <a:buSzPct val="80000"/>
              <a:buFont typeface="Arial" panose="020B0604020202020204" pitchFamily="34" charset="0"/>
              <a:buChar char="•"/>
              <a:tabLst>
                <a:tab pos="520300" algn="l"/>
                <a:tab pos="656613" algn="l"/>
                <a:tab pos="1209551" algn="l"/>
                <a:tab pos="1762489" algn="l"/>
                <a:tab pos="2315427" algn="l"/>
                <a:tab pos="2868364" algn="l"/>
                <a:tab pos="3421302" algn="l"/>
                <a:tab pos="3974240" algn="l"/>
                <a:tab pos="4527177" algn="l"/>
                <a:tab pos="5080115" algn="l"/>
                <a:tab pos="5633053" algn="l"/>
                <a:tab pos="6185990" algn="l"/>
                <a:tab pos="6738928" algn="l"/>
                <a:tab pos="7291866" algn="l"/>
                <a:tab pos="7844803" algn="l"/>
                <a:tab pos="8397741" algn="l"/>
                <a:tab pos="8950679" algn="l"/>
                <a:tab pos="9503616" algn="l"/>
                <a:tab pos="10056554" algn="l"/>
                <a:tab pos="10609492" algn="l"/>
                <a:tab pos="11162429" algn="l"/>
              </a:tabLst>
            </a:pPr>
            <a:r>
              <a:rPr lang="en-US" altLang="en-US" sz="2903" dirty="0">
                <a:solidFill>
                  <a:srgbClr val="000000"/>
                </a:solidFill>
                <a:latin typeface="Times New Roman" panose="02020603050405020304" pitchFamily="18" charset="0"/>
              </a:rPr>
              <a:t>I always recommend taking a ship’s tour. </a:t>
            </a:r>
          </a:p>
          <a:p>
            <a:pPr marL="543339" indent="-414703">
              <a:lnSpc>
                <a:spcPct val="113000"/>
              </a:lnSpc>
              <a:buSzPct val="80000"/>
              <a:buFont typeface="Arial" panose="020B0604020202020204" pitchFamily="34" charset="0"/>
              <a:buChar char="•"/>
              <a:tabLst>
                <a:tab pos="520300" algn="l"/>
                <a:tab pos="656613" algn="l"/>
                <a:tab pos="1209551" algn="l"/>
                <a:tab pos="1762489" algn="l"/>
                <a:tab pos="2315427" algn="l"/>
                <a:tab pos="2868364" algn="l"/>
                <a:tab pos="3421302" algn="l"/>
                <a:tab pos="3974240" algn="l"/>
                <a:tab pos="4527177" algn="l"/>
                <a:tab pos="5080115" algn="l"/>
                <a:tab pos="5633053" algn="l"/>
                <a:tab pos="6185990" algn="l"/>
                <a:tab pos="6738928" algn="l"/>
                <a:tab pos="7291866" algn="l"/>
                <a:tab pos="7844803" algn="l"/>
                <a:tab pos="8397741" algn="l"/>
                <a:tab pos="8950679" algn="l"/>
                <a:tab pos="9503616" algn="l"/>
                <a:tab pos="10056554" algn="l"/>
                <a:tab pos="10609492" algn="l"/>
                <a:tab pos="11162429" algn="l"/>
              </a:tabLst>
            </a:pPr>
            <a:r>
              <a:rPr lang="en-US" altLang="en-US" sz="2903" dirty="0">
                <a:solidFill>
                  <a:srgbClr val="000000"/>
                </a:solidFill>
                <a:latin typeface="Times New Roman" panose="02020603050405020304" pitchFamily="18" charset="0"/>
              </a:rPr>
              <a:t>But when I am in a port with multiple attractions nearby and easy to see </a:t>
            </a:r>
          </a:p>
          <a:p>
            <a:pPr marL="543339" indent="-414703">
              <a:lnSpc>
                <a:spcPct val="113000"/>
              </a:lnSpc>
              <a:buSzPct val="80000"/>
              <a:buFont typeface="Arial" panose="020B0604020202020204" pitchFamily="34" charset="0"/>
              <a:buChar char="•"/>
              <a:tabLst>
                <a:tab pos="520300" algn="l"/>
                <a:tab pos="656613" algn="l"/>
                <a:tab pos="1209551" algn="l"/>
                <a:tab pos="1762489" algn="l"/>
                <a:tab pos="2315427" algn="l"/>
                <a:tab pos="2868364" algn="l"/>
                <a:tab pos="3421302" algn="l"/>
                <a:tab pos="3974240" algn="l"/>
                <a:tab pos="4527177" algn="l"/>
                <a:tab pos="5080115" algn="l"/>
                <a:tab pos="5633053" algn="l"/>
                <a:tab pos="6185990" algn="l"/>
                <a:tab pos="6738928" algn="l"/>
                <a:tab pos="7291866" algn="l"/>
                <a:tab pos="7844803" algn="l"/>
                <a:tab pos="8397741" algn="l"/>
                <a:tab pos="8950679" algn="l"/>
                <a:tab pos="9503616" algn="l"/>
                <a:tab pos="10056554" algn="l"/>
                <a:tab pos="10609492" algn="l"/>
                <a:tab pos="11162429" algn="l"/>
              </a:tabLst>
            </a:pPr>
            <a:r>
              <a:rPr lang="en-US" altLang="en-US" sz="2903" dirty="0">
                <a:solidFill>
                  <a:srgbClr val="000000"/>
                </a:solidFill>
                <a:latin typeface="Times New Roman" panose="02020603050405020304" pitchFamily="18" charset="0"/>
              </a:rPr>
              <a:t>on my own - </a:t>
            </a:r>
            <a:br>
              <a:rPr lang="en-US" altLang="en-US" sz="2903" dirty="0">
                <a:solidFill>
                  <a:srgbClr val="000000"/>
                </a:solidFill>
                <a:latin typeface="Times New Roman" panose="02020603050405020304" pitchFamily="18" charset="0"/>
              </a:rPr>
            </a:br>
            <a:r>
              <a:rPr lang="en-US" altLang="en-US" sz="2903" dirty="0">
                <a:solidFill>
                  <a:srgbClr val="000000"/>
                </a:solidFill>
                <a:latin typeface="Times New Roman" panose="02020603050405020304" pitchFamily="18" charset="0"/>
              </a:rPr>
              <a:t>I will do it on my own.</a:t>
            </a:r>
          </a:p>
          <a:p>
            <a:pPr marL="543339" indent="-414703">
              <a:lnSpc>
                <a:spcPct val="113000"/>
              </a:lnSpc>
              <a:buSzPct val="80000"/>
              <a:buFont typeface="Arial" panose="020B0604020202020204" pitchFamily="34" charset="0"/>
              <a:buChar char="•"/>
              <a:tabLst>
                <a:tab pos="520300" algn="l"/>
                <a:tab pos="656613" algn="l"/>
                <a:tab pos="1209551" algn="l"/>
                <a:tab pos="1762489" algn="l"/>
                <a:tab pos="2315427" algn="l"/>
                <a:tab pos="2868364" algn="l"/>
                <a:tab pos="3421302" algn="l"/>
                <a:tab pos="3974240" algn="l"/>
                <a:tab pos="4527177" algn="l"/>
                <a:tab pos="5080115" algn="l"/>
                <a:tab pos="5633053" algn="l"/>
                <a:tab pos="6185990" algn="l"/>
                <a:tab pos="6738928" algn="l"/>
                <a:tab pos="7291866" algn="l"/>
                <a:tab pos="7844803" algn="l"/>
                <a:tab pos="8397741" algn="l"/>
                <a:tab pos="8950679" algn="l"/>
                <a:tab pos="9503616" algn="l"/>
                <a:tab pos="10056554" algn="l"/>
                <a:tab pos="10609492" algn="l"/>
                <a:tab pos="11162429" algn="l"/>
              </a:tabLst>
            </a:pPr>
            <a:r>
              <a:rPr lang="en-US" altLang="en-US" sz="2903" dirty="0">
                <a:solidFill>
                  <a:srgbClr val="000000"/>
                </a:solidFill>
                <a:latin typeface="Times New Roman" panose="02020603050405020304" pitchFamily="18" charset="0"/>
              </a:rPr>
              <a:t>This presentation is for that type of port.</a:t>
            </a:r>
            <a:endParaRPr lang="en-US" sz="2903" dirty="0">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188450" y="1266275"/>
            <a:ext cx="11788223" cy="5594032"/>
          </a:xfrm>
          <a:prstGeom prst="rect">
            <a:avLst/>
          </a:prstGeom>
          <a:noFill/>
        </p:spPr>
        <p:txBody>
          <a:bodyPr wrap="square">
            <a:spAutoFit/>
          </a:bodyPr>
          <a:lstStyle/>
          <a:p>
            <a:pPr hangingPunct="0">
              <a:lnSpc>
                <a:spcPct val="93000"/>
              </a:lnSpc>
              <a:spcBef>
                <a:spcPts val="91"/>
              </a:spcBef>
              <a:spcAft>
                <a:spcPts val="91"/>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177"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91"/>
              </a:spcBef>
              <a:spcAft>
                <a:spcPts val="91"/>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177" dirty="0">
                <a:latin typeface="Times New Roman" panose="02020603050405020304" pitchFamily="18" charset="0"/>
                <a:cs typeface="Times New Roman" panose="02020603050405020304" pitchFamily="18" charset="0"/>
              </a:rPr>
              <a:t>Pay attention to the time. - Ship time and local time are often </a:t>
            </a:r>
            <a:br>
              <a:rPr lang="en-US" altLang="en-US" sz="2177" dirty="0">
                <a:latin typeface="Times New Roman" panose="02020603050405020304" pitchFamily="18" charset="0"/>
                <a:cs typeface="Times New Roman" panose="02020603050405020304" pitchFamily="18" charset="0"/>
              </a:rPr>
            </a:br>
            <a:r>
              <a:rPr lang="en-US" altLang="en-US" sz="2177" dirty="0">
                <a:latin typeface="Times New Roman" panose="02020603050405020304" pitchFamily="18" charset="0"/>
                <a:cs typeface="Times New Roman" panose="02020603050405020304" pitchFamily="18" charset="0"/>
              </a:rPr>
              <a:t>different.</a:t>
            </a:r>
          </a:p>
          <a:p>
            <a:pPr hangingPunct="0">
              <a:lnSpc>
                <a:spcPct val="93000"/>
              </a:lnSpc>
              <a:spcBef>
                <a:spcPts val="91"/>
              </a:spcBef>
              <a:spcAft>
                <a:spcPts val="91"/>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177"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91"/>
              </a:spcBef>
              <a:spcAft>
                <a:spcPts val="91"/>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177"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91"/>
              </a:spcBef>
              <a:spcAft>
                <a:spcPts val="91"/>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177" b="1" dirty="0">
                <a:latin typeface="Times New Roman" panose="02020603050405020304" pitchFamily="18" charset="0"/>
                <a:cs typeface="Times New Roman" panose="02020603050405020304" pitchFamily="18" charset="0"/>
              </a:rPr>
              <a:t>	</a:t>
            </a:r>
            <a:r>
              <a:rPr lang="en-US" altLang="en-US" sz="2177" dirty="0">
                <a:latin typeface="Times New Roman" panose="02020603050405020304" pitchFamily="18" charset="0"/>
                <a:cs typeface="Times New Roman" panose="02020603050405020304" pitchFamily="18" charset="0"/>
              </a:rPr>
              <a:t>If a ship-sponsored excursion is late returning to port for, the ship will </a:t>
            </a:r>
            <a:br>
              <a:rPr lang="en-US" altLang="en-US" sz="2177" dirty="0">
                <a:latin typeface="Times New Roman" panose="02020603050405020304" pitchFamily="18" charset="0"/>
                <a:cs typeface="Times New Roman" panose="02020603050405020304" pitchFamily="18" charset="0"/>
              </a:rPr>
            </a:br>
            <a:r>
              <a:rPr lang="en-US" altLang="en-US" sz="2177"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91"/>
              </a:spcBef>
              <a:spcAft>
                <a:spcPts val="91"/>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177" b="1" dirty="0">
                <a:latin typeface="Times New Roman" panose="02020603050405020304" pitchFamily="18" charset="0"/>
                <a:cs typeface="Times New Roman" panose="02020603050405020304" pitchFamily="18" charset="0"/>
              </a:rPr>
              <a:t>Be Prepared</a:t>
            </a:r>
          </a:p>
          <a:p>
            <a:pPr hangingPunct="0">
              <a:lnSpc>
                <a:spcPct val="93000"/>
              </a:lnSpc>
              <a:spcBef>
                <a:spcPts val="91"/>
              </a:spcBef>
              <a:spcAft>
                <a:spcPts val="91"/>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177" b="1" dirty="0">
                <a:latin typeface="Times New Roman" panose="02020603050405020304" pitchFamily="18" charset="0"/>
                <a:cs typeface="Times New Roman" panose="02020603050405020304" pitchFamily="18" charset="0"/>
              </a:rPr>
              <a:t>	</a:t>
            </a:r>
            <a:r>
              <a:rPr lang="en-US" altLang="en-US" sz="2177"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91"/>
              </a:spcBef>
              <a:spcAft>
                <a:spcPts val="91"/>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177" b="1" dirty="0">
                <a:latin typeface="Times New Roman" panose="02020603050405020304" pitchFamily="18" charset="0"/>
                <a:cs typeface="Times New Roman" panose="02020603050405020304" pitchFamily="18" charset="0"/>
              </a:rPr>
              <a:t>What to Do If You Miss the Ship</a:t>
            </a:r>
            <a:br>
              <a:rPr lang="en-US" altLang="en-US" sz="2177" b="1" dirty="0">
                <a:latin typeface="Times New Roman" panose="02020603050405020304" pitchFamily="18" charset="0"/>
                <a:cs typeface="Times New Roman" panose="02020603050405020304" pitchFamily="18" charset="0"/>
              </a:rPr>
            </a:br>
            <a:r>
              <a:rPr lang="en-US" altLang="en-US" sz="2177"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2177" dirty="0">
                <a:latin typeface="Times New Roman" panose="02020603050405020304" pitchFamily="18" charset="0"/>
                <a:cs typeface="Times New Roman" panose="02020603050405020304" pitchFamily="18" charset="0"/>
              </a:rPr>
            </a:br>
            <a:endParaRPr lang="en-US" altLang="en-US" sz="2177" dirty="0">
              <a:latin typeface="Times New Roman" panose="02020603050405020304" pitchFamily="18" charset="0"/>
              <a:cs typeface="Times New Roman" panose="02020603050405020304" pitchFamily="18" charset="0"/>
            </a:endParaRPr>
          </a:p>
          <a:p>
            <a:pPr algn="ctr" hangingPunct="0">
              <a:lnSpc>
                <a:spcPct val="93000"/>
              </a:lnSpc>
              <a:spcBef>
                <a:spcPts val="91"/>
              </a:spcBef>
              <a:spcAft>
                <a:spcPts val="91"/>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177" dirty="0">
                <a:latin typeface="Times New Roman" panose="02020603050405020304" pitchFamily="18" charset="0"/>
                <a:cs typeface="Times New Roman" panose="02020603050405020304" pitchFamily="18" charset="0"/>
              </a:rPr>
              <a:t>The Port Officials can help you with contacting your ship </a:t>
            </a:r>
            <a:br>
              <a:rPr lang="en-US" altLang="en-US" sz="2177" dirty="0">
                <a:latin typeface="Times New Roman" panose="02020603050405020304" pitchFamily="18" charset="0"/>
                <a:cs typeface="Times New Roman" panose="02020603050405020304" pitchFamily="18" charset="0"/>
              </a:rPr>
            </a:br>
            <a:r>
              <a:rPr lang="en-US" altLang="en-US" sz="2177"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215" y="264882"/>
            <a:ext cx="12191572" cy="985654"/>
          </a:xfrm>
          <a:prstGeom prst="rect">
            <a:avLst/>
          </a:prstGeom>
          <a:noFill/>
        </p:spPr>
        <p:txBody>
          <a:bodyPr wrap="square">
            <a:spAutoFit/>
          </a:bodyPr>
          <a:lstStyle/>
          <a:p>
            <a:pPr algn="ctr"/>
            <a:r>
              <a:rPr lang="en-US" altLang="en-US" sz="5805" b="1" dirty="0">
                <a:latin typeface="Times New Roman" panose="02020603050405020304" pitchFamily="18" charset="0"/>
                <a:cs typeface="Times New Roman" panose="02020603050405020304" pitchFamily="18" charset="0"/>
              </a:rPr>
              <a:t>Don’t Miss the Ship</a:t>
            </a:r>
            <a:endParaRPr lang="en-US" sz="5805" b="1" dirty="0">
              <a:latin typeface="Times New Roman" panose="02020603050405020304" pitchFamily="18" charset="0"/>
              <a:cs typeface="Times New Roman" panose="02020603050405020304" pitchFamily="18" charset="0"/>
            </a:endParaRPr>
          </a:p>
        </p:txBody>
      </p:sp>
      <p:pic>
        <p:nvPicPr>
          <p:cNvPr id="2" name="Picture 1" descr="A cruise ship sailing through the ocean&#10;&#10;Description automatically generated">
            <a:extLst>
              <a:ext uri="{FF2B5EF4-FFF2-40B4-BE49-F238E27FC236}">
                <a16:creationId xmlns:a16="http://schemas.microsoft.com/office/drawing/2014/main" id="{C835BB8C-AD4E-86DC-6A64-624A7629C3B5}"/>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8252084" y="1266276"/>
            <a:ext cx="3939702" cy="2661027"/>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D0A5-F299-8EE3-20CB-7D855CFB1E12}"/>
              </a:ext>
            </a:extLst>
          </p:cNvPr>
          <p:cNvSpPr>
            <a:spLocks noGrp="1"/>
          </p:cNvSpPr>
          <p:nvPr>
            <p:ph type="ctrTitle"/>
          </p:nvPr>
        </p:nvSpPr>
        <p:spPr>
          <a:xfrm>
            <a:off x="0" y="1"/>
            <a:ext cx="12192000" cy="1250066"/>
          </a:xfrm>
        </p:spPr>
        <p:txBody>
          <a:bodyPr anchor="ctr">
            <a:normAutofit/>
          </a:bodyPr>
          <a:lstStyle/>
          <a:p>
            <a:r>
              <a:rPr lang="en-US" sz="4400" dirty="0">
                <a:latin typeface="Times New Roman" panose="02020603050405020304" pitchFamily="18" charset="0"/>
                <a:cs typeface="Times New Roman" panose="02020603050405020304" pitchFamily="18" charset="0"/>
              </a:rPr>
              <a:t>Alaska History</a:t>
            </a:r>
          </a:p>
        </p:txBody>
      </p:sp>
      <p:sp>
        <p:nvSpPr>
          <p:cNvPr id="5" name="TextBox 4">
            <a:extLst>
              <a:ext uri="{FF2B5EF4-FFF2-40B4-BE49-F238E27FC236}">
                <a16:creationId xmlns:a16="http://schemas.microsoft.com/office/drawing/2014/main" id="{C3D5BB59-0736-B69D-9667-C00D17D2E0E0}"/>
              </a:ext>
            </a:extLst>
          </p:cNvPr>
          <p:cNvSpPr txBox="1"/>
          <p:nvPr/>
        </p:nvSpPr>
        <p:spPr>
          <a:xfrm>
            <a:off x="451104" y="1250067"/>
            <a:ext cx="11655552" cy="4678204"/>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first human beings arrived in Alaska in about 13,000 BC. At that time Alaska was part of a land bridge that extended across to Siberia. People followed the herds of animals they hunted. Europeans arrived in the area in the 18th century. </a:t>
            </a:r>
          </a:p>
          <a:p>
            <a:r>
              <a:rPr lang="en-US" sz="2000" dirty="0">
                <a:latin typeface="Times New Roman" panose="02020603050405020304" pitchFamily="18" charset="0"/>
                <a:cs typeface="Times New Roman" panose="02020603050405020304" pitchFamily="18" charset="0"/>
              </a:rPr>
              <a:t>In 1741 a Dane called Vitus Bering led a Russian expedition to Alaska. They discovered there was great wealth in Alaska in the form of animal furs. Unfortunately, they also brought diseases to which the native people had no immunity. The British arrived in 1778 when Captain Cook sailed there. (Cook Inlet is named after him). George Vancouver sailed to Alaska in 1794.</a:t>
            </a:r>
          </a:p>
          <a:p>
            <a:r>
              <a:rPr lang="en-US" sz="2000" dirty="0">
                <a:latin typeface="Times New Roman" panose="02020603050405020304" pitchFamily="18" charset="0"/>
                <a:cs typeface="Times New Roman" panose="02020603050405020304" pitchFamily="18" charset="0"/>
              </a:rPr>
              <a:t>Meanwhile, in 1772 the Russians made a settlement at Unalaska. Then in 1784, they made a settlement on Kodiak Island. </a:t>
            </a:r>
          </a:p>
          <a:p>
            <a:r>
              <a:rPr lang="en-US" sz="2000" dirty="0">
                <a:latin typeface="Times New Roman" panose="02020603050405020304" pitchFamily="18" charset="0"/>
                <a:cs typeface="Times New Roman" panose="02020603050405020304" pitchFamily="18" charset="0"/>
              </a:rPr>
              <a:t>However, by the 1860s, the Russians had lost interest in Alaska. Over-hunting had depleted the supply of furs and it was difficult to supply bases such a long way off. So they decided to try and sell Alaska to the Americans. In 1867 US Secretary of State William Henry Seward signed a treaty to buy Alaska for $7.2 million – less than 2 cents an acre. However, it took 6 months to persuade Congress to ratify the treaty. Alaska formally passed to the USA on 18 October 1867. </a:t>
            </a:r>
          </a:p>
          <a:p>
            <a:endParaRPr lang="en-US" dirty="0"/>
          </a:p>
        </p:txBody>
      </p:sp>
    </p:spTree>
    <p:extLst>
      <p:ext uri="{BB962C8B-B14F-4D97-AF65-F5344CB8AC3E}">
        <p14:creationId xmlns:p14="http://schemas.microsoft.com/office/powerpoint/2010/main" val="1395699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D0A5-F299-8EE3-20CB-7D855CFB1E12}"/>
              </a:ext>
            </a:extLst>
          </p:cNvPr>
          <p:cNvSpPr>
            <a:spLocks noGrp="1"/>
          </p:cNvSpPr>
          <p:nvPr>
            <p:ph type="ctrTitle"/>
          </p:nvPr>
        </p:nvSpPr>
        <p:spPr>
          <a:xfrm>
            <a:off x="0" y="1"/>
            <a:ext cx="12192000" cy="1250066"/>
          </a:xfrm>
        </p:spPr>
        <p:txBody>
          <a:bodyPr anchor="ctr">
            <a:normAutofit/>
          </a:bodyPr>
          <a:lstStyle/>
          <a:p>
            <a:r>
              <a:rPr lang="en-US" sz="4400" dirty="0">
                <a:latin typeface="Times New Roman" panose="02020603050405020304" pitchFamily="18" charset="0"/>
                <a:cs typeface="Times New Roman" panose="02020603050405020304" pitchFamily="18" charset="0"/>
              </a:rPr>
              <a:t>Alaska History </a:t>
            </a:r>
            <a:r>
              <a:rPr lang="en-US" sz="2800" dirty="0">
                <a:latin typeface="Times New Roman" panose="02020603050405020304" pitchFamily="18" charset="0"/>
                <a:cs typeface="Times New Roman" panose="02020603050405020304" pitchFamily="18" charset="0"/>
              </a:rPr>
              <a:t>Cont.</a:t>
            </a:r>
          </a:p>
        </p:txBody>
      </p:sp>
      <p:sp>
        <p:nvSpPr>
          <p:cNvPr id="5" name="TextBox 4">
            <a:extLst>
              <a:ext uri="{FF2B5EF4-FFF2-40B4-BE49-F238E27FC236}">
                <a16:creationId xmlns:a16="http://schemas.microsoft.com/office/drawing/2014/main" id="{C3D5BB59-0736-B69D-9667-C00D17D2E0E0}"/>
              </a:ext>
            </a:extLst>
          </p:cNvPr>
          <p:cNvSpPr txBox="1"/>
          <p:nvPr/>
        </p:nvSpPr>
        <p:spPr>
          <a:xfrm>
            <a:off x="451104" y="1250067"/>
            <a:ext cx="11655552" cy="3447098"/>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new area was at first called the Department of Alaska. In 1884 it was changed to the District of Alaska. Meanwhile, in 1878 the first cannery opened in Alaska. </a:t>
            </a:r>
          </a:p>
          <a:p>
            <a:r>
              <a:rPr lang="en-US" sz="2000" dirty="0">
                <a:latin typeface="Times New Roman" panose="02020603050405020304" pitchFamily="18" charset="0"/>
                <a:cs typeface="Times New Roman" panose="02020603050405020304" pitchFamily="18" charset="0"/>
              </a:rPr>
              <a:t>In 1880 gold was discovered in Alaska, in Juneau. Then in 1896 gold was discovered in Yukon but the easiest way to reach it was to sail to Skagway in Southeast Alaska. In 1899 gold was discovered in Nome in Northwest Alaska. Another gold rush began in 1902 when gold was discovered near Fairbanks. </a:t>
            </a:r>
          </a:p>
          <a:p>
            <a:r>
              <a:rPr lang="en-US" sz="2000" dirty="0">
                <a:latin typeface="Times New Roman" panose="02020603050405020304" pitchFamily="18" charset="0"/>
                <a:cs typeface="Times New Roman" panose="02020603050405020304" pitchFamily="18" charset="0"/>
              </a:rPr>
              <a:t>In a single decade, the population of Alaska soared. In 1890 the population of Alaska was just over 32,000 but by 1900 it had surpassed 63,000. Then in 1912, Alaska became a territory. Anchorage was founded in 1915 and Denali National Park was created in 1917. The Alaska Railroad was completed in 1923. President Warren G Harding went to Alaska to drive in a golden spike in a ceremony to mark the event. </a:t>
            </a:r>
          </a:p>
          <a:p>
            <a:r>
              <a:rPr lang="en-US" sz="2000" dirty="0">
                <a:latin typeface="Times New Roman" panose="02020603050405020304" pitchFamily="18" charset="0"/>
                <a:cs typeface="Times New Roman" panose="02020603050405020304" pitchFamily="18" charset="0"/>
              </a:rPr>
              <a:t>Women in Alaska were given the right to vote in 1913.</a:t>
            </a:r>
          </a:p>
          <a:p>
            <a:endParaRPr lang="en-US" dirty="0"/>
          </a:p>
        </p:txBody>
      </p:sp>
    </p:spTree>
    <p:extLst>
      <p:ext uri="{BB962C8B-B14F-4D97-AF65-F5344CB8AC3E}">
        <p14:creationId xmlns:p14="http://schemas.microsoft.com/office/powerpoint/2010/main" val="156036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D0A5-F299-8EE3-20CB-7D855CFB1E12}"/>
              </a:ext>
            </a:extLst>
          </p:cNvPr>
          <p:cNvSpPr>
            <a:spLocks noGrp="1"/>
          </p:cNvSpPr>
          <p:nvPr>
            <p:ph type="ctrTitle"/>
          </p:nvPr>
        </p:nvSpPr>
        <p:spPr>
          <a:xfrm>
            <a:off x="0" y="1"/>
            <a:ext cx="12192000" cy="1250066"/>
          </a:xfrm>
        </p:spPr>
        <p:txBody>
          <a:bodyPr anchor="ctr">
            <a:normAutofit/>
          </a:bodyPr>
          <a:lstStyle/>
          <a:p>
            <a:r>
              <a:rPr lang="en-US" sz="4400" dirty="0">
                <a:latin typeface="Times New Roman" panose="02020603050405020304" pitchFamily="18" charset="0"/>
                <a:cs typeface="Times New Roman" panose="02020603050405020304" pitchFamily="18" charset="0"/>
              </a:rPr>
              <a:t>Alaska History </a:t>
            </a:r>
            <a:r>
              <a:rPr lang="en-US" sz="2800" dirty="0">
                <a:latin typeface="Times New Roman" panose="02020603050405020304" pitchFamily="18" charset="0"/>
                <a:cs typeface="Times New Roman" panose="02020603050405020304" pitchFamily="18" charset="0"/>
              </a:rPr>
              <a:t>Cont.</a:t>
            </a:r>
          </a:p>
        </p:txBody>
      </p:sp>
      <p:sp>
        <p:nvSpPr>
          <p:cNvPr id="5" name="TextBox 4">
            <a:extLst>
              <a:ext uri="{FF2B5EF4-FFF2-40B4-BE49-F238E27FC236}">
                <a16:creationId xmlns:a16="http://schemas.microsoft.com/office/drawing/2014/main" id="{C3D5BB59-0736-B69D-9667-C00D17D2E0E0}"/>
              </a:ext>
            </a:extLst>
          </p:cNvPr>
          <p:cNvSpPr txBox="1"/>
          <p:nvPr/>
        </p:nvSpPr>
        <p:spPr>
          <a:xfrm>
            <a:off x="451104" y="1250067"/>
            <a:ext cx="11655552" cy="3785652"/>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An Agricultural College and School of Mines opened in 1922. It became the University of Alaska in 1935. </a:t>
            </a:r>
          </a:p>
          <a:p>
            <a:r>
              <a:rPr lang="en-US" sz="2000" dirty="0">
                <a:latin typeface="Times New Roman" panose="02020603050405020304" pitchFamily="18" charset="0"/>
                <a:cs typeface="Times New Roman" panose="02020603050405020304" pitchFamily="18" charset="0"/>
              </a:rPr>
              <a:t>In June 1942 the Japanese bombed Dutch Harbor in the Aleutian Islands. They also took the islands of Kiska and Attu. The Americans landed on Attu on 11 May 1943. By 30 May they had retaken the island. The Japanese abandoned the island of Kiska in August 1943. During the Second World War, military bases were built in Alaska and as a result some Alaskan towns greatly increased in size. Meanwhile, the Alaska Highway was built in 1942.</a:t>
            </a:r>
          </a:p>
          <a:p>
            <a:r>
              <a:rPr lang="en-US" sz="2000" dirty="0">
                <a:latin typeface="Times New Roman" panose="02020603050405020304" pitchFamily="18" charset="0"/>
                <a:cs typeface="Times New Roman" panose="02020603050405020304" pitchFamily="18" charset="0"/>
              </a:rPr>
              <a:t>In 1957 oil was discovered in Alaska at Swanson River, on the Kenai Peninsula. Then on 30 June 1958, the Senate passed the Alaska Statehood Act. On 3 January 1959, Alaska became the 49th state of the union. The first governor of Alaska was William A Egan. </a:t>
            </a:r>
          </a:p>
          <a:p>
            <a:r>
              <a:rPr lang="en-US" sz="2000" dirty="0">
                <a:latin typeface="Times New Roman" panose="02020603050405020304" pitchFamily="18" charset="0"/>
                <a:cs typeface="Times New Roman" panose="02020603050405020304" pitchFamily="18" charset="0"/>
              </a:rPr>
              <a:t>On 9 July 1958, an earthquake in Alaska caused a tsunami 524 tall in Lituya Bay. </a:t>
            </a:r>
          </a:p>
          <a:p>
            <a:r>
              <a:rPr lang="en-US" sz="2000" dirty="0">
                <a:latin typeface="Times New Roman" panose="02020603050405020304" pitchFamily="18" charset="0"/>
                <a:cs typeface="Times New Roman" panose="02020603050405020304" pitchFamily="18" charset="0"/>
              </a:rPr>
              <a:t>Then on 27 March 1964 (Good Friday), Alaska was struck by a devastating earthquake. It measured 9.2 on the Richter Scale making it the most powerful earthquake recorded in North America. It killed 131 people. </a:t>
            </a:r>
          </a:p>
        </p:txBody>
      </p:sp>
    </p:spTree>
    <p:extLst>
      <p:ext uri="{BB962C8B-B14F-4D97-AF65-F5344CB8AC3E}">
        <p14:creationId xmlns:p14="http://schemas.microsoft.com/office/powerpoint/2010/main" val="403536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E862839-F589-65B2-574B-E03CCDDE8A8C}"/>
              </a:ext>
            </a:extLst>
          </p:cNvPr>
          <p:cNvSpPr>
            <a:spLocks noGrp="1"/>
          </p:cNvSpPr>
          <p:nvPr>
            <p:ph type="dt" sz="half" idx="10"/>
          </p:nvPr>
        </p:nvSpPr>
        <p:spPr>
          <a:xfrm>
            <a:off x="215" y="6312740"/>
            <a:ext cx="2829981" cy="435825"/>
          </a:xfrm>
          <a:prstGeom prst="rect">
            <a:avLst/>
          </a:prstGeom>
        </p:spPr>
        <p:txBody>
          <a:bodyPr/>
          <a:lstStyle/>
          <a:p>
            <a:pPr lvl="0"/>
            <a:fld id="{B4F54A55-245A-45DC-BA14-3526431F34C2}" type="datetimeFigureOut">
              <a:rPr lang="en-US"/>
              <a:t>8/21/2024</a:t>
            </a:fld>
            <a:endParaRPr lang="en-US"/>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9361807" y="6312740"/>
            <a:ext cx="2829981" cy="435825"/>
          </a:xfrm>
          <a:prstGeom prst="rect">
            <a:avLst/>
          </a:prstGeom>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214" y="0"/>
            <a:ext cx="12191573" cy="925408"/>
          </a:xfrm>
          <a:prstGeom prst="rect">
            <a:avLst/>
          </a:prstGeom>
        </p:spPr>
        <p:txBody>
          <a:bodyPr vert="horz">
            <a:noAutofit/>
          </a:bodyPr>
          <a:lstStyle/>
          <a:p>
            <a:pPr algn="ctr"/>
            <a:r>
              <a:rPr lang="en-US" sz="5321" b="1" dirty="0">
                <a:latin typeface="Times New Roman" panose="02020603050405020304" pitchFamily="18" charset="0"/>
                <a:cs typeface="Times New Roman" panose="02020603050405020304" pitchFamily="18" charset="0"/>
              </a:rPr>
              <a:t>Downtown Nome</a:t>
            </a:r>
          </a:p>
        </p:txBody>
      </p:sp>
      <p:sp>
        <p:nvSpPr>
          <p:cNvPr id="5" name="TextBox 4">
            <a:extLst>
              <a:ext uri="{FF2B5EF4-FFF2-40B4-BE49-F238E27FC236}">
                <a16:creationId xmlns:a16="http://schemas.microsoft.com/office/drawing/2014/main" id="{29801B58-F76E-98A2-FB92-FA02C494D39A}"/>
              </a:ext>
            </a:extLst>
          </p:cNvPr>
          <p:cNvSpPr txBox="1"/>
          <p:nvPr/>
        </p:nvSpPr>
        <p:spPr>
          <a:xfrm>
            <a:off x="458750" y="925408"/>
            <a:ext cx="10492386" cy="3539430"/>
          </a:xfrm>
          <a:prstGeom prst="rect">
            <a:avLst/>
          </a:prstGeom>
          <a:noFill/>
        </p:spPr>
        <p:txBody>
          <a:bodyPr wrap="square">
            <a:spAutoFit/>
          </a:bodyPr>
          <a:lstStyle/>
          <a:p>
            <a:pPr marL="414703" indent="-414703">
              <a:buFont typeface="Arial" panose="020B0604020202020204" pitchFamily="34" charset="0"/>
              <a:buChar char="•"/>
            </a:pPr>
            <a:r>
              <a:rPr lang="en-US" sz="2800" dirty="0"/>
              <a:t>In 1898 the “three lucky Swedes,” </a:t>
            </a:r>
            <a:r>
              <a:rPr lang="en-US" sz="2800" dirty="0" err="1"/>
              <a:t>Jafet</a:t>
            </a:r>
            <a:r>
              <a:rPr lang="en-US" sz="2800" dirty="0"/>
              <a:t> Lindberg, Erik Lindblom, and John </a:t>
            </a:r>
            <a:r>
              <a:rPr lang="en-US" sz="2800" dirty="0" err="1"/>
              <a:t>Brynteson</a:t>
            </a:r>
            <a:r>
              <a:rPr lang="en-US" sz="2800" dirty="0"/>
              <a:t>, discovered fabulous deposits of gold in Anvil Creek above present-day Nome. Word reached Dawson the next spring, and by fall 10,000 stampeders had arrived and set up tents on the beach, only to have them blown away by a fierce September storm that prompted a migration inland. There, more gold was found; in fact, placer deposits were carried by most streams that emptied into the Bering Sea.</a:t>
            </a:r>
            <a:endParaRPr lang="en-US" sz="2419"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085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E862839-F589-65B2-574B-E03CCDDE8A8C}"/>
              </a:ext>
            </a:extLst>
          </p:cNvPr>
          <p:cNvSpPr>
            <a:spLocks noGrp="1"/>
          </p:cNvSpPr>
          <p:nvPr>
            <p:ph type="dt" sz="half" idx="10"/>
          </p:nvPr>
        </p:nvSpPr>
        <p:spPr>
          <a:xfrm>
            <a:off x="215" y="6312740"/>
            <a:ext cx="2829981" cy="435825"/>
          </a:xfrm>
          <a:prstGeom prst="rect">
            <a:avLst/>
          </a:prstGeom>
        </p:spPr>
        <p:txBody>
          <a:bodyPr/>
          <a:lstStyle/>
          <a:p>
            <a:pPr lvl="0"/>
            <a:fld id="{B4F54A55-245A-45DC-BA14-3526431F34C2}" type="datetimeFigureOut">
              <a:rPr lang="en-US"/>
              <a:t>8/21/2024</a:t>
            </a:fld>
            <a:endParaRPr lang="en-US"/>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9361807" y="6312740"/>
            <a:ext cx="2829981" cy="435825"/>
          </a:xfrm>
          <a:prstGeom prst="rect">
            <a:avLst/>
          </a:prstGeom>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214" y="0"/>
            <a:ext cx="12191573" cy="925408"/>
          </a:xfrm>
          <a:prstGeom prst="rect">
            <a:avLst/>
          </a:prstGeom>
        </p:spPr>
        <p:txBody>
          <a:bodyPr vert="horz">
            <a:noAutofit/>
          </a:bodyPr>
          <a:lstStyle/>
          <a:p>
            <a:pPr algn="ctr"/>
            <a:r>
              <a:rPr lang="en-US" sz="5321" b="1" dirty="0">
                <a:latin typeface="Times New Roman" panose="02020603050405020304" pitchFamily="18" charset="0"/>
                <a:cs typeface="Times New Roman" panose="02020603050405020304" pitchFamily="18" charset="0"/>
              </a:rPr>
              <a:t>Downtown Nome</a:t>
            </a:r>
          </a:p>
        </p:txBody>
      </p:sp>
      <p:sp>
        <p:nvSpPr>
          <p:cNvPr id="5" name="TextBox 4">
            <a:extLst>
              <a:ext uri="{FF2B5EF4-FFF2-40B4-BE49-F238E27FC236}">
                <a16:creationId xmlns:a16="http://schemas.microsoft.com/office/drawing/2014/main" id="{29801B58-F76E-98A2-FB92-FA02C494D39A}"/>
              </a:ext>
            </a:extLst>
          </p:cNvPr>
          <p:cNvSpPr txBox="1"/>
          <p:nvPr/>
        </p:nvSpPr>
        <p:spPr>
          <a:xfrm>
            <a:off x="458750" y="925408"/>
            <a:ext cx="10492386" cy="3108543"/>
          </a:xfrm>
          <a:prstGeom prst="rect">
            <a:avLst/>
          </a:prstGeom>
          <a:noFill/>
        </p:spPr>
        <p:txBody>
          <a:bodyPr wrap="square">
            <a:spAutoFit/>
          </a:bodyPr>
          <a:lstStyle/>
          <a:p>
            <a:pPr marL="414703" indent="-414703">
              <a:buFont typeface="Arial" panose="020B0604020202020204" pitchFamily="34" charset="0"/>
              <a:buChar char="•"/>
            </a:pPr>
            <a:r>
              <a:rPr lang="en-US" sz="2800" dirty="0"/>
              <a:t>In 1925 a diphtheria epidemic required emergency delivery of serum from Nenana, 650 miles overland by dogsled. Through the heroic efforts of mushers and dogs, the serum arrived in time to save many lives. This event is commemorated today in the famous Iditarod Sled Dog Race from Anchorage to Nome. The race takes place every March and turns Nome into a late-winter carnival.</a:t>
            </a:r>
            <a:endParaRPr lang="en-US" sz="2419"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342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TotalTime>
  <Words>2167</Words>
  <Application>Microsoft Office PowerPoint</Application>
  <PresentationFormat>Widescreen</PresentationFormat>
  <Paragraphs>162</Paragraphs>
  <Slides>25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Times New Roman</vt:lpstr>
      <vt:lpstr>Wingdings</vt:lpstr>
      <vt:lpstr>Office Theme</vt:lpstr>
      <vt:lpstr>Nome Alaska Cruise Presented by Marc Silver</vt:lpstr>
      <vt:lpstr>What I Will Cover</vt:lpstr>
      <vt:lpstr>My Port Philosophy</vt:lpstr>
      <vt:lpstr>PowerPoint Presentation</vt:lpstr>
      <vt:lpstr>Alaska History</vt:lpstr>
      <vt:lpstr>Alaska History Cont.</vt:lpstr>
      <vt:lpstr>Alaska History Cont.</vt:lpstr>
      <vt:lpstr>Downtown Nome</vt:lpstr>
      <vt:lpstr>Downtown Nome</vt:lpstr>
      <vt:lpstr>Free Shuttle</vt:lpstr>
      <vt:lpstr>Getting Around Nome</vt:lpstr>
      <vt:lpstr>Nome Buses</vt:lpstr>
      <vt:lpstr>Nome Walking Map</vt:lpstr>
      <vt:lpstr>Bears</vt:lpstr>
      <vt:lpstr>Center</vt:lpstr>
      <vt:lpstr>Museum</vt:lpstr>
      <vt:lpstr>About</vt:lpstr>
      <vt:lpstr>Museum</vt:lpstr>
      <vt:lpstr>Try a Duck Fart</vt:lpstr>
      <vt:lpstr>PowerPoint Presentation</vt:lpstr>
      <vt:lpstr>Great Alaskan Lumberjack Show</vt:lpstr>
      <vt:lpstr>Conclusion</vt:lpstr>
      <vt:lpstr>Thanks For Coming</vt:lpstr>
      <vt:lpstr>Acknowledgement</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10</cp:revision>
  <dcterms:created xsi:type="dcterms:W3CDTF">2024-07-28T18:19:11Z</dcterms:created>
  <dcterms:modified xsi:type="dcterms:W3CDTF">2024-08-22T00:17:30Z</dcterms:modified>
</cp:coreProperties>
</file>