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61" r:id="rId4"/>
    <p:sldId id="257" r:id="rId5"/>
    <p:sldId id="280" r:id="rId6"/>
    <p:sldId id="279" r:id="rId7"/>
    <p:sldId id="258" r:id="rId8"/>
    <p:sldId id="259" r:id="rId9"/>
    <p:sldId id="281" r:id="rId10"/>
    <p:sldId id="262" r:id="rId11"/>
    <p:sldId id="282" r:id="rId12"/>
    <p:sldId id="263" r:id="rId13"/>
    <p:sldId id="283" r:id="rId14"/>
    <p:sldId id="265" r:id="rId15"/>
    <p:sldId id="285" r:id="rId16"/>
    <p:sldId id="264" r:id="rId17"/>
    <p:sldId id="286" r:id="rId18"/>
    <p:sldId id="266" r:id="rId19"/>
    <p:sldId id="269" r:id="rId20"/>
    <p:sldId id="273" r:id="rId21"/>
    <p:sldId id="272" r:id="rId22"/>
    <p:sldId id="271" r:id="rId23"/>
    <p:sldId id="270" r:id="rId24"/>
    <p:sldId id="275" r:id="rId25"/>
    <p:sldId id="297" r:id="rId26"/>
    <p:sldId id="298" r:id="rId27"/>
    <p:sldId id="276"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79" d="100"/>
          <a:sy n="79" d="100"/>
        </p:scale>
        <p:origin x="2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38A7E-C625-4846-9378-3CE25FC3B8E1}"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1F005-9086-4FA6-AF5E-2D3BEBCED1C0}" type="slidenum">
              <a:rPr lang="en-US" smtClean="0"/>
              <a:t>‹#›</a:t>
            </a:fld>
            <a:endParaRPr lang="en-US"/>
          </a:p>
        </p:txBody>
      </p:sp>
    </p:spTree>
    <p:extLst>
      <p:ext uri="{BB962C8B-B14F-4D97-AF65-F5344CB8AC3E}">
        <p14:creationId xmlns:p14="http://schemas.microsoft.com/office/powerpoint/2010/main" val="420465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1</a:t>
            </a:fld>
            <a:endParaRPr lang="en-US"/>
          </a:p>
        </p:txBody>
      </p:sp>
    </p:spTree>
    <p:extLst>
      <p:ext uri="{BB962C8B-B14F-4D97-AF65-F5344CB8AC3E}">
        <p14:creationId xmlns:p14="http://schemas.microsoft.com/office/powerpoint/2010/main" val="285896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17</a:t>
            </a:fld>
            <a:endParaRPr lang="en-US"/>
          </a:p>
        </p:txBody>
      </p:sp>
    </p:spTree>
    <p:extLst>
      <p:ext uri="{BB962C8B-B14F-4D97-AF65-F5344CB8AC3E}">
        <p14:creationId xmlns:p14="http://schemas.microsoft.com/office/powerpoint/2010/main" val="391986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21</a:t>
            </a:fld>
            <a:endParaRPr lang="en-US"/>
          </a:p>
        </p:txBody>
      </p:sp>
    </p:spTree>
    <p:extLst>
      <p:ext uri="{BB962C8B-B14F-4D97-AF65-F5344CB8AC3E}">
        <p14:creationId xmlns:p14="http://schemas.microsoft.com/office/powerpoint/2010/main" val="239953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22</a:t>
            </a:fld>
            <a:endParaRPr lang="en-US"/>
          </a:p>
        </p:txBody>
      </p:sp>
    </p:spTree>
    <p:extLst>
      <p:ext uri="{BB962C8B-B14F-4D97-AF65-F5344CB8AC3E}">
        <p14:creationId xmlns:p14="http://schemas.microsoft.com/office/powerpoint/2010/main" val="151575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25</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265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26</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2</a:t>
            </a:fld>
            <a:endParaRPr lang="en-US"/>
          </a:p>
        </p:txBody>
      </p:sp>
    </p:spTree>
    <p:extLst>
      <p:ext uri="{BB962C8B-B14F-4D97-AF65-F5344CB8AC3E}">
        <p14:creationId xmlns:p14="http://schemas.microsoft.com/office/powerpoint/2010/main" val="111736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3</a:t>
            </a:fld>
            <a:endParaRPr lang="en-US"/>
          </a:p>
        </p:txBody>
      </p:sp>
    </p:spTree>
    <p:extLst>
      <p:ext uri="{BB962C8B-B14F-4D97-AF65-F5344CB8AC3E}">
        <p14:creationId xmlns:p14="http://schemas.microsoft.com/office/powerpoint/2010/main" val="184032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5</a:t>
            </a:fld>
            <a:endParaRPr lang="en-US"/>
          </a:p>
        </p:txBody>
      </p:sp>
    </p:spTree>
    <p:extLst>
      <p:ext uri="{BB962C8B-B14F-4D97-AF65-F5344CB8AC3E}">
        <p14:creationId xmlns:p14="http://schemas.microsoft.com/office/powerpoint/2010/main" val="295926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7</a:t>
            </a:fld>
            <a:endParaRPr lang="en-US"/>
          </a:p>
        </p:txBody>
      </p:sp>
    </p:spTree>
    <p:extLst>
      <p:ext uri="{BB962C8B-B14F-4D97-AF65-F5344CB8AC3E}">
        <p14:creationId xmlns:p14="http://schemas.microsoft.com/office/powerpoint/2010/main" val="135584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9</a:t>
            </a:fld>
            <a:endParaRPr lang="en-US"/>
          </a:p>
        </p:txBody>
      </p:sp>
    </p:spTree>
    <p:extLst>
      <p:ext uri="{BB962C8B-B14F-4D97-AF65-F5344CB8AC3E}">
        <p14:creationId xmlns:p14="http://schemas.microsoft.com/office/powerpoint/2010/main" val="157852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11</a:t>
            </a:fld>
            <a:endParaRPr lang="en-US"/>
          </a:p>
        </p:txBody>
      </p:sp>
    </p:spTree>
    <p:extLst>
      <p:ext uri="{BB962C8B-B14F-4D97-AF65-F5344CB8AC3E}">
        <p14:creationId xmlns:p14="http://schemas.microsoft.com/office/powerpoint/2010/main" val="69152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13</a:t>
            </a:fld>
            <a:endParaRPr lang="en-US"/>
          </a:p>
        </p:txBody>
      </p:sp>
    </p:spTree>
    <p:extLst>
      <p:ext uri="{BB962C8B-B14F-4D97-AF65-F5344CB8AC3E}">
        <p14:creationId xmlns:p14="http://schemas.microsoft.com/office/powerpoint/2010/main" val="46368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1F005-9086-4FA6-AF5E-2D3BEBCED1C0}" type="slidenum">
              <a:rPr lang="en-US" smtClean="0"/>
              <a:t>15</a:t>
            </a:fld>
            <a:endParaRPr lang="en-US"/>
          </a:p>
        </p:txBody>
      </p:sp>
    </p:spTree>
    <p:extLst>
      <p:ext uri="{BB962C8B-B14F-4D97-AF65-F5344CB8AC3E}">
        <p14:creationId xmlns:p14="http://schemas.microsoft.com/office/powerpoint/2010/main" val="374918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0D56-C3C7-B5D2-B3AC-439E43577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871CC2-4736-F3D0-0F9A-94B699375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66C3EA-52BE-6232-C695-CAB2EECE0476}"/>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5" name="Footer Placeholder 4">
            <a:extLst>
              <a:ext uri="{FF2B5EF4-FFF2-40B4-BE49-F238E27FC236}">
                <a16:creationId xmlns:a16="http://schemas.microsoft.com/office/drawing/2014/main" id="{FB741F10-023F-73AD-A8CF-3BB195031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74F6E-77B6-464C-85B3-C3BD033D27E0}"/>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139169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52D0-A4B2-B5E8-DD29-1D98886F73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10181-F990-AADE-A030-58AEEEC24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C2141-2BA8-3D1B-F447-57530EE8EF75}"/>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5" name="Footer Placeholder 4">
            <a:extLst>
              <a:ext uri="{FF2B5EF4-FFF2-40B4-BE49-F238E27FC236}">
                <a16:creationId xmlns:a16="http://schemas.microsoft.com/office/drawing/2014/main" id="{BA92384F-B642-80ED-8BED-A71356E8B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A0098-EABA-4EAD-0C9A-E19AC80082FE}"/>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236996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743DA0-779E-F2C2-5324-FB93B579D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07BF60-1CC0-A36F-D48D-AC23F731B4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79760-ECA4-F034-5510-8C00E5FDED66}"/>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5" name="Footer Placeholder 4">
            <a:extLst>
              <a:ext uri="{FF2B5EF4-FFF2-40B4-BE49-F238E27FC236}">
                <a16:creationId xmlns:a16="http://schemas.microsoft.com/office/drawing/2014/main" id="{007A3912-7752-E1D6-49DC-2AFA6E05D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33F06-FC74-31ED-7581-F06254AF1124}"/>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372901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3C87-45CB-306C-1F0A-6B42FB346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18957-4AAD-83B0-715F-096A61478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030BB-33C1-A8E1-432D-780F45FEA987}"/>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5" name="Footer Placeholder 4">
            <a:extLst>
              <a:ext uri="{FF2B5EF4-FFF2-40B4-BE49-F238E27FC236}">
                <a16:creationId xmlns:a16="http://schemas.microsoft.com/office/drawing/2014/main" id="{F1CEE2C3-5A4E-C7BE-4E00-469B1AFE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F0B81-8C89-F6A9-A33F-F698EC61B841}"/>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376073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CBA9-7054-5B5C-FC8B-39A812967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94FFA-9698-09E4-FA60-B326D1CB6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587559-35FB-A08D-7E48-D1B5085187DC}"/>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5" name="Footer Placeholder 4">
            <a:extLst>
              <a:ext uri="{FF2B5EF4-FFF2-40B4-BE49-F238E27FC236}">
                <a16:creationId xmlns:a16="http://schemas.microsoft.com/office/drawing/2014/main" id="{F70A0FD4-71D3-B8DD-64AF-F05D13F35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ADB89-9124-293A-8CFC-C744604A044D}"/>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406814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74E6-31A6-4FC7-F037-488B92EA8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FA69F-0DCB-ED5D-6CFD-C7F5617CF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BE2580-000C-3D60-C1AD-A6753DA9F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075B2-B669-93D2-97FF-91687AD3EE36}"/>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6" name="Footer Placeholder 5">
            <a:extLst>
              <a:ext uri="{FF2B5EF4-FFF2-40B4-BE49-F238E27FC236}">
                <a16:creationId xmlns:a16="http://schemas.microsoft.com/office/drawing/2014/main" id="{E7D9A74D-47CC-79FA-31C7-1F171ABF0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D3B1F-BA38-A56E-ED60-2512219D8243}"/>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133247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CD0D-F967-8846-8601-400D5C6259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4D948E-7CFD-18A5-7502-D38FD4A4A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691379-616B-6D14-1095-797C619D7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8095BA-261C-16C6-DE7E-21BBB6871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3D1E2-F9F4-67B5-05F8-F64AF8E65A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E45AFF-0669-DA56-A506-D13161E61DC7}"/>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8" name="Footer Placeholder 7">
            <a:extLst>
              <a:ext uri="{FF2B5EF4-FFF2-40B4-BE49-F238E27FC236}">
                <a16:creationId xmlns:a16="http://schemas.microsoft.com/office/drawing/2014/main" id="{1D331F3A-9365-DEA1-EB7F-C694D10B7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4BB806-7A07-59B4-32CF-C53043FA157F}"/>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146164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97C3-8094-8BFE-D5D8-46DA21D82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6F9342-320E-A906-7590-63BF143DD625}"/>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4" name="Footer Placeholder 3">
            <a:extLst>
              <a:ext uri="{FF2B5EF4-FFF2-40B4-BE49-F238E27FC236}">
                <a16:creationId xmlns:a16="http://schemas.microsoft.com/office/drawing/2014/main" id="{0B7E0AF5-2C6C-EED6-2000-95EEDC938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72F05A-151A-1C03-0C64-EDC725581134}"/>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390499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10CFB-1479-953D-67DA-7D8A8F646247}"/>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3" name="Footer Placeholder 2">
            <a:extLst>
              <a:ext uri="{FF2B5EF4-FFF2-40B4-BE49-F238E27FC236}">
                <a16:creationId xmlns:a16="http://schemas.microsoft.com/office/drawing/2014/main" id="{14D4678E-9BA7-088C-14C5-95BBEAA46A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E47943-C13B-628C-47A6-FAFE7E7C5B5D}"/>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15256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6D94-B790-0BBC-7A18-DC417083D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992E2A-72E2-A4D6-F238-C823CCE2F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911FF8-1B04-5F25-1C18-35ABFCAFA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EE621-79F2-EC6D-8FB7-5BECC2C19140}"/>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6" name="Footer Placeholder 5">
            <a:extLst>
              <a:ext uri="{FF2B5EF4-FFF2-40B4-BE49-F238E27FC236}">
                <a16:creationId xmlns:a16="http://schemas.microsoft.com/office/drawing/2014/main" id="{9209E812-C831-6B5D-FA9E-C4961511E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F23E3A-2433-3AE4-4B78-99F64CC2C31B}"/>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48980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F545-1424-C5DD-F3B7-B6849B5B4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787EC1-742B-BCA2-1E6F-683C06919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03380-88D5-9C07-4859-FC392D34E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533D1-0250-CB6B-19CA-567F013C5C31}"/>
              </a:ext>
            </a:extLst>
          </p:cNvPr>
          <p:cNvSpPr>
            <a:spLocks noGrp="1"/>
          </p:cNvSpPr>
          <p:nvPr>
            <p:ph type="dt" sz="half" idx="10"/>
          </p:nvPr>
        </p:nvSpPr>
        <p:spPr/>
        <p:txBody>
          <a:bodyPr/>
          <a:lstStyle/>
          <a:p>
            <a:fld id="{E45AD152-32D6-445B-8E9E-4F1B978B7B26}" type="datetimeFigureOut">
              <a:rPr lang="en-US" smtClean="0"/>
              <a:t>9/9/2024</a:t>
            </a:fld>
            <a:endParaRPr lang="en-US"/>
          </a:p>
        </p:txBody>
      </p:sp>
      <p:sp>
        <p:nvSpPr>
          <p:cNvPr id="6" name="Footer Placeholder 5">
            <a:extLst>
              <a:ext uri="{FF2B5EF4-FFF2-40B4-BE49-F238E27FC236}">
                <a16:creationId xmlns:a16="http://schemas.microsoft.com/office/drawing/2014/main" id="{8D076E9B-FB3E-92CB-40BA-2746A28C4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4D8E1-32BB-2E35-8CA7-29B34B9A895E}"/>
              </a:ext>
            </a:extLst>
          </p:cNvPr>
          <p:cNvSpPr>
            <a:spLocks noGrp="1"/>
          </p:cNvSpPr>
          <p:nvPr>
            <p:ph type="sldNum" sz="quarter" idx="12"/>
          </p:nvPr>
        </p:nvSpPr>
        <p:spPr/>
        <p:txBody>
          <a:bodyPr/>
          <a:lstStyle/>
          <a:p>
            <a:fld id="{F0AAB934-CA3D-4182-A11B-325014642AC7}" type="slidenum">
              <a:rPr lang="en-US" smtClean="0"/>
              <a:t>‹#›</a:t>
            </a:fld>
            <a:endParaRPr lang="en-US"/>
          </a:p>
        </p:txBody>
      </p:sp>
    </p:spTree>
    <p:extLst>
      <p:ext uri="{BB962C8B-B14F-4D97-AF65-F5344CB8AC3E}">
        <p14:creationId xmlns:p14="http://schemas.microsoft.com/office/powerpoint/2010/main" val="369198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1AA7F-BD03-2C0B-2C5B-C1B11F596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BA14A-6114-5D90-99D4-07FBF2E0C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AE81C-A66D-96C2-C0B8-50A321A8C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5AD152-32D6-445B-8E9E-4F1B978B7B26}" type="datetimeFigureOut">
              <a:rPr lang="en-US" smtClean="0"/>
              <a:t>9/9/2024</a:t>
            </a:fld>
            <a:endParaRPr lang="en-US"/>
          </a:p>
        </p:txBody>
      </p:sp>
      <p:sp>
        <p:nvSpPr>
          <p:cNvPr id="5" name="Footer Placeholder 4">
            <a:extLst>
              <a:ext uri="{FF2B5EF4-FFF2-40B4-BE49-F238E27FC236}">
                <a16:creationId xmlns:a16="http://schemas.microsoft.com/office/drawing/2014/main" id="{2C2DF604-5C9C-F163-F52C-FB8410AE4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FA463E-4C93-34E2-1420-D8F619103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AAB934-CA3D-4182-A11B-325014642AC7}" type="slidenum">
              <a:rPr lang="en-US" smtClean="0"/>
              <a:t>‹#›</a:t>
            </a:fld>
            <a:endParaRPr lang="en-US"/>
          </a:p>
        </p:txBody>
      </p:sp>
    </p:spTree>
    <p:extLst>
      <p:ext uri="{BB962C8B-B14F-4D97-AF65-F5344CB8AC3E}">
        <p14:creationId xmlns:p14="http://schemas.microsoft.com/office/powerpoint/2010/main" val="3637925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oup of sheep grazing in a field&#10;&#10;Description automatically generated">
            <a:extLst>
              <a:ext uri="{FF2B5EF4-FFF2-40B4-BE49-F238E27FC236}">
                <a16:creationId xmlns:a16="http://schemas.microsoft.com/office/drawing/2014/main" id="{0DD8CD40-31B3-1F2A-AA12-E1815C063566}"/>
              </a:ext>
            </a:extLst>
          </p:cNvPr>
          <p:cNvPicPr>
            <a:picLocks noChangeAspect="1"/>
          </p:cNvPicPr>
          <p:nvPr/>
        </p:nvPicPr>
        <p:blipFill rotWithShape="1">
          <a:blip r:embed="rId3">
            <a:extLst>
              <a:ext uri="{28A0092B-C50C-407E-A947-70E740481C1C}">
                <a14:useLocalDpi xmlns:a14="http://schemas.microsoft.com/office/drawing/2010/main" val="0"/>
              </a:ext>
            </a:extLst>
          </a:blip>
          <a:srcRect l="-6985" r="135"/>
          <a:stretch/>
        </p:blipFill>
        <p:spPr>
          <a:xfrm>
            <a:off x="-915629" y="0"/>
            <a:ext cx="14005328" cy="6858000"/>
          </a:xfrm>
          <a:prstGeom prst="rect">
            <a:avLst/>
          </a:prstGeom>
        </p:spPr>
      </p:pic>
      <p:sp>
        <p:nvSpPr>
          <p:cNvPr id="2" name="Title 1">
            <a:extLst>
              <a:ext uri="{FF2B5EF4-FFF2-40B4-BE49-F238E27FC236}">
                <a16:creationId xmlns:a16="http://schemas.microsoft.com/office/drawing/2014/main" id="{DD71C1BE-0E09-62FE-5027-FD756F77A83A}"/>
              </a:ext>
            </a:extLst>
          </p:cNvPr>
          <p:cNvSpPr>
            <a:spLocks noGrp="1"/>
          </p:cNvSpPr>
          <p:nvPr>
            <p:ph type="ctrTitle"/>
          </p:nvPr>
        </p:nvSpPr>
        <p:spPr>
          <a:xfrm>
            <a:off x="0" y="450937"/>
            <a:ext cx="12192000" cy="3059026"/>
          </a:xfrm>
        </p:spPr>
        <p:txBody>
          <a:bodyPr anchor="t">
            <a:no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Exploring the Wine Regions of New Zealand</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r>
              <a:rPr lang="en-US" sz="3800" b="1" kern="100" dirty="0">
                <a:effectLst/>
                <a:latin typeface="Times New Roman" panose="02020603050405020304" pitchFamily="18" charset="0"/>
                <a:ea typeface="Aptos" panose="020B0004020202020204" pitchFamily="34" charset="0"/>
                <a:cs typeface="Times New Roman" panose="02020603050405020304" pitchFamily="18" charset="0"/>
              </a:rPr>
              <a:t>A Journey Through Its Wineries</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4400" dirty="0"/>
          </a:p>
        </p:txBody>
      </p:sp>
    </p:spTree>
    <p:extLst>
      <p:ext uri="{BB962C8B-B14F-4D97-AF65-F5344CB8AC3E}">
        <p14:creationId xmlns:p14="http://schemas.microsoft.com/office/powerpoint/2010/main" val="226721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B46C4577-C6B8-88B6-2F6E-C0361AB5F8C7}"/>
              </a:ext>
            </a:extLst>
          </p:cNvPr>
          <p:cNvPicPr>
            <a:picLocks noChangeAspect="1"/>
          </p:cNvPicPr>
          <p:nvPr/>
        </p:nvPicPr>
        <p:blipFill rotWithShape="1">
          <a:blip r:embed="rId2">
            <a:extLst>
              <a:ext uri="{28A0092B-C50C-407E-A947-70E740481C1C}">
                <a14:useLocalDpi xmlns:a14="http://schemas.microsoft.com/office/drawing/2010/main" val="0"/>
              </a:ext>
            </a:extLst>
          </a:blip>
          <a:srcRect l="37631" r="7652"/>
          <a:stretch/>
        </p:blipFill>
        <p:spPr>
          <a:xfrm>
            <a:off x="8896348" y="1559052"/>
            <a:ext cx="3295651" cy="3317748"/>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28015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0" y="1280160"/>
            <a:ext cx="12192000" cy="5949696"/>
          </a:xfrm>
        </p:spPr>
        <p:txBody>
          <a:bodyPr>
            <a:normAutofit fontScale="92500" lnSpcReduction="20000"/>
          </a:bodyPr>
          <a:lstStyle/>
          <a:p>
            <a:pPr marL="0" indent="0">
              <a:lnSpc>
                <a:spcPct val="107000"/>
              </a:lnSpc>
              <a:spcBef>
                <a:spcPts val="0"/>
              </a:spcBef>
              <a:spcAft>
                <a:spcPts val="800"/>
              </a:spcAft>
              <a:buNone/>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Hawke’s Bay: The Red Wine Powerhouse</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Hawke's Bay, on the east coast of the North Island, is New Zealand’s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oldest wine region and the second largest in terms of production.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This area is particularly renowned for its red wines, especially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Bordeaux-style blends (Cabernet Sauvignon and Merlot), Syrah, and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Chardonnay.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region’s diverse soils, including gravelly riverbeds and clay loam,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contribute to the complexity and richness of its wines.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It’s temperate climate, makes it ideal for ripening red grape varieties.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region's warm climate and diverse soils allow for a wide range of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wine styles, from rich, full-bodied reds to elegant, minerally whites.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600" kern="100" dirty="0" err="1">
                <a:effectLst/>
                <a:latin typeface="Times New Roman" panose="02020603050405020304" pitchFamily="18" charset="0"/>
                <a:ea typeface="Aptos" panose="020B0004020202020204" pitchFamily="34" charset="0"/>
                <a:cs typeface="Times New Roman" panose="02020603050405020304" pitchFamily="18" charset="0"/>
              </a:rPr>
              <a:t>Gimblett</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Gravels sub-region, in particular, is famous for producing some of the country’s most highly regarded red wines.</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Hawke's Bay is also a leader in sustainable wine production, with many wineries embracing organic and biodynamic practices.</a:t>
            </a:r>
          </a:p>
          <a:p>
            <a:pPr>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5328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A map of new zealand with cities&#10;&#10;Description automatically generated">
            <a:extLst>
              <a:ext uri="{FF2B5EF4-FFF2-40B4-BE49-F238E27FC236}">
                <a16:creationId xmlns:a16="http://schemas.microsoft.com/office/drawing/2014/main" id="{B50AAC82-2B70-54AD-F94D-285B150D9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 y="-341375"/>
            <a:ext cx="12198158" cy="7199374"/>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5540011" y="4740517"/>
            <a:ext cx="3055350" cy="1136027"/>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Central Otago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107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838200" y="218821"/>
            <a:ext cx="10515600" cy="1325563"/>
          </a:xfrm>
        </p:spPr>
        <p:txBody>
          <a:bodyPr/>
          <a:lstStyle/>
          <a:p>
            <a:pPr algn="ctr"/>
            <a:r>
              <a:rPr lang="en-US" b="1" dirty="0">
                <a:latin typeface="Times New Roman" panose="02020603050405020304" pitchFamily="18" charset="0"/>
                <a:cs typeface="Times New Roman" panose="02020603050405020304" pitchFamily="18" charset="0"/>
              </a:rPr>
              <a:t>Wine Regions</a:t>
            </a:r>
            <a:endParaRPr lang="en-US" dirty="0"/>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377952" y="1544384"/>
            <a:ext cx="11814048" cy="5313616"/>
          </a:xfrm>
        </p:spPr>
        <p:txBody>
          <a:bodyPr>
            <a:norm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Central Otago: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Southern Gem</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Central Otago, located in the southern part of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Island, is the world’s southernmost wine region.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its dramatic landscapes and extreme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climate, Central Otago is a challenging yet rewarding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place to grow grapes.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is best known for its Pinot Noir, which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thrives in the cool, dry climate and high-altitude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vineyards.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Central Otago Pinot Noir is characterized by its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vibrant red fruit flavors, silky texture, and a hint of spice. The region also produces excellent Chardonnay, Riesling, and Pinot Gris.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Picture 6" descr="A map of a river&#10;&#10;Description automatically generated">
            <a:extLst>
              <a:ext uri="{FF2B5EF4-FFF2-40B4-BE49-F238E27FC236}">
                <a16:creationId xmlns:a16="http://schemas.microsoft.com/office/drawing/2014/main" id="{0C68EE86-FF18-E71F-3DFD-F687E30A80FA}"/>
              </a:ext>
            </a:extLst>
          </p:cNvPr>
          <p:cNvPicPr>
            <a:picLocks noChangeAspect="1"/>
          </p:cNvPicPr>
          <p:nvPr/>
        </p:nvPicPr>
        <p:blipFill rotWithShape="1">
          <a:blip r:embed="rId2">
            <a:extLst>
              <a:ext uri="{28A0092B-C50C-407E-A947-70E740481C1C}">
                <a14:useLocalDpi xmlns:a14="http://schemas.microsoft.com/office/drawing/2010/main" val="0"/>
              </a:ext>
            </a:extLst>
          </a:blip>
          <a:srcRect l="28368" t="1294" r="16710" b="8795"/>
          <a:stretch/>
        </p:blipFill>
        <p:spPr>
          <a:xfrm>
            <a:off x="7144512" y="1544384"/>
            <a:ext cx="5047488" cy="4137520"/>
          </a:xfrm>
          <a:prstGeom prst="rect">
            <a:avLst/>
          </a:prstGeom>
        </p:spPr>
      </p:pic>
    </p:spTree>
    <p:extLst>
      <p:ext uri="{BB962C8B-B14F-4D97-AF65-F5344CB8AC3E}">
        <p14:creationId xmlns:p14="http://schemas.microsoft.com/office/powerpoint/2010/main" val="106178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new zealand with red points&#10;&#10;Description automatically generated">
            <a:extLst>
              <a:ext uri="{FF2B5EF4-FFF2-40B4-BE49-F238E27FC236}">
                <a16:creationId xmlns:a16="http://schemas.microsoft.com/office/drawing/2014/main" id="{815676B1-5E9A-AE40-3819-390FC6F893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951632"/>
            <a:ext cx="12192000" cy="7993482"/>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7064011" y="3201761"/>
            <a:ext cx="3055350" cy="1136027"/>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Canterbury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3008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Wine Regions</a:t>
            </a:r>
            <a:endParaRPr lang="en-US" dirty="0"/>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512064" y="1721993"/>
            <a:ext cx="8626635" cy="5136007"/>
          </a:xfrm>
        </p:spPr>
        <p:txBody>
          <a:bodyPr>
            <a:norm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Canterbury: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 Region on the Rise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Canterbury, located on the east coast of the South Island, is a rapidly emerging wine region in New Zealand.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cool climate and long, dry autumns are ideal for producing elegant, aromatic white wines such as Riesling, Pinot Gris, and Sauvignon Blanc.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Canterbury is also gaining recognition for its Pinot Noir, which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 characterized by its bright red fruit flavors and fine acidity.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Waipara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Valley, a sub-region of Canterbury, is particularly renowned for its aromatic whites and Pinot Noir.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the coast&#10;&#10;Description automatically generated">
            <a:extLst>
              <a:ext uri="{FF2B5EF4-FFF2-40B4-BE49-F238E27FC236}">
                <a16:creationId xmlns:a16="http://schemas.microsoft.com/office/drawing/2014/main" id="{2965093B-7F09-D718-0FF4-DAB63421F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789" y="1690688"/>
            <a:ext cx="3595212" cy="5014912"/>
          </a:xfrm>
          <a:prstGeom prst="rect">
            <a:avLst/>
          </a:prstGeom>
        </p:spPr>
      </p:pic>
    </p:spTree>
    <p:extLst>
      <p:ext uri="{BB962C8B-B14F-4D97-AF65-F5344CB8AC3E}">
        <p14:creationId xmlns:p14="http://schemas.microsoft.com/office/powerpoint/2010/main" val="142844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new zealand with cities and names&#10;&#10;Description automatically generated">
            <a:extLst>
              <a:ext uri="{FF2B5EF4-FFF2-40B4-BE49-F238E27FC236}">
                <a16:creationId xmlns:a16="http://schemas.microsoft.com/office/drawing/2014/main" id="{7BD7F810-18D3-A20F-585D-B074888ED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56"/>
            <a:ext cx="12192000" cy="7631634"/>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6929899" y="4033381"/>
            <a:ext cx="3055350" cy="1136027"/>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Wairarapa</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585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243583"/>
          </a:xfrm>
        </p:spPr>
        <p:txBody>
          <a:bodyPr/>
          <a:lstStyle/>
          <a:p>
            <a:pPr algn="ctr"/>
            <a:r>
              <a:rPr lang="en-US" b="1" dirty="0">
                <a:latin typeface="Times New Roman" panose="02020603050405020304" pitchFamily="18" charset="0"/>
                <a:cs typeface="Times New Roman" panose="02020603050405020304" pitchFamily="18" charset="0"/>
              </a:rPr>
              <a:t>Wine Regions</a:t>
            </a:r>
            <a:endParaRPr lang="en-US" dirty="0"/>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146304" y="1353312"/>
            <a:ext cx="12045696" cy="5986272"/>
          </a:xfrm>
        </p:spPr>
        <p:txBody>
          <a:bodyPr>
            <a:normAutofit fontScale="92500" lnSpcReduction="20000"/>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Wairarapa: The Boutique Region</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Wairarapa, located at the southern tip of the North Island, is a small but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highly regarded wine region known for its boutique wineries and high-</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quality Pinot Noir. It’s located just north of Wellington on the North Island,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 a small but prestigious wine region. </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cool climate and long growing season allow the grapes to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develop complex flavors and elegant structures. </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best known for its Pinot Noir, which displays dark rich fruit flavors,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silky tannins, and earthy undertones. </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also produces excellent Sauvignon Blanc, Riesling, and Syrah. </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Martinborough, a sub-region of Wairarapa, is particularly famous for its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premium Pinot Noir.</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boutique wineries also produce high-quality Sauvignon Blanc, Chardonnay, and aromatic white varieties. </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charming town of Martinborough, with its cluster of family-owned wineries, is the heart of Wairarapa's wine country.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a wine region&#10;&#10;Description automatically generated">
            <a:extLst>
              <a:ext uri="{FF2B5EF4-FFF2-40B4-BE49-F238E27FC236}">
                <a16:creationId xmlns:a16="http://schemas.microsoft.com/office/drawing/2014/main" id="{294AEB8A-0BF8-9AE4-8B3A-D895F5798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419" y="1458468"/>
            <a:ext cx="3084581" cy="4046220"/>
          </a:xfrm>
          <a:prstGeom prst="rect">
            <a:avLst/>
          </a:prstGeom>
        </p:spPr>
      </p:pic>
    </p:spTree>
    <p:extLst>
      <p:ext uri="{BB962C8B-B14F-4D97-AF65-F5344CB8AC3E}">
        <p14:creationId xmlns:p14="http://schemas.microsoft.com/office/powerpoint/2010/main" val="212071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map of new zealand with red points&#10;&#10;Description automatically generated">
            <a:extLst>
              <a:ext uri="{FF2B5EF4-FFF2-40B4-BE49-F238E27FC236}">
                <a16:creationId xmlns:a16="http://schemas.microsoft.com/office/drawing/2014/main" id="{C7017C33-C849-564A-F272-DFE8D0296E80}"/>
              </a:ext>
            </a:extLst>
          </p:cNvPr>
          <p:cNvPicPr>
            <a:picLocks noChangeAspect="1"/>
          </p:cNvPicPr>
          <p:nvPr/>
        </p:nvPicPr>
        <p:blipFill rotWithShape="1">
          <a:blip r:embed="rId3">
            <a:extLst>
              <a:ext uri="{28A0092B-C50C-407E-A947-70E740481C1C}">
                <a14:useLocalDpi xmlns:a14="http://schemas.microsoft.com/office/drawing/2010/main" val="0"/>
              </a:ext>
            </a:extLst>
          </a:blip>
          <a:srcRect l="5127"/>
          <a:stretch/>
        </p:blipFill>
        <p:spPr>
          <a:xfrm>
            <a:off x="-1" y="96011"/>
            <a:ext cx="12184651" cy="6761987"/>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5454667" y="3143365"/>
            <a:ext cx="3055350" cy="1136027"/>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Nelson</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4431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838200" y="18255"/>
            <a:ext cx="10515600" cy="1325563"/>
          </a:xfrm>
        </p:spPr>
        <p:txBody>
          <a:bodyPr/>
          <a:lstStyle/>
          <a:p>
            <a:pPr algn="ctr"/>
            <a:r>
              <a:rPr lang="en-US" b="1" dirty="0">
                <a:latin typeface="Times New Roman" panose="02020603050405020304" pitchFamily="18" charset="0"/>
                <a:cs typeface="Times New Roman" panose="02020603050405020304" pitchFamily="18" charset="0"/>
              </a:rPr>
              <a:t>Wine Regions</a:t>
            </a:r>
            <a:endParaRPr lang="en-US" dirty="0"/>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451104" y="1487424"/>
            <a:ext cx="11740896" cy="4689539"/>
          </a:xfrm>
        </p:spPr>
        <p:txBody>
          <a:bodyPr>
            <a:normAutofit lnSpcReduction="10000"/>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Nelson: The Artisan Region</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Nelson, located at the northern tip of the South Island, is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small but vibrant wine region known for its artisan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producers and diverse wine styles.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enjoys a sunny, maritime climate, making it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ideal for growing a wide range of grape varieties.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Nelson is particularly known for its aromatic whites,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including Sauvignon Blanc, Riesling, and Pinot Gris.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also produces excellent Chardonnay and Pinot Noir.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Nelson’s winemakers are known for their hands-on, artisanal approach, resulting in wines with a distinct sense of place.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a body of water with red points&#10;&#10;Description automatically generated">
            <a:extLst>
              <a:ext uri="{FF2B5EF4-FFF2-40B4-BE49-F238E27FC236}">
                <a16:creationId xmlns:a16="http://schemas.microsoft.com/office/drawing/2014/main" id="{9E0F25EF-B791-5084-2F6F-307467756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0" y="1487424"/>
            <a:ext cx="4328160" cy="3084576"/>
          </a:xfrm>
          <a:prstGeom prst="rect">
            <a:avLst/>
          </a:prstGeom>
        </p:spPr>
      </p:pic>
    </p:spTree>
    <p:extLst>
      <p:ext uri="{BB962C8B-B14F-4D97-AF65-F5344CB8AC3E}">
        <p14:creationId xmlns:p14="http://schemas.microsoft.com/office/powerpoint/2010/main" val="73610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descr="A bottle of wine with labels&#10;&#10;Description automatically generated">
            <a:extLst>
              <a:ext uri="{FF2B5EF4-FFF2-40B4-BE49-F238E27FC236}">
                <a16:creationId xmlns:a16="http://schemas.microsoft.com/office/drawing/2014/main" id="{4B275886-98FA-90A5-DE5F-3EC4FE0AC576}"/>
              </a:ext>
            </a:extLst>
          </p:cNvPr>
          <p:cNvPicPr>
            <a:picLocks noChangeAspect="1"/>
          </p:cNvPicPr>
          <p:nvPr/>
        </p:nvPicPr>
        <p:blipFill rotWithShape="1">
          <a:blip r:embed="rId2">
            <a:extLst>
              <a:ext uri="{28A0092B-C50C-407E-A947-70E740481C1C}">
                <a14:useLocalDpi xmlns:a14="http://schemas.microsoft.com/office/drawing/2010/main" val="0"/>
              </a:ext>
            </a:extLst>
          </a:blip>
          <a:srcRect l="4133" t="2133" r="69733" b="2649"/>
          <a:stretch/>
        </p:blipFill>
        <p:spPr>
          <a:xfrm flipH="1">
            <a:off x="11241937" y="620840"/>
            <a:ext cx="722783" cy="2633472"/>
          </a:xfrm>
          <a:prstGeom prst="rect">
            <a:avLst/>
          </a:prstGeom>
        </p:spPr>
      </p:pic>
      <p:sp>
        <p:nvSpPr>
          <p:cNvPr id="2" name="Title 1">
            <a:extLst>
              <a:ext uri="{FF2B5EF4-FFF2-40B4-BE49-F238E27FC236}">
                <a16:creationId xmlns:a16="http://schemas.microsoft.com/office/drawing/2014/main" id="{2C93530B-5D61-4535-74F0-5EAF481789EC}"/>
              </a:ext>
            </a:extLst>
          </p:cNvPr>
          <p:cNvSpPr>
            <a:spLocks noGrp="1"/>
          </p:cNvSpPr>
          <p:nvPr>
            <p:ph type="title"/>
          </p:nvPr>
        </p:nvSpPr>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New Zealand Wineries</a:t>
            </a:r>
            <a:endParaRPr lang="en-US" dirty="0"/>
          </a:p>
        </p:txBody>
      </p:sp>
      <p:sp>
        <p:nvSpPr>
          <p:cNvPr id="3" name="Content Placeholder 2">
            <a:extLst>
              <a:ext uri="{FF2B5EF4-FFF2-40B4-BE49-F238E27FC236}">
                <a16:creationId xmlns:a16="http://schemas.microsoft.com/office/drawing/2014/main" id="{FAA83F1A-C531-6956-DF6E-4CDC1ECEC59F}"/>
              </a:ext>
            </a:extLst>
          </p:cNvPr>
          <p:cNvSpPr>
            <a:spLocks noGrp="1"/>
          </p:cNvSpPr>
          <p:nvPr>
            <p:ph idx="1"/>
          </p:nvPr>
        </p:nvSpPr>
        <p:spPr>
          <a:xfrm>
            <a:off x="304800" y="1825625"/>
            <a:ext cx="11594592" cy="1905128"/>
          </a:xfrm>
        </p:spPr>
        <p:txBody>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Cloudy Bay (Marlborough)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Cloudy Bay is perhaps the most famous winery in New Zealand, known for its iconic Sauvignon Blanc that helped put Marlborough on the world wine map.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Established in 1985, Cloudy Bay has become a symbol of New Zealand wine excellence. </a:t>
            </a:r>
          </a:p>
        </p:txBody>
      </p:sp>
      <p:pic>
        <p:nvPicPr>
          <p:cNvPr id="5" name="Picture 4" descr="A green field with mountains in the background&#10;&#10;Description automatically generated">
            <a:extLst>
              <a:ext uri="{FF2B5EF4-FFF2-40B4-BE49-F238E27FC236}">
                <a16:creationId xmlns:a16="http://schemas.microsoft.com/office/drawing/2014/main" id="{DF9BF0D0-236C-6927-DC63-5AE3D82F5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0753"/>
            <a:ext cx="6100064" cy="3127248"/>
          </a:xfrm>
          <a:prstGeom prst="rect">
            <a:avLst/>
          </a:prstGeom>
        </p:spPr>
      </p:pic>
      <p:sp>
        <p:nvSpPr>
          <p:cNvPr id="7" name="TextBox 6">
            <a:extLst>
              <a:ext uri="{FF2B5EF4-FFF2-40B4-BE49-F238E27FC236}">
                <a16:creationId xmlns:a16="http://schemas.microsoft.com/office/drawing/2014/main" id="{C8401060-9459-4C7C-FD88-5E07961D5757}"/>
              </a:ext>
            </a:extLst>
          </p:cNvPr>
          <p:cNvSpPr txBox="1"/>
          <p:nvPr/>
        </p:nvSpPr>
        <p:spPr>
          <a:xfrm>
            <a:off x="6100064" y="3730753"/>
            <a:ext cx="6091936" cy="294555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addition to its Sauvignon Blanc, the winery produces outstanding Chardonnay, Pinot Noir, and sparkling wine.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visit to Cloudy Bay offers a chance to taste these celebrated wines in a stunning setting overlooking the Wairau Valley.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9" name="Picture 8" descr="A bottle of wine with labels&#10;&#10;Description automatically generated">
            <a:extLst>
              <a:ext uri="{FF2B5EF4-FFF2-40B4-BE49-F238E27FC236}">
                <a16:creationId xmlns:a16="http://schemas.microsoft.com/office/drawing/2014/main" id="{2E87D6FE-2B2E-8413-6071-997CD800B1D6}"/>
              </a:ext>
            </a:extLst>
          </p:cNvPr>
          <p:cNvPicPr>
            <a:picLocks noChangeAspect="1"/>
          </p:cNvPicPr>
          <p:nvPr/>
        </p:nvPicPr>
        <p:blipFill rotWithShape="1">
          <a:blip r:embed="rId2">
            <a:extLst>
              <a:ext uri="{28A0092B-C50C-407E-A947-70E740481C1C}">
                <a14:useLocalDpi xmlns:a14="http://schemas.microsoft.com/office/drawing/2010/main" val="0"/>
              </a:ext>
            </a:extLst>
          </a:blip>
          <a:srcRect l="75553" t="3715" r="3985" b="74894"/>
          <a:stretch/>
        </p:blipFill>
        <p:spPr>
          <a:xfrm>
            <a:off x="10796423" y="1065572"/>
            <a:ext cx="557377" cy="582695"/>
          </a:xfrm>
          <a:prstGeom prst="rect">
            <a:avLst/>
          </a:prstGeom>
        </p:spPr>
      </p:pic>
    </p:spTree>
    <p:extLst>
      <p:ext uri="{BB962C8B-B14F-4D97-AF65-F5344CB8AC3E}">
        <p14:creationId xmlns:p14="http://schemas.microsoft.com/office/powerpoint/2010/main" val="307959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C1BE-0E09-62FE-5027-FD756F77A83A}"/>
              </a:ext>
            </a:extLst>
          </p:cNvPr>
          <p:cNvSpPr>
            <a:spLocks noGrp="1"/>
          </p:cNvSpPr>
          <p:nvPr>
            <p:ph type="ctrTitle"/>
          </p:nvPr>
        </p:nvSpPr>
        <p:spPr>
          <a:xfrm>
            <a:off x="0" y="-1"/>
            <a:ext cx="6779207" cy="1600201"/>
          </a:xfrm>
        </p:spPr>
        <p:txBody>
          <a:bodyPr>
            <a:normAutofit fontScale="90000"/>
          </a:bodyPr>
          <a:lstStyle/>
          <a:p>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A Journey Through Its Wineries</a:t>
            </a:r>
            <a:endParaRPr lang="en-US" dirty="0"/>
          </a:p>
        </p:txBody>
      </p:sp>
      <p:sp>
        <p:nvSpPr>
          <p:cNvPr id="3" name="Subtitle 2">
            <a:extLst>
              <a:ext uri="{FF2B5EF4-FFF2-40B4-BE49-F238E27FC236}">
                <a16:creationId xmlns:a16="http://schemas.microsoft.com/office/drawing/2014/main" id="{677993B0-4169-EF8E-C842-161A4CB9346E}"/>
              </a:ext>
            </a:extLst>
          </p:cNvPr>
          <p:cNvSpPr>
            <a:spLocks noGrp="1"/>
          </p:cNvSpPr>
          <p:nvPr>
            <p:ph type="subTitle" idx="1"/>
          </p:nvPr>
        </p:nvSpPr>
        <p:spPr>
          <a:xfrm>
            <a:off x="353568" y="1828800"/>
            <a:ext cx="6779207" cy="4901184"/>
          </a:xfrm>
        </p:spPr>
        <p:txBody>
          <a:bodyPr>
            <a:normAutofit/>
          </a:bodyPr>
          <a:lstStyle/>
          <a:p>
            <a:pPr marL="342900" indent="-342900" algn="l">
              <a:buFont typeface="Arial" panose="020B0604020202020204" pitchFamily="34" charset="0"/>
              <a:buChar char="•"/>
            </a:pPr>
            <a:r>
              <a:rPr lang="en-US" kern="100" dirty="0">
                <a:effectLst/>
                <a:latin typeface="Times New Roman" panose="02020603050405020304" pitchFamily="18" charset="0"/>
                <a:ea typeface="Tahoma" panose="020B0604030504040204" pitchFamily="34" charset="0"/>
                <a:cs typeface="Times New Roman" panose="02020603050405020304" pitchFamily="18" charset="0"/>
              </a:rPr>
              <a:t>New Zealand, a remote island nation in the southwestern Pacific Ocean, is renowned for its stunning landscapes, vibrant culture, and increasingly, its world-class wines. </a:t>
            </a:r>
          </a:p>
          <a:p>
            <a:pPr marL="342900" indent="-342900" algn="l">
              <a:buFont typeface="Arial" panose="020B0604020202020204" pitchFamily="34" charset="0"/>
              <a:buChar char="•"/>
            </a:pPr>
            <a:r>
              <a:rPr lang="en-US" kern="100" dirty="0">
                <a:effectLst/>
                <a:latin typeface="Times New Roman" panose="02020603050405020304" pitchFamily="18" charset="0"/>
                <a:ea typeface="Tahoma" panose="020B0604030504040204" pitchFamily="34" charset="0"/>
                <a:cs typeface="Times New Roman" panose="02020603050405020304" pitchFamily="18" charset="0"/>
              </a:rPr>
              <a:t>Despite its relatively young wine industry, New Zealand has quickly risen to prominence, producing some exceptionally fine wines recognized globally. </a:t>
            </a:r>
          </a:p>
          <a:p>
            <a:pPr marL="342900" indent="-342900" algn="l">
              <a:buFont typeface="Arial" panose="020B0604020202020204" pitchFamily="34" charset="0"/>
              <a:buChar char="•"/>
            </a:pPr>
            <a:r>
              <a:rPr lang="en-US" kern="100" dirty="0">
                <a:effectLst/>
                <a:latin typeface="Times New Roman" panose="02020603050405020304" pitchFamily="18" charset="0"/>
                <a:ea typeface="Tahoma" panose="020B0604030504040204" pitchFamily="34" charset="0"/>
                <a:cs typeface="Times New Roman" panose="02020603050405020304" pitchFamily="18" charset="0"/>
              </a:rPr>
              <a:t>The country's diverse climate and varied terroir have given rise to several distinct wine regions, each with its own unique characteristics. </a:t>
            </a:r>
          </a:p>
          <a:p>
            <a:endParaRPr lang="en-US" dirty="0"/>
          </a:p>
        </p:txBody>
      </p:sp>
      <p:pic>
        <p:nvPicPr>
          <p:cNvPr id="7" name="Picture 6" descr="A map of new zealand with different cities&#10;&#10;Description automatically generated">
            <a:extLst>
              <a:ext uri="{FF2B5EF4-FFF2-40B4-BE49-F238E27FC236}">
                <a16:creationId xmlns:a16="http://schemas.microsoft.com/office/drawing/2014/main" id="{74DA85D2-7DC1-4AD7-5EB1-27C947FFF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736" y="12212"/>
            <a:ext cx="4779264" cy="6848499"/>
          </a:xfrm>
          <a:prstGeom prst="rect">
            <a:avLst/>
          </a:prstGeom>
        </p:spPr>
      </p:pic>
    </p:spTree>
    <p:extLst>
      <p:ext uri="{BB962C8B-B14F-4D97-AF65-F5344CB8AC3E}">
        <p14:creationId xmlns:p14="http://schemas.microsoft.com/office/powerpoint/2010/main" val="346203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530B-5D61-4535-74F0-5EAF481789EC}"/>
              </a:ext>
            </a:extLst>
          </p:cNvPr>
          <p:cNvSpPr>
            <a:spLocks noGrp="1"/>
          </p:cNvSpPr>
          <p:nvPr>
            <p:ph type="title"/>
          </p:nvPr>
        </p:nvSpPr>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New Zealand Wineries</a:t>
            </a:r>
            <a:endParaRPr lang="en-US" dirty="0"/>
          </a:p>
        </p:txBody>
      </p:sp>
      <p:sp>
        <p:nvSpPr>
          <p:cNvPr id="3" name="Content Placeholder 2">
            <a:extLst>
              <a:ext uri="{FF2B5EF4-FFF2-40B4-BE49-F238E27FC236}">
                <a16:creationId xmlns:a16="http://schemas.microsoft.com/office/drawing/2014/main" id="{FAA83F1A-C531-6956-DF6E-4CDC1ECEC59F}"/>
              </a:ext>
            </a:extLst>
          </p:cNvPr>
          <p:cNvSpPr>
            <a:spLocks noGrp="1"/>
          </p:cNvSpPr>
          <p:nvPr>
            <p:ph idx="1"/>
          </p:nvPr>
        </p:nvSpPr>
        <p:spPr>
          <a:xfrm>
            <a:off x="633984" y="1825624"/>
            <a:ext cx="10719816" cy="5032375"/>
          </a:xfrm>
        </p:spPr>
        <p:txBody>
          <a:bodyPr>
            <a:norm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Felton Road (Central Otago)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Felton Road is a leader in organic and biodynamic winemaking in Central Otago.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is internationally acclaimed for its Pinot Noir, which consistently receives high praise from critics and wine lovers alike.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Felton Road's vineyards are located on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Bannockburn slopes, where the combination of soil,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climate, and meticulous viticulture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also produces excellent produces wines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remarkable purity and complexity. Chardonnay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Riesling.</a:t>
            </a:r>
          </a:p>
          <a:p>
            <a:endParaRPr lang="en-US" dirty="0"/>
          </a:p>
        </p:txBody>
      </p:sp>
      <p:pic>
        <p:nvPicPr>
          <p:cNvPr id="5" name="Picture 4" descr="A white label with black text&#10;&#10;Description automatically generated">
            <a:extLst>
              <a:ext uri="{FF2B5EF4-FFF2-40B4-BE49-F238E27FC236}">
                <a16:creationId xmlns:a16="http://schemas.microsoft.com/office/drawing/2014/main" id="{9630316F-F239-695E-84EE-F7FC335A0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483" y="3328416"/>
            <a:ext cx="4726053" cy="3529584"/>
          </a:xfrm>
          <a:prstGeom prst="rect">
            <a:avLst/>
          </a:prstGeom>
        </p:spPr>
      </p:pic>
    </p:spTree>
    <p:extLst>
      <p:ext uri="{BB962C8B-B14F-4D97-AF65-F5344CB8AC3E}">
        <p14:creationId xmlns:p14="http://schemas.microsoft.com/office/powerpoint/2010/main" val="40134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530B-5D61-4535-74F0-5EAF481789EC}"/>
              </a:ext>
            </a:extLst>
          </p:cNvPr>
          <p:cNvSpPr>
            <a:spLocks noGrp="1"/>
          </p:cNvSpPr>
          <p:nvPr>
            <p:ph type="title"/>
          </p:nvPr>
        </p:nvSpPr>
        <p:spPr/>
        <p:txBody>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New Zealand Wineries</a:t>
            </a:r>
            <a:endParaRPr lang="en-US" dirty="0"/>
          </a:p>
        </p:txBody>
      </p:sp>
      <p:sp>
        <p:nvSpPr>
          <p:cNvPr id="3" name="Content Placeholder 2">
            <a:extLst>
              <a:ext uri="{FF2B5EF4-FFF2-40B4-BE49-F238E27FC236}">
                <a16:creationId xmlns:a16="http://schemas.microsoft.com/office/drawing/2014/main" id="{FAA83F1A-C531-6956-DF6E-4CDC1ECEC59F}"/>
              </a:ext>
            </a:extLst>
          </p:cNvPr>
          <p:cNvSpPr>
            <a:spLocks noGrp="1"/>
          </p:cNvSpPr>
          <p:nvPr>
            <p:ph idx="1"/>
          </p:nvPr>
        </p:nvSpPr>
        <p:spPr>
          <a:xfrm>
            <a:off x="243840" y="1825624"/>
            <a:ext cx="9887712" cy="5032375"/>
          </a:xfrm>
        </p:spPr>
        <p:txBody>
          <a:bodyPr>
            <a:normAutofit fontScale="40000" lnSpcReduction="20000"/>
          </a:bodyPr>
          <a:lstStyle/>
          <a:p>
            <a:pPr marL="0" marR="0" indent="0">
              <a:lnSpc>
                <a:spcPct val="107000"/>
              </a:lnSpc>
              <a:spcBef>
                <a:spcPts val="0"/>
              </a:spcBef>
              <a:spcAft>
                <a:spcPts val="800"/>
              </a:spcAft>
              <a:buNone/>
            </a:pPr>
            <a:r>
              <a:rPr lang="en-US" sz="7400" b="1" kern="100" dirty="0" err="1">
                <a:effectLst/>
                <a:latin typeface="Times New Roman" panose="02020603050405020304" pitchFamily="18" charset="0"/>
                <a:ea typeface="Aptos" panose="020B0004020202020204" pitchFamily="34" charset="0"/>
                <a:cs typeface="Times New Roman" panose="02020603050405020304" pitchFamily="18" charset="0"/>
              </a:rPr>
              <a:t>Te</a:t>
            </a:r>
            <a:r>
              <a:rPr lang="en-US" sz="7400" b="1" kern="100" dirty="0">
                <a:effectLst/>
                <a:latin typeface="Times New Roman" panose="02020603050405020304" pitchFamily="18" charset="0"/>
                <a:ea typeface="Aptos" panose="020B0004020202020204" pitchFamily="34" charset="0"/>
                <a:cs typeface="Times New Roman" panose="02020603050405020304" pitchFamily="18" charset="0"/>
              </a:rPr>
              <a:t> Mata Estate (Hawke's Bay)</a:t>
            </a:r>
            <a:endParaRPr lang="en-US" sz="7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7400" kern="100" dirty="0" err="1">
                <a:effectLst/>
                <a:latin typeface="Times New Roman" panose="02020603050405020304" pitchFamily="18" charset="0"/>
                <a:ea typeface="Aptos" panose="020B0004020202020204" pitchFamily="34" charset="0"/>
                <a:cs typeface="Times New Roman" panose="02020603050405020304" pitchFamily="18" charset="0"/>
              </a:rPr>
              <a:t>Te</a:t>
            </a:r>
            <a:r>
              <a:rPr lang="en-US" sz="7400" kern="100" dirty="0">
                <a:effectLst/>
                <a:latin typeface="Times New Roman" panose="02020603050405020304" pitchFamily="18" charset="0"/>
                <a:ea typeface="Aptos" panose="020B0004020202020204" pitchFamily="34" charset="0"/>
                <a:cs typeface="Times New Roman" panose="02020603050405020304" pitchFamily="18" charset="0"/>
              </a:rPr>
              <a:t> Mata Estate is one of New Zealand's oldest wineries, with a history dating back to 1896. </a:t>
            </a:r>
          </a:p>
          <a:p>
            <a:pPr marL="0" marR="0">
              <a:lnSpc>
                <a:spcPct val="107000"/>
              </a:lnSpc>
              <a:spcBef>
                <a:spcPts val="0"/>
              </a:spcBef>
              <a:spcAft>
                <a:spcPts val="800"/>
              </a:spcAft>
            </a:pPr>
            <a:r>
              <a:rPr lang="en-US" sz="7400" kern="100" dirty="0">
                <a:effectLst/>
                <a:latin typeface="Times New Roman" panose="02020603050405020304" pitchFamily="18" charset="0"/>
                <a:ea typeface="Aptos" panose="020B0004020202020204" pitchFamily="34" charset="0"/>
                <a:cs typeface="Times New Roman" panose="02020603050405020304" pitchFamily="18" charset="0"/>
              </a:rPr>
              <a:t>It is renowned for its Bordeaux-style blends, particularly the flagship wine "Coleraine," which is widely regarded as one of New Zealand's finest reds. </a:t>
            </a:r>
          </a:p>
          <a:p>
            <a:pPr marL="0" marR="0">
              <a:lnSpc>
                <a:spcPct val="107000"/>
              </a:lnSpc>
              <a:spcBef>
                <a:spcPts val="0"/>
              </a:spcBef>
              <a:spcAft>
                <a:spcPts val="800"/>
              </a:spcAft>
            </a:pPr>
            <a:r>
              <a:rPr lang="en-US" sz="7400" kern="100" dirty="0">
                <a:effectLst/>
                <a:latin typeface="Times New Roman" panose="02020603050405020304" pitchFamily="18" charset="0"/>
                <a:ea typeface="Aptos" panose="020B0004020202020204" pitchFamily="34" charset="0"/>
                <a:cs typeface="Times New Roman" panose="02020603050405020304" pitchFamily="18" charset="0"/>
              </a:rPr>
              <a:t>The estate also produces outstanding Syrah, Chardonnay, and other varietals. </a:t>
            </a:r>
          </a:p>
          <a:p>
            <a:pPr marL="0" marR="0">
              <a:lnSpc>
                <a:spcPct val="107000"/>
              </a:lnSpc>
              <a:spcBef>
                <a:spcPts val="0"/>
              </a:spcBef>
              <a:spcAft>
                <a:spcPts val="800"/>
              </a:spcAft>
            </a:pPr>
            <a:r>
              <a:rPr lang="en-US" sz="7400" kern="100" dirty="0" err="1">
                <a:effectLst/>
                <a:latin typeface="Times New Roman" panose="02020603050405020304" pitchFamily="18" charset="0"/>
                <a:ea typeface="Aptos" panose="020B0004020202020204" pitchFamily="34" charset="0"/>
                <a:cs typeface="Times New Roman" panose="02020603050405020304" pitchFamily="18" charset="0"/>
              </a:rPr>
              <a:t>Te</a:t>
            </a:r>
            <a:r>
              <a:rPr lang="en-US" sz="7400" kern="100" dirty="0">
                <a:effectLst/>
                <a:latin typeface="Times New Roman" panose="02020603050405020304" pitchFamily="18" charset="0"/>
                <a:ea typeface="Aptos" panose="020B0004020202020204" pitchFamily="34" charset="0"/>
                <a:cs typeface="Times New Roman" panose="02020603050405020304" pitchFamily="18" charset="0"/>
              </a:rPr>
              <a:t> Mata's historic winery and picturesque vineyards make it a must-visit destination in Hawke's Bay.</a:t>
            </a:r>
            <a:endParaRPr lang="en-US" sz="7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bottle of wine with a price tag&#10;&#10;Description automatically generated">
            <a:extLst>
              <a:ext uri="{FF2B5EF4-FFF2-40B4-BE49-F238E27FC236}">
                <a16:creationId xmlns:a16="http://schemas.microsoft.com/office/drawing/2014/main" id="{E8FD6CAE-A2CA-3946-1865-2B79912A8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392" y="-1"/>
            <a:ext cx="2148840" cy="6858000"/>
          </a:xfrm>
          <a:prstGeom prst="rect">
            <a:avLst/>
          </a:prstGeom>
        </p:spPr>
      </p:pic>
    </p:spTree>
    <p:extLst>
      <p:ext uri="{BB962C8B-B14F-4D97-AF65-F5344CB8AC3E}">
        <p14:creationId xmlns:p14="http://schemas.microsoft.com/office/powerpoint/2010/main" val="214024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530B-5D61-4535-74F0-5EAF481789EC}"/>
              </a:ext>
            </a:extLst>
          </p:cNvPr>
          <p:cNvSpPr>
            <a:spLocks noGrp="1"/>
          </p:cNvSpPr>
          <p:nvPr>
            <p:ph type="title"/>
          </p:nvPr>
        </p:nvSpPr>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New Zealand Wineries</a:t>
            </a:r>
            <a:endParaRPr lang="en-US" dirty="0"/>
          </a:p>
        </p:txBody>
      </p:sp>
      <p:sp>
        <p:nvSpPr>
          <p:cNvPr id="3" name="Content Placeholder 2">
            <a:extLst>
              <a:ext uri="{FF2B5EF4-FFF2-40B4-BE49-F238E27FC236}">
                <a16:creationId xmlns:a16="http://schemas.microsoft.com/office/drawing/2014/main" id="{FAA83F1A-C531-6956-DF6E-4CDC1ECEC59F}"/>
              </a:ext>
            </a:extLst>
          </p:cNvPr>
          <p:cNvSpPr>
            <a:spLocks noGrp="1"/>
          </p:cNvSpPr>
          <p:nvPr>
            <p:ph idx="1"/>
          </p:nvPr>
        </p:nvSpPr>
        <p:spPr>
          <a:xfrm>
            <a:off x="838200" y="1825624"/>
            <a:ext cx="8574024" cy="5032375"/>
          </a:xfrm>
        </p:spPr>
        <p:txBody>
          <a:bodyPr>
            <a:norm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Ata Rangi (Wairarapa)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Ata Rangi is a small, family-owned winery in Martinborough that has earned a reputation as one of New Zealand's top Pinot Noir producers.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Founded in 1980 by Clive Paton, Ata Rangi has consistently produced wines of exceptional quality and character.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winery's Pinot Noir is known for its depth, elegance, and aging potential, while its Sauvignon Blanc and Chardonnay are also highly regarded.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Ata Rangi's commitment to sustainable and organic practices further enhances its standing as a leader in New Zealand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bottle of wine with labels&#10;&#10;Description automatically generated">
            <a:extLst>
              <a:ext uri="{FF2B5EF4-FFF2-40B4-BE49-F238E27FC236}">
                <a16:creationId xmlns:a16="http://schemas.microsoft.com/office/drawing/2014/main" id="{F5E58613-4507-F031-F5B7-89A98230BA28}"/>
              </a:ext>
            </a:extLst>
          </p:cNvPr>
          <p:cNvPicPr>
            <a:picLocks noChangeAspect="1"/>
          </p:cNvPicPr>
          <p:nvPr/>
        </p:nvPicPr>
        <p:blipFill rotWithShape="1">
          <a:blip r:embed="rId3">
            <a:extLst>
              <a:ext uri="{28A0092B-C50C-407E-A947-70E740481C1C}">
                <a14:useLocalDpi xmlns:a14="http://schemas.microsoft.com/office/drawing/2010/main" val="0"/>
              </a:ext>
            </a:extLst>
          </a:blip>
          <a:srcRect l="33527" r="5714"/>
          <a:stretch/>
        </p:blipFill>
        <p:spPr>
          <a:xfrm>
            <a:off x="9290304" y="1904238"/>
            <a:ext cx="2743200" cy="4514850"/>
          </a:xfrm>
          <a:prstGeom prst="rect">
            <a:avLst/>
          </a:prstGeom>
        </p:spPr>
      </p:pic>
      <p:sp>
        <p:nvSpPr>
          <p:cNvPr id="7" name="TextBox 6">
            <a:extLst>
              <a:ext uri="{FF2B5EF4-FFF2-40B4-BE49-F238E27FC236}">
                <a16:creationId xmlns:a16="http://schemas.microsoft.com/office/drawing/2014/main" id="{49F4569D-D237-E620-19D4-AAD60DF76439}"/>
              </a:ext>
            </a:extLst>
          </p:cNvPr>
          <p:cNvSpPr txBox="1"/>
          <p:nvPr/>
        </p:nvSpPr>
        <p:spPr>
          <a:xfrm>
            <a:off x="9290304" y="6419088"/>
            <a:ext cx="2901696" cy="307777"/>
          </a:xfrm>
          <a:prstGeom prst="rect">
            <a:avLst/>
          </a:prstGeom>
          <a:noFill/>
        </p:spPr>
        <p:txBody>
          <a:bodyPr wrap="square">
            <a:spAutoFit/>
          </a:bodyPr>
          <a:lstStyle/>
          <a:p>
            <a:r>
              <a:rPr lang="en-US" sz="1400" dirty="0"/>
              <a:t>Ata Rangi Crimson Pinot Noir 2020</a:t>
            </a:r>
          </a:p>
        </p:txBody>
      </p:sp>
    </p:spTree>
    <p:extLst>
      <p:ext uri="{BB962C8B-B14F-4D97-AF65-F5344CB8AC3E}">
        <p14:creationId xmlns:p14="http://schemas.microsoft.com/office/powerpoint/2010/main" val="274615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530B-5D61-4535-74F0-5EAF481789EC}"/>
              </a:ext>
            </a:extLst>
          </p:cNvPr>
          <p:cNvSpPr>
            <a:spLocks noGrp="1"/>
          </p:cNvSpPr>
          <p:nvPr>
            <p:ph type="title"/>
          </p:nvPr>
        </p:nvSpPr>
        <p:spPr>
          <a:xfrm>
            <a:off x="3542660" y="170689"/>
            <a:ext cx="8649340" cy="1048511"/>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Future of New Zealand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A83F1A-C531-6956-DF6E-4CDC1ECEC59F}"/>
              </a:ext>
            </a:extLst>
          </p:cNvPr>
          <p:cNvSpPr>
            <a:spLocks noGrp="1"/>
          </p:cNvSpPr>
          <p:nvPr>
            <p:ph idx="1"/>
          </p:nvPr>
        </p:nvSpPr>
        <p:spPr>
          <a:xfrm>
            <a:off x="3645408" y="1389888"/>
            <a:ext cx="8461248" cy="5468111"/>
          </a:xfrm>
        </p:spPr>
        <p:txBody>
          <a:bodyPr>
            <a:norm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New Zealand's wine industry continues to evolve, with a growing emphasis on sustainability, innovation, and diversity.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wineries are adopting organic and biodynamic practices, reflecting a broader commitment to environmental stewardship.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Additionally, new grape varieties and winemaking techniques are being explored, adding to the country's already impressive range of wine styles.</a:t>
            </a:r>
          </a:p>
          <a:p>
            <a:pPr marL="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New Zealand's wines gain more recognition on the global stage, the country's wine regions are becoming increasingly popular with tourists. Wine tours, tastings, and events offer visitors the opportunity to experience the unique flavors and stunning landscapes that define New Zealand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red poster with text and images&#10;&#10;Description automatically generated with medium confidence">
            <a:extLst>
              <a:ext uri="{FF2B5EF4-FFF2-40B4-BE49-F238E27FC236}">
                <a16:creationId xmlns:a16="http://schemas.microsoft.com/office/drawing/2014/main" id="{46DC9CC7-4C7A-7EB6-724C-5BC79FDF9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42660" cy="6858000"/>
          </a:xfrm>
          <a:prstGeom prst="rect">
            <a:avLst/>
          </a:prstGeom>
        </p:spPr>
      </p:pic>
    </p:spTree>
    <p:extLst>
      <p:ext uri="{BB962C8B-B14F-4D97-AF65-F5344CB8AC3E}">
        <p14:creationId xmlns:p14="http://schemas.microsoft.com/office/powerpoint/2010/main" val="119198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neyard with mountains in the background&#10;&#10;Description automatically generated">
            <a:extLst>
              <a:ext uri="{FF2B5EF4-FFF2-40B4-BE49-F238E27FC236}">
                <a16:creationId xmlns:a16="http://schemas.microsoft.com/office/drawing/2014/main" id="{6C0BDF72-856B-7CCF-3D78-FB95F57F6A21}"/>
              </a:ext>
            </a:extLst>
          </p:cNvPr>
          <p:cNvPicPr>
            <a:picLocks noChangeAspect="1"/>
          </p:cNvPicPr>
          <p:nvPr/>
        </p:nvPicPr>
        <p:blipFill>
          <a:blip r:embed="rId2">
            <a:extLst>
              <a:ext uri="{28A0092B-C50C-407E-A947-70E740481C1C}">
                <a14:useLocalDpi xmlns:a14="http://schemas.microsoft.com/office/drawing/2010/main" val="0"/>
              </a:ext>
            </a:extLst>
          </a:blip>
          <a:srcRect t="23669" r="-1" b="-1"/>
          <a:stretch/>
        </p:blipFill>
        <p:spPr>
          <a:xfrm>
            <a:off x="-1" y="10"/>
            <a:ext cx="12228129" cy="4666928"/>
          </a:xfrm>
          <a:prstGeom prst="rect">
            <a:avLst/>
          </a:prstGeom>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B4A19BC4-D073-7C2E-B44E-64FB7C3B4BE9}"/>
              </a:ext>
            </a:extLst>
          </p:cNvPr>
          <p:cNvSpPr>
            <a:spLocks noGrp="1"/>
          </p:cNvSpPr>
          <p:nvPr>
            <p:ph type="title"/>
          </p:nvPr>
        </p:nvSpPr>
        <p:spPr>
          <a:xfrm>
            <a:off x="0" y="4551037"/>
            <a:ext cx="2986735" cy="1509931"/>
          </a:xfrm>
        </p:spPr>
        <p:txBody>
          <a:bodyPr>
            <a:normAutofit/>
          </a:bodyPr>
          <a:lstStyle/>
          <a:p>
            <a:pPr algn="ctr"/>
            <a:r>
              <a:rPr lang="en-US" sz="3600" b="1"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3600" dirty="0">
              <a:solidFill>
                <a:schemeClr val="tx2"/>
              </a:solidFill>
            </a:endParaRPr>
          </a:p>
        </p:txBody>
      </p:sp>
      <p:sp>
        <p:nvSpPr>
          <p:cNvPr id="3" name="Content Placeholder 2">
            <a:extLst>
              <a:ext uri="{FF2B5EF4-FFF2-40B4-BE49-F238E27FC236}">
                <a16:creationId xmlns:a16="http://schemas.microsoft.com/office/drawing/2014/main" id="{B58EEF3C-0178-C068-7803-F9913C34E196}"/>
              </a:ext>
            </a:extLst>
          </p:cNvPr>
          <p:cNvSpPr>
            <a:spLocks noGrp="1"/>
          </p:cNvSpPr>
          <p:nvPr>
            <p:ph idx="1"/>
          </p:nvPr>
        </p:nvSpPr>
        <p:spPr>
          <a:xfrm>
            <a:off x="2987040" y="3901435"/>
            <a:ext cx="9204655" cy="3462533"/>
          </a:xfrm>
        </p:spPr>
        <p:txBody>
          <a:bodyPr anchor="ctr">
            <a:normAutofit fontScale="77500" lnSpcReduction="20000"/>
          </a:bodyPr>
          <a:lstStyle/>
          <a:p>
            <a:pPr>
              <a:lnSpc>
                <a:spcPct val="120000"/>
              </a:lnSpc>
              <a:spcBef>
                <a:spcPts val="0"/>
              </a:spcBef>
              <a:spcAft>
                <a:spcPts val="800"/>
              </a:spcAft>
            </a:pPr>
            <a:r>
              <a:rPr lang="en-US"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New Zealand’s wine regions are as diverse as the country’s landscapes, offering a wide range of wine styles that reflect the unique terroir of each area. </a:t>
            </a:r>
          </a:p>
          <a:p>
            <a:pPr>
              <a:lnSpc>
                <a:spcPct val="120000"/>
              </a:lnSpc>
              <a:spcBef>
                <a:spcPts val="0"/>
              </a:spcBef>
              <a:spcAft>
                <a:spcPts val="800"/>
              </a:spcAft>
            </a:pPr>
            <a:r>
              <a:rPr lang="en-US"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From the iconic Sauvignon Blanc of Marlborough to the world-class Pinot Noir of Central Otago, New Zealand wines have made their mark on the global stage. </a:t>
            </a:r>
          </a:p>
          <a:p>
            <a:pPr>
              <a:lnSpc>
                <a:spcPct val="120000"/>
              </a:lnSpc>
              <a:spcBef>
                <a:spcPts val="0"/>
              </a:spcBef>
              <a:spcAft>
                <a:spcPts val="800"/>
              </a:spcAft>
            </a:pPr>
            <a:r>
              <a:rPr lang="en-US"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As the industry continues to grow and evolve, these regions will undoubtedly continue to produce wines that captivate and delight wine lovers everywhere.</a:t>
            </a:r>
          </a:p>
        </p:txBody>
      </p:sp>
    </p:spTree>
    <p:extLst>
      <p:ext uri="{BB962C8B-B14F-4D97-AF65-F5344CB8AC3E}">
        <p14:creationId xmlns:p14="http://schemas.microsoft.com/office/powerpoint/2010/main" val="393449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305554"/>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New Zealand</a:t>
            </a:r>
            <a:endParaRPr lang="en-US" altLang="en-US" dirty="0"/>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3000" dirty="0">
                <a:latin typeface="Times New Roman" panose="02020603050405020304" pitchFamily="18" charset="0"/>
                <a:cs typeface="Times New Roman" panose="02020603050405020304" pitchFamily="18" charset="0"/>
              </a:rPr>
              <a:t>I hope you found these facts about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New Zealand’s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Wine</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interesting and informative.</a:t>
            </a:r>
          </a:p>
          <a:p>
            <a:endParaRPr lang="en-US" altLang="en-US" sz="3000" b="1" dirty="0">
              <a:latin typeface="Times New Roman" panose="02020603050405020304" pitchFamily="18" charset="0"/>
              <a:cs typeface="Times New Roman" panose="02020603050405020304" pitchFamily="18" charset="0"/>
            </a:endParaRPr>
          </a:p>
          <a:p>
            <a:pPr algn="ctr"/>
            <a:r>
              <a:rPr lang="en-US" altLang="en-US" sz="3000" dirty="0">
                <a:latin typeface="Times New Roman" panose="02020603050405020304" pitchFamily="18" charset="0"/>
                <a:cs typeface="Times New Roman" panose="02020603050405020304" pitchFamily="18" charset="0"/>
              </a:rPr>
              <a:t>Hopefully, you all get the opportunity to visit the beautiful and historic country for yourselves.</a:t>
            </a:r>
          </a:p>
          <a:p>
            <a:endParaRPr lang="en-US" altLang="en-US" sz="3000" dirty="0">
              <a:latin typeface="Times New Roman" panose="02020603050405020304" pitchFamily="18" charset="0"/>
              <a:cs typeface="Times New Roman" panose="02020603050405020304" pitchFamily="18" charset="0"/>
            </a:endParaRPr>
          </a:p>
          <a:p>
            <a:pPr algn="ctr"/>
            <a:r>
              <a:rPr lang="en-US" altLang="en-US" sz="4400" dirty="0">
                <a:latin typeface="Times New Roman" panose="02020603050405020304" pitchFamily="18" charset="0"/>
                <a:cs typeface="Times New Roman" panose="02020603050405020304" pitchFamily="18" charset="0"/>
              </a:rPr>
              <a:t>Thank you for coming!</a:t>
            </a:r>
          </a:p>
          <a:p>
            <a:endParaRPr lang="en-US" altLang="en-US" sz="2177" dirty="0"/>
          </a:p>
        </p:txBody>
      </p:sp>
    </p:spTree>
    <p:extLst>
      <p:ext uri="{BB962C8B-B14F-4D97-AF65-F5344CB8AC3E}">
        <p14:creationId xmlns:p14="http://schemas.microsoft.com/office/powerpoint/2010/main" val="29935689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circle(out)">
                                      <p:cBhvr>
                                        <p:cTn id="7" dur="20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5362">
                                            <p:txEl>
                                              <p:pRg st="4" end="4"/>
                                            </p:txEl>
                                          </p:spTgt>
                                        </p:tgtEl>
                                        <p:attrNameLst>
                                          <p:attrName>style.visibility</p:attrName>
                                        </p:attrNameLst>
                                      </p:cBhvr>
                                      <p:to>
                                        <p:strVal val="visible"/>
                                      </p:to>
                                    </p:set>
                                    <p:animEffect transition="in" filter="circle(out)">
                                      <p:cBhvr>
                                        <p:cTn id="1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1122363"/>
            <a:ext cx="9144000" cy="1401381"/>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A4EB-C0B8-E549-0CE4-5AD842367D57}"/>
              </a:ext>
            </a:extLst>
          </p:cNvPr>
          <p:cNvSpPr>
            <a:spLocks noGrp="1"/>
          </p:cNvSpPr>
          <p:nvPr>
            <p:ph type="title"/>
          </p:nvPr>
        </p:nvSpPr>
        <p:spPr/>
        <p:txBody>
          <a:bodyPr/>
          <a:lstStyle/>
          <a:p>
            <a:pPr algn="ctr"/>
            <a:r>
              <a:rPr lang="en-US" b="1" dirty="0">
                <a:effectLst/>
                <a:latin typeface="Times New Roman" panose="02020603050405020304" pitchFamily="18" charset="0"/>
                <a:ea typeface="Aptos" panose="020B0004020202020204" pitchFamily="34" charset="0"/>
              </a:rPr>
              <a:t>Resources: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Books and Guides</a:t>
            </a:r>
            <a:endParaRPr lang="en-US" b="1" dirty="0"/>
          </a:p>
        </p:txBody>
      </p:sp>
      <p:sp>
        <p:nvSpPr>
          <p:cNvPr id="3" name="Content Placeholder 2">
            <a:extLst>
              <a:ext uri="{FF2B5EF4-FFF2-40B4-BE49-F238E27FC236}">
                <a16:creationId xmlns:a16="http://schemas.microsoft.com/office/drawing/2014/main" id="{C92A8C12-E53A-490A-8D08-0DAC9A17045E}"/>
              </a:ext>
            </a:extLst>
          </p:cNvPr>
          <p:cNvSpPr>
            <a:spLocks noGrp="1"/>
          </p:cNvSpPr>
          <p:nvPr>
            <p:ph idx="1"/>
          </p:nvPr>
        </p:nvSpPr>
        <p:spPr>
          <a:xfrm>
            <a:off x="621792" y="1825625"/>
            <a:ext cx="10960608" cy="4351338"/>
          </a:xfrm>
        </p:spPr>
        <p:txBody>
          <a:bodyPr>
            <a:normAutofit fontScale="92500"/>
          </a:bodyPr>
          <a:lstStyle/>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World Atlas of Wine"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Hugh Johnson and Jancis Robinson</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comprehensive guide provides detailed maps and descriptions of wine regions worldwide, including New Zealand. It’s an essential resource for understanding the geography and terroir of New Zealand’s wine regions.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Wine Bible"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Karen MacNeil</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book offers an in-depth look at the world’s wine regions, including New Zealand. It’s an excellent resource for both beginners and experienced wine enthusiasts.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Folly: The Essential Guide to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Madeline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Puckette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Justin Hammack</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book provides a visual and easy-to-understand guide to wine, with sections dedicated to New Zealand’s wine regions and grape varieties.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6439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A4EB-C0B8-E549-0CE4-5AD842367D57}"/>
              </a:ext>
            </a:extLst>
          </p:cNvPr>
          <p:cNvSpPr>
            <a:spLocks noGrp="1"/>
          </p:cNvSpPr>
          <p:nvPr>
            <p:ph type="title"/>
          </p:nvPr>
        </p:nvSpPr>
        <p:spPr/>
        <p:txBody>
          <a:bodyPr/>
          <a:lstStyle/>
          <a:p>
            <a:pPr algn="ctr"/>
            <a:r>
              <a:rPr lang="en-US" b="1" dirty="0">
                <a:effectLst/>
                <a:latin typeface="Times New Roman" panose="02020603050405020304" pitchFamily="18" charset="0"/>
                <a:ea typeface="Aptos" panose="020B0004020202020204" pitchFamily="34" charset="0"/>
              </a:rPr>
              <a:t>Resources: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Websites</a:t>
            </a:r>
            <a:endParaRPr lang="en-US" b="1" dirty="0"/>
          </a:p>
        </p:txBody>
      </p:sp>
      <p:sp>
        <p:nvSpPr>
          <p:cNvPr id="3" name="Content Placeholder 2">
            <a:extLst>
              <a:ext uri="{FF2B5EF4-FFF2-40B4-BE49-F238E27FC236}">
                <a16:creationId xmlns:a16="http://schemas.microsoft.com/office/drawing/2014/main" id="{C92A8C12-E53A-490A-8D08-0DAC9A17045E}"/>
              </a:ext>
            </a:extLst>
          </p:cNvPr>
          <p:cNvSpPr>
            <a:spLocks noGrp="1"/>
          </p:cNvSpPr>
          <p:nvPr>
            <p:ph idx="1"/>
          </p:nvPr>
        </p:nvSpPr>
        <p:spPr>
          <a:xfrm>
            <a:off x="633984" y="1825625"/>
            <a:ext cx="10924032" cy="4351338"/>
          </a:xfrm>
        </p:spPr>
        <p:txBody>
          <a:bodyPr>
            <a:normAutofit lnSpcReduction="10000"/>
          </a:bodyPr>
          <a:lstStyle/>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New Zealand Winegrowers</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official website of New Zealand Winegrowers, the national organization for the country's wine industry. It offers comprehensive information about New Zealand’s wine regions, grape varieties, and wine tourism.</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Wine-Searcher</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website provides detailed information about New Zealand’s wine regions, including descriptions of the main grape varieties and wine styles produced in each region.</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Decanter Magazine</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Decanter offers articles and reviews on New Zealand wines and regions, providing insights from some of the world’s leading wine critics.</a:t>
            </a:r>
          </a:p>
          <a:p>
            <a:endParaRPr lang="en-US" dirty="0"/>
          </a:p>
        </p:txBody>
      </p:sp>
    </p:spTree>
    <p:extLst>
      <p:ext uri="{BB962C8B-B14F-4D97-AF65-F5344CB8AC3E}">
        <p14:creationId xmlns:p14="http://schemas.microsoft.com/office/powerpoint/2010/main" val="243815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C1BE-0E09-62FE-5027-FD756F77A83A}"/>
              </a:ext>
            </a:extLst>
          </p:cNvPr>
          <p:cNvSpPr>
            <a:spLocks noGrp="1"/>
          </p:cNvSpPr>
          <p:nvPr>
            <p:ph type="ctrTitle"/>
          </p:nvPr>
        </p:nvSpPr>
        <p:spPr>
          <a:xfrm>
            <a:off x="0" y="1"/>
            <a:ext cx="12192000" cy="1450847"/>
          </a:xfrm>
        </p:spPr>
        <p:txBody>
          <a:bodyPr/>
          <a:lstStyle/>
          <a:p>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A Journey Through Its Wineries</a:t>
            </a:r>
            <a:endParaRPr lang="en-US" dirty="0"/>
          </a:p>
        </p:txBody>
      </p:sp>
      <p:sp>
        <p:nvSpPr>
          <p:cNvPr id="3" name="Subtitle 2">
            <a:extLst>
              <a:ext uri="{FF2B5EF4-FFF2-40B4-BE49-F238E27FC236}">
                <a16:creationId xmlns:a16="http://schemas.microsoft.com/office/drawing/2014/main" id="{677993B0-4169-EF8E-C842-161A4CB9346E}"/>
              </a:ext>
            </a:extLst>
          </p:cNvPr>
          <p:cNvSpPr>
            <a:spLocks noGrp="1"/>
          </p:cNvSpPr>
          <p:nvPr>
            <p:ph type="subTitle" idx="1"/>
          </p:nvPr>
        </p:nvSpPr>
        <p:spPr>
          <a:xfrm>
            <a:off x="4657344" y="1755648"/>
            <a:ext cx="7534656" cy="4913376"/>
          </a:xfrm>
        </p:spPr>
        <p:txBody>
          <a:bodyPr>
            <a:normAutofit lnSpcReduction="10000"/>
          </a:bodyPr>
          <a:lstStyle/>
          <a:p>
            <a:pPr marL="342900" indent="-342900" algn="l">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New Zealand, a country renowned for its breathtaking landscapes, is also home to some of the world's most distinctive and high-quality wines. </a:t>
            </a:r>
          </a:p>
          <a:p>
            <a:pPr marL="342900" indent="-342900" algn="l">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From the rolling vineyards of Marlborough to the rugged hills of Central Otago, New Zealand's wine regions offer a diverse range of climates and soils that contribute to the unique character of its wines. </a:t>
            </a:r>
          </a:p>
          <a:p>
            <a:pPr marL="342900" indent="-342900" algn="l">
              <a:buFont typeface="Arial" panose="020B0604020202020204" pitchFamily="34" charset="0"/>
              <a:buChar char="•"/>
            </a:pPr>
            <a:r>
              <a:rPr lang="en-US" kern="100" dirty="0">
                <a:effectLst/>
                <a:latin typeface="Times New Roman" panose="02020603050405020304" pitchFamily="18" charset="0"/>
                <a:ea typeface="Tahoma" panose="020B0604030504040204" pitchFamily="34" charset="0"/>
                <a:cs typeface="Times New Roman" panose="02020603050405020304" pitchFamily="18" charset="0"/>
              </a:rPr>
              <a:t>This presentation explores the key wine regions of New Zealand, highlighting what makes them special and what wines they are best known for and some notable wineries.</a:t>
            </a:r>
          </a:p>
          <a:p>
            <a:pPr marL="342900" indent="-342900" algn="l">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We’ll also explore the history, key regions, and standout wineries that make New Zealand a must-visit destination for wine enthusiasts.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landscape with mountains in the background&#10;&#10;Description automatically generated">
            <a:extLst>
              <a:ext uri="{FF2B5EF4-FFF2-40B4-BE49-F238E27FC236}">
                <a16:creationId xmlns:a16="http://schemas.microsoft.com/office/drawing/2014/main" id="{8B70D86C-A315-56AB-ADBA-748E1C9DA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5648"/>
            <a:ext cx="4514850" cy="3009900"/>
          </a:xfrm>
          <a:prstGeom prst="rect">
            <a:avLst/>
          </a:prstGeom>
        </p:spPr>
      </p:pic>
      <p:pic>
        <p:nvPicPr>
          <p:cNvPr id="7" name="Picture 6" descr="A body of water with mountains in the background&#10;&#10;Description automatically generated">
            <a:extLst>
              <a:ext uri="{FF2B5EF4-FFF2-40B4-BE49-F238E27FC236}">
                <a16:creationId xmlns:a16="http://schemas.microsoft.com/office/drawing/2014/main" id="{C75CCCAC-9943-CC62-EF2E-F5F04A25B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00575"/>
            <a:ext cx="4514850" cy="2257425"/>
          </a:xfrm>
          <a:prstGeom prst="rect">
            <a:avLst/>
          </a:prstGeom>
        </p:spPr>
      </p:pic>
    </p:spTree>
    <p:extLst>
      <p:ext uri="{BB962C8B-B14F-4D97-AF65-F5344CB8AC3E}">
        <p14:creationId xmlns:p14="http://schemas.microsoft.com/office/powerpoint/2010/main" val="232678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C1BE-0E09-62FE-5027-FD756F77A83A}"/>
              </a:ext>
            </a:extLst>
          </p:cNvPr>
          <p:cNvSpPr>
            <a:spLocks noGrp="1"/>
          </p:cNvSpPr>
          <p:nvPr>
            <p:ph type="ctrTitle"/>
          </p:nvPr>
        </p:nvSpPr>
        <p:spPr>
          <a:xfrm>
            <a:off x="0" y="1"/>
            <a:ext cx="7997952" cy="1938528"/>
          </a:xfrm>
        </p:spPr>
        <p:txBody>
          <a:bodyPr anchor="ctr">
            <a:normAutofit/>
          </a:bodyPr>
          <a:lstStyle/>
          <a:p>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a:t>
            </a:r>
            <a:b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New Zealand Wine</a:t>
            </a:r>
            <a:endParaRPr lang="en-US" dirty="0"/>
          </a:p>
        </p:txBody>
      </p:sp>
      <p:sp>
        <p:nvSpPr>
          <p:cNvPr id="3" name="Subtitle 2">
            <a:extLst>
              <a:ext uri="{FF2B5EF4-FFF2-40B4-BE49-F238E27FC236}">
                <a16:creationId xmlns:a16="http://schemas.microsoft.com/office/drawing/2014/main" id="{677993B0-4169-EF8E-C842-161A4CB9346E}"/>
              </a:ext>
            </a:extLst>
          </p:cNvPr>
          <p:cNvSpPr>
            <a:spLocks noGrp="1"/>
          </p:cNvSpPr>
          <p:nvPr>
            <p:ph type="subTitle" idx="1"/>
          </p:nvPr>
        </p:nvSpPr>
        <p:spPr>
          <a:xfrm>
            <a:off x="573024" y="2157984"/>
            <a:ext cx="7595616" cy="4700016"/>
          </a:xfrm>
        </p:spPr>
        <p:txBody>
          <a:bodyPr>
            <a:normAutofit fontScale="92500"/>
          </a:bodyPr>
          <a:lstStyle/>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history of wine in New Zealand is relatively young compared to other renowned wine-producing countries.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first vines were planted in the early 19th century, but it wasn't until the late 20th century that New Zealand began to establish its reputation on the global wine stage.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pivotal moment came in the 1980s with the rise of Marlborough Sauvignon Blanc, a variety that quickly gained international acclaim for its vibrant and intense flavors.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This breakthrough put New Zealand on the map as a serious wine producer and sparked interest in its other wine regions and varietals.</a:t>
            </a:r>
          </a:p>
          <a:p>
            <a:endParaRPr lang="en-US" dirty="0"/>
          </a:p>
        </p:txBody>
      </p:sp>
      <p:pic>
        <p:nvPicPr>
          <p:cNvPr id="5" name="Picture 4" descr="A bottle of wine with labels&#10;&#10;Description automatically generated">
            <a:extLst>
              <a:ext uri="{FF2B5EF4-FFF2-40B4-BE49-F238E27FC236}">
                <a16:creationId xmlns:a16="http://schemas.microsoft.com/office/drawing/2014/main" id="{B0DE681D-4F0F-2BB0-465C-31C4376EB877}"/>
              </a:ext>
            </a:extLst>
          </p:cNvPr>
          <p:cNvPicPr>
            <a:picLocks noChangeAspect="1"/>
          </p:cNvPicPr>
          <p:nvPr/>
        </p:nvPicPr>
        <p:blipFill rotWithShape="1">
          <a:blip r:embed="rId2">
            <a:extLst>
              <a:ext uri="{28A0092B-C50C-407E-A947-70E740481C1C}">
                <a14:useLocalDpi xmlns:a14="http://schemas.microsoft.com/office/drawing/2010/main" val="0"/>
              </a:ext>
            </a:extLst>
          </a:blip>
          <a:srcRect l="33822" r="5022"/>
          <a:stretch/>
        </p:blipFill>
        <p:spPr>
          <a:xfrm>
            <a:off x="7997952" y="-1"/>
            <a:ext cx="4194048" cy="6858000"/>
          </a:xfrm>
          <a:prstGeom prst="rect">
            <a:avLst/>
          </a:prstGeom>
        </p:spPr>
      </p:pic>
    </p:spTree>
    <p:extLst>
      <p:ext uri="{BB962C8B-B14F-4D97-AF65-F5344CB8AC3E}">
        <p14:creationId xmlns:p14="http://schemas.microsoft.com/office/powerpoint/2010/main" val="83957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new zealand with cities&#10;&#10;Description automatically generated">
            <a:extLst>
              <a:ext uri="{FF2B5EF4-FFF2-40B4-BE49-F238E27FC236}">
                <a16:creationId xmlns:a16="http://schemas.microsoft.com/office/drawing/2014/main" id="{BCB098B7-0354-8661-09C0-30ACBC2AB100}"/>
              </a:ext>
            </a:extLst>
          </p:cNvPr>
          <p:cNvPicPr>
            <a:picLocks noChangeAspect="1"/>
          </p:cNvPicPr>
          <p:nvPr/>
        </p:nvPicPr>
        <p:blipFill rotWithShape="1">
          <a:blip r:embed="rId3">
            <a:extLst>
              <a:ext uri="{28A0092B-C50C-407E-A947-70E740481C1C}">
                <a14:useLocalDpi xmlns:a14="http://schemas.microsoft.com/office/drawing/2010/main" val="0"/>
              </a:ext>
            </a:extLst>
          </a:blip>
          <a:srcRect l="14610" t="5764" r="4760" b="59392"/>
          <a:stretch/>
        </p:blipFill>
        <p:spPr>
          <a:xfrm>
            <a:off x="0" y="0"/>
            <a:ext cx="12191999" cy="6858000"/>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5113291" y="3850501"/>
            <a:ext cx="4895006" cy="1961576"/>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Marlborough</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605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0" y="1341120"/>
            <a:ext cx="12192000" cy="5516879"/>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Marlborough: The Heart of New Zealand Wine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Marlborough, located at the northern tip of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Island, is the largest and  undoubtedly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most famous wine region in New Zealand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well as the largest by production.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at the northeastern tip of the South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Island, Marlborough enjoys a sunny climate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cool nights, perfect for growing grapes.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wines from Marlborough are typically characterized by their zesty acidity, tropical fruit flavors, and herbaceous notes.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 is best known for its Sauvignon Blanc, which thrives in the region's cool climate and sunny days. However, the region also produces excellent Chardonnay, Pinot Noir, and sparkling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AD61C997-7C31-830C-8502-35A62424C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992" y="1927703"/>
            <a:ext cx="5779008" cy="2875353"/>
          </a:xfrm>
          <a:prstGeom prst="rect">
            <a:avLst/>
          </a:prstGeom>
        </p:spPr>
      </p:pic>
    </p:spTree>
    <p:extLst>
      <p:ext uri="{BB962C8B-B14F-4D97-AF65-F5344CB8AC3E}">
        <p14:creationId xmlns:p14="http://schemas.microsoft.com/office/powerpoint/2010/main" val="295111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map of a country&#10;&#10;Description automatically generated">
            <a:extLst>
              <a:ext uri="{FF2B5EF4-FFF2-40B4-BE49-F238E27FC236}">
                <a16:creationId xmlns:a16="http://schemas.microsoft.com/office/drawing/2014/main" id="{6F875ADC-A9C0-2297-2177-DB30DE299620}"/>
              </a:ext>
            </a:extLst>
          </p:cNvPr>
          <p:cNvPicPr>
            <a:picLocks noChangeAspect="1"/>
          </p:cNvPicPr>
          <p:nvPr/>
        </p:nvPicPr>
        <p:blipFill rotWithShape="1">
          <a:blip r:embed="rId3">
            <a:extLst>
              <a:ext uri="{28A0092B-C50C-407E-A947-70E740481C1C}">
                <a14:useLocalDpi xmlns:a14="http://schemas.microsoft.com/office/drawing/2010/main" val="0"/>
              </a:ext>
            </a:extLst>
          </a:blip>
          <a:srcRect l="6398" r="10644"/>
          <a:stretch/>
        </p:blipFill>
        <p:spPr>
          <a:xfrm>
            <a:off x="0" y="-1"/>
            <a:ext cx="12192000" cy="6857999"/>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4296426" y="3118981"/>
            <a:ext cx="7895573" cy="3739018"/>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Central Otago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841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Wine Regions</a:t>
            </a:r>
            <a:endParaRPr lang="en-US" dirty="0"/>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597408" y="1690689"/>
            <a:ext cx="11509248" cy="2293016"/>
          </a:xfrm>
        </p:spPr>
        <p:txBody>
          <a:bodyPr>
            <a:normAutofit lnSpcReduction="10000"/>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Central Otago: The Southern Gem</a:t>
            </a:r>
          </a:p>
          <a:p>
            <a:pPr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Central Otago, located in the southernmost part of the South Island, is one of the world's most southerly wine regions. Central Otago is the world’s southernmost wine region. </a:t>
            </a:r>
          </a:p>
          <a:p>
            <a:pPr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its dramatic landscapes and extreme climate, Central Otago is a challenging yet rewarding place to grow grapes. </a:t>
            </a:r>
          </a:p>
          <a:p>
            <a:endParaRPr lang="en-US" dirty="0"/>
          </a:p>
        </p:txBody>
      </p:sp>
      <p:pic>
        <p:nvPicPr>
          <p:cNvPr id="5" name="Picture 4" descr="A map of a river&#10;&#10;Description automatically generated">
            <a:extLst>
              <a:ext uri="{FF2B5EF4-FFF2-40B4-BE49-F238E27FC236}">
                <a16:creationId xmlns:a16="http://schemas.microsoft.com/office/drawing/2014/main" id="{3D6BADAC-E64C-3C76-F45B-31A6A93C0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3704"/>
            <a:ext cx="5669280" cy="2874295"/>
          </a:xfrm>
          <a:prstGeom prst="rect">
            <a:avLst/>
          </a:prstGeom>
        </p:spPr>
      </p:pic>
      <p:sp>
        <p:nvSpPr>
          <p:cNvPr id="7" name="TextBox 6">
            <a:extLst>
              <a:ext uri="{FF2B5EF4-FFF2-40B4-BE49-F238E27FC236}">
                <a16:creationId xmlns:a16="http://schemas.microsoft.com/office/drawing/2014/main" id="{C04ADEF5-5FC1-B03B-78A7-61CE83A55CA6}"/>
              </a:ext>
            </a:extLst>
          </p:cNvPr>
          <p:cNvSpPr txBox="1"/>
          <p:nvPr/>
        </p:nvSpPr>
        <p:spPr>
          <a:xfrm>
            <a:off x="5669280" y="3673858"/>
            <a:ext cx="6522720" cy="4440831"/>
          </a:xfrm>
          <a:prstGeom prst="rect">
            <a:avLst/>
          </a:prstGeom>
          <a:noFill/>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It is renowned for its Pinot Noir, which thrives in the cool, dry climate and high-altitude vineyards. and is considered among the best in the world. </a:t>
            </a:r>
          </a:p>
          <a:p>
            <a:pPr marL="342900" indent="-342900">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region's dramatic temperature variations result in wines with intense flavors, vibrant acidity, and complex aromatics. </a:t>
            </a:r>
          </a:p>
          <a:p>
            <a:pPr marL="342900" indent="-342900">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Pinot Noir is characterized by its vibrant red fruit flavors, silky texture, and a hint of spice. </a:t>
            </a:r>
          </a:p>
          <a:p>
            <a:pPr marL="342900" indent="-342900">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region also produces excellent Chardonnay, Riesling, and Pinot Gris.</a:t>
            </a:r>
          </a:p>
          <a:p>
            <a:pPr marL="342900" indent="-342900">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Central Otago's stunning landscapes of rugged mountains and glacial lakes make it a picturesque destination.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2365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new zealand with red dots&#10;&#10;Description automatically generated">
            <a:extLst>
              <a:ext uri="{FF2B5EF4-FFF2-40B4-BE49-F238E27FC236}">
                <a16:creationId xmlns:a16="http://schemas.microsoft.com/office/drawing/2014/main" id="{2EEF0026-DBD0-DE30-8B86-14E1A2117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949441"/>
          </a:xfrm>
          <a:prstGeom prst="rect">
            <a:avLst/>
          </a:prstGeom>
        </p:spPr>
      </p:pic>
      <p:sp>
        <p:nvSpPr>
          <p:cNvPr id="2" name="Title 1">
            <a:extLst>
              <a:ext uri="{FF2B5EF4-FFF2-40B4-BE49-F238E27FC236}">
                <a16:creationId xmlns:a16="http://schemas.microsoft.com/office/drawing/2014/main" id="{277F3003-8401-5A42-A609-F4F3FE615AF9}"/>
              </a:ext>
            </a:extLst>
          </p:cNvPr>
          <p:cNvSpPr>
            <a:spLocks noGrp="1"/>
          </p:cNvSpPr>
          <p:nvPr>
            <p:ph type="title"/>
          </p:nvPr>
        </p:nvSpPr>
        <p:spPr>
          <a:xfrm>
            <a:off x="0" y="1"/>
            <a:ext cx="12192000" cy="1341119"/>
          </a:xfrm>
        </p:spPr>
        <p:txBody>
          <a:bodyPr/>
          <a:lstStyle/>
          <a:p>
            <a:pPr algn="ctr"/>
            <a:r>
              <a:rPr lang="en-US" b="1" dirty="0">
                <a:latin typeface="Times New Roman" panose="02020603050405020304" pitchFamily="18" charset="0"/>
                <a:cs typeface="Times New Roman" panose="02020603050405020304" pitchFamily="18" charset="0"/>
              </a:rPr>
              <a:t>Wine Regions</a:t>
            </a:r>
          </a:p>
        </p:txBody>
      </p:sp>
      <p:sp>
        <p:nvSpPr>
          <p:cNvPr id="3" name="Content Placeholder 2">
            <a:extLst>
              <a:ext uri="{FF2B5EF4-FFF2-40B4-BE49-F238E27FC236}">
                <a16:creationId xmlns:a16="http://schemas.microsoft.com/office/drawing/2014/main" id="{0104F17A-90A3-6567-7452-36D99F59B1AA}"/>
              </a:ext>
            </a:extLst>
          </p:cNvPr>
          <p:cNvSpPr>
            <a:spLocks noGrp="1"/>
          </p:cNvSpPr>
          <p:nvPr>
            <p:ph idx="1"/>
          </p:nvPr>
        </p:nvSpPr>
        <p:spPr>
          <a:xfrm>
            <a:off x="6844555" y="2094853"/>
            <a:ext cx="3055350" cy="1136027"/>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Hawke’s Bay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74646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TotalTime>
  <Words>2235</Words>
  <Application>Microsoft Office PowerPoint</Application>
  <PresentationFormat>Widescreen</PresentationFormat>
  <Paragraphs>147</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Times New Roman</vt:lpstr>
      <vt:lpstr>Office Theme</vt:lpstr>
      <vt:lpstr>Exploring the Wine Regions of New Zealand A Journey Through Its Wineries Presented by Marc Silver</vt:lpstr>
      <vt:lpstr>A Journey Through Its Wineries</vt:lpstr>
      <vt:lpstr>A Journey Through Its Wineries</vt:lpstr>
      <vt:lpstr>A Brief History of  New Zealand Wine</vt:lpstr>
      <vt:lpstr>Wine Regions</vt:lpstr>
      <vt:lpstr>Wine Regions</vt:lpstr>
      <vt:lpstr>Wine Regions</vt:lpstr>
      <vt:lpstr>Wine Regions</vt:lpstr>
      <vt:lpstr>Wine Regions</vt:lpstr>
      <vt:lpstr>Wine Regions</vt:lpstr>
      <vt:lpstr>Wine Regions</vt:lpstr>
      <vt:lpstr>Wine Regions</vt:lpstr>
      <vt:lpstr>Wine Regions</vt:lpstr>
      <vt:lpstr>Wine Regions</vt:lpstr>
      <vt:lpstr>Wine Regions</vt:lpstr>
      <vt:lpstr>Wine Regions</vt:lpstr>
      <vt:lpstr>Wine Regions</vt:lpstr>
      <vt:lpstr>Wine Regions</vt:lpstr>
      <vt:lpstr>Notable New Zealand Wineries</vt:lpstr>
      <vt:lpstr>Notable New Zealand Wineries</vt:lpstr>
      <vt:lpstr>Notable New Zealand Wineries</vt:lpstr>
      <vt:lpstr>Notable New Zealand Wineries</vt:lpstr>
      <vt:lpstr>The Future of New Zealand Wine</vt:lpstr>
      <vt:lpstr>Conclusion</vt:lpstr>
      <vt:lpstr>Wine Regions of New Zealand</vt:lpstr>
      <vt:lpstr>Acknowledgement</vt:lpstr>
      <vt:lpstr>Resources: Books and Guides</vt:lpstr>
      <vt:lpstr>Resources: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30</cp:revision>
  <dcterms:created xsi:type="dcterms:W3CDTF">2024-08-11T17:34:21Z</dcterms:created>
  <dcterms:modified xsi:type="dcterms:W3CDTF">2024-09-09T17:26:36Z</dcterms:modified>
</cp:coreProperties>
</file>